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handoutMasterIdLst>
    <p:handoutMasterId r:id="rId20"/>
  </p:handoutMasterIdLst>
  <p:sldIdLst>
    <p:sldId id="423" r:id="rId2"/>
    <p:sldId id="947" r:id="rId3"/>
    <p:sldId id="829" r:id="rId4"/>
    <p:sldId id="835" r:id="rId5"/>
    <p:sldId id="839" r:id="rId6"/>
    <p:sldId id="836" r:id="rId7"/>
    <p:sldId id="833" r:id="rId8"/>
    <p:sldId id="834" r:id="rId9"/>
    <p:sldId id="842" r:id="rId10"/>
    <p:sldId id="949" r:id="rId11"/>
    <p:sldId id="843" r:id="rId12"/>
    <p:sldId id="891" r:id="rId13"/>
    <p:sldId id="936" r:id="rId14"/>
    <p:sldId id="938" r:id="rId15"/>
    <p:sldId id="939" r:id="rId16"/>
    <p:sldId id="940" r:id="rId17"/>
    <p:sldId id="948" r:id="rId18"/>
  </p:sldIdLst>
  <p:sldSz cx="9144000" cy="6858000" type="screen4x3"/>
  <p:notesSz cx="6797675" cy="9929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00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9916" autoAdjust="0"/>
    <p:restoredTop sz="95783" autoAdjust="0"/>
  </p:normalViewPr>
  <p:slideViewPr>
    <p:cSldViewPr>
      <p:cViewPr varScale="1">
        <p:scale>
          <a:sx n="91" d="100"/>
          <a:sy n="91" d="100"/>
        </p:scale>
        <p:origin x="581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88CD50A6-6DA9-41FA-A6BD-B651942CF9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49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662"/>
            <a:ext cx="4984962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FC64A481-9F56-4455-B884-176F67A88E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011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C0C2-EFF6-4880-B457-65054ADC723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22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C0CBE-92BF-4FEC-9BD0-D6D44030DD9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73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3A99B-A9E9-4104-AFD7-D8FBC97807B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33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4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C87EB-5E9F-4531-B607-FBD6D97D011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08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4549-7512-4A09-BAC6-52E9DF166A8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1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2D06D-2147-4338-A6AB-2BDF1FFAEFE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8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4E6EF-7CBB-420C-99B4-44D763EDD3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64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ACCF6-6568-477F-955B-CBF3A229D1A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AAE5F-C914-40D9-BCAB-9D3CBAA4EE4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04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D0C0B-F1BA-4060-8AF9-75731D6E89D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72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BC87EB-5E9F-4531-B607-FBD6D97D011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6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>Teil 1-5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C0C2-EFF6-4880-B457-65054ADC72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smtClean="0"/>
              <a:t>Standortoptimierung in Netzen</a:t>
            </a:r>
            <a:br>
              <a:rPr lang="de-DE" sz="4000" smtClean="0"/>
            </a:br>
            <a:r>
              <a:rPr lang="de-DE" sz="4000" smtClean="0"/>
              <a:t>1. ein Anbieter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419905"/>
              </p:ext>
            </p:extLst>
          </p:nvPr>
        </p:nvGraphicFramePr>
        <p:xfrm>
          <a:off x="2055813" y="2366963"/>
          <a:ext cx="503237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0" name="Picture" r:id="rId3" imgW="5040720" imgH="2994840" progId="Word.Picture.8">
                  <p:embed/>
                </p:oleObj>
              </mc:Choice>
              <mc:Fallback>
                <p:oleObj name="Picture" r:id="rId3" imgW="5040720" imgH="2994840" progId="Word.Picture.8">
                  <p:embed/>
                  <p:pic>
                    <p:nvPicPr>
                      <p:cNvPr id="1259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2366963"/>
                        <a:ext cx="5032375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LP-Ansatz</a:t>
            </a:r>
          </a:p>
        </p:txBody>
      </p:sp>
      <p:graphicFrame>
        <p:nvGraphicFramePr>
          <p:cNvPr id="12697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582676"/>
              </p:ext>
            </p:extLst>
          </p:nvPr>
        </p:nvGraphicFramePr>
        <p:xfrm>
          <a:off x="484188" y="1484313"/>
          <a:ext cx="6062662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9" name="Formel" r:id="rId3" imgW="2273300" imgH="1397000" progId="Equation.3">
                  <p:embed/>
                </p:oleObj>
              </mc:Choice>
              <mc:Fallback>
                <p:oleObj name="Formel" r:id="rId3" imgW="2273300" imgH="139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484313"/>
                        <a:ext cx="6062662" cy="372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5718" name="Text Box 6"/>
          <p:cNvSpPr txBox="1">
            <a:spLocks noChangeArrowheads="1"/>
          </p:cNvSpPr>
          <p:nvPr/>
        </p:nvSpPr>
        <p:spPr bwMode="auto">
          <a:xfrm>
            <a:off x="1979613" y="5373688"/>
            <a:ext cx="475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  <a:latin typeface="Tahoma" pitchFamily="34" charset="0"/>
              </a:rPr>
              <a:t>m:  Zahl der Knoten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 err="1">
                <a:effectLst/>
                <a:latin typeface="Tahoma" pitchFamily="34" charset="0"/>
              </a:rPr>
              <a:t>d</a:t>
            </a:r>
            <a:r>
              <a:rPr lang="de-DE" baseline="-25000" dirty="0" err="1">
                <a:effectLst/>
                <a:latin typeface="Tahoma" pitchFamily="34" charset="0"/>
              </a:rPr>
              <a:t>ij</a:t>
            </a:r>
            <a:r>
              <a:rPr lang="de-DE" dirty="0">
                <a:effectLst/>
                <a:latin typeface="Tahoma" pitchFamily="34" charset="0"/>
              </a:rPr>
              <a:t>: Distanz zwischen Knoten i und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  <a:latin typeface="Tahoma" pitchFamily="34" charset="0"/>
              </a:rPr>
              <a:t>B</a:t>
            </a:r>
            <a:r>
              <a:rPr lang="de-DE" baseline="-25000" dirty="0">
                <a:effectLst/>
                <a:latin typeface="Tahoma" pitchFamily="34" charset="0"/>
              </a:rPr>
              <a:t>i</a:t>
            </a:r>
            <a:r>
              <a:rPr lang="de-DE" dirty="0">
                <a:effectLst/>
                <a:latin typeface="Tahoma" pitchFamily="34" charset="0"/>
              </a:rPr>
              <a:t>: Bevölkerung in Knoten i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Mehrere Anbieter</a:t>
            </a:r>
          </a:p>
        </p:txBody>
      </p:sp>
      <p:graphicFrame>
        <p:nvGraphicFramePr>
          <p:cNvPr id="12800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4965947"/>
              </p:ext>
            </p:extLst>
          </p:nvPr>
        </p:nvGraphicFramePr>
        <p:xfrm>
          <a:off x="179512" y="1447273"/>
          <a:ext cx="5135860" cy="448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9" name="Formel" r:id="rId3" imgW="3200400" imgH="2794000" progId="Equation.3">
                  <p:embed/>
                </p:oleObj>
              </mc:Choice>
              <mc:Fallback>
                <p:oleObj name="Formel" r:id="rId3" imgW="3200400" imgH="279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47273"/>
                        <a:ext cx="5135860" cy="448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2340" name="Text Box 4"/>
          <p:cNvSpPr txBox="1">
            <a:spLocks noChangeArrowheads="1"/>
          </p:cNvSpPr>
          <p:nvPr/>
        </p:nvSpPr>
        <p:spPr bwMode="auto">
          <a:xfrm>
            <a:off x="3851920" y="3068638"/>
            <a:ext cx="504125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m:  Zahl der Knoten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effectLst/>
                <a:latin typeface="Tahoma" pitchFamily="34" charset="0"/>
              </a:rPr>
              <a:t>d</a:t>
            </a:r>
            <a:r>
              <a:rPr lang="de-DE" baseline="-25000" dirty="0" err="1">
                <a:solidFill>
                  <a:srgbClr val="000000"/>
                </a:solidFill>
                <a:effectLst/>
                <a:latin typeface="Tahoma" pitchFamily="34" charset="0"/>
              </a:rPr>
              <a:t>ij</a:t>
            </a: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: Distanz zwischen Knoten i und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p: Zahl der Anbieter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B</a:t>
            </a:r>
            <a:r>
              <a:rPr lang="de-DE" baseline="-25000" dirty="0">
                <a:solidFill>
                  <a:srgbClr val="000000"/>
                </a:solidFill>
                <a:effectLst/>
                <a:latin typeface="Tahoma" pitchFamily="34" charset="0"/>
              </a:rPr>
              <a:t>i</a:t>
            </a: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: Bevölkerung in Knoten i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effectLst/>
                <a:latin typeface="Tahoma" pitchFamily="34" charset="0"/>
              </a:rPr>
              <a:t>M ≥ m-p+1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4549-7512-4A09-BAC6-52E9DF166A81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15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72" y="1"/>
            <a:ext cx="5959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0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99392"/>
            <a:ext cx="5987008" cy="704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5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5987008" cy="69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0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"/>
            <a:ext cx="5987008" cy="687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7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r>
              <a:rPr lang="de-DE" sz="4000"/>
              <a:t>Gliederung GM Teil 1-5</a:t>
            </a:r>
            <a:endParaRPr lang="de-DE" sz="40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de-DE" sz="2800" dirty="0" smtClean="0">
                <a:solidFill>
                  <a:srgbClr val="FF0000"/>
                </a:solidFill>
              </a:rPr>
              <a:t>Theoretischer Rahmen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Wissenschaftstheoretische Einbindung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Allgemeine Systemtheorie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Gesundheitsbetriebe als Forschungsobjekt der Betriebswirtschaftslehre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Gesundheitsbetriebslehre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Betriebswirtschaftliches Modell eines Gesundheitsbetriebes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Krankenhäuser als Prototyp des Gesundheitsbetriebes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Definition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Typologie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>
                <a:solidFill>
                  <a:srgbClr val="FF0000"/>
                </a:solidFill>
              </a:rPr>
              <a:t>Raumplanung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/>
              <a:t>Landeskrankenhausplanung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/>
              <a:t>Veränderung von Einzugsgebieten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 smtClean="0">
                <a:solidFill>
                  <a:srgbClr val="FF0000"/>
                </a:solidFill>
              </a:rPr>
              <a:t>Standortplanung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de-DE" sz="2800" dirty="0" smtClean="0"/>
              <a:t>Struktur des Gesundheitswesens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de-DE" sz="2800" dirty="0" smtClean="0"/>
              <a:t>Grundlagen </a:t>
            </a:r>
            <a:r>
              <a:rPr lang="de-DE" sz="2800" dirty="0"/>
              <a:t>der </a:t>
            </a:r>
            <a:r>
              <a:rPr lang="de-DE" sz="2800" dirty="0" smtClean="0"/>
              <a:t>Finanzierung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5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eaLnBrk="1" hangingPunct="1"/>
            <a:r>
              <a:rPr lang="de-DE" sz="4000" dirty="0" smtClean="0">
                <a:solidFill>
                  <a:schemeClr val="tx1"/>
                </a:solidFill>
              </a:rPr>
              <a:t>Gliederung GM Teil 1-5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de-DE" sz="2800" dirty="0" smtClean="0">
                <a:solidFill>
                  <a:srgbClr val="FF0000"/>
                </a:solidFill>
              </a:rPr>
              <a:t>Theoretischer Rahmen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Wissenschaftstheoretische Einbindung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Allgemeine Systemtheorie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Gesundheitsbetriebe als Forschungsobjekt der Betriebswirtschaftslehre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Gesundheitsbetriebslehre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Betriebswirtschaftliches Modell eines Gesundheitsbetriebes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Krankenhäuser als Prototyp des Gesundheitsbetriebes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Definition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Typologie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>
                <a:solidFill>
                  <a:srgbClr val="FF0000"/>
                </a:solidFill>
              </a:rPr>
              <a:t>Raumplanung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/>
              <a:t>Landeskrankenhausplanung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/>
              <a:t>Veränderung von Einzugsgebieten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dirty="0" smtClean="0">
                <a:solidFill>
                  <a:srgbClr val="FF0000"/>
                </a:solidFill>
              </a:rPr>
              <a:t>Standortplanung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de-DE" sz="2800" dirty="0" smtClean="0"/>
              <a:t>Struktur des Gesundheitswesens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de-DE" sz="2800" dirty="0" smtClean="0"/>
              <a:t>Grundlagen </a:t>
            </a:r>
            <a:r>
              <a:rPr lang="de-DE" sz="2800" dirty="0"/>
              <a:t>der </a:t>
            </a:r>
            <a:r>
              <a:rPr lang="de-DE" sz="2800" dirty="0" smtClean="0"/>
              <a:t>Finanzierung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5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1.3.3.3.3. Standortplanung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Modelle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Standortfaktoren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err="1" smtClean="0"/>
              <a:t>Thünen‘sche</a:t>
            </a:r>
            <a:r>
              <a:rPr lang="de-DE" dirty="0" smtClean="0"/>
              <a:t> Kreise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Steiner-Weber-Modell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Standortplanung in Netzen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Praxisbeispiel: Krankenhausstandorte Vorpommern-Greifswald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smtClean="0"/>
              <a:t>Grundproblem der Standortplanung (Varignon‘scher Apparat)</a:t>
            </a:r>
          </a:p>
        </p:txBody>
      </p:sp>
      <p:pic>
        <p:nvPicPr>
          <p:cNvPr id="117763" name="Picture 4" descr="ab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908" y="2619597"/>
            <a:ext cx="3758184" cy="2487168"/>
          </a:xfrm>
          <a:noFill/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Standortfaktoren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Rohstoffe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Absatz (Bevölkerung, Kaufkraft, Konkurrenz)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Mitarbeiter*innen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Verfügbarkeit von Grundstücken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Entsorgung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Verkehrsanbindung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Öffentliche Hilfen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 smtClean="0">
                <a:sym typeface="Wingdings" pitchFamily="2" charset="2"/>
              </a:rPr>
              <a:t> </a:t>
            </a:r>
            <a:r>
              <a:rPr lang="de-DE" sz="2800" dirty="0" smtClean="0">
                <a:solidFill>
                  <a:srgbClr val="FF0000"/>
                </a:solidFill>
                <a:sym typeface="Wingdings" pitchFamily="2" charset="2"/>
              </a:rPr>
              <a:t>Für Kundenpräsenzbedingende Dienstleistungen: Kundennähe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Typisierung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Stetige Modelle</a:t>
            </a:r>
          </a:p>
          <a:p>
            <a:pPr eaLnBrk="1" hangingPunct="1"/>
            <a:r>
              <a:rPr lang="de-DE" sz="2800" smtClean="0"/>
              <a:t>Netzmodelle</a:t>
            </a:r>
          </a:p>
          <a:p>
            <a:pPr lvl="1" eaLnBrk="1" hangingPunct="1"/>
            <a:r>
              <a:rPr lang="de-DE" sz="2400" smtClean="0"/>
              <a:t>P-Median Modell</a:t>
            </a:r>
          </a:p>
          <a:p>
            <a:pPr lvl="2" eaLnBrk="1" hangingPunct="1"/>
            <a:r>
              <a:rPr lang="de-DE" sz="2000" smtClean="0"/>
              <a:t>Minimierung der durchschnittlichen Distanz bei einer festen Anzahl von Einrichtungen</a:t>
            </a:r>
          </a:p>
          <a:p>
            <a:pPr lvl="1" eaLnBrk="1" hangingPunct="1"/>
            <a:r>
              <a:rPr lang="de-DE" sz="2400" smtClean="0"/>
              <a:t>Covering Modell</a:t>
            </a:r>
          </a:p>
          <a:p>
            <a:pPr lvl="2" eaLnBrk="1" hangingPunct="1"/>
            <a:r>
              <a:rPr lang="de-DE" sz="2000" smtClean="0"/>
              <a:t>Minimiere die Anzahl von Einrichtungen, mit denen die Bevölkerung erreicht werden kann, ohne eine bestimmte Anreisedistanz zu überschreiten</a:t>
            </a:r>
          </a:p>
          <a:p>
            <a:pPr lvl="2" eaLnBrk="1" hangingPunct="1"/>
            <a:endParaRPr lang="de-DE" sz="200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smtClean="0"/>
              <a:t>Steiner-Weber-Modell</a:t>
            </a:r>
            <a:br>
              <a:rPr lang="de-DE" sz="4000" smtClean="0"/>
            </a:br>
            <a:r>
              <a:rPr lang="de-DE" sz="4000" smtClean="0"/>
              <a:t>Vorbemerkungen</a:t>
            </a:r>
          </a:p>
        </p:txBody>
      </p:sp>
      <p:graphicFrame>
        <p:nvGraphicFramePr>
          <p:cNvPr id="12390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297792"/>
              </p:ext>
            </p:extLst>
          </p:nvPr>
        </p:nvGraphicFramePr>
        <p:xfrm>
          <a:off x="2339975" y="1844675"/>
          <a:ext cx="6094413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6" name="Formel" r:id="rId3" imgW="1676400" imgH="292100" progId="Equation.3">
                  <p:embed/>
                </p:oleObj>
              </mc:Choice>
              <mc:Fallback>
                <p:oleObj name="Formel" r:id="rId3" imgW="16764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44675"/>
                        <a:ext cx="6094413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0355" name="Rectangle 3"/>
          <p:cNvSpPr>
            <a:spLocks noChangeArrowheads="1"/>
          </p:cNvSpPr>
          <p:nvPr/>
        </p:nvSpPr>
        <p:spPr bwMode="auto">
          <a:xfrm>
            <a:off x="0" y="228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>
              <a:latin typeface="Tahoma" pitchFamily="34" charset="0"/>
            </a:endParaRPr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858359"/>
              </p:ext>
            </p:extLst>
          </p:nvPr>
        </p:nvGraphicFramePr>
        <p:xfrm>
          <a:off x="0" y="1643063"/>
          <a:ext cx="6084888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7" name="Bild" r:id="rId5" imgW="3781044" imgH="3177540" progId="Word.Picture.8">
                  <p:embed/>
                </p:oleObj>
              </mc:Choice>
              <mc:Fallback>
                <p:oleObj name="Bild" r:id="rId5" imgW="3781044" imgH="317754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43063"/>
                        <a:ext cx="6084888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Steiner-Weber-Modell</a:t>
            </a:r>
          </a:p>
        </p:txBody>
      </p:sp>
      <p:graphicFrame>
        <p:nvGraphicFramePr>
          <p:cNvPr id="124931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110100"/>
              </p:ext>
            </p:extLst>
          </p:nvPr>
        </p:nvGraphicFramePr>
        <p:xfrm>
          <a:off x="1103313" y="2060575"/>
          <a:ext cx="7642225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1" name="Formel" r:id="rId3" imgW="2400300" imgH="431800" progId="Equation.3">
                  <p:embed/>
                </p:oleObj>
              </mc:Choice>
              <mc:Fallback>
                <p:oleObj name="Formel" r:id="rId3" imgW="24003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060575"/>
                        <a:ext cx="7642225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1382" name="Text Box 6"/>
          <p:cNvSpPr txBox="1">
            <a:spLocks noChangeArrowheads="1"/>
          </p:cNvSpPr>
          <p:nvPr/>
        </p:nvSpPr>
        <p:spPr bwMode="auto">
          <a:xfrm>
            <a:off x="1058863" y="3716338"/>
            <a:ext cx="55292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  <a:defRPr/>
            </a:pPr>
            <a:r>
              <a:rPr lang="de-DE" dirty="0">
                <a:effectLst/>
              </a:rPr>
              <a:t>Lösung: Ableitung nach x und y</a:t>
            </a:r>
          </a:p>
          <a:p>
            <a:pPr algn="l">
              <a:buFontTx/>
              <a:buChar char="•"/>
              <a:defRPr/>
            </a:pPr>
            <a:r>
              <a:rPr lang="de-DE" dirty="0">
                <a:effectLst/>
              </a:rPr>
              <a:t>Problem: Nicht exakt lösbar</a:t>
            </a:r>
          </a:p>
          <a:p>
            <a:pPr algn="l">
              <a:buFontTx/>
              <a:buChar char="•"/>
              <a:defRPr/>
            </a:pPr>
            <a:r>
              <a:rPr lang="de-DE" dirty="0">
                <a:effectLst/>
              </a:rPr>
              <a:t>Iterative Lösung möglich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smtClean="0"/>
              <a:t>Standortoptimierung in Netzen</a:t>
            </a:r>
            <a:br>
              <a:rPr lang="de-DE" sz="4000" smtClean="0"/>
            </a:br>
            <a:r>
              <a:rPr lang="de-DE" sz="4000" smtClean="0"/>
              <a:t>1. ein Anbieter</a:t>
            </a:r>
          </a:p>
        </p:txBody>
      </p:sp>
      <p:graphicFrame>
        <p:nvGraphicFramePr>
          <p:cNvPr id="12595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889"/>
              </p:ext>
            </p:extLst>
          </p:nvPr>
        </p:nvGraphicFramePr>
        <p:xfrm>
          <a:off x="2052638" y="2366963"/>
          <a:ext cx="503872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4" name="Picture" r:id="rId3" imgW="5038314" imgH="2990787" progId="Word.Picture.8">
                  <p:embed/>
                </p:oleObj>
              </mc:Choice>
              <mc:Fallback>
                <p:oleObj name="Picture" r:id="rId3" imgW="5038314" imgH="2990787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66963"/>
                        <a:ext cx="5038725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Bildschirmpräsentation (4:3)</PresentationFormat>
  <Paragraphs>91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Wingdings</vt:lpstr>
      <vt:lpstr>Larissa</vt:lpstr>
      <vt:lpstr>Formel</vt:lpstr>
      <vt:lpstr>Bild</vt:lpstr>
      <vt:lpstr>Picture</vt:lpstr>
      <vt:lpstr>GESUNDHEITSMANAGEMENT I Teil 1-5   Prof. Dr. Steffen Fleßa Lst. für Allgemeine Betriebswirtschaftslehre und Gesundheitsmanagement Universität Greifswald </vt:lpstr>
      <vt:lpstr>Gliederung GM Teil 1-5</vt:lpstr>
      <vt:lpstr>1.3.3.3.3. Standortplanung</vt:lpstr>
      <vt:lpstr>Grundproblem der Standortplanung (Varignon‘scher Apparat)</vt:lpstr>
      <vt:lpstr>Standortfaktoren</vt:lpstr>
      <vt:lpstr>Typisierung</vt:lpstr>
      <vt:lpstr>Steiner-Weber-Modell Vorbemerkungen</vt:lpstr>
      <vt:lpstr>Steiner-Weber-Modell</vt:lpstr>
      <vt:lpstr>Standortoptimierung in Netzen 1. ein Anbieter</vt:lpstr>
      <vt:lpstr>Standortoptimierung in Netzen 1. ein Anbieter</vt:lpstr>
      <vt:lpstr>LP-Ansatz</vt:lpstr>
      <vt:lpstr>Mehrere Anbieter</vt:lpstr>
      <vt:lpstr>PowerPoint-Präsentation</vt:lpstr>
      <vt:lpstr>PowerPoint-Präsentation</vt:lpstr>
      <vt:lpstr>PowerPoint-Präsentation</vt:lpstr>
      <vt:lpstr>PowerPoint-Präsentation</vt:lpstr>
      <vt:lpstr>Gliederung GM Teil 1-5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416</cp:revision>
  <cp:lastPrinted>2016-07-27T09:50:02Z</cp:lastPrinted>
  <dcterms:created xsi:type="dcterms:W3CDTF">2003-05-27T08:12:45Z</dcterms:created>
  <dcterms:modified xsi:type="dcterms:W3CDTF">2023-08-02T09:49:52Z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