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6"/>
  </p:notesMasterIdLst>
  <p:sldIdLst>
    <p:sldId id="339" r:id="rId2"/>
    <p:sldId id="340" r:id="rId3"/>
    <p:sldId id="399" r:id="rId4"/>
    <p:sldId id="312" r:id="rId5"/>
    <p:sldId id="313" r:id="rId6"/>
    <p:sldId id="314" r:id="rId7"/>
    <p:sldId id="315" r:id="rId8"/>
    <p:sldId id="401" r:id="rId9"/>
    <p:sldId id="402" r:id="rId10"/>
    <p:sldId id="405" r:id="rId11"/>
    <p:sldId id="404" r:id="rId12"/>
    <p:sldId id="408" r:id="rId13"/>
    <p:sldId id="319" r:id="rId14"/>
    <p:sldId id="406" r:id="rId15"/>
    <p:sldId id="407" r:id="rId16"/>
    <p:sldId id="260" r:id="rId17"/>
    <p:sldId id="261" r:id="rId18"/>
    <p:sldId id="262" r:id="rId19"/>
    <p:sldId id="263" r:id="rId20"/>
    <p:sldId id="264" r:id="rId21"/>
    <p:sldId id="265" r:id="rId22"/>
    <p:sldId id="409" r:id="rId23"/>
    <p:sldId id="266" r:id="rId24"/>
    <p:sldId id="267" r:id="rId25"/>
    <p:sldId id="397" r:id="rId26"/>
    <p:sldId id="398" r:id="rId27"/>
    <p:sldId id="428" r:id="rId28"/>
    <p:sldId id="429" r:id="rId29"/>
    <p:sldId id="330" r:id="rId30"/>
    <p:sldId id="430" r:id="rId31"/>
    <p:sldId id="431" r:id="rId32"/>
    <p:sldId id="410" r:id="rId33"/>
    <p:sldId id="412" r:id="rId34"/>
    <p:sldId id="413" r:id="rId35"/>
    <p:sldId id="414" r:id="rId36"/>
    <p:sldId id="415" r:id="rId37"/>
    <p:sldId id="416" r:id="rId38"/>
    <p:sldId id="321" r:id="rId39"/>
    <p:sldId id="432" r:id="rId40"/>
    <p:sldId id="421" r:id="rId41"/>
    <p:sldId id="422" r:id="rId42"/>
    <p:sldId id="423" r:id="rId43"/>
    <p:sldId id="424" r:id="rId44"/>
    <p:sldId id="377" r:id="rId45"/>
    <p:sldId id="378" r:id="rId46"/>
    <p:sldId id="379" r:id="rId47"/>
    <p:sldId id="380" r:id="rId48"/>
    <p:sldId id="381" r:id="rId49"/>
    <p:sldId id="425" r:id="rId50"/>
    <p:sldId id="426" r:id="rId51"/>
    <p:sldId id="376" r:id="rId52"/>
    <p:sldId id="388" r:id="rId53"/>
    <p:sldId id="427" r:id="rId54"/>
    <p:sldId id="400" r:id="rId55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467388" initials="m" lastIdx="65" clrIdx="0">
    <p:extLst>
      <p:ext uri="{19B8F6BF-5375-455C-9EA6-DF929625EA0E}">
        <p15:presenceInfo xmlns:p15="http://schemas.microsoft.com/office/powerpoint/2012/main" userId="S-1-5-21-657725530-4063554323-3344754233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366"/>
    <a:srgbClr val="9999FE"/>
    <a:srgbClr val="FFFFCC"/>
    <a:srgbClr val="CC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800" autoAdjust="0"/>
    <p:restoredTop sz="95250" autoAdjust="0"/>
  </p:normalViewPr>
  <p:slideViewPr>
    <p:cSldViewPr>
      <p:cViewPr varScale="1">
        <p:scale>
          <a:sx n="95" d="100"/>
          <a:sy n="95" d="100"/>
        </p:scale>
        <p:origin x="46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-Benutzer\Downloads\statistic_id161868_zahl-der-einwohner-in-deutschland-nach-geschlecht-bis-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ppe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0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1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2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3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4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5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6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7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8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9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A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B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C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D-D8A2-4AB1-812E-0A49C50792BA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numFmt formatCode="#,##0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  <c:ext xmlns:c16="http://schemas.microsoft.com/office/drawing/2014/chart" uri="{C3380CC4-5D6E-409C-BE32-E72D297353CC}">
                  <c16:uniqueId val="{0000000E-D8A2-4AB1-812E-0A49C50792B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Russia</c:v>
                </c:pt>
                <c:pt idx="1">
                  <c:v>Germany</c:v>
                </c:pt>
                <c:pt idx="2">
                  <c:v>United Kingdom</c:v>
                </c:pt>
                <c:pt idx="3">
                  <c:v>France</c:v>
                </c:pt>
                <c:pt idx="4">
                  <c:v>Italy</c:v>
                </c:pt>
                <c:pt idx="5">
                  <c:v>Spain</c:v>
                </c:pt>
                <c:pt idx="6">
                  <c:v>Poland</c:v>
                </c:pt>
                <c:pt idx="7">
                  <c:v>Ukraine</c:v>
                </c:pt>
                <c:pt idx="8">
                  <c:v>Romania</c:v>
                </c:pt>
                <c:pt idx="9">
                  <c:v>Netherlands</c:v>
                </c:pt>
                <c:pt idx="10">
                  <c:v>Belgium</c:v>
                </c:pt>
                <c:pt idx="11">
                  <c:v>Sweden</c:v>
                </c:pt>
                <c:pt idx="12">
                  <c:v>Czechia</c:v>
                </c:pt>
                <c:pt idx="13">
                  <c:v>Greece</c:v>
                </c:pt>
                <c:pt idx="14">
                  <c:v>Portugal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144444359</c:v>
                </c:pt>
                <c:pt idx="1">
                  <c:v>83294633</c:v>
                </c:pt>
                <c:pt idx="2">
                  <c:v>67736802</c:v>
                </c:pt>
                <c:pt idx="3">
                  <c:v>64756584</c:v>
                </c:pt>
                <c:pt idx="4">
                  <c:v>58870763</c:v>
                </c:pt>
                <c:pt idx="5">
                  <c:v>47519628</c:v>
                </c:pt>
                <c:pt idx="6">
                  <c:v>41026068</c:v>
                </c:pt>
                <c:pt idx="7">
                  <c:v>36744634</c:v>
                </c:pt>
                <c:pt idx="8">
                  <c:v>19892812</c:v>
                </c:pt>
                <c:pt idx="9">
                  <c:v>17618299</c:v>
                </c:pt>
                <c:pt idx="10">
                  <c:v>11686140</c:v>
                </c:pt>
                <c:pt idx="11">
                  <c:v>10612086</c:v>
                </c:pt>
                <c:pt idx="12">
                  <c:v>10495295</c:v>
                </c:pt>
                <c:pt idx="13">
                  <c:v>10341277</c:v>
                </c:pt>
                <c:pt idx="14">
                  <c:v>10247605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D8A2-4AB1-812E-0A49C5079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393877992"/>
        <c:axId val="393879952"/>
      </c:barChart>
      <c:catAx>
        <c:axId val="39387799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9525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393879952"/>
        <c:crosses val="autoZero"/>
        <c:auto val="0"/>
        <c:lblAlgn val="ctr"/>
        <c:lblOffset val="100"/>
        <c:noMultiLvlLbl val="0"/>
      </c:catAx>
      <c:valAx>
        <c:axId val="393879952"/>
        <c:scaling>
          <c:orientation val="minMax"/>
          <c:min val="0"/>
        </c:scaling>
        <c:delete val="0"/>
        <c:axPos val="t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numFmt formatCode="#,##0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393877992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 smtId="4294967295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'[statistic_id161868_zahl-der-einwohner-in-deutschland-nach-geschlecht-bis-2022.xlsx]Daten'!$C$5</c:f>
              <c:strCache>
                <c:ptCount val="1"/>
                <c:pt idx="0">
                  <c:v>Männer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'[statistic_id161868_zahl-der-einwohner-in-deutschland-nach-geschlecht-bis-2022.xlsx]Daten'!$B$6:$B$22</c:f>
              <c:strCache>
                <c:ptCount val="1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strCache>
            </c:strRef>
          </c:cat>
          <c:val>
            <c:numRef>
              <c:f>'[statistic_id161868_zahl-der-einwohner-in-deutschland-nach-geschlecht-bis-2022.xlsx]Daten'!$C$6:$C$22</c:f>
              <c:numCache>
                <c:formatCode>#,##0</c:formatCode>
                <c:ptCount val="17"/>
                <c:pt idx="0">
                  <c:v>38500</c:v>
                </c:pt>
                <c:pt idx="1">
                  <c:v>39825</c:v>
                </c:pt>
                <c:pt idx="2">
                  <c:v>40157</c:v>
                </c:pt>
                <c:pt idx="3">
                  <c:v>40340</c:v>
                </c:pt>
                <c:pt idx="4">
                  <c:v>40112</c:v>
                </c:pt>
                <c:pt idx="5">
                  <c:v>39230</c:v>
                </c:pt>
                <c:pt idx="6">
                  <c:v>39381</c:v>
                </c:pt>
                <c:pt idx="7">
                  <c:v>39557</c:v>
                </c:pt>
                <c:pt idx="8">
                  <c:v>39835</c:v>
                </c:pt>
                <c:pt idx="9">
                  <c:v>40514</c:v>
                </c:pt>
                <c:pt idx="10">
                  <c:v>40697</c:v>
                </c:pt>
                <c:pt idx="11">
                  <c:v>40844</c:v>
                </c:pt>
                <c:pt idx="12">
                  <c:v>40967</c:v>
                </c:pt>
                <c:pt idx="13">
                  <c:v>41038</c:v>
                </c:pt>
                <c:pt idx="14">
                  <c:v>41027</c:v>
                </c:pt>
                <c:pt idx="15">
                  <c:v>41067</c:v>
                </c:pt>
                <c:pt idx="16">
                  <c:v>41559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2A-48CB-AF40-5A75638FD617}"/>
            </c:ext>
          </c:extLst>
        </c:ser>
        <c:ser>
          <c:idx val="1"/>
          <c:order val="1"/>
          <c:tx>
            <c:strRef>
              <c:f>'[statistic_id161868_zahl-der-einwohner-in-deutschland-nach-geschlecht-bis-2022.xlsx]Daten'!$D$5</c:f>
              <c:strCache>
                <c:ptCount val="1"/>
                <c:pt idx="0">
                  <c:v>Frauen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'[statistic_id161868_zahl-der-einwohner-in-deutschland-nach-geschlecht-bis-2022.xlsx]Daten'!$B$6:$B$22</c:f>
              <c:strCache>
                <c:ptCount val="1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strCache>
            </c:strRef>
          </c:cat>
          <c:val>
            <c:numRef>
              <c:f>'[statistic_id161868_zahl-der-einwohner-in-deutschland-nach-geschlecht-bis-2022.xlsx]Daten'!$D$6:$D$22</c:f>
              <c:numCache>
                <c:formatCode>#,##0</c:formatCode>
                <c:ptCount val="17"/>
                <c:pt idx="0">
                  <c:v>41253</c:v>
                </c:pt>
                <c:pt idx="1">
                  <c:v>41993</c:v>
                </c:pt>
                <c:pt idx="2">
                  <c:v>42103</c:v>
                </c:pt>
                <c:pt idx="3">
                  <c:v>42098</c:v>
                </c:pt>
                <c:pt idx="4">
                  <c:v>41639</c:v>
                </c:pt>
                <c:pt idx="5">
                  <c:v>41098</c:v>
                </c:pt>
                <c:pt idx="6">
                  <c:v>41143</c:v>
                </c:pt>
                <c:pt idx="7">
                  <c:v>41211</c:v>
                </c:pt>
                <c:pt idx="8">
                  <c:v>41362</c:v>
                </c:pt>
                <c:pt idx="9">
                  <c:v>41662</c:v>
                </c:pt>
                <c:pt idx="10">
                  <c:v>41825</c:v>
                </c:pt>
                <c:pt idx="11">
                  <c:v>41949</c:v>
                </c:pt>
                <c:pt idx="12">
                  <c:v>42053</c:v>
                </c:pt>
                <c:pt idx="13">
                  <c:v>42129</c:v>
                </c:pt>
                <c:pt idx="14">
                  <c:v>42129</c:v>
                </c:pt>
                <c:pt idx="15">
                  <c:v>42170</c:v>
                </c:pt>
                <c:pt idx="16">
                  <c:v>42800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2A-48CB-AF40-5A75638FD617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74149688"/>
        <c:axId val="374150080"/>
      </c:barChart>
      <c:catAx>
        <c:axId val="374149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150080"/>
        <c:crosses val="autoZero"/>
        <c:auto val="1"/>
        <c:lblAlgn val="ctr"/>
        <c:lblOffset val="100"/>
        <c:noMultiLvlLbl val="0"/>
      </c:catAx>
      <c:valAx>
        <c:axId val="37415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Bevölkerung Deutschlands ['000]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149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sz="1125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Prognose der Bevölkerungsentwicklung in </a:t>
            </a:r>
            <a:r>
              <a:rPr lang="de-DE" sz="1125" b="1" i="0" u="none" strike="noStrike" baseline="0" dirty="0" err="1">
                <a:solidFill>
                  <a:srgbClr val="000000"/>
                </a:solidFill>
                <a:latin typeface="Arial"/>
                <a:cs typeface="Arial"/>
              </a:rPr>
              <a:t>Dtl</a:t>
            </a:r>
            <a:r>
              <a:rPr lang="de-DE" sz="1125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. 1992 bis 2060 </a:t>
            </a:r>
          </a:p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sz="975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(Quelle: </a:t>
            </a:r>
            <a:r>
              <a:rPr lang="de-DE" sz="975" b="1" i="0" u="none" strike="noStrike" baseline="0" dirty="0" err="1">
                <a:solidFill>
                  <a:srgbClr val="000000"/>
                </a:solidFill>
                <a:latin typeface="Arial"/>
                <a:cs typeface="Arial"/>
              </a:rPr>
              <a:t>StBA</a:t>
            </a:r>
            <a:r>
              <a:rPr lang="de-DE" sz="975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: 12. koordinierte Bevölkerungsvorausabrechnung der Statistischen Ämter der Länder)</a:t>
            </a:r>
            <a:endParaRPr lang="de-DE" dirty="0"/>
          </a:p>
        </c:rich>
      </c:tx>
      <c:layout>
        <c:manualLayout>
          <c:xMode val="edge"/>
          <c:yMode val="edge"/>
          <c:x val="0.15605095541401301"/>
          <c:y val="1.9083969465648901E-2"/>
        </c:manualLayout>
      </c:layout>
      <c:overlay val="0"/>
      <c:spPr>
        <a:noFill/>
        <a:ln w="2539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1019108280255"/>
          <c:y val="0.17557251908396901"/>
          <c:w val="0.86305732484076403"/>
          <c:h val="0.679389312977099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Data!$C$17</c:f>
              <c:strCache>
                <c:ptCount val="1"/>
                <c:pt idx="0">
                  <c:v>unter 20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Data!$D$16:$R$16</c:f>
              <c:numCache>
                <c:formatCode>General</c:formatCode>
                <c:ptCount val="15"/>
                <c:pt idx="0">
                  <c:v>1992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  <c:pt idx="13">
                  <c:v>2055</c:v>
                </c:pt>
                <c:pt idx="14">
                  <c:v>2060</c:v>
                </c:pt>
              </c:numCache>
            </c:numRef>
          </c:cat>
          <c:val>
            <c:numRef>
              <c:f>Data!$D$17:$R$17</c:f>
              <c:numCache>
                <c:formatCode>General</c:formatCode>
                <c:ptCount val="15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17</c:v>
                </c:pt>
                <c:pt idx="4" formatCode="0">
                  <c:v>15.016999999999999</c:v>
                </c:pt>
                <c:pt idx="5" formatCode="0">
                  <c:v>14.239000000000001</c:v>
                </c:pt>
                <c:pt idx="6" formatCode="0">
                  <c:v>13.624000000000001</c:v>
                </c:pt>
                <c:pt idx="7" formatCode="0">
                  <c:v>13.291</c:v>
                </c:pt>
                <c:pt idx="8" formatCode="0">
                  <c:v>12.926</c:v>
                </c:pt>
                <c:pt idx="9" formatCode="0">
                  <c:v>12.438000000000001</c:v>
                </c:pt>
                <c:pt idx="10" formatCode="0">
                  <c:v>11.791</c:v>
                </c:pt>
                <c:pt idx="11" formatCode="0">
                  <c:v>11.163</c:v>
                </c:pt>
                <c:pt idx="12" formatCode="0">
                  <c:v>10.7</c:v>
                </c:pt>
                <c:pt idx="13" formatCode="0">
                  <c:v>10.37</c:v>
                </c:pt>
                <c:pt idx="14" formatCode="0">
                  <c:v>10.085000000000001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58-4E95-B9B4-9DED91398C6F}"/>
            </c:ext>
          </c:extLst>
        </c:ser>
        <c:ser>
          <c:idx val="1"/>
          <c:order val="1"/>
          <c:tx>
            <c:strRef>
              <c:f>Data!$C$18</c:f>
              <c:strCache>
                <c:ptCount val="1"/>
                <c:pt idx="0">
                  <c:v>20-60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Data!$D$16:$R$16</c:f>
              <c:numCache>
                <c:formatCode>General</c:formatCode>
                <c:ptCount val="15"/>
                <c:pt idx="0">
                  <c:v>1992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  <c:pt idx="13">
                  <c:v>2055</c:v>
                </c:pt>
                <c:pt idx="14">
                  <c:v>2060</c:v>
                </c:pt>
              </c:numCache>
            </c:numRef>
          </c:cat>
          <c:val>
            <c:numRef>
              <c:f>Data!$D$18:$R$18</c:f>
              <c:numCache>
                <c:formatCode>General</c:formatCode>
                <c:ptCount val="15"/>
                <c:pt idx="0">
                  <c:v>47</c:v>
                </c:pt>
                <c:pt idx="1">
                  <c:v>47</c:v>
                </c:pt>
                <c:pt idx="2">
                  <c:v>47</c:v>
                </c:pt>
                <c:pt idx="3">
                  <c:v>47</c:v>
                </c:pt>
                <c:pt idx="4" formatCode="0">
                  <c:v>45.070999999999998</c:v>
                </c:pt>
                <c:pt idx="5" formatCode="0">
                  <c:v>43.722999999999999</c:v>
                </c:pt>
                <c:pt idx="6" formatCode="0">
                  <c:v>41.743000000000002</c:v>
                </c:pt>
                <c:pt idx="7" formatCode="0">
                  <c:v>38.667999999999999</c:v>
                </c:pt>
                <c:pt idx="8" formatCode="0">
                  <c:v>35.954000000000001</c:v>
                </c:pt>
                <c:pt idx="9" formatCode="0">
                  <c:v>34.793999999999997</c:v>
                </c:pt>
                <c:pt idx="10" formatCode="0">
                  <c:v>33.746000000000002</c:v>
                </c:pt>
                <c:pt idx="11" formatCode="0">
                  <c:v>32.448999999999998</c:v>
                </c:pt>
                <c:pt idx="12" formatCode="0">
                  <c:v>30.786999999999999</c:v>
                </c:pt>
                <c:pt idx="13" formatCode="0">
                  <c:v>29.588000000000001</c:v>
                </c:pt>
                <c:pt idx="14" formatCode="0">
                  <c:v>28.378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58-4E95-B9B4-9DED91398C6F}"/>
            </c:ext>
          </c:extLst>
        </c:ser>
        <c:ser>
          <c:idx val="2"/>
          <c:order val="2"/>
          <c:tx>
            <c:strRef>
              <c:f>Data!$C$19</c:f>
              <c:strCache>
                <c:ptCount val="1"/>
                <c:pt idx="0">
                  <c:v>60 und älter</c:v>
                </c:pt>
              </c:strCache>
            </c:strRef>
          </c:tx>
          <c:spPr>
            <a:solidFill>
              <a:srgbClr val="FFFF99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Data!$D$16:$R$16</c:f>
              <c:numCache>
                <c:formatCode>General</c:formatCode>
                <c:ptCount val="15"/>
                <c:pt idx="0">
                  <c:v>1992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  <c:pt idx="13">
                  <c:v>2055</c:v>
                </c:pt>
                <c:pt idx="14">
                  <c:v>2060</c:v>
                </c:pt>
              </c:numCache>
            </c:numRef>
          </c:cat>
          <c:val>
            <c:numRef>
              <c:f>Data!$D$19:$R$19</c:f>
              <c:numCache>
                <c:formatCode>General</c:formatCode>
                <c:ptCount val="15"/>
                <c:pt idx="0">
                  <c:v>16</c:v>
                </c:pt>
                <c:pt idx="1">
                  <c:v>17</c:v>
                </c:pt>
                <c:pt idx="2">
                  <c:v>20</c:v>
                </c:pt>
                <c:pt idx="3">
                  <c:v>21</c:v>
                </c:pt>
                <c:pt idx="4" formatCode="0">
                  <c:v>21.459</c:v>
                </c:pt>
                <c:pt idx="5" formatCode="0">
                  <c:v>22.809000000000001</c:v>
                </c:pt>
                <c:pt idx="6" formatCode="0">
                  <c:v>24.545999999999999</c:v>
                </c:pt>
                <c:pt idx="7" formatCode="0">
                  <c:v>26.83</c:v>
                </c:pt>
                <c:pt idx="8" formatCode="0">
                  <c:v>28.469000000000001</c:v>
                </c:pt>
                <c:pt idx="9" formatCode="0">
                  <c:v>28.456</c:v>
                </c:pt>
                <c:pt idx="10" formatCode="0">
                  <c:v>28.292000000000002</c:v>
                </c:pt>
                <c:pt idx="11" formatCode="0">
                  <c:v>28.117000000000001</c:v>
                </c:pt>
                <c:pt idx="12" formatCode="0">
                  <c:v>27.922999999999998</c:v>
                </c:pt>
                <c:pt idx="13" formatCode="0">
                  <c:v>27.036000000000001</c:v>
                </c:pt>
                <c:pt idx="14" formatCode="0">
                  <c:v>26.187999999999999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558-4E95-B9B4-9DED91398C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93881520"/>
        <c:axId val="393875640"/>
      </c:barChart>
      <c:catAx>
        <c:axId val="393881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Jahr</a:t>
                </a:r>
              </a:p>
            </c:rich>
          </c:tx>
          <c:layout>
            <c:manualLayout>
              <c:xMode val="edge"/>
              <c:yMode val="edge"/>
              <c:x val="0.52547770700636898"/>
              <c:y val="0.90458015267175595"/>
            </c:manualLayout>
          </c:layout>
          <c:overlay val="0"/>
          <c:spPr>
            <a:noFill/>
            <a:ln w="2539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938756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387564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Bevölkerung in Millionen</a:t>
                </a:r>
              </a:p>
            </c:rich>
          </c:tx>
          <c:layout>
            <c:manualLayout>
              <c:xMode val="edge"/>
              <c:yMode val="edge"/>
              <c:x val="2.2292993630573299E-2"/>
              <c:y val="0.34351145038167902"/>
            </c:manualLayout>
          </c:layout>
          <c:overlay val="0"/>
          <c:spPr>
            <a:noFill/>
            <a:ln w="2539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93881520"/>
        <c:crosses val="autoZero"/>
        <c:crossBetween val="between"/>
      </c:valAx>
      <c:spPr>
        <a:solidFill>
          <a:srgbClr val="CCFFCC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86305732484076"/>
          <c:y val="0.94847328244274798"/>
          <c:w val="0.76273885350318504"/>
          <c:h val="4.5801526717557203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438830111772643E-2"/>
          <c:y val="7.8409427046025978E-2"/>
          <c:w val="0.89565902058241254"/>
          <c:h val="0.781839516627178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unter 25 Jahre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7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8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9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prstClr val="black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  <c:pt idx="10">
                  <c:v>2050</c:v>
                </c:pt>
                <c:pt idx="11">
                  <c:v>2060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0.38</c:v>
                </c:pt>
                <c:pt idx="1">
                  <c:v>0.37</c:v>
                </c:pt>
                <c:pt idx="2">
                  <c:v>0.36</c:v>
                </c:pt>
                <c:pt idx="3">
                  <c:v>0.35</c:v>
                </c:pt>
                <c:pt idx="4">
                  <c:v>0.3</c:v>
                </c:pt>
                <c:pt idx="5">
                  <c:v>0.27</c:v>
                </c:pt>
                <c:pt idx="6">
                  <c:v>0.24</c:v>
                </c:pt>
                <c:pt idx="7">
                  <c:v>0.23</c:v>
                </c:pt>
                <c:pt idx="8">
                  <c:v>0.22</c:v>
                </c:pt>
                <c:pt idx="9">
                  <c:v>0.22</c:v>
                </c:pt>
                <c:pt idx="10">
                  <c:v>0.21</c:v>
                </c:pt>
                <c:pt idx="11">
                  <c:v>0.21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 bis 67 Jahre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7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8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9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prstClr val="black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  <c:pt idx="10">
                  <c:v>2050</c:v>
                </c:pt>
                <c:pt idx="11">
                  <c:v>2060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0.55000000000000004</c:v>
                </c:pt>
                <c:pt idx="1">
                  <c:v>0.54</c:v>
                </c:pt>
                <c:pt idx="2">
                  <c:v>0.53</c:v>
                </c:pt>
                <c:pt idx="3">
                  <c:v>0.53</c:v>
                </c:pt>
                <c:pt idx="4">
                  <c:v>0.57999999999999996</c:v>
                </c:pt>
                <c:pt idx="5">
                  <c:v>0.6</c:v>
                </c:pt>
                <c:pt idx="6">
                  <c:v>0.57999999999999996</c:v>
                </c:pt>
                <c:pt idx="7">
                  <c:v>0.57999999999999996</c:v>
                </c:pt>
                <c:pt idx="8">
                  <c:v>0.55000000000000004</c:v>
                </c:pt>
                <c:pt idx="9">
                  <c:v>0.51</c:v>
                </c:pt>
                <c:pt idx="10">
                  <c:v>0.52</c:v>
                </c:pt>
                <c:pt idx="11">
                  <c:v>0.5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über 67 Jahre</c:v>
                </c:pt>
              </c:strCache>
            </c:strRef>
          </c:tx>
          <c:spPr>
            <a:solidFill>
              <a:srgbClr val="BABABA"/>
            </a:solidFill>
            <a:ln>
              <a:solidFill>
                <a:srgbClr val="BABABA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7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8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9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dLbl>
              <c:idx val="1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FFFFFF"/>
                      </a:solidFill>
                      <a:effectLst>
                        <a:outerShdw dist="38100" dir="2700000">
                          <a:srgbClr val="0F283E"/>
                        </a:outerShdw>
                      </a:effectLst>
                      <a:latin typeface="Open Sans Ligh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prstClr val="black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  <c:pt idx="10">
                  <c:v>2050</c:v>
                </c:pt>
                <c:pt idx="11">
                  <c:v>2060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7.0000000000000007E-2</c:v>
                </c:pt>
                <c:pt idx="1">
                  <c:v>0.09</c:v>
                </c:pt>
                <c:pt idx="2">
                  <c:v>0.1</c:v>
                </c:pt>
                <c:pt idx="3">
                  <c:v>0.13</c:v>
                </c:pt>
                <c:pt idx="4">
                  <c:v>0.12</c:v>
                </c:pt>
                <c:pt idx="5">
                  <c:v>0.13</c:v>
                </c:pt>
                <c:pt idx="6">
                  <c:v>0.18</c:v>
                </c:pt>
                <c:pt idx="7">
                  <c:v>0.19</c:v>
                </c:pt>
                <c:pt idx="8">
                  <c:v>0.23</c:v>
                </c:pt>
                <c:pt idx="9">
                  <c:v>0.27</c:v>
                </c:pt>
                <c:pt idx="10">
                  <c:v>0.28000000000000003</c:v>
                </c:pt>
                <c:pt idx="11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65557456"/>
        <c:axId val="374149296"/>
      </c:barChart>
      <c:catAx>
        <c:axId val="26555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 sz="14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374149296"/>
        <c:crosses val="autoZero"/>
        <c:auto val="0"/>
        <c:lblAlgn val="ctr"/>
        <c:lblOffset val="100"/>
        <c:noMultiLvlLbl val="0"/>
      </c:catAx>
      <c:valAx>
        <c:axId val="374149296"/>
        <c:scaling>
          <c:orientation val="minMax"/>
          <c:max val="1"/>
          <c:min val="0"/>
        </c:scaling>
        <c:delete val="0"/>
        <c:axPos val="l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de-DE" sz="1600" b="0">
                    <a:solidFill>
                      <a:srgbClr val="0F283E"/>
                    </a:solidFill>
                    <a:latin typeface="Open Sans Light"/>
                  </a:rPr>
                  <a:t>Anteil der Bevölkerung</a:t>
                </a:r>
              </a:p>
            </c:rich>
          </c:tx>
          <c:overlay val="0"/>
        </c:title>
        <c:numFmt formatCode="#,##0%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2655574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9495846089960864"/>
          <c:y val="0.93311863630168168"/>
          <c:w val="0.38984397908429119"/>
          <c:h val="5.2802875243664719E-2"/>
        </c:manualLayout>
      </c:layout>
      <c:overlay val="0"/>
      <c:txPr>
        <a:bodyPr/>
        <a:lstStyle/>
        <a:p>
          <a:pPr>
            <a:defRPr sz="1600" smtId="4294967295">
              <a:solidFill>
                <a:srgbClr val="0F283E"/>
              </a:solidFill>
              <a:latin typeface="Open Sans Light"/>
            </a:defRPr>
          </a:pPr>
          <a:endParaRPr lang="de-DE"/>
        </a:p>
      </c:txPr>
    </c:legend>
    <c:plotVisOnly val="1"/>
    <c:dispBlanksAs val="gap"/>
    <c:showDLblsOverMax val="1"/>
  </c:chart>
  <c:txPr>
    <a:bodyPr/>
    <a:lstStyle/>
    <a:p>
      <a:pPr>
        <a:defRPr sz="1800" smtId="4294967295"/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tx>
            <c:strRef>
              <c:f>Tabelle1!$C$1</c:f>
              <c:strCache>
                <c:ptCount val="1"/>
                <c:pt idx="0">
                  <c:v>Pädiatrie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Tabelle1!$A$2:$A$6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xVal>
          <c:yVal>
            <c:numRef>
              <c:f>Tabelle1!$C$2:$C$6</c:f>
              <c:numCache>
                <c:formatCode>General</c:formatCode>
                <c:ptCount val="5"/>
                <c:pt idx="0">
                  <c:v>140000</c:v>
                </c:pt>
                <c:pt idx="1">
                  <c:v>130000</c:v>
                </c:pt>
                <c:pt idx="2">
                  <c:v>116000</c:v>
                </c:pt>
                <c:pt idx="3">
                  <c:v>105000</c:v>
                </c:pt>
                <c:pt idx="4">
                  <c:v>98000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6FC-417A-81C4-624082E36A5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Gynäkologie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Tabelle1!$A$2:$A$6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xVal>
          <c:yVal>
            <c:numRef>
              <c:f>Tabelle1!$D$2:$D$6</c:f>
              <c:numCache>
                <c:formatCode>General</c:formatCode>
                <c:ptCount val="5"/>
                <c:pt idx="0">
                  <c:v>200000</c:v>
                </c:pt>
                <c:pt idx="1">
                  <c:v>155000</c:v>
                </c:pt>
                <c:pt idx="2">
                  <c:v>152000</c:v>
                </c:pt>
                <c:pt idx="3">
                  <c:v>150000</c:v>
                </c:pt>
                <c:pt idx="4">
                  <c:v>150000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6FC-417A-81C4-624082E36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4148904"/>
        <c:axId val="374150864"/>
      </c:scatterChart>
      <c:scatterChart>
        <c:scatterStyle val="line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Innere Medizin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Tabelle1!$A$2:$A$6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xVal>
          <c:yVal>
            <c:numRef>
              <c:f>Tabelle1!$B$2:$B$6</c:f>
              <c:numCache>
                <c:formatCode>#,##0</c:formatCode>
                <c:ptCount val="5"/>
                <c:pt idx="0">
                  <c:v>1100000</c:v>
                </c:pt>
                <c:pt idx="1">
                  <c:v>1200000</c:v>
                </c:pt>
                <c:pt idx="2">
                  <c:v>1300000</c:v>
                </c:pt>
                <c:pt idx="3">
                  <c:v>1350000</c:v>
                </c:pt>
                <c:pt idx="4">
                  <c:v>1480000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6FC-417A-81C4-624082E36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4151256"/>
        <c:axId val="374152040"/>
      </c:scatterChart>
      <c:valAx>
        <c:axId val="374148904"/>
        <c:scaling>
          <c:orientation val="minMax"/>
          <c:max val="2030"/>
          <c:min val="201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Zeit [Jahre]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de-DE"/>
          </a:p>
        </c:txPr>
        <c:crossAx val="374150864"/>
        <c:crosses val="autoZero"/>
        <c:crossBetween val="midCat"/>
      </c:valAx>
      <c:valAx>
        <c:axId val="374150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de-DE" sz="2000"/>
                  <a:t>Fallzahl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de-DE"/>
          </a:p>
        </c:txPr>
        <c:crossAx val="374148904"/>
        <c:crosses val="autoZero"/>
        <c:crossBetween val="midCat"/>
      </c:valAx>
      <c:valAx>
        <c:axId val="3741520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de-DE" sz="2000"/>
                  <a:t>Fallzahl Innere</a:t>
                </a:r>
                <a:r>
                  <a:rPr lang="de-DE" sz="2000" baseline="0"/>
                  <a:t> Medizin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de-DE"/>
          </a:p>
        </c:txPr>
        <c:crossAx val="374151256"/>
        <c:crosses val="max"/>
        <c:crossBetween val="midCat"/>
      </c:valAx>
      <c:valAx>
        <c:axId val="374151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4152040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2000"/>
          </a:pPr>
          <a:endParaRPr lang="de-DE"/>
        </a:p>
      </c:txPr>
    </c:legend>
    <c:plotVisOnly val="1"/>
    <c:dispBlanksAs val="gap"/>
    <c:showDLblsOverMax val="0"/>
  </c:chart>
  <c:spPr>
    <a:solidFill>
      <a:srgbClr val="FFFFCC"/>
    </a:solidFill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2C320A-02CD-4D77-8F96-7A8349CB0F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299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5661C0-89DC-494D-A4BB-7C689C5750F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5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58BCB-CF39-4FCB-AA8E-D2C54D7D7E2D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70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A836F-C232-4EE2-A745-8A03A00444E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82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DF0D5-7DE6-4CB8-B8D6-9B2D9967384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47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8BBF-7187-48E1-843E-0190C1478E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37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62EC6-356D-4E6B-BA21-9710DC98E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69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208912" cy="365125"/>
          </a:xfrm>
        </p:spPr>
        <p:txBody>
          <a:bodyPr/>
          <a:lstStyle/>
          <a:p>
            <a:pPr>
              <a:defRPr/>
            </a:pPr>
            <a:r>
              <a:rPr lang="de-DE"/>
              <a:t>Folgen der demographischen Entwicklung für die klinische Forschung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08C0C-296E-4D65-9ACD-0440DBAF4B2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211638" y="6524625"/>
            <a:ext cx="914400" cy="914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622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38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1A093-AC10-4757-9DFF-89E9F3BD263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20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63917-1B21-41C2-A381-C55022EF170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8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2654F-0C41-414D-A446-F636937E174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6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9E206-A25F-4244-B3FF-D9ED15E2FCD1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71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916A3-13C1-48E9-BFE2-6FB3BDC2103D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42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3EC72B-6798-4402-8B39-D6DAF4813044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92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37C35-F2D4-4921-ADDA-EB2A0E00FB8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37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10421A-85F7-48B9-96EF-B8F2735D9F8D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73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de.statista.com/statistik/daten/studie/543299/umfrage/entwicklung-und-prognose-der-altersstruktur-in-deutschlan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nk.worldbank.org/source/world-development-indicators" TargetMode="External"/><Relationship Id="rId2" Type="http://schemas.openxmlformats.org/officeDocument/2006/relationships/hyperlink" Target="https://gateway.euro.who.int/en/hfa-explor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urworldindata.org/" TargetMode="External"/><Relationship Id="rId4" Type="http://schemas.openxmlformats.org/officeDocument/2006/relationships/hyperlink" Target="https://www.destatis.de/DE/Themen/Gesellschaft-Umwelt/_inhalt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hyperlink" Target="http://www.statista.com/statistics/685846/population-of-selected-european-countr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2150"/>
            <a:ext cx="9144000" cy="5113338"/>
          </a:xfrm>
        </p:spPr>
        <p:txBody>
          <a:bodyPr/>
          <a:lstStyle/>
          <a:p>
            <a:pPr eaLnBrk="1" hangingPunct="1"/>
            <a:r>
              <a:rPr lang="de-DE" sz="4400" b="1" dirty="0">
                <a:cs typeface="Times New Roman" pitchFamily="18" charset="0"/>
              </a:rPr>
              <a:t>GESUNDHEITSMANAGEMENT I</a:t>
            </a:r>
            <a:br>
              <a:rPr lang="de-DE" sz="4400" b="1" dirty="0">
                <a:cs typeface="Times New Roman" pitchFamily="18" charset="0"/>
              </a:rPr>
            </a:br>
            <a:r>
              <a:rPr lang="de-DE" sz="4400" b="1" dirty="0">
                <a:cs typeface="Times New Roman" pitchFamily="18" charset="0"/>
              </a:rPr>
              <a:t>Teil 2a-1</a:t>
            </a:r>
            <a:br>
              <a:rPr lang="de-DE" sz="4400" b="1" dirty="0">
                <a:cs typeface="Times New Roman" pitchFamily="18" charset="0"/>
              </a:rPr>
            </a:br>
            <a:r>
              <a:rPr lang="de-DE" sz="4400" b="1" dirty="0">
                <a:cs typeface="Times New Roman" pitchFamily="18" charset="0"/>
              </a:rPr>
              <a:t/>
            </a:r>
            <a:br>
              <a:rPr lang="de-DE" sz="4400" b="1" dirty="0">
                <a:cs typeface="Times New Roman" pitchFamily="18" charset="0"/>
              </a:rPr>
            </a:br>
            <a:r>
              <a:rPr lang="de-DE" b="1" dirty="0">
                <a:cs typeface="Times New Roman" pitchFamily="18" charset="0"/>
              </a:rPr>
              <a:t/>
            </a:r>
            <a:br>
              <a:rPr lang="de-DE" b="1" dirty="0">
                <a:cs typeface="Times New Roman" pitchFamily="18" charset="0"/>
              </a:rPr>
            </a:br>
            <a:r>
              <a:rPr lang="de-DE" sz="2400" b="1" dirty="0">
                <a:cs typeface="Times New Roman" pitchFamily="18" charset="0"/>
              </a:rPr>
              <a:t>Prof. Dr. Steffen Fleßa</a:t>
            </a:r>
            <a:br>
              <a:rPr lang="de-DE" sz="2400" b="1" dirty="0">
                <a:cs typeface="Times New Roman" pitchFamily="18" charset="0"/>
              </a:rPr>
            </a:br>
            <a:r>
              <a:rPr lang="de-DE" sz="2400" b="1" dirty="0">
                <a:cs typeface="Times New Roman" pitchFamily="18" charset="0"/>
              </a:rPr>
              <a:t>Lst. für Allgemeine Betriebswirtschaftslehre und Gesundheitsmanagement</a:t>
            </a:r>
            <a:br>
              <a:rPr lang="de-DE" sz="2400" b="1" dirty="0">
                <a:cs typeface="Times New Roman" pitchFamily="18" charset="0"/>
              </a:rPr>
            </a:br>
            <a:r>
              <a:rPr lang="de-DE" sz="2400" b="1" dirty="0">
                <a:cs typeface="Times New Roman" pitchFamily="18" charset="0"/>
              </a:rPr>
              <a:t>Universität Greifswald</a:t>
            </a:r>
            <a:r>
              <a:rPr lang="de-DE" b="1" dirty="0">
                <a:cs typeface="Times New Roman" pitchFamily="18" charset="0"/>
              </a:rPr>
              <a:t/>
            </a:r>
            <a:br>
              <a:rPr lang="de-DE" b="1" dirty="0">
                <a:cs typeface="Times New Roman" pitchFamily="18" charset="0"/>
              </a:rPr>
            </a:b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58BCB-CF39-4FCB-AA8E-D2C54D7D7E2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6"/>
    </mc:Choice>
    <mc:Fallback xmlns="">
      <p:transition spd="slow" advTm="74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916A3-13C1-48E9-BFE2-6FB3BDC2103D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graphicFrame>
        <p:nvGraphicFramePr>
          <p:cNvPr id="3" name="Diagramm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83119"/>
              </p:ext>
            </p:extLst>
          </p:nvPr>
        </p:nvGraphicFramePr>
        <p:xfrm>
          <a:off x="-36512" y="845475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0"/>
            <a:ext cx="8229600" cy="9953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Bevölkerung Deutschlands</a:t>
            </a:r>
            <a:endParaRPr lang="de-DE" sz="2800" b="1" dirty="0"/>
          </a:p>
        </p:txBody>
      </p:sp>
      <p:sp>
        <p:nvSpPr>
          <p:cNvPr id="5" name="Abgerundete rechteckige Legende 4"/>
          <p:cNvSpPr/>
          <p:nvPr/>
        </p:nvSpPr>
        <p:spPr>
          <a:xfrm>
            <a:off x="1403648" y="497681"/>
            <a:ext cx="4608512" cy="2376264"/>
          </a:xfrm>
          <a:prstGeom prst="wedgeRoundRectCallout">
            <a:avLst>
              <a:gd name="adj1" fmla="val 112130"/>
              <a:gd name="adj2" fmla="val -1687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/>
            <a:r>
              <a:rPr lang="de-DE" altLang="de-DE" sz="3200" dirty="0"/>
              <a:t>Deutschland </a:t>
            </a:r>
            <a:r>
              <a:rPr lang="de-DE" altLang="de-DE" sz="2000" dirty="0" smtClean="0"/>
              <a:t>(2022)</a:t>
            </a:r>
            <a:r>
              <a:rPr lang="de-DE" altLang="de-DE" sz="3200" dirty="0" smtClean="0"/>
              <a:t>:</a:t>
            </a:r>
            <a:endParaRPr lang="de-DE" altLang="de-DE" sz="3200" dirty="0"/>
          </a:p>
          <a:p>
            <a:pPr lvl="0" eaLnBrk="0" hangingPunct="0"/>
            <a:endParaRPr lang="de-DE" altLang="de-DE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de-DE" dirty="0" smtClean="0"/>
              <a:t>84.359.000</a:t>
            </a:r>
            <a:r>
              <a:rPr lang="de-DE" altLang="de-DE" dirty="0" smtClean="0"/>
              <a:t> </a:t>
            </a:r>
            <a:r>
              <a:rPr lang="de-DE" altLang="de-DE" dirty="0"/>
              <a:t>Bevöl­kerung  </a:t>
            </a:r>
          </a:p>
          <a:p>
            <a:pPr marL="742950" lvl="1" indent="-285750" eaLnBrk="0" hangingPunct="0">
              <a:buFont typeface="Arial" panose="020B0604020202020204" pitchFamily="34" charset="0"/>
              <a:buChar char="•"/>
            </a:pPr>
            <a:r>
              <a:rPr lang="de-DE" altLang="de-DE" dirty="0" smtClean="0"/>
              <a:t>42,8</a:t>
            </a:r>
            <a:r>
              <a:rPr lang="de-DE" altLang="de-DE" dirty="0"/>
              <a:t> Mill. Frauen</a:t>
            </a:r>
          </a:p>
          <a:p>
            <a:pPr marL="742950" lvl="1" indent="-285750" eaLnBrk="0" hangingPunct="0">
              <a:buFont typeface="Arial" panose="020B0604020202020204" pitchFamily="34" charset="0"/>
              <a:buChar char="•"/>
            </a:pPr>
            <a:r>
              <a:rPr lang="de-DE" altLang="de-DE" dirty="0" smtClean="0"/>
              <a:t>41,6</a:t>
            </a:r>
            <a:r>
              <a:rPr lang="de-DE" altLang="de-DE" dirty="0"/>
              <a:t> Mill. Männer</a:t>
            </a:r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de-DE" altLang="de-DE" dirty="0" smtClean="0"/>
              <a:t>Wachstum 2023: +1,3 % (Ukraine-Krieg!)</a:t>
            </a:r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de-DE" dirty="0" smtClean="0"/>
              <a:t>Geschätzt 31.03.2023: 84.422.000</a:t>
            </a:r>
            <a:endParaRPr lang="de-DE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868144" y="651098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https://www.destatis.de/DE/Themen/Gesellschaft-Umwelt/Bevoelkerung/Bevoelkerungsstand/_inhalt.html</a:t>
            </a:r>
          </a:p>
        </p:txBody>
      </p:sp>
    </p:spTree>
    <p:extLst>
      <p:ext uri="{BB962C8B-B14F-4D97-AF65-F5344CB8AC3E}">
        <p14:creationId xmlns:p14="http://schemas.microsoft.com/office/powerpoint/2010/main" val="8598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916A3-13C1-48E9-BFE2-6FB3BDC2103D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620000" y="4221088"/>
            <a:ext cx="1368152" cy="63328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1720" y="1"/>
            <a:ext cx="4176464" cy="6926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Mitjahresbevölkerung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6559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1720" y="1"/>
            <a:ext cx="4176464" cy="6926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Mitjahresbevölkerung</a:t>
            </a:r>
            <a:endParaRPr lang="de-DE" sz="28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452320" y="2276872"/>
            <a:ext cx="1368152" cy="6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1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020763" y="80963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800" b="1" dirty="0"/>
              <a:t>Bevölkerungsdichte </a:t>
            </a:r>
            <a:r>
              <a:rPr lang="de-DE" sz="2800" b="1" dirty="0" smtClean="0"/>
              <a:t>2021</a:t>
            </a:r>
            <a:endParaRPr lang="en-US" sz="2800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58BCB-CF39-4FCB-AA8E-D2C54D7D7E2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5954713" y="548680"/>
            <a:ext cx="3009775" cy="27316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BRD: </a:t>
            </a:r>
            <a:r>
              <a:rPr lang="de-DE" sz="2400" dirty="0" smtClean="0"/>
              <a:t>233 </a:t>
            </a:r>
            <a:r>
              <a:rPr lang="de-DE" sz="2400" dirty="0"/>
              <a:t>EW/km²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NRW: 525 EW/km²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MV: 69 EW/km²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25588" t="18500" r="38188" b="5900"/>
          <a:stretch/>
        </p:blipFill>
        <p:spPr>
          <a:xfrm>
            <a:off x="-1" y="583866"/>
            <a:ext cx="4775957" cy="62295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8263" t="52520" r="75199" b="26060"/>
          <a:stretch/>
        </p:blipFill>
        <p:spPr>
          <a:xfrm>
            <a:off x="5954712" y="3518844"/>
            <a:ext cx="3091253" cy="250244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267200" y="665774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https://www.deutschlandatlas.bund.de/DE/Karten/Wo-wir-leben/006-Bevoelkerungsdichte.html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41"/>
    </mc:Choice>
    <mc:Fallback xmlns="">
      <p:transition spd="slow" advTm="5474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5" y="0"/>
            <a:ext cx="4824536" cy="1988840"/>
          </a:xfrm>
        </p:spPr>
        <p:txBody>
          <a:bodyPr/>
          <a:lstStyle/>
          <a:p>
            <a:r>
              <a:rPr lang="de-DE" sz="4000" dirty="0" smtClean="0"/>
              <a:t>Ausländische Bevölkerung 2020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05000"/>
            <a:ext cx="4259396" cy="2100064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Migration erhöht die Bevölkerung der Städte in wirtschaftlich starken Regionen, aber nicht in Gemeinden der ländlichen Regionen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effectLst/>
              </a:rPr>
              <a:t>Die Zukunft ist bereits geboren!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6467" t="19444" r="35416" b="7663"/>
          <a:stretch/>
        </p:blipFill>
        <p:spPr bwMode="auto">
          <a:xfrm>
            <a:off x="4932040" y="0"/>
            <a:ext cx="4211960" cy="6823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hteck 6"/>
          <p:cNvSpPr/>
          <p:nvPr/>
        </p:nvSpPr>
        <p:spPr>
          <a:xfrm rot="16200000">
            <a:off x="2538318" y="308699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https://www.bib.bund.de/DE/Fakten/Fakt/B84-Auslaendische-Bevoelkerung-Kreise.html</a:t>
            </a:r>
          </a:p>
        </p:txBody>
      </p:sp>
    </p:spTree>
    <p:extLst>
      <p:ext uri="{BB962C8B-B14F-4D97-AF65-F5344CB8AC3E}">
        <p14:creationId xmlns:p14="http://schemas.microsoft.com/office/powerpoint/2010/main" val="19354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1980654" y="3479242"/>
            <a:ext cx="5373216" cy="1384300"/>
          </a:xfrm>
        </p:spPr>
        <p:txBody>
          <a:bodyPr/>
          <a:lstStyle/>
          <a:p>
            <a:r>
              <a:rPr lang="de-DE" sz="4000" dirty="0" smtClean="0"/>
              <a:t>Ungleiche Demografie</a:t>
            </a:r>
            <a:endParaRPr lang="de-DE" sz="40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60" y="0"/>
            <a:ext cx="7849040" cy="685800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4427984" y="40466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https://www.demografie-portal.de/DE/Fakten/Bilder/gross/bevoelkerungsentwicklung-regional-aktuell.png;jsessionid=9DCCC760DDC76C4178BF36EBD496EEB1.intranet661?__blob=publicationFile&amp;v=5</a:t>
            </a:r>
          </a:p>
        </p:txBody>
      </p:sp>
    </p:spTree>
    <p:extLst>
      <p:ext uri="{BB962C8B-B14F-4D97-AF65-F5344CB8AC3E}">
        <p14:creationId xmlns:p14="http://schemas.microsoft.com/office/powerpoint/2010/main" val="21761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b="1" dirty="0"/>
              <a:t>b) Jugendquote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5901" r="15350" b="18500"/>
          <a:stretch/>
        </p:blipFill>
        <p:spPr>
          <a:xfrm>
            <a:off x="1691680" y="1430721"/>
            <a:ext cx="5616624" cy="518457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87252" y="826861"/>
            <a:ext cx="8229600" cy="9953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Bevölkerung 0-14 Jahre [%], 2021 oder letzte</a:t>
            </a:r>
            <a:endParaRPr lang="de-DE" sz="28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416042" y="5385785"/>
            <a:ext cx="1368152" cy="63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6"/>
    </mc:Choice>
    <mc:Fallback xmlns="">
      <p:transition spd="slow" advTm="7289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676981" y="3933056"/>
            <a:ext cx="1368152" cy="63328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47664" y="-9404"/>
            <a:ext cx="4824536" cy="6926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Mitjahrespopulation 0-14 Jahre</a:t>
            </a:r>
            <a:endParaRPr lang="de-DE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0"/>
    </mc:Choice>
    <mc:Fallback xmlns="">
      <p:transition spd="slow" advTm="724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b="1" dirty="0"/>
              <a:t>c) Altersquote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63917-1B21-41C2-A381-C55022EF170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" y="980728"/>
            <a:ext cx="914400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620000" y="4221088"/>
            <a:ext cx="1368152" cy="63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9"/>
    </mc:Choice>
    <mc:Fallback xmlns="">
      <p:transition spd="slow" advTm="4931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620000" y="4221088"/>
            <a:ext cx="1368152" cy="63328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7664" y="-9404"/>
            <a:ext cx="4824536" cy="6926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Mitjahrespopulation 65+ Jahre</a:t>
            </a:r>
            <a:endParaRPr lang="de-DE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4"/>
    </mc:Choice>
    <mc:Fallback xmlns="">
      <p:transition spd="slow" advTm="6732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Kapitel 2: Gliederung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 Struktur des Gesundheitswesens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2.1 Epidemiologische Grundlagen und Versorgungsstrukturen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/>
              <a:t>2.2 Struktur des deutschen Krankenhauswesens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2.2.1 Einrichtungen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2.2.2 Institutionen und Organisationen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2.2.3 Entwicklungen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0"/>
    </mc:Choice>
    <mc:Fallback xmlns="">
      <p:transition spd="slow" advTm="2589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0846"/>
            <a:ext cx="8229600" cy="1143000"/>
          </a:xfrm>
        </p:spPr>
        <p:txBody>
          <a:bodyPr/>
          <a:lstStyle/>
          <a:p>
            <a:pPr eaLnBrk="1" hangingPunct="1"/>
            <a:r>
              <a:rPr lang="de-DE" b="1" dirty="0"/>
              <a:t>d) Bruttogeburtenrate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0" y="1124744"/>
            <a:ext cx="914400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620000" y="4221088"/>
            <a:ext cx="1368152" cy="63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9"/>
    </mc:Choice>
    <mc:Fallback xmlns="">
      <p:transition spd="slow" advTm="3897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341719" y="908720"/>
            <a:ext cx="1368152" cy="63328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79712" y="34092"/>
            <a:ext cx="4824536" cy="6926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Lebendgeburten pro 1000 EW</a:t>
            </a:r>
            <a:endParaRPr lang="de-DE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75"/>
    </mc:Choice>
    <mc:Fallback xmlns="">
      <p:transition spd="slow" advTm="5347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>
            <a:extLst>
              <a:ext uri="{FF2B5EF4-FFF2-40B4-BE49-F238E27FC236}">
                <a16:creationId xmlns="" xmlns:a16="http://schemas.microsoft.com/office/drawing/2014/main" id="{740B44FB-FC96-4D5F-BDA9-4C89CD406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292100"/>
            <a:ext cx="6985000" cy="833438"/>
          </a:xfrm>
        </p:spPr>
        <p:txBody>
          <a:bodyPr>
            <a:normAutofit fontScale="90000"/>
          </a:bodyPr>
          <a:lstStyle/>
          <a:p>
            <a:r>
              <a:rPr lang="de-DE" altLang="de-DE" dirty="0" smtClean="0"/>
              <a:t>Geburtenhäufigkeit Deutschland</a:t>
            </a:r>
            <a:endParaRPr lang="de-DE" altLang="de-DE" dirty="0"/>
          </a:p>
        </p:txBody>
      </p:sp>
      <p:sp>
        <p:nvSpPr>
          <p:cNvPr id="505859" name="Rectangle 3">
            <a:extLst>
              <a:ext uri="{FF2B5EF4-FFF2-40B4-BE49-F238E27FC236}">
                <a16:creationId xmlns="" xmlns:a16="http://schemas.microsoft.com/office/drawing/2014/main" id="{977FC5B3-213E-4646-9809-785B85DF2E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  <p:sp>
        <p:nvSpPr>
          <p:cNvPr id="505860" name="Rectangle 4">
            <a:extLst>
              <a:ext uri="{FF2B5EF4-FFF2-40B4-BE49-F238E27FC236}">
                <a16:creationId xmlns="" xmlns:a16="http://schemas.microsoft.com/office/drawing/2014/main" id="{02F373EB-1B87-4EE8-9E76-AD24C2AA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graphicFrame>
        <p:nvGraphicFramePr>
          <p:cNvPr id="505861" name="Object 5">
            <a:extLst>
              <a:ext uri="{FF2B5EF4-FFF2-40B4-BE49-F238E27FC236}">
                <a16:creationId xmlns="" xmlns:a16="http://schemas.microsoft.com/office/drawing/2014/main" id="{4BE4E888-EE7C-4415-B96C-5E25045E6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127153"/>
              </p:ext>
            </p:extLst>
          </p:nvPr>
        </p:nvGraphicFramePr>
        <p:xfrm>
          <a:off x="-14168" y="1125539"/>
          <a:ext cx="7682512" cy="57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rbeitsblatt" r:id="rId3" imgW="5362543" imgH="4000602" progId="Excel.Sheet.8">
                  <p:embed/>
                </p:oleObj>
              </mc:Choice>
              <mc:Fallback>
                <p:oleObj name="Arbeitsblatt" r:id="rId3" imgW="5362543" imgH="40006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168" y="1125539"/>
                        <a:ext cx="7682512" cy="57324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Rechteck 2"/>
          <p:cNvSpPr/>
          <p:nvPr/>
        </p:nvSpPr>
        <p:spPr>
          <a:xfrm rot="16200000">
            <a:off x="5339235" y="4143181"/>
            <a:ext cx="52141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https://www.destatis.de/DE/Themen/Gesellschaft-Umwelt/Bevoelkerung/Geburten/Tabellen/geburtenziffer.html</a:t>
            </a:r>
          </a:p>
        </p:txBody>
      </p:sp>
      <p:sp>
        <p:nvSpPr>
          <p:cNvPr id="4" name="Abgerundete rechteckige Legende 3"/>
          <p:cNvSpPr/>
          <p:nvPr/>
        </p:nvSpPr>
        <p:spPr>
          <a:xfrm>
            <a:off x="1763688" y="1302073"/>
            <a:ext cx="2376264" cy="453303"/>
          </a:xfrm>
          <a:prstGeom prst="wedgeRoundRectCallout">
            <a:avLst>
              <a:gd name="adj1" fmla="val -4134"/>
              <a:gd name="adj2" fmla="val 330793"/>
              <a:gd name="adj3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„Honecker Buckel“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 rot="16200000">
            <a:off x="4787832" y="3755459"/>
            <a:ext cx="59764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https://www.iab-forum.de/die-fehlende-generation-ostdeutschland-steht-vor-einer-massiven-demografischen-herausforderung/</a:t>
            </a:r>
          </a:p>
        </p:txBody>
      </p:sp>
      <p:sp>
        <p:nvSpPr>
          <p:cNvPr id="12" name="Abgerundete rechteckige Legende 11"/>
          <p:cNvSpPr/>
          <p:nvPr/>
        </p:nvSpPr>
        <p:spPr>
          <a:xfrm>
            <a:off x="1187624" y="5085184"/>
            <a:ext cx="2376264" cy="648072"/>
          </a:xfrm>
          <a:prstGeom prst="wedgeRoundRectCallout">
            <a:avLst>
              <a:gd name="adj1" fmla="val 81903"/>
              <a:gd name="adj2" fmla="val -91635"/>
              <a:gd name="adj3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Geburtenausfall Post-Wende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3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b="1" dirty="0"/>
              <a:t>e) Bruttosterberate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4" t="90299" r="684" b="467"/>
          <a:stretch/>
        </p:blipFill>
        <p:spPr>
          <a:xfrm>
            <a:off x="7620000" y="4221088"/>
            <a:ext cx="1368152" cy="63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3"/>
    </mc:Choice>
    <mc:Fallback xmlns="">
      <p:transition spd="slow" advTm="5834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7704" y="0"/>
            <a:ext cx="4824536" cy="6926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Sterbefälle pro 1000 EW</a:t>
            </a:r>
            <a:endParaRPr lang="de-DE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29"/>
    </mc:Choice>
    <mc:Fallback xmlns="">
      <p:transition spd="slow" advTm="7492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f) </a:t>
            </a:r>
            <a:r>
              <a:rPr lang="en-GB" dirty="0" err="1"/>
              <a:t>Bevölkerungspyramide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Grafische Darstellung der Altersverteilung getrennt nach Frauen und Männern</a:t>
            </a:r>
          </a:p>
          <a:p>
            <a:r>
              <a:rPr lang="de-DE" dirty="0"/>
              <a:t>X-Achse: Anzahl oder Anteil Menschen zu einem Jahrgang (Lebensalter) </a:t>
            </a:r>
          </a:p>
          <a:p>
            <a:pPr lvl="1"/>
            <a:r>
              <a:rPr lang="de-DE" dirty="0"/>
              <a:t>Nach links: Männer</a:t>
            </a:r>
          </a:p>
          <a:p>
            <a:pPr lvl="1"/>
            <a:r>
              <a:rPr lang="de-DE" dirty="0"/>
              <a:t>Nach rechts: Frauen</a:t>
            </a:r>
          </a:p>
          <a:p>
            <a:r>
              <a:rPr lang="de-DE" dirty="0"/>
              <a:t>Y-Achse: Lebensalter der Menschen, dargestellt in 5 Jahres Schritten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89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61"/>
    </mc:Choice>
    <mc:Fallback xmlns="">
      <p:transition spd="slow" advTm="5956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GB" dirty="0" err="1"/>
              <a:t>Bevölkerungspyramide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Grundformen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92622"/>
            <a:ext cx="4311784" cy="604936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2708" y="6361142"/>
            <a:ext cx="3079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https://link.springer.com/chapter/10.1007/978-3-662-44837-3_3</a:t>
            </a:r>
          </a:p>
        </p:txBody>
      </p:sp>
    </p:spTree>
    <p:extLst>
      <p:ext uri="{BB962C8B-B14F-4D97-AF65-F5344CB8AC3E}">
        <p14:creationId xmlns:p14="http://schemas.microsoft.com/office/powerpoint/2010/main" val="4239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37"/>
    </mc:Choice>
    <mc:Fallback xmlns="">
      <p:transition spd="slow" advTm="9133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>
          <a:xfrm>
            <a:off x="61156" y="394486"/>
            <a:ext cx="8229600" cy="329802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6" name="Abgerundete rechteckige Legende 5"/>
          <p:cNvSpPr/>
          <p:nvPr/>
        </p:nvSpPr>
        <p:spPr>
          <a:xfrm>
            <a:off x="5868144" y="1916832"/>
            <a:ext cx="2952328" cy="1003250"/>
          </a:xfrm>
          <a:prstGeom prst="wedgeRoundRectCallout">
            <a:avLst>
              <a:gd name="adj1" fmla="val -57941"/>
              <a:gd name="adj2" fmla="val -664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Midyear Population </a:t>
            </a:r>
          </a:p>
          <a:p>
            <a:r>
              <a:rPr lang="en-US" dirty="0" err="1" smtClean="0"/>
              <a:t>Mitjahr</a:t>
            </a:r>
            <a:r>
              <a:rPr lang="en-US" dirty="0" smtClean="0"/>
              <a:t> 2023: 7.979.261.010</a:t>
            </a:r>
            <a:endParaRPr lang="en-US" dirty="0"/>
          </a:p>
          <a:p>
            <a:r>
              <a:rPr lang="en-US" dirty="0" err="1" smtClean="0"/>
              <a:t>Wachstumsrate</a:t>
            </a:r>
            <a:r>
              <a:rPr lang="en-US" dirty="0" smtClean="0"/>
              <a:t>: 0,9</a:t>
            </a:r>
            <a:r>
              <a:rPr lang="en-US" dirty="0"/>
              <a:t>%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3" b="6426"/>
          <a:stretch/>
        </p:blipFill>
        <p:spPr>
          <a:xfrm>
            <a:off x="0" y="3689648"/>
            <a:ext cx="9144000" cy="31683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9453"/>
            <a:ext cx="8229600" cy="49006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de-DE" dirty="0" smtClean="0"/>
              <a:t>Weltbevölkerung (2023)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779912" y="3861846"/>
            <a:ext cx="57063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https://www.census.gov/data-tools/demo/idb/#/country?COUNTRY_YEAR=2023&amp;COUNTRY_YR_ANIM=2023</a:t>
            </a:r>
          </a:p>
        </p:txBody>
      </p:sp>
    </p:spTree>
    <p:extLst>
      <p:ext uri="{BB962C8B-B14F-4D97-AF65-F5344CB8AC3E}">
        <p14:creationId xmlns:p14="http://schemas.microsoft.com/office/powerpoint/2010/main" val="2403102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Bevölkerungspyramide weltweit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"/>
          <a:stretch/>
        </p:blipFill>
        <p:spPr>
          <a:xfrm>
            <a:off x="692603" y="2227523"/>
            <a:ext cx="7758793" cy="429782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259632" y="6613753"/>
            <a:ext cx="69847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https://www.census.gov/data-tools/demo/idb/#/country?COUNTRY_YEAR=2023&amp;COUNTRY_YR_ANIM=2023</a:t>
            </a:r>
          </a:p>
        </p:txBody>
      </p:sp>
    </p:spTree>
    <p:extLst>
      <p:ext uri="{BB962C8B-B14F-4D97-AF65-F5344CB8AC3E}">
        <p14:creationId xmlns:p14="http://schemas.microsoft.com/office/powerpoint/2010/main" val="2814906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56792"/>
            <a:ext cx="9087785" cy="5301208"/>
          </a:xfrm>
        </p:spPr>
      </p:pic>
      <p:sp>
        <p:nvSpPr>
          <p:cNvPr id="5" name="Rechteck 4"/>
          <p:cNvSpPr/>
          <p:nvPr/>
        </p:nvSpPr>
        <p:spPr>
          <a:xfrm rot="16200000">
            <a:off x="6311543" y="3305535"/>
            <a:ext cx="5257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https://www.census.gov/data-tools/demo/idb/#/country?COUNTRY_YEAR=2023&amp;COUNTRY_YR_ANIM=2023&amp;FIPS_SINGLE=TZ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dirty="0" smtClean="0"/>
              <a:t>Bevölkerungspyramide Tansania 2023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3"/>
    </mc:Choice>
    <mc:Fallback xmlns="">
      <p:transition spd="slow" advTm="5170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Kapitel 2: Gliederung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09600" indent="-6096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 Struktur des Gesundheitswesens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2.1 Epidemiologische Grundlagen und Versorgungsstrukturen</a:t>
            </a:r>
          </a:p>
          <a:p>
            <a:pPr marL="1409700" lvl="2" indent="-609600">
              <a:buNone/>
            </a:pPr>
            <a:r>
              <a:rPr lang="de-DE" dirty="0">
                <a:solidFill>
                  <a:srgbClr val="FF0000"/>
                </a:solidFill>
              </a:rPr>
              <a:t>2.1.1 Grundlegende Größen</a:t>
            </a:r>
          </a:p>
          <a:p>
            <a:pPr marL="1409700" lvl="2" indent="-609600">
              <a:buNone/>
            </a:pPr>
            <a:r>
              <a:rPr lang="de-DE" dirty="0">
                <a:solidFill>
                  <a:srgbClr val="FF0000"/>
                </a:solidFill>
              </a:rPr>
              <a:t>2.2.2 Demographische Grundlagen </a:t>
            </a:r>
          </a:p>
          <a:p>
            <a:pPr marL="1409700" lvl="2" indent="-609600">
              <a:buNone/>
            </a:pPr>
            <a:r>
              <a:rPr lang="de-DE" dirty="0"/>
              <a:t>2.2.3 Gesundheitsstatistiken</a:t>
            </a:r>
          </a:p>
          <a:p>
            <a:pPr marL="1409700" lvl="2" indent="-609600">
              <a:buNone/>
            </a:pPr>
            <a:r>
              <a:rPr lang="de-DE" dirty="0"/>
              <a:t>2.2.4 Versorgung</a:t>
            </a:r>
          </a:p>
          <a:p>
            <a:pPr marL="1409700" lvl="2" indent="-609600">
              <a:buNone/>
            </a:pPr>
            <a:r>
              <a:rPr lang="de-DE" dirty="0"/>
              <a:t>2.2.5 Korrelationen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/>
              <a:t>2.2 Struktur des deutschen Krankenhauswesens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2.2.1 Einrichtungen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2.2.2 Institutionen und Organisationen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2.2.3 Entwicklungen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6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1"/>
    </mc:Choice>
    <mc:Fallback xmlns="">
      <p:transition spd="slow" advTm="2637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dirty="0" smtClean="0"/>
              <a:t>Bevölkerungspyramide Thailand 2023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6346049" y="3305535"/>
            <a:ext cx="5257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https://www.census.gov/data-tools/demo/idb/#/country?COUNTRY_YEAR=2023&amp;COUNTRY_YR_ANIM=2023&amp;FIPS_SINGLE=TH</a:t>
            </a:r>
          </a:p>
        </p:txBody>
      </p:sp>
    </p:spTree>
    <p:extLst>
      <p:ext uri="{BB962C8B-B14F-4D97-AF65-F5344CB8AC3E}">
        <p14:creationId xmlns:p14="http://schemas.microsoft.com/office/powerpoint/2010/main" val="24809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3"/>
    </mc:Choice>
    <mc:Fallback xmlns="">
      <p:transition spd="slow" advTm="5170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dirty="0" smtClean="0"/>
              <a:t>Bevölkerungspyramide Japan 2023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" y="1530495"/>
            <a:ext cx="9144000" cy="5334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6361396" y="3080085"/>
            <a:ext cx="5257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https://www.census.gov/data-tools/demo/idb/#/country?COUNTRY_YEAR=2023&amp;COUNTRY_YR_ANIM=2023&amp;FIPS_SINGLE=JA</a:t>
            </a:r>
          </a:p>
        </p:txBody>
      </p:sp>
    </p:spTree>
    <p:extLst>
      <p:ext uri="{BB962C8B-B14F-4D97-AF65-F5344CB8AC3E}">
        <p14:creationId xmlns:p14="http://schemas.microsoft.com/office/powerpoint/2010/main" val="6643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3"/>
    </mc:Choice>
    <mc:Fallback xmlns="">
      <p:transition spd="slow" advTm="5170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5" y="0"/>
            <a:ext cx="7596336" cy="1676400"/>
          </a:xfrm>
        </p:spPr>
        <p:txBody>
          <a:bodyPr/>
          <a:lstStyle/>
          <a:p>
            <a:pPr lvl="1"/>
            <a:r>
              <a:rPr lang="de-DE" sz="3600" dirty="0" smtClean="0"/>
              <a:t>Demografische </a:t>
            </a:r>
            <a:r>
              <a:rPr lang="de-DE" sz="3600" dirty="0"/>
              <a:t>Transition</a:t>
            </a:r>
            <a:endParaRPr lang="de-DE" sz="4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994" y="1522562"/>
            <a:ext cx="9144000" cy="4497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651648" y="5391293"/>
            <a:ext cx="1878235" cy="4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II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3573171" y="5364839"/>
            <a:ext cx="1868614" cy="44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III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5441785" y="5364839"/>
            <a:ext cx="1231313" cy="51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IV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785881" y="5391293"/>
            <a:ext cx="966773" cy="4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I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091110" y="3041696"/>
            <a:ext cx="2075437" cy="40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Bruttosterberate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175034" y="4672225"/>
            <a:ext cx="957154" cy="40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1 %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H="1">
            <a:off x="660826" y="4881453"/>
            <a:ext cx="230871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660826" y="4470212"/>
            <a:ext cx="230871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660826" y="4061378"/>
            <a:ext cx="230871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660826" y="3652543"/>
            <a:ext cx="230871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60826" y="3241305"/>
            <a:ext cx="230871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V="1">
            <a:off x="891697" y="2551095"/>
            <a:ext cx="0" cy="273919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891697" y="5290287"/>
            <a:ext cx="791455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3573171" y="3276000"/>
            <a:ext cx="0" cy="2124000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5441785" y="4896000"/>
            <a:ext cx="0" cy="504000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088706" y="2584764"/>
            <a:ext cx="2515535" cy="40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Bruttogeburtenrate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1752654" y="3241305"/>
            <a:ext cx="0" cy="2160000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894103" y="3243709"/>
            <a:ext cx="6079610" cy="1654577"/>
          </a:xfrm>
          <a:custGeom>
            <a:avLst/>
            <a:gdLst>
              <a:gd name="T0" fmla="*/ 0 w 6320"/>
              <a:gd name="T1" fmla="*/ 0 h 1720"/>
              <a:gd name="T2" fmla="*/ 900 w 6320"/>
              <a:gd name="T3" fmla="*/ 0 h 1720"/>
              <a:gd name="T4" fmla="*/ 4730 w 6320"/>
              <a:gd name="T5" fmla="*/ 1720 h 1720"/>
              <a:gd name="T6" fmla="*/ 6320 w 6320"/>
              <a:gd name="T7" fmla="*/ 1720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20" h="1720">
                <a:moveTo>
                  <a:pt x="0" y="0"/>
                </a:moveTo>
                <a:lnTo>
                  <a:pt x="900" y="0"/>
                </a:lnTo>
                <a:lnTo>
                  <a:pt x="4730" y="1720"/>
                </a:lnTo>
                <a:lnTo>
                  <a:pt x="6320" y="1720"/>
                </a:lnTo>
              </a:path>
            </a:pathLst>
          </a:cu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894103" y="3234089"/>
            <a:ext cx="86576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5360018" y="2791586"/>
            <a:ext cx="73590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5360018" y="3210040"/>
            <a:ext cx="735902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75034" y="3048912"/>
            <a:ext cx="957154" cy="40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5 %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6"/>
          <p:cNvSpPr>
            <a:spLocks/>
          </p:cNvSpPr>
          <p:nvPr/>
        </p:nvSpPr>
        <p:spPr bwMode="auto">
          <a:xfrm>
            <a:off x="894103" y="3234089"/>
            <a:ext cx="6079610" cy="1664197"/>
          </a:xfrm>
          <a:custGeom>
            <a:avLst/>
            <a:gdLst>
              <a:gd name="T0" fmla="*/ 0 w 6320"/>
              <a:gd name="T1" fmla="*/ 0 h 1730"/>
              <a:gd name="T2" fmla="*/ 2793 w 6320"/>
              <a:gd name="T3" fmla="*/ 10 h 1730"/>
              <a:gd name="T4" fmla="*/ 4728 w 6320"/>
              <a:gd name="T5" fmla="*/ 1730 h 1730"/>
              <a:gd name="T6" fmla="*/ 6320 w 6320"/>
              <a:gd name="T7" fmla="*/ 1730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20" h="1730">
                <a:moveTo>
                  <a:pt x="0" y="0"/>
                </a:moveTo>
                <a:lnTo>
                  <a:pt x="2793" y="10"/>
                </a:lnTo>
                <a:lnTo>
                  <a:pt x="4728" y="1730"/>
                </a:lnTo>
                <a:lnTo>
                  <a:pt x="6320" y="173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6846251" y="5364839"/>
            <a:ext cx="1231313" cy="51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V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"/>
          <p:cNvSpPr txBox="1">
            <a:spLocks noChangeArrowheads="1"/>
          </p:cNvSpPr>
          <p:nvPr/>
        </p:nvSpPr>
        <p:spPr bwMode="auto">
          <a:xfrm>
            <a:off x="8000608" y="5364839"/>
            <a:ext cx="964369" cy="51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Zeit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6755275" y="4581128"/>
            <a:ext cx="481021" cy="43204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 flipV="1">
            <a:off x="6757270" y="4656028"/>
            <a:ext cx="1972818" cy="242257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6757271" y="4896000"/>
            <a:ext cx="0" cy="545914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6757270" y="4898286"/>
            <a:ext cx="1972818" cy="22542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2516710" y="613214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Meade, Melinda S., and Michael </a:t>
            </a:r>
            <a:r>
              <a:rPr lang="en-US" sz="800" dirty="0" err="1">
                <a:solidFill>
                  <a:schemeClr val="tx2"/>
                </a:solidFill>
              </a:rPr>
              <a:t>Emch</a:t>
            </a:r>
            <a:r>
              <a:rPr lang="en-US" sz="800" dirty="0">
                <a:solidFill>
                  <a:schemeClr val="tx2"/>
                </a:solidFill>
              </a:rPr>
              <a:t>. </a:t>
            </a:r>
            <a:r>
              <a:rPr lang="en-US" sz="800" i="1" dirty="0">
                <a:solidFill>
                  <a:schemeClr val="tx2"/>
                </a:solidFill>
              </a:rPr>
              <a:t>Medical geography</a:t>
            </a:r>
            <a:r>
              <a:rPr lang="en-US" sz="800" dirty="0">
                <a:solidFill>
                  <a:schemeClr val="tx2"/>
                </a:solidFill>
              </a:rPr>
              <a:t>. Guilford Press, 2010.</a:t>
            </a:r>
            <a:endParaRPr lang="de-DE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>
            <a:extLst>
              <a:ext uri="{FF2B5EF4-FFF2-40B4-BE49-F238E27FC236}">
                <a16:creationId xmlns="" xmlns:a16="http://schemas.microsoft.com/office/drawing/2014/main" id="{F9DC17E7-77E2-4E44-8EA3-8EF655CA8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45225"/>
            <a:ext cx="9144000" cy="476250"/>
          </a:xfrm>
        </p:spPr>
        <p:txBody>
          <a:bodyPr/>
          <a:lstStyle/>
          <a:p>
            <a:pPr algn="ctr"/>
            <a:r>
              <a:rPr lang="de-DE" altLang="de-DE" dirty="0" smtClean="0"/>
              <a:t>Die Zukunft ist bereits geboren!</a:t>
            </a:r>
            <a:endParaRPr lang="de-DE" altLang="de-DE" dirty="0"/>
          </a:p>
        </p:txBody>
      </p:sp>
      <p:sp>
        <p:nvSpPr>
          <p:cNvPr id="504834" name="Rectangle 2">
            <a:extLst>
              <a:ext uri="{FF2B5EF4-FFF2-40B4-BE49-F238E27FC236}">
                <a16:creationId xmlns="" xmlns:a16="http://schemas.microsoft.com/office/drawing/2014/main" id="{9C34CD0F-A23F-4D20-9091-728C87B99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1506984" y="3102049"/>
            <a:ext cx="6923087" cy="1384300"/>
          </a:xfrm>
        </p:spPr>
        <p:txBody>
          <a:bodyPr/>
          <a:lstStyle/>
          <a:p>
            <a:r>
              <a:rPr lang="de-DE" altLang="de-DE" dirty="0" smtClean="0"/>
              <a:t>Bevölkerungspyramide</a:t>
            </a:r>
            <a:endParaRPr lang="de-DE" altLang="de-DE" dirty="0"/>
          </a:p>
        </p:txBody>
      </p:sp>
      <p:sp>
        <p:nvSpPr>
          <p:cNvPr id="504836" name="Rectangle 4">
            <a:extLst>
              <a:ext uri="{FF2B5EF4-FFF2-40B4-BE49-F238E27FC236}">
                <a16:creationId xmlns="" xmlns:a16="http://schemas.microsoft.com/office/drawing/2014/main" id="{F399060C-8A47-4D28-8385-61A6428AE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4838" name="Rectangle 6">
            <a:extLst>
              <a:ext uri="{FF2B5EF4-FFF2-40B4-BE49-F238E27FC236}">
                <a16:creationId xmlns="" xmlns:a16="http://schemas.microsoft.com/office/drawing/2014/main" id="{8728CF33-9C88-4ABF-A69D-05CBCC8A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9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/>
          <a:srcRect t="23651" r="65042" b="3754"/>
          <a:stretch/>
        </p:blipFill>
        <p:spPr bwMode="auto">
          <a:xfrm>
            <a:off x="3296657" y="-4953"/>
            <a:ext cx="5864784" cy="6851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267200" y="62679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bg1"/>
                </a:solidFill>
              </a:rPr>
              <a:t>y=1950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419600" y="64203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tx2">
                    <a:lumMod val="75000"/>
                  </a:schemeClr>
                </a:solidFill>
              </a:rPr>
              <a:t>y=1950</a:t>
            </a:r>
            <a:endParaRPr lang="de-DE" sz="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>
            <a:extLst>
              <a:ext uri="{FF2B5EF4-FFF2-40B4-BE49-F238E27FC236}">
                <a16:creationId xmlns="" xmlns:a16="http://schemas.microsoft.com/office/drawing/2014/main" id="{F9DC17E7-77E2-4E44-8EA3-8EF655CA8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45225"/>
            <a:ext cx="9144000" cy="476250"/>
          </a:xfrm>
        </p:spPr>
        <p:txBody>
          <a:bodyPr/>
          <a:lstStyle/>
          <a:p>
            <a:pPr algn="ctr"/>
            <a:r>
              <a:rPr lang="de-DE" altLang="de-DE" dirty="0" smtClean="0"/>
              <a:t>Die Zukunft ist bereits geboren!</a:t>
            </a:r>
            <a:endParaRPr lang="de-DE" altLang="de-DE" dirty="0"/>
          </a:p>
        </p:txBody>
      </p:sp>
      <p:sp>
        <p:nvSpPr>
          <p:cNvPr id="504834" name="Rectangle 2">
            <a:extLst>
              <a:ext uri="{FF2B5EF4-FFF2-40B4-BE49-F238E27FC236}">
                <a16:creationId xmlns="" xmlns:a16="http://schemas.microsoft.com/office/drawing/2014/main" id="{9C34CD0F-A23F-4D20-9091-728C87B99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1506984" y="3102049"/>
            <a:ext cx="6923087" cy="1384300"/>
          </a:xfrm>
        </p:spPr>
        <p:txBody>
          <a:bodyPr/>
          <a:lstStyle/>
          <a:p>
            <a:r>
              <a:rPr lang="de-DE" altLang="de-DE" dirty="0" smtClean="0"/>
              <a:t>Bevölkerungspyramide</a:t>
            </a:r>
            <a:endParaRPr lang="de-DE" altLang="de-DE" dirty="0"/>
          </a:p>
        </p:txBody>
      </p:sp>
      <p:sp>
        <p:nvSpPr>
          <p:cNvPr id="504836" name="Rectangle 4">
            <a:extLst>
              <a:ext uri="{FF2B5EF4-FFF2-40B4-BE49-F238E27FC236}">
                <a16:creationId xmlns="" xmlns:a16="http://schemas.microsoft.com/office/drawing/2014/main" id="{F399060C-8A47-4D28-8385-61A6428AE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4838" name="Rectangle 6">
            <a:extLst>
              <a:ext uri="{FF2B5EF4-FFF2-40B4-BE49-F238E27FC236}">
                <a16:creationId xmlns="" xmlns:a16="http://schemas.microsoft.com/office/drawing/2014/main" id="{8728CF33-9C88-4ABF-A69D-05CBCC8A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9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0" name="Grafik 9"/>
          <p:cNvPicPr/>
          <p:nvPr/>
        </p:nvPicPr>
        <p:blipFill rotWithShape="1">
          <a:blip r:embed="rId2"/>
          <a:srcRect t="23814" r="65039" b="3965"/>
          <a:stretch/>
        </p:blipFill>
        <p:spPr bwMode="auto">
          <a:xfrm>
            <a:off x="3279775" y="0"/>
            <a:ext cx="5864225" cy="6814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267200" y="62679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bg1"/>
                </a:solidFill>
              </a:rPr>
              <a:t>y=2022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419600" y="64203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tx2">
                    <a:lumMod val="75000"/>
                  </a:schemeClr>
                </a:solidFill>
              </a:rPr>
              <a:t>y=1950</a:t>
            </a:r>
            <a:endParaRPr lang="de-DE" sz="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>
            <a:extLst>
              <a:ext uri="{FF2B5EF4-FFF2-40B4-BE49-F238E27FC236}">
                <a16:creationId xmlns="" xmlns:a16="http://schemas.microsoft.com/office/drawing/2014/main" id="{F9DC17E7-77E2-4E44-8EA3-8EF655CA8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45225"/>
            <a:ext cx="9144000" cy="476250"/>
          </a:xfrm>
        </p:spPr>
        <p:txBody>
          <a:bodyPr/>
          <a:lstStyle/>
          <a:p>
            <a:pPr algn="ctr"/>
            <a:r>
              <a:rPr lang="de-DE" altLang="de-DE" dirty="0" smtClean="0"/>
              <a:t>Die Zukunft ist bereits geboren!</a:t>
            </a:r>
            <a:endParaRPr lang="de-DE" altLang="de-DE" dirty="0"/>
          </a:p>
        </p:txBody>
      </p:sp>
      <p:pic>
        <p:nvPicPr>
          <p:cNvPr id="12" name="Grafik 11"/>
          <p:cNvPicPr/>
          <p:nvPr/>
        </p:nvPicPr>
        <p:blipFill rotWithShape="1">
          <a:blip r:embed="rId2"/>
          <a:srcRect t="23651" r="65134" b="3598"/>
          <a:stretch/>
        </p:blipFill>
        <p:spPr bwMode="auto">
          <a:xfrm>
            <a:off x="3279775" y="0"/>
            <a:ext cx="5864225" cy="6882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4834" name="Rectangle 2">
            <a:extLst>
              <a:ext uri="{FF2B5EF4-FFF2-40B4-BE49-F238E27FC236}">
                <a16:creationId xmlns="" xmlns:a16="http://schemas.microsoft.com/office/drawing/2014/main" id="{9C34CD0F-A23F-4D20-9091-728C87B99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1506984" y="3102049"/>
            <a:ext cx="6923087" cy="1384300"/>
          </a:xfrm>
        </p:spPr>
        <p:txBody>
          <a:bodyPr/>
          <a:lstStyle/>
          <a:p>
            <a:r>
              <a:rPr lang="de-DE" altLang="de-DE" dirty="0" smtClean="0"/>
              <a:t>Bevölkerungspyramide</a:t>
            </a:r>
            <a:endParaRPr lang="de-DE" altLang="de-DE" dirty="0"/>
          </a:p>
        </p:txBody>
      </p:sp>
      <p:sp>
        <p:nvSpPr>
          <p:cNvPr id="504836" name="Rectangle 4">
            <a:extLst>
              <a:ext uri="{FF2B5EF4-FFF2-40B4-BE49-F238E27FC236}">
                <a16:creationId xmlns="" xmlns:a16="http://schemas.microsoft.com/office/drawing/2014/main" id="{F399060C-8A47-4D28-8385-61A6428AE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4267200" y="62679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bg1"/>
                </a:solidFill>
              </a:rPr>
              <a:t>y=2030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3" name="Geschweifte Klammer links 2"/>
          <p:cNvSpPr/>
          <p:nvPr/>
        </p:nvSpPr>
        <p:spPr>
          <a:xfrm>
            <a:off x="3707904" y="116632"/>
            <a:ext cx="216024" cy="4968552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4419600" y="64203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tx2">
                    <a:lumMod val="75000"/>
                  </a:schemeClr>
                </a:solidFill>
              </a:rPr>
              <a:t>y=1950</a:t>
            </a:r>
            <a:endParaRPr lang="de-DE" sz="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/>
          <p:nvPr/>
        </p:nvPicPr>
        <p:blipFill rotWithShape="1">
          <a:blip r:embed="rId2"/>
          <a:srcRect t="23814" r="65040" b="3749"/>
          <a:stretch/>
        </p:blipFill>
        <p:spPr bwMode="auto">
          <a:xfrm>
            <a:off x="3279775" y="0"/>
            <a:ext cx="5864225" cy="6834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ußzeilenplatzhalter 3">
            <a:extLst>
              <a:ext uri="{FF2B5EF4-FFF2-40B4-BE49-F238E27FC236}">
                <a16:creationId xmlns="" xmlns:a16="http://schemas.microsoft.com/office/drawing/2014/main" id="{F9DC17E7-77E2-4E44-8EA3-8EF655CA8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45225"/>
            <a:ext cx="9144000" cy="476250"/>
          </a:xfrm>
        </p:spPr>
        <p:txBody>
          <a:bodyPr/>
          <a:lstStyle/>
          <a:p>
            <a:pPr algn="ctr"/>
            <a:r>
              <a:rPr lang="de-DE" altLang="de-DE" dirty="0" smtClean="0"/>
              <a:t>Die Zukunft ist bereits geboren!</a:t>
            </a:r>
            <a:endParaRPr lang="de-DE" altLang="de-DE" dirty="0"/>
          </a:p>
        </p:txBody>
      </p:sp>
      <p:sp>
        <p:nvSpPr>
          <p:cNvPr id="504834" name="Rectangle 2">
            <a:extLst>
              <a:ext uri="{FF2B5EF4-FFF2-40B4-BE49-F238E27FC236}">
                <a16:creationId xmlns="" xmlns:a16="http://schemas.microsoft.com/office/drawing/2014/main" id="{9C34CD0F-A23F-4D20-9091-728C87B99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1506984" y="3102049"/>
            <a:ext cx="6923087" cy="1384300"/>
          </a:xfrm>
        </p:spPr>
        <p:txBody>
          <a:bodyPr/>
          <a:lstStyle/>
          <a:p>
            <a:r>
              <a:rPr lang="de-DE" altLang="de-DE" dirty="0" smtClean="0"/>
              <a:t>Bevölkerungspyramide</a:t>
            </a:r>
            <a:endParaRPr lang="de-DE" altLang="de-DE" dirty="0"/>
          </a:p>
        </p:txBody>
      </p:sp>
      <p:sp>
        <p:nvSpPr>
          <p:cNvPr id="504836" name="Rectangle 4">
            <a:extLst>
              <a:ext uri="{FF2B5EF4-FFF2-40B4-BE49-F238E27FC236}">
                <a16:creationId xmlns="" xmlns:a16="http://schemas.microsoft.com/office/drawing/2014/main" id="{F399060C-8A47-4D28-8385-61A6428AE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4838" name="Rectangle 6">
            <a:extLst>
              <a:ext uri="{FF2B5EF4-FFF2-40B4-BE49-F238E27FC236}">
                <a16:creationId xmlns="" xmlns:a16="http://schemas.microsoft.com/office/drawing/2014/main" id="{8728CF33-9C88-4ABF-A69D-05CBCC8A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9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4267200" y="62679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bg1"/>
                </a:solidFill>
              </a:rPr>
              <a:t>y=2050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14" name="Geschweifte Klammer links 13"/>
          <p:cNvSpPr/>
          <p:nvPr/>
        </p:nvSpPr>
        <p:spPr>
          <a:xfrm>
            <a:off x="3707904" y="116632"/>
            <a:ext cx="216024" cy="3960440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8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>
            <a:extLst>
              <a:ext uri="{FF2B5EF4-FFF2-40B4-BE49-F238E27FC236}">
                <a16:creationId xmlns="" xmlns:a16="http://schemas.microsoft.com/office/drawing/2014/main" id="{F9DC17E7-77E2-4E44-8EA3-8EF655CA8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45225"/>
            <a:ext cx="9144000" cy="476250"/>
          </a:xfrm>
        </p:spPr>
        <p:txBody>
          <a:bodyPr/>
          <a:lstStyle/>
          <a:p>
            <a:pPr algn="ctr"/>
            <a:r>
              <a:rPr lang="de-DE" altLang="de-DE" dirty="0" smtClean="0"/>
              <a:t>Die Zukunft ist bereits geboren!</a:t>
            </a:r>
            <a:endParaRPr lang="de-DE" altLang="de-DE" dirty="0"/>
          </a:p>
        </p:txBody>
      </p:sp>
      <p:pic>
        <p:nvPicPr>
          <p:cNvPr id="10" name="Grafik 9"/>
          <p:cNvPicPr/>
          <p:nvPr/>
        </p:nvPicPr>
        <p:blipFill rotWithShape="1">
          <a:blip r:embed="rId2"/>
          <a:srcRect t="23662" r="65219" b="3763"/>
          <a:stretch/>
        </p:blipFill>
        <p:spPr bwMode="auto">
          <a:xfrm>
            <a:off x="3279775" y="0"/>
            <a:ext cx="5864225" cy="6882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4834" name="Rectangle 2">
            <a:extLst>
              <a:ext uri="{FF2B5EF4-FFF2-40B4-BE49-F238E27FC236}">
                <a16:creationId xmlns="" xmlns:a16="http://schemas.microsoft.com/office/drawing/2014/main" id="{9C34CD0F-A23F-4D20-9091-728C87B99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1506984" y="3102049"/>
            <a:ext cx="6923087" cy="1384300"/>
          </a:xfrm>
        </p:spPr>
        <p:txBody>
          <a:bodyPr/>
          <a:lstStyle/>
          <a:p>
            <a:r>
              <a:rPr lang="de-DE" altLang="de-DE" dirty="0" smtClean="0"/>
              <a:t>Bevölkerungspyramide</a:t>
            </a:r>
            <a:endParaRPr lang="de-DE" altLang="de-DE" dirty="0"/>
          </a:p>
        </p:txBody>
      </p:sp>
      <p:sp>
        <p:nvSpPr>
          <p:cNvPr id="504836" name="Rectangle 4">
            <a:extLst>
              <a:ext uri="{FF2B5EF4-FFF2-40B4-BE49-F238E27FC236}">
                <a16:creationId xmlns="" xmlns:a16="http://schemas.microsoft.com/office/drawing/2014/main" id="{F399060C-8A47-4D28-8385-61A6428AE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4838" name="Rectangle 6">
            <a:extLst>
              <a:ext uri="{FF2B5EF4-FFF2-40B4-BE49-F238E27FC236}">
                <a16:creationId xmlns="" xmlns:a16="http://schemas.microsoft.com/office/drawing/2014/main" id="{8728CF33-9C88-4ABF-A69D-05CBCC8A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9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4267200" y="62679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https://service.destatis.de/bevoelkerungspyramide/index.html#!y=2070</a:t>
            </a:r>
          </a:p>
        </p:txBody>
      </p:sp>
      <p:sp>
        <p:nvSpPr>
          <p:cNvPr id="11" name="Geschweifte Klammer links 10"/>
          <p:cNvSpPr/>
          <p:nvPr/>
        </p:nvSpPr>
        <p:spPr>
          <a:xfrm>
            <a:off x="3707904" y="116632"/>
            <a:ext cx="216024" cy="2808312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419600" y="64203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</a:rPr>
              <a:t>https://service.destatis.de/bevoelkerungspyramide/index.html#!</a:t>
            </a:r>
            <a:r>
              <a:rPr lang="de-DE" sz="800" dirty="0" smtClean="0">
                <a:solidFill>
                  <a:schemeClr val="tx2">
                    <a:lumMod val="75000"/>
                  </a:schemeClr>
                </a:solidFill>
              </a:rPr>
              <a:t>y=1950</a:t>
            </a:r>
            <a:endParaRPr lang="de-DE" sz="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293256524"/>
              </p:ext>
            </p:extLst>
          </p:nvPr>
        </p:nvGraphicFramePr>
        <p:xfrm>
          <a:off x="499984" y="16667"/>
          <a:ext cx="8032456" cy="670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90"/>
    </mc:Choice>
    <mc:Fallback xmlns="">
      <p:transition spd="slow" advTm="12139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62EC6-356D-4E6B-BA21-9710DC98EBA4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graphicFrame>
        <p:nvGraphicFramePr>
          <p:cNvPr id="5" name="ChartObject"/>
          <p:cNvGraphicFramePr/>
          <p:nvPr>
            <p:extLst>
              <p:ext uri="{D42A27DB-BD31-4B8C-83A1-F6EECF244321}">
                <p14:modId xmlns:p14="http://schemas.microsoft.com/office/powerpoint/2010/main" val="3967983916"/>
              </p:ext>
            </p:extLst>
          </p:nvPr>
        </p:nvGraphicFramePr>
        <p:xfrm>
          <a:off x="179512" y="1340768"/>
          <a:ext cx="8784976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ct val="20000"/>
              </a:spcAft>
              <a:buNone/>
            </a:pPr>
            <a:r>
              <a:rPr lang="de-DE" dirty="0"/>
              <a:t>Entwicklung der Altersstruktur in Deutschland von 1950 bis 2010 und Prognose bis 2060</a:t>
            </a:r>
          </a:p>
        </p:txBody>
      </p:sp>
      <p:sp>
        <p:nvSpPr>
          <p:cNvPr id="7" name="New shape"/>
          <p:cNvSpPr/>
          <p:nvPr/>
        </p:nvSpPr>
        <p:spPr>
          <a:xfrm>
            <a:off x="7020272" y="6568338"/>
            <a:ext cx="752400" cy="154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New shape"/>
          <p:cNvSpPr/>
          <p:nvPr/>
        </p:nvSpPr>
        <p:spPr>
          <a:xfrm>
            <a:off x="1044000" y="5986800"/>
            <a:ext cx="8280000" cy="7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endParaRPr sz="800" dirty="0">
              <a:solidFill>
                <a:srgbClr val="555555"/>
              </a:solidFill>
              <a:latin typeface="Open Sans"/>
              <a:hlinkClick r:id="rId4">
                <a:extLst>
                  <a:ext uri="{A12FA001-AC4F-418D-AE19-62706E023703}">
                    <ahyp:hlinkClr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6519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90"/>
    </mc:Choice>
    <mc:Fallback xmlns="">
      <p:transition spd="slow" advTm="12139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/>
              <a:t>2.1.1 Grundlegende Größen</a:t>
            </a:r>
          </a:p>
        </p:txBody>
      </p:sp>
      <p:graphicFrame>
        <p:nvGraphicFramePr>
          <p:cNvPr id="5123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84213" y="1509713"/>
          <a:ext cx="8135937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" name="Formel" r:id="rId3" imgW="3365500" imgH="431800" progId="Equation.3">
                  <p:embed/>
                </p:oleObj>
              </mc:Choice>
              <mc:Fallback>
                <p:oleObj name="Formel" r:id="rId3" imgW="33655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09713"/>
                        <a:ext cx="8135937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11188" y="3005138"/>
          <a:ext cx="757713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" name="Formel" r:id="rId5" imgW="3086100" imgH="431800" progId="Equation.3">
                  <p:embed/>
                </p:oleObj>
              </mc:Choice>
              <mc:Fallback>
                <p:oleObj name="Formel" r:id="rId5" imgW="30861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005138"/>
                        <a:ext cx="7577137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8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81324344"/>
              </p:ext>
            </p:extLst>
          </p:nvPr>
        </p:nvGraphicFramePr>
        <p:xfrm>
          <a:off x="611560" y="4797152"/>
          <a:ext cx="820467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" name="Formel" r:id="rId7" imgW="3784600" imgH="431800" progId="Equation.3">
                  <p:embed/>
                </p:oleObj>
              </mc:Choice>
              <mc:Fallback>
                <p:oleObj name="Formel" r:id="rId7" imgW="37846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797152"/>
                        <a:ext cx="8204676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18BBF-7187-48E1-843E-0190C1478E0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1"/>
    </mc:Choice>
    <mc:Fallback xmlns="">
      <p:transition spd="slow" advTm="13238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Mecklenburg-Vorpommern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effectLst/>
              </a:rPr>
              <a:t>Die Zukunft ist bereits geboren!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2" y="1519006"/>
            <a:ext cx="5338993" cy="5338993"/>
          </a:xfrm>
        </p:spPr>
      </p:pic>
      <p:sp>
        <p:nvSpPr>
          <p:cNvPr id="9" name="Rechteck 8"/>
          <p:cNvSpPr/>
          <p:nvPr/>
        </p:nvSpPr>
        <p:spPr>
          <a:xfrm rot="16200000">
            <a:off x="4985982" y="388953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https://www.demografie-portal.de/DE/Fakten/Bilder/gross/bevoelkerung-altersstruktur-mecklenburg-vorpommern.png?__blob=publicationFile&amp;v=4</a:t>
            </a:r>
          </a:p>
        </p:txBody>
      </p:sp>
    </p:spTree>
    <p:extLst>
      <p:ext uri="{BB962C8B-B14F-4D97-AF65-F5344CB8AC3E}">
        <p14:creationId xmlns:p14="http://schemas.microsoft.com/office/powerpoint/2010/main" val="38494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Mecklenburg-Vorpommern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13922"/>
            <a:ext cx="7128792" cy="5328593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 rot="16200000">
            <a:off x="6218438" y="3835787"/>
            <a:ext cx="4896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https://www.demografie-portal.de/DE/Fakten/bevoelkerungsentwicklung-regional-mecklenburg-vorpommern.html</a:t>
            </a:r>
          </a:p>
        </p:txBody>
      </p:sp>
    </p:spTree>
    <p:extLst>
      <p:ext uri="{BB962C8B-B14F-4D97-AF65-F5344CB8AC3E}">
        <p14:creationId xmlns:p14="http://schemas.microsoft.com/office/powerpoint/2010/main" val="15147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Mecklenburg-Vorpommern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8" y="1484784"/>
            <a:ext cx="7891046" cy="518099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 rot="16200000">
            <a:off x="6096304" y="3257930"/>
            <a:ext cx="51809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https://www.demografie-portal.de/DE/Fakten/Bilder/gross/bevoelkerungszahl-mecklenburg-vorpommern.png?__blob=publicationFile&amp;v=4</a:t>
            </a:r>
          </a:p>
        </p:txBody>
      </p:sp>
    </p:spTree>
    <p:extLst>
      <p:ext uri="{BB962C8B-B14F-4D97-AF65-F5344CB8AC3E}">
        <p14:creationId xmlns:p14="http://schemas.microsoft.com/office/powerpoint/2010/main" val="1831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Mecklenburg-Vorpommern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52" y="1450188"/>
            <a:ext cx="7052126" cy="5271287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74D90-D071-4836-AA86-D24B573C050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 rot="16200000">
            <a:off x="6166520" y="3751281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https://www.demografie-portal.de/DE/Fakten/bevoelkerungsentwicklung-regional-mecklenburg-vorpommern.html</a:t>
            </a:r>
          </a:p>
        </p:txBody>
      </p:sp>
    </p:spTree>
    <p:extLst>
      <p:ext uri="{BB962C8B-B14F-4D97-AF65-F5344CB8AC3E}">
        <p14:creationId xmlns:p14="http://schemas.microsoft.com/office/powerpoint/2010/main" val="1404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850"/>
            <a:ext cx="8964488" cy="68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6525344"/>
            <a:ext cx="2337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Quelle</a:t>
            </a:r>
            <a:r>
              <a:rPr lang="en-US" sz="1000" dirty="0"/>
              <a:t>. </a:t>
            </a:r>
            <a:r>
              <a:rPr lang="en-US" sz="1000" dirty="0" err="1"/>
              <a:t>Kreis</a:t>
            </a:r>
            <a:r>
              <a:rPr lang="en-US" sz="1000" dirty="0"/>
              <a:t> </a:t>
            </a:r>
            <a:r>
              <a:rPr lang="en-US" sz="1000" dirty="0" err="1"/>
              <a:t>Vorpommern</a:t>
            </a:r>
            <a:r>
              <a:rPr lang="en-US" sz="1000" dirty="0"/>
              <a:t>-Greifswald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5892A94-3A08-4B99-9017-3EC525AF6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27"/>
    </mc:Choice>
    <mc:Fallback xmlns="">
      <p:transition spd="slow" advTm="8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C444C531-0B21-42B8-9D5F-A8C163F18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640"/>
            <a:ext cx="8387262" cy="5937523"/>
          </a:xfrm>
        </p:spPr>
      </p:pic>
      <p:sp>
        <p:nvSpPr>
          <p:cNvPr id="5" name="Textfeld 4"/>
          <p:cNvSpPr txBox="1"/>
          <p:nvPr/>
        </p:nvSpPr>
        <p:spPr>
          <a:xfrm>
            <a:off x="440427" y="6546249"/>
            <a:ext cx="4583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Quelle: https://www.kreis-vg.de/media/custom/2098_616_1.PDF?1523529448</a:t>
            </a:r>
          </a:p>
        </p:txBody>
      </p:sp>
    </p:spTree>
    <p:extLst>
      <p:ext uri="{BB962C8B-B14F-4D97-AF65-F5344CB8AC3E}">
        <p14:creationId xmlns:p14="http://schemas.microsoft.com/office/powerpoint/2010/main" val="395914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1"/>
    </mc:Choice>
    <mc:Fallback xmlns="">
      <p:transition spd="slow" advTm="38071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2" y="0"/>
            <a:ext cx="9141728" cy="76470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Geburtenrate</a:t>
            </a:r>
            <a:r>
              <a:rPr lang="en-US" dirty="0"/>
              <a:t> in </a:t>
            </a:r>
            <a:r>
              <a:rPr lang="en-US" dirty="0" err="1"/>
              <a:t>Vorpommern</a:t>
            </a:r>
            <a:r>
              <a:rPr lang="en-US" dirty="0"/>
              <a:t>-Greifswald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4474" y="6453336"/>
            <a:ext cx="4653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Quelle. https://www.kreis-vg.de/media/custom/2164_5746_1.PDF?1497412418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6CAEBD31-28AE-44B2-B309-9FB6ECCD2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67" y="764704"/>
            <a:ext cx="8490266" cy="55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08"/>
    </mc:Choice>
    <mc:Fallback xmlns="">
      <p:transition spd="slow" advTm="8760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79512" y="6460728"/>
            <a:ext cx="4583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Quelle: https://www.kreis-vg.de/media/custom/2098_616_1.PDF?1523529448</a:t>
            </a:r>
          </a:p>
          <a:p>
            <a:endParaRPr lang="en-US" sz="1000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D277F407-99FB-4E04-BD4D-7FF7CA871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6" y="79400"/>
            <a:ext cx="869831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4"/>
    </mc:Choice>
    <mc:Fallback xmlns="">
      <p:transition spd="slow" advTm="48004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6441" y="6475044"/>
            <a:ext cx="45833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Quelle: https://www.kreis-vg.de/media/custom/2098_616_1.PDF?1523529448</a:t>
            </a:r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6252449C-7372-459B-BE28-A77CD8E42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957"/>
            <a:ext cx="8496944" cy="62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4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48"/>
    </mc:Choice>
    <mc:Fallback xmlns="">
      <p:transition spd="slow" advTm="60248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4904" y="548680"/>
            <a:ext cx="4259064" cy="5616624"/>
          </a:xfrm>
        </p:spPr>
        <p:txBody>
          <a:bodyPr>
            <a:normAutofit/>
          </a:bodyPr>
          <a:lstStyle/>
          <a:p>
            <a:pPr eaLnBrk="1" hangingPunct="1"/>
            <a:r>
              <a:rPr lang="de-DE" sz="2800" dirty="0" smtClean="0"/>
              <a:t>Relative Bevölkerungsentwicklung 2012-2030 [%]</a:t>
            </a:r>
            <a:endParaRPr lang="de-DE" sz="2800" dirty="0"/>
          </a:p>
          <a:p>
            <a:pPr eaLnBrk="1" hangingPunct="1"/>
            <a:endParaRPr lang="de-DE" sz="800" dirty="0"/>
          </a:p>
          <a:p>
            <a:pPr eaLnBrk="1" hangingPunct="1"/>
            <a:endParaRPr lang="de-DE" sz="2800" dirty="0"/>
          </a:p>
          <a:p>
            <a:pPr eaLnBrk="1" hangingPunct="1"/>
            <a:endParaRPr lang="de-DE" sz="28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93EA9FD2-266C-4EBA-A028-1272E17A7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8106" r="1388" b="24654"/>
          <a:stretch/>
        </p:blipFill>
        <p:spPr>
          <a:xfrm>
            <a:off x="3347864" y="561164"/>
            <a:ext cx="5338936" cy="61603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3EA9FD2-266C-4EBA-A028-1272E17A7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6" r="76551"/>
          <a:stretch/>
        </p:blipFill>
        <p:spPr>
          <a:xfrm>
            <a:off x="251520" y="2708920"/>
            <a:ext cx="2367880" cy="282128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33400" y="612022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http://www.wegweiser-kommune.de/datenprognosen/prognose/Prognose.action</a:t>
            </a:r>
          </a:p>
        </p:txBody>
      </p:sp>
    </p:spTree>
    <p:extLst>
      <p:ext uri="{BB962C8B-B14F-4D97-AF65-F5344CB8AC3E}">
        <p14:creationId xmlns:p14="http://schemas.microsoft.com/office/powerpoint/2010/main" val="19367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34"/>
    </mc:Choice>
    <mc:Fallback xmlns="">
      <p:transition spd="slow" advTm="13763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Grundlegende Größen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/>
              <a:t>Nettoreproduktionsrate: Zahl der Mädchen, die ein neugeborenes Mädchen im Laufe ihres Lebens gebären wird.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Kindersterblichkeit: Wahrscheinlichkeit, die ersten fünf Lebensjahre nicht zu überleben, d.h. Zahl der Kinder, die vor dem fünften Geburtstag sterben, im Verhältnis zur Zahl der Lebendgeburten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Säuglingssterblichkeit: Wahrscheinlichkeit, das erste Lebensjahr nicht zu überleben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Müttersterblichkeit: Zahl der (schwangerschaftsbedingten) Todesfälle von Müttern im Verhältnis zur Zahl der Lebendgeburten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88"/>
    </mc:Choice>
    <mc:Fallback xmlns="">
      <p:transition spd="slow" advTm="150688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1215" y="1124744"/>
            <a:ext cx="6651031" cy="5634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/>
              <a:t>Mobilität und Alterung: Auswirkungen auf Krankenhäuser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1754" y="6528972"/>
            <a:ext cx="3240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BBSR-Bericht Kompakt, 11/2011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4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68"/>
    </mc:Choice>
    <mc:Fallback xmlns="">
      <p:transition spd="slow" advTm="133268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de-DE" dirty="0"/>
              <a:t>Prognostizierte Fallzahlentwicklung </a:t>
            </a:r>
            <a:r>
              <a:rPr lang="de-DE" sz="2000" dirty="0"/>
              <a:t>(Hochrechnung Sebastian </a:t>
            </a:r>
            <a:r>
              <a:rPr lang="de-DE" sz="2000" dirty="0" err="1"/>
              <a:t>Fenger</a:t>
            </a:r>
            <a:r>
              <a:rPr lang="de-DE" sz="2000" dirty="0"/>
              <a:t> 2012)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047282"/>
              </p:ext>
            </p:extLst>
          </p:nvPr>
        </p:nvGraphicFramePr>
        <p:xfrm>
          <a:off x="0" y="846320"/>
          <a:ext cx="9306393" cy="6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93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12"/>
    </mc:Choice>
    <mc:Fallback xmlns="">
      <p:transition spd="slow" advTm="104512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5907"/>
            <a:ext cx="7488832" cy="530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835696" y="2509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Folge: Alterung des Personals</a:t>
            </a:r>
          </a:p>
          <a:p>
            <a:pPr lvl="1"/>
            <a:r>
              <a:rPr lang="de-DE" dirty="0"/>
              <a:t>Physische Kraft</a:t>
            </a:r>
          </a:p>
          <a:p>
            <a:pPr lvl="1"/>
            <a:r>
              <a:rPr lang="de-DE" dirty="0"/>
              <a:t>Flexibilität und Mobilität</a:t>
            </a:r>
          </a:p>
          <a:p>
            <a:pPr lvl="1"/>
            <a:r>
              <a:rPr lang="de-DE" dirty="0"/>
              <a:t>Kreativität und Innovationsneigung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564" y="5852946"/>
            <a:ext cx="2185639" cy="100361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935564" y="5413393"/>
            <a:ext cx="2208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latin typeface="Calibri" panose="020F0502020204030204" pitchFamily="34" charset="0"/>
              </a:rPr>
              <a:t>BKD-Kalender 2022 BLICK IN DIE ZUKUNFT – TRENDS UND FORSCHUNG AUS DEUTSCHLAND September / </a:t>
            </a:r>
            <a:r>
              <a:rPr lang="de-DE" sz="800" dirty="0" err="1">
                <a:latin typeface="Calibri" panose="020F0502020204030204" pitchFamily="34" charset="0"/>
              </a:rPr>
              <a:t>Silver</a:t>
            </a:r>
            <a:r>
              <a:rPr lang="de-DE" sz="800" dirty="0">
                <a:latin typeface="Calibri" panose="020F0502020204030204" pitchFamily="34" charset="0"/>
              </a:rPr>
              <a:t> Society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526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0"/>
    </mc:Choice>
    <mc:Fallback xmlns="">
      <p:transition spd="slow" advTm="4926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/>
          <p:cNvSpPr/>
          <p:nvPr/>
        </p:nvSpPr>
        <p:spPr>
          <a:xfrm>
            <a:off x="-441514" y="-211917"/>
            <a:ext cx="9493538" cy="765728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effectLst/>
              </a:rPr>
              <a:t>Die Zukunft ist bereits geboren!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9481F-35BA-4691-8C72-EFECC26C1E83}" type="slidenum">
              <a:rPr lang="en-US" smtClean="0">
                <a:solidFill>
                  <a:schemeClr val="tx2">
                    <a:lumMod val="75000"/>
                  </a:schemeClr>
                </a:solidFill>
              </a:rPr>
              <a:pPr>
                <a:defRPr/>
              </a:pPr>
              <a:t>53</a:t>
            </a:fld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08881" y="683940"/>
            <a:ext cx="6048672" cy="43204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Altersstruktur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608881" y="1115988"/>
            <a:ext cx="1188132" cy="2880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Kinder</a:t>
            </a:r>
          </a:p>
        </p:txBody>
      </p:sp>
      <p:sp>
        <p:nvSpPr>
          <p:cNvPr id="7" name="Rechteck 6"/>
          <p:cNvSpPr/>
          <p:nvPr/>
        </p:nvSpPr>
        <p:spPr>
          <a:xfrm>
            <a:off x="2797013" y="1124372"/>
            <a:ext cx="2484276" cy="2880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Produktivjahrgänge</a:t>
            </a:r>
          </a:p>
        </p:txBody>
      </p:sp>
      <p:sp>
        <p:nvSpPr>
          <p:cNvPr id="8" name="Rechteck 7"/>
          <p:cNvSpPr/>
          <p:nvPr/>
        </p:nvSpPr>
        <p:spPr>
          <a:xfrm>
            <a:off x="6145385" y="1124372"/>
            <a:ext cx="1512168" cy="2880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Hochbetagte</a:t>
            </a:r>
          </a:p>
        </p:txBody>
      </p:sp>
      <p:sp>
        <p:nvSpPr>
          <p:cNvPr id="9" name="Rechteck 8"/>
          <p:cNvSpPr/>
          <p:nvPr/>
        </p:nvSpPr>
        <p:spPr>
          <a:xfrm>
            <a:off x="5281289" y="1124372"/>
            <a:ext cx="864096" cy="2880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Ältere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-34749" y="-8334"/>
            <a:ext cx="18455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Bruttosterberate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000582" y="-21970"/>
            <a:ext cx="21276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Bruttogeburtenrate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479503" y="-13782"/>
            <a:ext cx="23074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Mobilität/Wanderung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888036" y="362360"/>
            <a:ext cx="656099" cy="25996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2" idx="2"/>
            <a:endCxn id="32" idx="0"/>
          </p:cNvCxnSpPr>
          <p:nvPr/>
        </p:nvCxnSpPr>
        <p:spPr>
          <a:xfrm>
            <a:off x="4633217" y="355550"/>
            <a:ext cx="0" cy="32839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11" idx="2"/>
          </p:cNvCxnSpPr>
          <p:nvPr/>
        </p:nvCxnSpPr>
        <p:spPr>
          <a:xfrm flipH="1">
            <a:off x="7722300" y="347362"/>
            <a:ext cx="342131" cy="2787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6547291" y="2069627"/>
            <a:ext cx="1944216" cy="3600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Finanzierung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62011" y="3140596"/>
            <a:ext cx="828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</a:rPr>
              <a:t>Phys-ische</a:t>
            </a:r>
            <a:r>
              <a:rPr lang="de-DE" sz="1600" dirty="0">
                <a:solidFill>
                  <a:schemeClr val="tx1"/>
                </a:solidFill>
              </a:rPr>
              <a:t> Kraft</a:t>
            </a:r>
          </a:p>
        </p:txBody>
      </p:sp>
      <p:sp>
        <p:nvSpPr>
          <p:cNvPr id="18" name="Rechteck 17"/>
          <p:cNvSpPr/>
          <p:nvPr/>
        </p:nvSpPr>
        <p:spPr>
          <a:xfrm>
            <a:off x="1181937" y="3140596"/>
            <a:ext cx="828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</a:rPr>
              <a:t>Innova-tivität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302502" y="3140596"/>
            <a:ext cx="828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</a:rPr>
              <a:t>Flexi-bilität</a:t>
            </a:r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20" name="Gerade Verbindung mit Pfeil 19"/>
          <p:cNvCxnSpPr>
            <a:endCxn id="18" idx="0"/>
          </p:cNvCxnSpPr>
          <p:nvPr/>
        </p:nvCxnSpPr>
        <p:spPr>
          <a:xfrm flipH="1">
            <a:off x="1595937" y="2449666"/>
            <a:ext cx="607010" cy="69093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35" idx="2"/>
            <a:endCxn id="17" idx="0"/>
          </p:cNvCxnSpPr>
          <p:nvPr/>
        </p:nvCxnSpPr>
        <p:spPr>
          <a:xfrm flipH="1">
            <a:off x="476011" y="2429667"/>
            <a:ext cx="1726936" cy="71092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35" idx="2"/>
            <a:endCxn id="19" idx="0"/>
          </p:cNvCxnSpPr>
          <p:nvPr/>
        </p:nvCxnSpPr>
        <p:spPr>
          <a:xfrm>
            <a:off x="2202947" y="2429667"/>
            <a:ext cx="513555" cy="71092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7337839" y="3220679"/>
            <a:ext cx="828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Kosten</a:t>
            </a:r>
          </a:p>
        </p:txBody>
      </p:sp>
      <p:sp>
        <p:nvSpPr>
          <p:cNvPr id="24" name="Rechteck 23"/>
          <p:cNvSpPr/>
          <p:nvPr/>
        </p:nvSpPr>
        <p:spPr>
          <a:xfrm>
            <a:off x="8296094" y="3220679"/>
            <a:ext cx="828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Ein-nah-</a:t>
            </a:r>
            <a:r>
              <a:rPr lang="de-DE" sz="1600" dirty="0" err="1" smtClean="0">
                <a:solidFill>
                  <a:schemeClr val="tx1"/>
                </a:solidFill>
              </a:rPr>
              <a:t>men</a:t>
            </a:r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8491507" y="2429667"/>
            <a:ext cx="241039" cy="6284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6995980" y="4860839"/>
            <a:ext cx="2127698" cy="51169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Innovations-finanzierung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7722300" y="4004383"/>
            <a:ext cx="0" cy="7386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8651334" y="4012767"/>
            <a:ext cx="0" cy="7386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36" idx="1"/>
            <a:endCxn id="47" idx="3"/>
          </p:cNvCxnSpPr>
          <p:nvPr/>
        </p:nvCxnSpPr>
        <p:spPr>
          <a:xfrm flipH="1">
            <a:off x="980894" y="4963266"/>
            <a:ext cx="2683551" cy="80531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endCxn id="46" idx="0"/>
          </p:cNvCxnSpPr>
          <p:nvPr/>
        </p:nvCxnSpPr>
        <p:spPr>
          <a:xfrm flipH="1">
            <a:off x="1728092" y="4971600"/>
            <a:ext cx="1920637" cy="110264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36" idx="3"/>
            <a:endCxn id="67" idx="0"/>
          </p:cNvCxnSpPr>
          <p:nvPr/>
        </p:nvCxnSpPr>
        <p:spPr>
          <a:xfrm>
            <a:off x="5608661" y="4963266"/>
            <a:ext cx="1092245" cy="5391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/>
          <p:cNvSpPr/>
          <p:nvPr/>
        </p:nvSpPr>
        <p:spPr>
          <a:xfrm>
            <a:off x="1608881" y="683940"/>
            <a:ext cx="6048672" cy="7284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33" name="Gerade Verbindung mit Pfeil 32"/>
          <p:cNvCxnSpPr>
            <a:stCxn id="32" idx="2"/>
            <a:endCxn id="35" idx="0"/>
          </p:cNvCxnSpPr>
          <p:nvPr/>
        </p:nvCxnSpPr>
        <p:spPr>
          <a:xfrm flipH="1">
            <a:off x="2202947" y="1412404"/>
            <a:ext cx="2430270" cy="65722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32" idx="2"/>
            <a:endCxn id="16" idx="0"/>
          </p:cNvCxnSpPr>
          <p:nvPr/>
        </p:nvCxnSpPr>
        <p:spPr>
          <a:xfrm>
            <a:off x="4633217" y="1412404"/>
            <a:ext cx="2886182" cy="65722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1230839" y="2069627"/>
            <a:ext cx="1944216" cy="3600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36" name="Rechteck 35"/>
          <p:cNvSpPr/>
          <p:nvPr/>
        </p:nvSpPr>
        <p:spPr>
          <a:xfrm>
            <a:off x="3664445" y="4783246"/>
            <a:ext cx="1944216" cy="3600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Patient*innen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7" name="Gerade Verbindung mit Pfeil 36"/>
          <p:cNvCxnSpPr/>
          <p:nvPr/>
        </p:nvCxnSpPr>
        <p:spPr>
          <a:xfrm>
            <a:off x="7519072" y="2482041"/>
            <a:ext cx="0" cy="5760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endCxn id="50" idx="0"/>
          </p:cNvCxnSpPr>
          <p:nvPr/>
        </p:nvCxnSpPr>
        <p:spPr>
          <a:xfrm flipH="1">
            <a:off x="4305255" y="5143286"/>
            <a:ext cx="327961" cy="93095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36" idx="2"/>
            <a:endCxn id="49" idx="0"/>
          </p:cNvCxnSpPr>
          <p:nvPr/>
        </p:nvCxnSpPr>
        <p:spPr>
          <a:xfrm flipH="1">
            <a:off x="2998984" y="5143286"/>
            <a:ext cx="1637569" cy="92679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32" idx="2"/>
            <a:endCxn id="36" idx="0"/>
          </p:cNvCxnSpPr>
          <p:nvPr/>
        </p:nvCxnSpPr>
        <p:spPr>
          <a:xfrm>
            <a:off x="4633217" y="1412404"/>
            <a:ext cx="3336" cy="337084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1278092" y="6074245"/>
            <a:ext cx="900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Multi-</a:t>
            </a:r>
            <a:r>
              <a:rPr lang="de-DE" sz="1600" dirty="0" err="1">
                <a:solidFill>
                  <a:schemeClr val="tx1"/>
                </a:solidFill>
              </a:rPr>
              <a:t>morb</a:t>
            </a:r>
            <a:r>
              <a:rPr lang="de-DE" sz="1600" dirty="0">
                <a:solidFill>
                  <a:schemeClr val="tx1"/>
                </a:solidFill>
              </a:rPr>
              <a:t>-</a:t>
            </a:r>
            <a:r>
              <a:rPr lang="de-DE" sz="1600" dirty="0" err="1">
                <a:solidFill>
                  <a:schemeClr val="tx1"/>
                </a:solidFill>
              </a:rPr>
              <a:t>idität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80894" y="5372535"/>
            <a:ext cx="900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De-</a:t>
            </a:r>
            <a:r>
              <a:rPr lang="de-DE" sz="1600" dirty="0" err="1">
                <a:solidFill>
                  <a:schemeClr val="tx1"/>
                </a:solidFill>
              </a:rPr>
              <a:t>menz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62011" y="4314205"/>
            <a:ext cx="900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Inter-</a:t>
            </a:r>
            <a:r>
              <a:rPr lang="de-DE" sz="1600" dirty="0" err="1" smtClean="0">
                <a:solidFill>
                  <a:schemeClr val="tx1"/>
                </a:solidFill>
              </a:rPr>
              <a:t>net</a:t>
            </a:r>
            <a:r>
              <a:rPr lang="de-DE" sz="1600" dirty="0" smtClean="0">
                <a:solidFill>
                  <a:schemeClr val="tx1"/>
                </a:solidFill>
              </a:rPr>
              <a:t>-Fitness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2548984" y="6070078"/>
            <a:ext cx="900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Präsenz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3855255" y="6074245"/>
            <a:ext cx="900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Spar-</a:t>
            </a:r>
            <a:r>
              <a:rPr lang="de-DE" sz="1600" dirty="0" err="1" smtClean="0">
                <a:solidFill>
                  <a:schemeClr val="tx1"/>
                </a:solidFill>
              </a:rPr>
              <a:t>samkeit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5120512" y="6082376"/>
            <a:ext cx="900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Warte-bereit-</a:t>
            </a:r>
            <a:r>
              <a:rPr lang="de-DE" sz="1600" dirty="0" err="1" smtClean="0">
                <a:solidFill>
                  <a:schemeClr val="tx1"/>
                </a:solidFill>
              </a:rPr>
              <a:t>schaft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6250906" y="5502366"/>
            <a:ext cx="900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</a:rPr>
              <a:t>Quali</a:t>
            </a:r>
            <a:r>
              <a:rPr lang="de-DE" sz="1600" dirty="0" smtClean="0">
                <a:solidFill>
                  <a:schemeClr val="tx1"/>
                </a:solidFill>
              </a:rPr>
              <a:t>-</a:t>
            </a:r>
            <a:r>
              <a:rPr lang="de-DE" sz="1600" dirty="0" err="1" smtClean="0">
                <a:solidFill>
                  <a:schemeClr val="tx1"/>
                </a:solidFill>
              </a:rPr>
              <a:t>tätsan</a:t>
            </a:r>
            <a:r>
              <a:rPr lang="de-DE" sz="1600" dirty="0" smtClean="0">
                <a:solidFill>
                  <a:schemeClr val="tx1"/>
                </a:solidFill>
              </a:rPr>
              <a:t>-spruch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3351897" y="3136274"/>
            <a:ext cx="828000" cy="7920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</a:rPr>
              <a:t>Ver</a:t>
            </a:r>
            <a:r>
              <a:rPr lang="de-DE" sz="1600" dirty="0" smtClean="0">
                <a:solidFill>
                  <a:schemeClr val="tx1"/>
                </a:solidFill>
              </a:rPr>
              <a:t>-füg-barkeit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7442218" y="6491983"/>
            <a:ext cx="1527021" cy="3693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tx2">
                    <a:lumMod val="75000"/>
                  </a:schemeClr>
                </a:solidFill>
              </a:rPr>
              <a:t>Wertewandel</a:t>
            </a:r>
            <a:endParaRPr lang="de-DE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1" name="Gerade Verbindung mit Pfeil 60"/>
          <p:cNvCxnSpPr>
            <a:stCxn id="69" idx="0"/>
            <a:endCxn id="67" idx="3"/>
          </p:cNvCxnSpPr>
          <p:nvPr/>
        </p:nvCxnSpPr>
        <p:spPr>
          <a:xfrm flipH="1" flipV="1">
            <a:off x="7150906" y="5898410"/>
            <a:ext cx="1054823" cy="59357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>
            <a:endCxn id="66" idx="3"/>
          </p:cNvCxnSpPr>
          <p:nvPr/>
        </p:nvCxnSpPr>
        <p:spPr>
          <a:xfrm flipH="1" flipV="1">
            <a:off x="6020512" y="6478420"/>
            <a:ext cx="1405989" cy="19822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>
            <a:stCxn id="35" idx="2"/>
            <a:endCxn id="68" idx="0"/>
          </p:cNvCxnSpPr>
          <p:nvPr/>
        </p:nvCxnSpPr>
        <p:spPr>
          <a:xfrm>
            <a:off x="2202947" y="2429667"/>
            <a:ext cx="1562950" cy="70660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>
            <a:stCxn id="36" idx="1"/>
            <a:endCxn id="48" idx="3"/>
          </p:cNvCxnSpPr>
          <p:nvPr/>
        </p:nvCxnSpPr>
        <p:spPr>
          <a:xfrm flipH="1" flipV="1">
            <a:off x="962011" y="4710249"/>
            <a:ext cx="2702434" cy="25301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/>
          <p:cNvCxnSpPr>
            <a:stCxn id="36" idx="2"/>
            <a:endCxn id="66" idx="0"/>
          </p:cNvCxnSpPr>
          <p:nvPr/>
        </p:nvCxnSpPr>
        <p:spPr>
          <a:xfrm>
            <a:off x="4636553" y="5143286"/>
            <a:ext cx="933959" cy="93909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1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Kapitel 2: Gliederung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09600" indent="-6096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 Struktur des Gesundheitswesens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2.1 Epidemiologische Grundlagen und Versorgungsstrukturen</a:t>
            </a:r>
          </a:p>
          <a:p>
            <a:pPr marL="1409700" lvl="2" indent="-609600">
              <a:buNone/>
            </a:pPr>
            <a:r>
              <a:rPr lang="de-DE" dirty="0">
                <a:solidFill>
                  <a:srgbClr val="FF0000"/>
                </a:solidFill>
              </a:rPr>
              <a:t>2.1.1 Grundlegende Größen</a:t>
            </a:r>
          </a:p>
          <a:p>
            <a:pPr marL="1409700" lvl="2" indent="-609600">
              <a:buNone/>
            </a:pPr>
            <a:r>
              <a:rPr lang="de-DE" dirty="0">
                <a:solidFill>
                  <a:srgbClr val="FF0000"/>
                </a:solidFill>
              </a:rPr>
              <a:t>2.2.2 Demographische Grundlagen </a:t>
            </a:r>
          </a:p>
          <a:p>
            <a:pPr marL="1409700" lvl="2" indent="-609600">
              <a:buNone/>
            </a:pPr>
            <a:r>
              <a:rPr lang="de-DE" dirty="0"/>
              <a:t>2.2.3 Gesundheitsstatistiken</a:t>
            </a:r>
          </a:p>
          <a:p>
            <a:pPr marL="1409700" lvl="2" indent="-609600">
              <a:buNone/>
            </a:pPr>
            <a:r>
              <a:rPr lang="de-DE" dirty="0"/>
              <a:t>2.2.4 Versorgung</a:t>
            </a:r>
          </a:p>
          <a:p>
            <a:pPr marL="1409700" lvl="2" indent="-609600">
              <a:buNone/>
            </a:pPr>
            <a:r>
              <a:rPr lang="de-DE" dirty="0"/>
              <a:t>2.2.5 Korrelationen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/>
              <a:t>2.2 Struktur des deutschen Krankenhauswesens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2.2.1 Einrichtungen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2.2.2 Institutionen und Organisationen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2.2.3 Entwicklungen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6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6"/>
    </mc:Choice>
    <mc:Fallback xmlns="">
      <p:transition spd="slow" advTm="1776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Grundlegende Größen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800" dirty="0"/>
              <a:t>Inzidenz: Zahl der neuen Fälle in einer Periode im Verhältnis zur Mittjahrespopulation in der Periode</a:t>
            </a:r>
          </a:p>
          <a:p>
            <a:pPr eaLnBrk="1" hangingPunct="1">
              <a:lnSpc>
                <a:spcPct val="80000"/>
              </a:lnSpc>
            </a:pPr>
            <a:r>
              <a:rPr lang="de-DE" sz="2800" dirty="0"/>
              <a:t>Prävalenz: Zahl der Fälle in einer Periode im Verhältnis zur Mittjahrespopulation in einer Periode</a:t>
            </a:r>
          </a:p>
          <a:p>
            <a:pPr eaLnBrk="1" hangingPunct="1">
              <a:lnSpc>
                <a:spcPct val="80000"/>
              </a:lnSpc>
            </a:pPr>
            <a:r>
              <a:rPr lang="de-DE" sz="2800" dirty="0"/>
              <a:t>Lebenserwartung: Erwartungswert des Sterbealters eines Neugeborenen = Erwartungswert der Restlebensjahre eines Neugeborenen</a:t>
            </a:r>
          </a:p>
          <a:p>
            <a:pPr eaLnBrk="1" hangingPunct="1">
              <a:lnSpc>
                <a:spcPct val="80000"/>
              </a:lnSpc>
            </a:pPr>
            <a:r>
              <a:rPr lang="de-DE" sz="2800" dirty="0"/>
              <a:t>Restlebenserwartung: Erwartungswert der Restlebensjahre eines Menschen im Lebensalter i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35"/>
    </mc:Choice>
    <mc:Fallback xmlns="">
      <p:transition spd="slow" advTm="16873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Grundlegende Größen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3600" dirty="0"/>
              <a:t>Jugendquote: Anteil der Bevölkerung unter 15 Jahre</a:t>
            </a:r>
          </a:p>
          <a:p>
            <a:pPr eaLnBrk="1" hangingPunct="1">
              <a:lnSpc>
                <a:spcPct val="90000"/>
              </a:lnSpc>
            </a:pPr>
            <a:r>
              <a:rPr lang="de-DE" sz="3600" dirty="0"/>
              <a:t>Altersquote: Anteil der Bevölkerung mit vollendetem 65. Lebensjahr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1"/>
    </mc:Choice>
    <mc:Fallback xmlns="">
      <p:transition spd="slow" advTm="4778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2.2.2 Demographische Grundlagen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e-DE" dirty="0"/>
              <a:t>Datenbasis:</a:t>
            </a:r>
          </a:p>
          <a:p>
            <a:pPr lvl="1">
              <a:lnSpc>
                <a:spcPct val="90000"/>
              </a:lnSpc>
            </a:pPr>
            <a:r>
              <a:rPr lang="de-DE" dirty="0"/>
              <a:t>European Health for All Database (WHO </a:t>
            </a:r>
            <a:r>
              <a:rPr lang="de-DE" dirty="0" smtClean="0"/>
              <a:t>2023): </a:t>
            </a:r>
            <a:r>
              <a:rPr lang="de-DE" dirty="0">
                <a:hlinkClick r:id="rId2"/>
              </a:rPr>
              <a:t>https://gateway.euro.who.int/en/hfa-explorer</a:t>
            </a:r>
            <a:r>
              <a:rPr lang="de-DE" dirty="0" smtClean="0">
                <a:hlinkClick r:id="rId2"/>
              </a:rPr>
              <a:t>/</a:t>
            </a:r>
            <a:endParaRPr lang="de-DE" dirty="0" smtClean="0"/>
          </a:p>
          <a:p>
            <a:pPr lvl="1">
              <a:lnSpc>
                <a:spcPct val="90000"/>
              </a:lnSpc>
            </a:pPr>
            <a:r>
              <a:rPr lang="de-DE" dirty="0" smtClean="0"/>
              <a:t>World </a:t>
            </a:r>
            <a:r>
              <a:rPr lang="de-DE" dirty="0"/>
              <a:t>Development </a:t>
            </a:r>
            <a:r>
              <a:rPr lang="de-DE" i="1" dirty="0" err="1"/>
              <a:t>Indicators</a:t>
            </a:r>
            <a:r>
              <a:rPr lang="de-DE" i="1" dirty="0"/>
              <a:t> (Weltbank 2020): </a:t>
            </a:r>
            <a:r>
              <a:rPr lang="de-DE" i="1" dirty="0">
                <a:hlinkClick r:id="rId3"/>
              </a:rPr>
              <a:t>https://databank.worldbank.org/source/world-development-indicators</a:t>
            </a:r>
            <a:endParaRPr lang="de-DE" i="1" dirty="0"/>
          </a:p>
          <a:p>
            <a:pPr lvl="1">
              <a:lnSpc>
                <a:spcPct val="90000"/>
              </a:lnSpc>
            </a:pPr>
            <a:r>
              <a:rPr lang="de-DE" i="1" dirty="0"/>
              <a:t>Statistisches Bundesamt: </a:t>
            </a:r>
            <a:r>
              <a:rPr lang="de-DE" i="1" dirty="0">
                <a:hlinkClick r:id="rId4"/>
              </a:rPr>
              <a:t>https://www.destatis.de/DE/Themen/Gesellschaft-Umwelt/_</a:t>
            </a:r>
            <a:r>
              <a:rPr lang="de-DE" i="1" dirty="0" smtClean="0">
                <a:hlinkClick r:id="rId4"/>
              </a:rPr>
              <a:t>inhalt.html</a:t>
            </a:r>
            <a:endParaRPr lang="de-DE" i="1" dirty="0" smtClean="0"/>
          </a:p>
          <a:p>
            <a:pPr lvl="1">
              <a:lnSpc>
                <a:spcPct val="90000"/>
              </a:lnSpc>
            </a:pPr>
            <a:r>
              <a:rPr lang="de-DE" i="1" dirty="0" err="1" smtClean="0"/>
              <a:t>Our</a:t>
            </a:r>
            <a:r>
              <a:rPr lang="de-DE" i="1" dirty="0" smtClean="0"/>
              <a:t> World in Data:                           </a:t>
            </a:r>
            <a:r>
              <a:rPr lang="de-DE" i="1" dirty="0" smtClean="0">
                <a:hlinkClick r:id="rId5"/>
              </a:rPr>
              <a:t>https</a:t>
            </a:r>
            <a:r>
              <a:rPr lang="de-DE" i="1" dirty="0">
                <a:hlinkClick r:id="rId5"/>
              </a:rPr>
              <a:t>://ourworldindata.org</a:t>
            </a:r>
            <a:r>
              <a:rPr lang="de-DE" i="1" dirty="0" smtClean="0">
                <a:hlinkClick r:id="rId5"/>
              </a:rPr>
              <a:t>/</a:t>
            </a:r>
            <a:endParaRPr lang="de-DE" i="1" dirty="0" smtClean="0"/>
          </a:p>
          <a:p>
            <a:pPr marL="457200" lvl="1" indent="0">
              <a:lnSpc>
                <a:spcPct val="90000"/>
              </a:lnSpc>
              <a:buNone/>
            </a:pP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0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7"/>
    </mc:Choice>
    <mc:Fallback xmlns="">
      <p:transition spd="slow" advTm="335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ew shape"/>
          <p:cNvSpPr/>
          <p:nvPr/>
        </p:nvSpPr>
        <p:spPr>
          <a:xfrm>
            <a:off x="8244408" y="6527944"/>
            <a:ext cx="564300" cy="1161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New shape"/>
          <p:cNvSpPr/>
          <p:nvPr/>
        </p:nvSpPr>
        <p:spPr>
          <a:xfrm>
            <a:off x="507600" y="1329750"/>
            <a:ext cx="8127000" cy="44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b">
            <a:normAutofit fontScale="975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2400">
                <a:solidFill>
                  <a:srgbClr val="0A85E6"/>
                </a:solidFill>
                <a:latin typeface="Open Sans Light"/>
              </a:rPr>
              <a:t>Estimated population of selected European countries in 2023</a:t>
            </a:r>
          </a:p>
        </p:txBody>
      </p:sp>
      <p:sp>
        <p:nvSpPr>
          <p:cNvPr id="3" name="New shape"/>
          <p:cNvSpPr/>
          <p:nvPr/>
        </p:nvSpPr>
        <p:spPr>
          <a:xfrm>
            <a:off x="507600" y="1780650"/>
            <a:ext cx="8127000" cy="24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t">
            <a:normAutofit lnSpcReduction="1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1200">
                <a:solidFill>
                  <a:srgbClr val="919191"/>
                </a:solidFill>
                <a:latin typeface="Open Sans"/>
              </a:rPr>
              <a:t>Population of Europe in 2023 by country</a:t>
            </a:r>
          </a:p>
        </p:txBody>
      </p:sp>
      <p:sp>
        <p:nvSpPr>
          <p:cNvPr id="4" name="New shape"/>
          <p:cNvSpPr/>
          <p:nvPr/>
        </p:nvSpPr>
        <p:spPr>
          <a:xfrm>
            <a:off x="673763" y="6242457"/>
            <a:ext cx="6210000" cy="55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600" b="1" dirty="0">
                <a:solidFill>
                  <a:srgbClr val="555555"/>
                </a:solidFill>
                <a:latin typeface="Open Sans"/>
              </a:rPr>
              <a:t>Note(s):</a:t>
            </a:r>
            <a:r>
              <a:rPr sz="600" dirty="0">
                <a:solidFill>
                  <a:srgbClr val="555555"/>
                </a:solidFill>
                <a:latin typeface="Open Sans"/>
              </a:rPr>
              <a:t> Europe; 2023</a:t>
            </a:r>
          </a:p>
          <a:p>
            <a:pPr algn="l"/>
            <a:r>
              <a:rPr sz="600" dirty="0">
                <a:solidFill>
                  <a:srgbClr val="555555"/>
                </a:solidFill>
                <a:latin typeface="Open Sans"/>
              </a:rPr>
              <a:t>Further information regarding this statistic can be found on </a:t>
            </a:r>
            <a:r>
              <a:rPr sz="600" dirty="0">
                <a:solidFill>
                  <a:srgbClr val="555555"/>
                </a:solidFill>
                <a:latin typeface="Open Sans"/>
                <a:hlinkClick r:id="rId3" action="ppaction://hlinksldjump">
                  <a:extLst>
                    <a:ext uri="{A12FA001-AC4F-418D-AE19-62706E023703}">
                      <ahyp:hlinkClr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hyp="http://schemas.microsoft.com/office/drawing/2018/hyperlinkcolor" val="tx"/>
                    </a:ext>
                  </a:extLst>
                </a:hlinkClick>
              </a:rPr>
              <a:t>page 8</a:t>
            </a:r>
            <a:r>
              <a:rPr sz="600" dirty="0">
                <a:solidFill>
                  <a:srgbClr val="555555"/>
                </a:solidFill>
                <a:latin typeface="Open Sans"/>
              </a:rPr>
              <a:t>.</a:t>
            </a:r>
          </a:p>
          <a:p>
            <a:pPr algn="l"/>
            <a:r>
              <a:rPr sz="600" b="1" dirty="0">
                <a:solidFill>
                  <a:srgbClr val="555555"/>
                </a:solidFill>
                <a:latin typeface="Open Sans"/>
              </a:rPr>
              <a:t>Source(s): </a:t>
            </a:r>
            <a:r>
              <a:rPr sz="600" dirty="0">
                <a:solidFill>
                  <a:srgbClr val="555555"/>
                </a:solidFill>
                <a:latin typeface="Open Sans"/>
              </a:rPr>
              <a:t>UN DESA; </a:t>
            </a:r>
            <a:r>
              <a:rPr sz="600" dirty="0">
                <a:solidFill>
                  <a:srgbClr val="555555"/>
                </a:solidFill>
                <a:latin typeface="Open Sans"/>
                <a:hlinkClick r:id="rId4">
                  <a:extLst>
                    <a:ext uri="{A12FA001-AC4F-418D-AE19-62706E023703}">
                      <ahyp:hlinkClr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hyp="http://schemas.microsoft.com/office/drawing/2018/hyperlinkcolor" val="tx"/>
                    </a:ext>
                  </a:extLst>
                </a:hlinkClick>
              </a:rPr>
              <a:t>ID 685846</a:t>
            </a:r>
          </a:p>
        </p:txBody>
      </p:sp>
      <p:graphicFrame>
        <p:nvGraphicFramePr>
          <p:cNvPr id="5" name="ChartObject"/>
          <p:cNvGraphicFramePr/>
          <p:nvPr>
            <p:extLst>
              <p:ext uri="{D42A27DB-BD31-4B8C-83A1-F6EECF244321}">
                <p14:modId xmlns:p14="http://schemas.microsoft.com/office/powerpoint/2010/main" val="94862530"/>
              </p:ext>
            </p:extLst>
          </p:nvPr>
        </p:nvGraphicFramePr>
        <p:xfrm>
          <a:off x="507600" y="2421750"/>
          <a:ext cx="8056800" cy="3743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t"/>
          <a:lstStyle/>
          <a:p>
            <a:pPr algn="ctr">
              <a:spcAft>
                <a:spcPct val="20000"/>
              </a:spcAft>
            </a:pPr>
            <a:r>
              <a:rPr sz="750">
                <a:solidFill>
                  <a:srgbClr val="FFFFFF"/>
                </a:solidFill>
                <a:latin typeface="Open Sans"/>
              </a:rPr>
              <a:t>2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0"/>
            <a:ext cx="8229600" cy="9953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b="1" dirty="0" smtClean="0"/>
              <a:t>a) Bevölkerung (WHO-Region Europa)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9291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932</Words>
  <Application>Microsoft Office PowerPoint</Application>
  <PresentationFormat>Bildschirmpräsentation (4:3)</PresentationFormat>
  <Paragraphs>259</Paragraphs>
  <Slides>54</Slides>
  <Notes>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54</vt:i4>
      </vt:variant>
    </vt:vector>
  </HeadingPairs>
  <TitlesOfParts>
    <vt:vector size="62" baseType="lpstr">
      <vt:lpstr>Arial</vt:lpstr>
      <vt:lpstr>Calibri</vt:lpstr>
      <vt:lpstr>Open Sans</vt:lpstr>
      <vt:lpstr>Open Sans Light</vt:lpstr>
      <vt:lpstr>Times New Roman</vt:lpstr>
      <vt:lpstr>Larissa</vt:lpstr>
      <vt:lpstr>Formel</vt:lpstr>
      <vt:lpstr>Arbeitsblatt</vt:lpstr>
      <vt:lpstr>GESUNDHEITSMANAGEMENT I Teil 2a-1   Prof. Dr. Steffen Fleßa Lst. für Allgemeine Betriebswirtschaftslehre und Gesundheitsmanagement Universität Greifswald </vt:lpstr>
      <vt:lpstr>Kapitel 2: Gliederung</vt:lpstr>
      <vt:lpstr>Kapitel 2: Gliederung</vt:lpstr>
      <vt:lpstr>2.1.1 Grundlegende Größen</vt:lpstr>
      <vt:lpstr>Grundlegende Größen</vt:lpstr>
      <vt:lpstr>Grundlegende Größen</vt:lpstr>
      <vt:lpstr>Grundlegende Größen</vt:lpstr>
      <vt:lpstr>2.2.2 Demographische Grundlagen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Ausländische Bevölkerung 2020</vt:lpstr>
      <vt:lpstr>Ungleiche Demografie</vt:lpstr>
      <vt:lpstr>b) Jugendquote</vt:lpstr>
      <vt:lpstr>PowerPoint-Präsentation</vt:lpstr>
      <vt:lpstr>c) Altersquote</vt:lpstr>
      <vt:lpstr>PowerPoint-Präsentation</vt:lpstr>
      <vt:lpstr>d) Bruttogeburtenrate</vt:lpstr>
      <vt:lpstr>PowerPoint-Präsentation</vt:lpstr>
      <vt:lpstr>Geburtenhäufigkeit Deutschland</vt:lpstr>
      <vt:lpstr>e) Bruttosterberate</vt:lpstr>
      <vt:lpstr>PowerPoint-Präsentation</vt:lpstr>
      <vt:lpstr>f) Bevölkerungspyramide</vt:lpstr>
      <vt:lpstr>Bevölkerungspyramide</vt:lpstr>
      <vt:lpstr>Weltbevölkerung (2023)</vt:lpstr>
      <vt:lpstr>Bevölkerungspyramide weltweit</vt:lpstr>
      <vt:lpstr>PowerPoint-Präsentation</vt:lpstr>
      <vt:lpstr>PowerPoint-Präsentation</vt:lpstr>
      <vt:lpstr>PowerPoint-Präsentation</vt:lpstr>
      <vt:lpstr>Demografische Transition</vt:lpstr>
      <vt:lpstr>Bevölkerungspyramide</vt:lpstr>
      <vt:lpstr>Bevölkerungspyramide</vt:lpstr>
      <vt:lpstr>Bevölkerungspyramide</vt:lpstr>
      <vt:lpstr>Bevölkerungspyramide</vt:lpstr>
      <vt:lpstr>Bevölkerungspyramide</vt:lpstr>
      <vt:lpstr>PowerPoint-Präsentation</vt:lpstr>
      <vt:lpstr>PowerPoint-Präsentation</vt:lpstr>
      <vt:lpstr>Mecklenburg-Vorpommern</vt:lpstr>
      <vt:lpstr>Mecklenburg-Vorpommern</vt:lpstr>
      <vt:lpstr>Mecklenburg-Vorpommern</vt:lpstr>
      <vt:lpstr>Mecklenburg-Vorpommern</vt:lpstr>
      <vt:lpstr>PowerPoint-Präsentation</vt:lpstr>
      <vt:lpstr>PowerPoint-Präsentation</vt:lpstr>
      <vt:lpstr>Geburtenrate in Vorpommern-Greifswald</vt:lpstr>
      <vt:lpstr>PowerPoint-Präsentation</vt:lpstr>
      <vt:lpstr>PowerPoint-Präsentation</vt:lpstr>
      <vt:lpstr>PowerPoint-Präsentation</vt:lpstr>
      <vt:lpstr>Mobilität und Alterung: Auswirkungen auf Krankenhäuser</vt:lpstr>
      <vt:lpstr>Prognostizierte Fallzahlentwicklung (Hochrechnung Sebastian Fenger 2012)</vt:lpstr>
      <vt:lpstr>PowerPoint-Präsentation</vt:lpstr>
      <vt:lpstr>PowerPoint-Präsentation</vt:lpstr>
      <vt:lpstr>Kapitel 2: Gliederung</vt:lpstr>
    </vt:vector>
  </TitlesOfParts>
  <Company>Uni Heidelberg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Gesundheitsmanagement I Teil 2: Statistiken</dc:title>
  <dc:creator>SteffenF</dc:creator>
  <cp:lastModifiedBy>Steffen Flessa</cp:lastModifiedBy>
  <cp:revision>293</cp:revision>
  <cp:lastPrinted>2013-11-08T08:04:47Z</cp:lastPrinted>
  <dcterms:created xsi:type="dcterms:W3CDTF">2004-10-26T06:37:20Z</dcterms:created>
  <dcterms:modified xsi:type="dcterms:W3CDTF">2023-08-02T08:10:09Z</dcterms:modified>
</cp:coreProperties>
</file>