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3" r:id="rId1"/>
  </p:sldMasterIdLst>
  <p:notesMasterIdLst>
    <p:notesMasterId r:id="rId20"/>
  </p:notesMasterIdLst>
  <p:handoutMasterIdLst>
    <p:handoutMasterId r:id="rId21"/>
  </p:handoutMasterIdLst>
  <p:sldIdLst>
    <p:sldId id="423" r:id="rId2"/>
    <p:sldId id="944" r:id="rId3"/>
    <p:sldId id="883" r:id="rId4"/>
    <p:sldId id="943" r:id="rId5"/>
    <p:sldId id="930" r:id="rId6"/>
    <p:sldId id="933" r:id="rId7"/>
    <p:sldId id="934" r:id="rId8"/>
    <p:sldId id="924" r:id="rId9"/>
    <p:sldId id="832" r:id="rId10"/>
    <p:sldId id="833" r:id="rId11"/>
    <p:sldId id="834" r:id="rId12"/>
    <p:sldId id="835" r:id="rId13"/>
    <p:sldId id="497" r:id="rId14"/>
    <p:sldId id="836" r:id="rId15"/>
    <p:sldId id="837" r:id="rId16"/>
    <p:sldId id="838" r:id="rId17"/>
    <p:sldId id="872" r:id="rId18"/>
    <p:sldId id="945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467388" initials="m" lastIdx="21" clrIdx="0">
    <p:extLst>
      <p:ext uri="{19B8F6BF-5375-455C-9EA6-DF929625EA0E}">
        <p15:presenceInfo xmlns:p15="http://schemas.microsoft.com/office/powerpoint/2012/main" userId="S-1-5-21-657725530-4063554323-3344754233-1001" providerId="AD"/>
      </p:ext>
    </p:extLst>
  </p:cmAuthor>
  <p:cmAuthor id="2" name="Alexander" initials="A" lastIdx="1" clrIdx="1">
    <p:extLst>
      <p:ext uri="{19B8F6BF-5375-455C-9EA6-DF929625EA0E}">
        <p15:presenceInfo xmlns:p15="http://schemas.microsoft.com/office/powerpoint/2012/main" userId="4e3063a52b21f5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E"/>
    <a:srgbClr val="000099"/>
    <a:srgbClr val="FF0000"/>
    <a:srgbClr val="66FFFF"/>
    <a:srgbClr val="00FFFF"/>
    <a:srgbClr val="0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23" autoAdjust="0"/>
  </p:normalViewPr>
  <p:slideViewPr>
    <p:cSldViewPr>
      <p:cViewPr varScale="1">
        <p:scale>
          <a:sx n="95" d="100"/>
          <a:sy n="95" d="100"/>
        </p:scale>
        <p:origin x="1046" y="72"/>
      </p:cViewPr>
      <p:guideLst>
        <p:guide orient="horz" pos="2160"/>
        <p:guide pos="2544"/>
      </p:guideLst>
    </p:cSldViewPr>
  </p:slideViewPr>
  <p:outlineViewPr>
    <p:cViewPr>
      <p:scale>
        <a:sx n="25" d="100"/>
        <a:sy n="25" d="100"/>
      </p:scale>
      <p:origin x="0" y="752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Umsatz der größten privaten Klinikbetreiber in 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Helios</c:v>
                </c:pt>
                <c:pt idx="1">
                  <c:v>Asklepios</c:v>
                </c:pt>
                <c:pt idx="2">
                  <c:v>Sana</c:v>
                </c:pt>
                <c:pt idx="3">
                  <c:v>Rhön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5970000000</c:v>
                </c:pt>
                <c:pt idx="1">
                  <c:v>3410000000</c:v>
                </c:pt>
                <c:pt idx="2">
                  <c:v>2700000000</c:v>
                </c:pt>
                <c:pt idx="3">
                  <c:v>1230000000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49-4992-B41D-A7C069F78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993456"/>
        <c:axId val="805988360"/>
      </c:barChart>
      <c:catAx>
        <c:axId val="80599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988360"/>
        <c:crosses val="autoZero"/>
        <c:auto val="1"/>
        <c:lblAlgn val="ctr"/>
        <c:lblOffset val="100"/>
        <c:noMultiLvlLbl val="0"/>
      </c:catAx>
      <c:valAx>
        <c:axId val="80598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 smtClean="0"/>
                  <a:t>Umsatz</a:t>
                </a:r>
                <a:r>
                  <a:rPr lang="en-GB" dirty="0" smtClean="0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599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Tabelle1!$A$2:$A$5</c:f>
              <c:strCache>
                <c:ptCount val="4"/>
                <c:pt idx="0">
                  <c:v>Helios</c:v>
                </c:pt>
                <c:pt idx="1">
                  <c:v>Asklepios</c:v>
                </c:pt>
                <c:pt idx="2">
                  <c:v>Sana</c:v>
                </c:pt>
                <c:pt idx="3">
                  <c:v>Rhön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28802</c:v>
                </c:pt>
                <c:pt idx="1">
                  <c:v>26651</c:v>
                </c:pt>
                <c:pt idx="2">
                  <c:v>11243</c:v>
                </c:pt>
                <c:pt idx="3">
                  <c:v>5369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41-4579-8C41-C40751735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5945240"/>
        <c:axId val="805938184"/>
      </c:barChart>
      <c:catAx>
        <c:axId val="805945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5938184"/>
        <c:crosses val="autoZero"/>
        <c:auto val="1"/>
        <c:lblAlgn val="ctr"/>
        <c:lblOffset val="100"/>
        <c:noMultiLvlLbl val="0"/>
      </c:catAx>
      <c:valAx>
        <c:axId val="805938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 dirty="0"/>
                  <a:t>Betten</a:t>
                </a:r>
                <a:r>
                  <a:rPr lang="de-DE" baseline="0" dirty="0"/>
                  <a:t> Anzahl</a:t>
                </a:r>
                <a:endParaRPr lang="de-D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5945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CBC048E1-C683-4075-8131-AFD102C5DD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90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ahom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ahoma" charset="0"/>
              </a:defRPr>
            </a:lvl1pPr>
          </a:lstStyle>
          <a:p>
            <a:pPr>
              <a:defRPr/>
            </a:pPr>
            <a:fld id="{491F9812-2515-4B71-9FAA-60AB72F851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212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31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7BA28F-8A55-4661-A28D-A5AA7D2738A0}" type="slidenum">
              <a:rPr lang="de-DE" sz="1200" smtClean="0"/>
              <a:pPr eaLnBrk="1" hangingPunct="1"/>
              <a:t>11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3676356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42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28E242-F83C-4AB8-8DDC-41960C6170DF}" type="slidenum">
              <a:rPr lang="de-DE" sz="1200" smtClean="0"/>
              <a:pPr eaLnBrk="1" hangingPunct="1"/>
              <a:t>12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9010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75066D-4DEA-4ED0-BBC7-1036A283D494}" type="datetime1">
              <a:rPr lang="de-DE" smtClean="0"/>
              <a:t>02.08.2023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DC5D8-41B1-4310-921B-4D48BB471BB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F355-29CC-4E4E-A9C2-AD7C38AF5C4D}" type="datetime1">
              <a:rPr lang="de-DE" smtClean="0"/>
              <a:t>02.08.2023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2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FDE0-4848-489A-B9EB-96481AB3E214}" type="datetime1">
              <a:rPr lang="de-DE" smtClean="0"/>
              <a:t>02.08.2023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47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FE07-AFF5-4045-9536-6C48054CB459}" type="datetime1">
              <a:rPr lang="de-DE" smtClean="0"/>
              <a:t>02.08.2023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38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5BF-D3E1-4C8B-8571-FDC09718A882}" type="datetime1">
              <a:rPr lang="de-DE" smtClean="0"/>
              <a:t>02.08.2023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2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63B7-9EA2-4148-BF01-46A4577CD25E}" type="datetime1">
              <a:rPr lang="de-DE" smtClean="0"/>
              <a:t>02.08.2023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2D3F8-6534-44FA-9CBE-B146C3C83B71}" type="datetime1">
              <a:rPr lang="de-DE" smtClean="0"/>
              <a:t>02.08.2023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E652-39E6-45D8-8E81-6E10B972ACDF}" type="datetime1">
              <a:rPr lang="de-DE" smtClean="0"/>
              <a:t>02.08.2023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7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F903-5B77-49E5-AAD7-FEFDEEB00158}" type="datetime1">
              <a:rPr lang="de-DE" smtClean="0"/>
              <a:t>02.08.2023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2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24D2-EF1A-4E22-A9C6-A517026446B8}" type="datetime1">
              <a:rPr lang="de-DE" smtClean="0"/>
              <a:t>02.08.2023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92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BB49-CAE2-4339-845F-AA9F0019F472}" type="datetime1">
              <a:rPr lang="de-DE" smtClean="0"/>
              <a:t>02.08.2023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3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92F08-0E82-44C1-A9C1-07C7E32B9E74}" type="datetime1">
              <a:rPr lang="de-DE" smtClean="0"/>
              <a:t>02.08.2023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363F-717F-49C1-919C-37DE8BE88C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z="4000" b="1" dirty="0">
                <a:cs typeface="Times New Roman" pitchFamily="18" charset="0"/>
              </a:rPr>
              <a:t>GESUNDHEITSMANAGEMENT I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>Teil </a:t>
            </a:r>
            <a:r>
              <a:rPr lang="de-DE" sz="4000" b="1" dirty="0" smtClean="0">
                <a:cs typeface="Times New Roman" pitchFamily="18" charset="0"/>
              </a:rPr>
              <a:t>2b-2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</a:t>
            </a:r>
            <a:r>
              <a:rPr lang="de-DE" sz="2400" b="1" dirty="0" err="1">
                <a:cs typeface="Times New Roman" pitchFamily="18" charset="0"/>
              </a:rPr>
              <a:t>Fleßa</a:t>
            </a:r>
            <a:r>
              <a:rPr lang="de-DE" sz="2400" b="1" dirty="0">
                <a:cs typeface="Times New Roman" pitchFamily="18" charset="0"/>
              </a:rPr>
              <a:t/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 err="1">
                <a:cs typeface="Times New Roman" pitchFamily="18" charset="0"/>
              </a:rPr>
              <a:t>Lst</a:t>
            </a:r>
            <a:r>
              <a:rPr lang="de-DE" sz="2400" b="1" dirty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DC5D8-41B1-4310-921B-4D48BB471BB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Freie Wohlfahrtspflege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Deutscher Caritasverband</a:t>
            </a:r>
            <a:endParaRPr lang="de-DE" dirty="0">
              <a:sym typeface="Wingdings" pitchFamily="2" charset="2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Diakonisches Werk der EKD</a:t>
            </a:r>
            <a:endParaRPr lang="de-DE" dirty="0">
              <a:sym typeface="Wingdings" pitchFamily="2" charset="2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Zentralwohlfahrtsstelle der Juden in Deutschland</a:t>
            </a:r>
            <a:endParaRPr lang="de-DE" dirty="0">
              <a:sym typeface="Wingdings" pitchFamily="2" charset="2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Arbeiterwohlfahrt</a:t>
            </a:r>
            <a:endParaRPr lang="de-DE" dirty="0">
              <a:sym typeface="Wingdings" pitchFamily="2" charset="2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Deutsches Rotes Kreuz</a:t>
            </a:r>
            <a:endParaRPr lang="de-DE" dirty="0">
              <a:sym typeface="Wingdings" pitchFamily="2" charset="2"/>
            </a:endParaRP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Paritätischer Wohlfahrtsverband</a:t>
            </a:r>
            <a:endParaRPr lang="de-DE" dirty="0">
              <a:sym typeface="Wingdings" pitchFamily="2" charset="2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Caritas Deutschland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Gegründet 1897, „neben“ der Kirche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1915-1917: Kirchliche Übernahme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/>
              <a:t>Status 2019: </a:t>
            </a:r>
          </a:p>
          <a:p>
            <a:pPr lvl="1">
              <a:buFont typeface="Tahoma" pitchFamily="34" charset="0"/>
              <a:buChar char="–"/>
            </a:pPr>
            <a:r>
              <a:rPr lang="de-DE" dirty="0"/>
              <a:t>24.780 Einrichtungen</a:t>
            </a:r>
          </a:p>
          <a:p>
            <a:pPr lvl="1">
              <a:buFont typeface="Tahoma" pitchFamily="34" charset="0"/>
              <a:buChar char="–"/>
            </a:pPr>
            <a:r>
              <a:rPr lang="de-DE" dirty="0"/>
              <a:t>659.875 Mitarbeiter*innen</a:t>
            </a:r>
          </a:p>
          <a:p>
            <a:pPr marL="742950" lvl="1" indent="-285750" eaLnBrk="1" hangingPunct="1">
              <a:buFont typeface="Tahoma" pitchFamily="34" charset="0"/>
              <a:buChar char="–"/>
            </a:pPr>
            <a:r>
              <a:rPr lang="de-DE" dirty="0"/>
              <a:t>500.000 Ehrenamtliche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Deutscher Katholischer </a:t>
            </a:r>
          </a:p>
          <a:p>
            <a:pPr marL="0" indent="0" eaLnBrk="1" hangingPunct="1">
              <a:buNone/>
            </a:pPr>
            <a:r>
              <a:rPr lang="de-DE" dirty="0">
                <a:solidFill>
                  <a:srgbClr val="FF0000"/>
                </a:solidFill>
              </a:rPr>
              <a:t>Krankenhausverband: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153983" y="6538447"/>
            <a:ext cx="2836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effectLst/>
                <a:latin typeface="+mn-lt"/>
              </a:rPr>
              <a:t>Quelle: https://kkvd.de/kkvd/zahlen-daten-fakten/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C7077BD-B3E7-4AED-A823-190D680EF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58016"/>
            <a:ext cx="3528392" cy="375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/>
              <a:t>Diakonisches Werk in Deutschland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Gegründet 1848 (</a:t>
            </a:r>
            <a:r>
              <a:rPr lang="de-DE" dirty="0" err="1"/>
              <a:t>Wichern</a:t>
            </a:r>
            <a:r>
              <a:rPr lang="de-DE" dirty="0"/>
              <a:t>), neben der Kirche</a:t>
            </a:r>
          </a:p>
          <a:p>
            <a:pPr marL="342900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Struktur heute: neben der Kirche, selbständige Vereine, Körperschaften, GmbHs</a:t>
            </a:r>
          </a:p>
          <a:p>
            <a:pPr marL="342900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Stand 2020: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31.600  Einrichtungen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1.180.000 Plätzen/Betten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599.282  Mitarbeitende</a:t>
            </a:r>
          </a:p>
          <a:p>
            <a:pPr marL="342900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dirty="0"/>
              <a:t>Evangelischer Krankenhausverband</a:t>
            </a:r>
          </a:p>
          <a:p>
            <a:pPr lvl="1"/>
            <a:r>
              <a:rPr lang="de-DE" dirty="0"/>
              <a:t>Krankenhäuser: 392 </a:t>
            </a:r>
          </a:p>
          <a:p>
            <a:pPr lvl="1"/>
            <a:r>
              <a:rPr lang="de-DE" dirty="0"/>
              <a:t>Mitarbeiter*innen: 93.000 </a:t>
            </a:r>
          </a:p>
          <a:p>
            <a:pPr marL="742950" lvl="1" indent="-285750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de-DE" dirty="0"/>
              <a:t>201 evangelische Krankenhäuser als Mitglied</a:t>
            </a:r>
          </a:p>
          <a:p>
            <a:pPr marL="742950" lvl="1" indent="-285750" eaLnBrk="1" hangingPunct="1">
              <a:lnSpc>
                <a:spcPct val="90000"/>
              </a:lnSpc>
              <a:buFont typeface="Tahoma" pitchFamily="34" charset="0"/>
              <a:buChar char="–"/>
            </a:pPr>
            <a:r>
              <a:rPr lang="de-DE" dirty="0"/>
              <a:t>270 evangelische Krankenhäuser nicht Mitglied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D0C92C36-FC89-418F-B4FE-C34E23CC64E3}"/>
              </a:ext>
            </a:extLst>
          </p:cNvPr>
          <p:cNvSpPr txBox="1"/>
          <p:nvPr/>
        </p:nvSpPr>
        <p:spPr>
          <a:xfrm>
            <a:off x="476107" y="6460251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effectLst/>
                <a:latin typeface="+mn-lt"/>
              </a:rPr>
              <a:t>Quelle: https://www.diakonie.de/die-diakonie-in-zahlen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DA4F1C7E-5C75-44F9-BF75-098A3D0322C6}"/>
              </a:ext>
            </a:extLst>
          </p:cNvPr>
          <p:cNvSpPr txBox="1"/>
          <p:nvPr/>
        </p:nvSpPr>
        <p:spPr>
          <a:xfrm>
            <a:off x="3583048" y="6460250"/>
            <a:ext cx="45592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effectLst/>
                <a:latin typeface="+mn-lt"/>
              </a:rPr>
              <a:t>Quelle: https://dekv.de/wp-content/uploads/2019/09/190716_DEKV_in_Zahlen.jpg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cs typeface="Times New Roman" pitchFamily="18" charset="0"/>
              </a:rPr>
              <a:t>Diakonische Krankenhäuser in Deutschland</a:t>
            </a:r>
            <a:r>
              <a:rPr lang="de-DE" sz="2800"/>
              <a:t> 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861127"/>
              </p:ext>
            </p:extLst>
          </p:nvPr>
        </p:nvGraphicFramePr>
        <p:xfrm>
          <a:off x="228600" y="1600200"/>
          <a:ext cx="8797925" cy="514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68" name="Arbeitsblatt" r:id="rId3" imgW="9448920" imgH="5629275" progId="Excel.Sheet.8">
                  <p:embed/>
                </p:oleObj>
              </mc:Choice>
              <mc:Fallback>
                <p:oleObj name="Arbeitsblatt" r:id="rId3" imgW="9448920" imgH="562927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00200"/>
                        <a:ext cx="8797925" cy="514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Motivation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de-DE"/>
              <a:t>Dimensionen christlicher Existenz</a:t>
            </a:r>
          </a:p>
          <a:p>
            <a:pPr lvl="1" eaLnBrk="1" hangingPunct="1">
              <a:buFont typeface="Tahoma" pitchFamily="34" charset="0"/>
              <a:buChar char="•"/>
            </a:pPr>
            <a:r>
              <a:rPr lang="de-DE"/>
              <a:t>Verkündigung (Missio)</a:t>
            </a:r>
          </a:p>
          <a:p>
            <a:pPr lvl="1" eaLnBrk="1" hangingPunct="1">
              <a:buFont typeface="Tahoma" pitchFamily="34" charset="0"/>
              <a:buChar char="•"/>
            </a:pPr>
            <a:r>
              <a:rPr lang="de-DE"/>
              <a:t>Nächstenliebe (Diakonia)</a:t>
            </a:r>
          </a:p>
          <a:p>
            <a:pPr lvl="1" eaLnBrk="1" hangingPunct="1">
              <a:buFont typeface="Tahoma" pitchFamily="34" charset="0"/>
              <a:buChar char="•"/>
            </a:pPr>
            <a:r>
              <a:rPr lang="de-DE"/>
              <a:t>Glaubensgemeinschaft (Martyria)</a:t>
            </a:r>
          </a:p>
          <a:p>
            <a:pPr eaLnBrk="1" hangingPunct="1">
              <a:buFont typeface="Tahoma" pitchFamily="34" charset="0"/>
              <a:buChar char="•"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Nächstenliebe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de-DE"/>
              <a:t>Der Barmherzige Samariter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/>
              <a:t>Lukas 10,25-37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Nächstenliebe als hoher Anspruch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/>
              <a:t>1. Kor. 13,4-13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Nächstenliebe als Basis modernen Managements?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z="4000"/>
              <a:t>Aktuelle Probleme konfessioneller Krankenhäuser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de-DE" dirty="0"/>
              <a:t>Vereinsstruktur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/>
              <a:t>Hoher Einfluss von Laien (e.g. Theologen)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/>
              <a:t>Abnahme christlich motivierter </a:t>
            </a:r>
            <a:r>
              <a:rPr lang="de-DE" dirty="0" smtClean="0"/>
              <a:t>Mitarbeiter*innen, </a:t>
            </a:r>
            <a:r>
              <a:rPr lang="de-DE" dirty="0"/>
              <a:t>insb. Diakonissen/Nonnen</a:t>
            </a:r>
          </a:p>
          <a:p>
            <a:pPr eaLnBrk="1" hangingPunct="1">
              <a:buFont typeface="Arial" charset="0"/>
              <a:buChar char="•"/>
            </a:pPr>
            <a:r>
              <a:rPr lang="de-DE" dirty="0"/>
              <a:t>Rückgang der Kirchensteuern</a:t>
            </a:r>
          </a:p>
          <a:p>
            <a:pPr eaLnBrk="1" hangingPunct="1">
              <a:buFontTx/>
              <a:buNone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Klinikranking</a:t>
            </a:r>
            <a:r>
              <a:rPr lang="en-GB" dirty="0"/>
              <a:t> </a:t>
            </a:r>
            <a:r>
              <a:rPr lang="en-GB" dirty="0" err="1"/>
              <a:t>Freigemeinnützig</a:t>
            </a:r>
            <a:r>
              <a:rPr lang="en-GB" dirty="0"/>
              <a:t> 2018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17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1648"/>
            <a:ext cx="9144000" cy="35347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17428" y="5877272"/>
            <a:ext cx="4184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effectLst/>
              </a:rPr>
              <a:t>Heitmann, C. (2020): </a:t>
            </a:r>
            <a:r>
              <a:rPr lang="en-GB" sz="800" dirty="0" err="1">
                <a:effectLst/>
              </a:rPr>
              <a:t>Deutschlands</a:t>
            </a:r>
            <a:r>
              <a:rPr lang="en-GB" sz="800" dirty="0">
                <a:effectLst/>
              </a:rPr>
              <a:t> </a:t>
            </a:r>
            <a:r>
              <a:rPr lang="en-GB" sz="800" dirty="0" err="1">
                <a:effectLst/>
              </a:rPr>
              <a:t>größte</a:t>
            </a:r>
            <a:r>
              <a:rPr lang="en-GB" sz="800" dirty="0">
                <a:effectLst/>
              </a:rPr>
              <a:t> </a:t>
            </a:r>
            <a:r>
              <a:rPr lang="en-GB" sz="800" dirty="0" err="1">
                <a:effectLst/>
              </a:rPr>
              <a:t>Krankenhauskonzerne</a:t>
            </a:r>
            <a:r>
              <a:rPr lang="en-GB" sz="800" dirty="0">
                <a:effectLst/>
              </a:rPr>
              <a:t>. </a:t>
            </a:r>
            <a:r>
              <a:rPr lang="en-GB" sz="800" dirty="0" err="1">
                <a:effectLst/>
              </a:rPr>
              <a:t>f&amp;w</a:t>
            </a:r>
            <a:r>
              <a:rPr lang="en-GB" sz="800" dirty="0">
                <a:effectLst/>
              </a:rPr>
              <a:t> 3|2020, S. 51-53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Kapitel 2: Gliederung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 Struktur des Gesundheitswesens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/>
              <a:t>2.1 Epidemiologische Grundlagen und Versorgungsstrukturen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2.2 Struktur des deutschen Krankenhauswesens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2.2.1 </a:t>
            </a:r>
            <a:r>
              <a:rPr lang="de-DE" dirty="0" smtClean="0">
                <a:solidFill>
                  <a:srgbClr val="FF0000"/>
                </a:solidFill>
              </a:rPr>
              <a:t>Einrichtungen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/>
              <a:t>- Teil 1: Bettenzahl, Fälle, etc.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>
                <a:solidFill>
                  <a:srgbClr val="FF0000"/>
                </a:solidFill>
              </a:rPr>
              <a:t>- Teil 2: Trägerstruktur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2.2.2 Institutionen </a:t>
            </a:r>
            <a:r>
              <a:rPr lang="de-DE"/>
              <a:t>und </a:t>
            </a:r>
            <a:r>
              <a:rPr lang="de-DE" smtClean="0"/>
              <a:t>Organisationen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89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Kapitel 2: Gliederung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 Struktur des Gesundheitswesens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/>
              <a:t>2.1 Epidemiologische Grundlagen und Versorgungsstrukturen</a:t>
            </a:r>
          </a:p>
          <a:p>
            <a:pPr marL="990600" lvl="1" indent="-5334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2.2 Struktur des deutschen Krankenhauswesens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2.2.1 </a:t>
            </a:r>
            <a:r>
              <a:rPr lang="de-DE" dirty="0" smtClean="0">
                <a:solidFill>
                  <a:srgbClr val="FF0000"/>
                </a:solidFill>
              </a:rPr>
              <a:t>Einrichtungen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/>
              <a:t>- Teil 1: Bettenzahl, Fälle, etc.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smtClean="0">
                <a:solidFill>
                  <a:srgbClr val="FF0000"/>
                </a:solidFill>
              </a:rPr>
              <a:t>	</a:t>
            </a:r>
            <a:r>
              <a:rPr lang="de-DE" dirty="0">
                <a:solidFill>
                  <a:srgbClr val="FF0000"/>
                </a:solidFill>
              </a:rPr>
              <a:t>- Teil 2: Trägerstruktur</a:t>
            </a:r>
          </a:p>
          <a:p>
            <a:pPr marL="1371600" lvl="2" indent="-457200" eaLnBrk="1" hangingPunct="1">
              <a:buFontTx/>
              <a:buNone/>
            </a:pPr>
            <a:r>
              <a:rPr lang="de-DE" dirty="0"/>
              <a:t>2.2.2 Institutionen und </a:t>
            </a:r>
            <a:r>
              <a:rPr lang="de-DE" dirty="0" smtClean="0"/>
              <a:t>Organisationen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7312C-B462-4B5F-ADB4-BD32BDC3571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65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4000" dirty="0"/>
              <a:t>Erwerbswirtschaftliche Klinikketten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</a:pPr>
            <a:r>
              <a:rPr lang="de-DE" sz="2800" dirty="0"/>
              <a:t>Aktiengesellschaften 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/>
              <a:t>Rhön Klinikum AG 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/>
              <a:t>Sana Kliniken AG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/>
              <a:t>Eifelhöhen-Klinik AG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/>
              <a:t>Marseille-Kliniken AG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 err="1"/>
              <a:t>Curanum</a:t>
            </a:r>
            <a:r>
              <a:rPr lang="de-DE" sz="2400" dirty="0"/>
              <a:t> AG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 err="1"/>
              <a:t>Maternus</a:t>
            </a:r>
            <a:r>
              <a:rPr lang="de-DE" sz="2400" dirty="0"/>
              <a:t>-Kliniken AG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 err="1"/>
              <a:t>MediClin</a:t>
            </a:r>
            <a:r>
              <a:rPr lang="de-DE" sz="2400" dirty="0"/>
              <a:t> AG</a:t>
            </a:r>
          </a:p>
          <a:p>
            <a:pPr lvl="1" eaLnBrk="1" hangingPunct="1">
              <a:buFont typeface="Tahoma" pitchFamily="34" charset="0"/>
              <a:buChar char="–"/>
            </a:pPr>
            <a:r>
              <a:rPr lang="de-DE" sz="2400" dirty="0" err="1"/>
              <a:t>Ameos</a:t>
            </a:r>
            <a:r>
              <a:rPr lang="de-DE" sz="2400" dirty="0"/>
              <a:t> AG</a:t>
            </a:r>
          </a:p>
          <a:p>
            <a:pPr>
              <a:buFont typeface="Arial" charset="0"/>
              <a:buChar char="•"/>
            </a:pPr>
            <a:r>
              <a:rPr lang="de-DE" sz="2800" dirty="0"/>
              <a:t>GmbHs</a:t>
            </a:r>
          </a:p>
          <a:p>
            <a:pPr lvl="1">
              <a:buFont typeface="Tahoma" pitchFamily="34" charset="0"/>
              <a:buChar char="–"/>
            </a:pPr>
            <a:r>
              <a:rPr lang="de-DE" sz="2400" dirty="0"/>
              <a:t>Paracelsus-Kliniken</a:t>
            </a:r>
          </a:p>
          <a:p>
            <a:pPr lvl="1">
              <a:buFont typeface="Tahoma" pitchFamily="34" charset="0"/>
              <a:buChar char="–"/>
            </a:pPr>
            <a:r>
              <a:rPr lang="de-DE" sz="2400" dirty="0" err="1"/>
              <a:t>Medica</a:t>
            </a:r>
            <a:endParaRPr lang="de-DE" sz="2400" dirty="0"/>
          </a:p>
          <a:p>
            <a:pPr lvl="1">
              <a:buFont typeface="Tahoma" pitchFamily="34" charset="0"/>
              <a:buChar char="–"/>
            </a:pPr>
            <a:r>
              <a:rPr lang="de-DE" sz="2400" dirty="0" err="1"/>
              <a:t>Augustinum</a:t>
            </a:r>
            <a:endParaRPr lang="de-DE" sz="2400" dirty="0"/>
          </a:p>
          <a:p>
            <a:pPr lvl="1">
              <a:buFont typeface="Tahoma" pitchFamily="34" charset="0"/>
              <a:buChar char="–"/>
            </a:pPr>
            <a:r>
              <a:rPr lang="de-DE" sz="2400" dirty="0"/>
              <a:t>Helios-Kliniken (Fresenius)</a:t>
            </a:r>
          </a:p>
          <a:p>
            <a:pPr lvl="1">
              <a:buFont typeface="Tahoma" pitchFamily="34" charset="0"/>
              <a:buChar char="–"/>
            </a:pPr>
            <a:r>
              <a:rPr lang="de-DE" sz="2400" dirty="0"/>
              <a:t>Asklepios-Kliniken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5345"/>
            <a:ext cx="8229600" cy="706670"/>
          </a:xfrm>
        </p:spPr>
        <p:txBody>
          <a:bodyPr>
            <a:normAutofit fontScale="90000"/>
          </a:bodyPr>
          <a:lstStyle/>
          <a:p>
            <a:r>
              <a:rPr lang="de-DE" dirty="0"/>
              <a:t>Konzentration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3" y="764124"/>
            <a:ext cx="7992439" cy="576275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89805" y="6612231"/>
            <a:ext cx="2601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Quelle: https://www.krankenhaus-statt-fabrik.de/129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642439" y="548680"/>
            <a:ext cx="2246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https://www.krankenhaus-statt-fabrik.de/129</a:t>
            </a:r>
          </a:p>
        </p:txBody>
      </p:sp>
    </p:spTree>
    <p:extLst>
      <p:ext uri="{BB962C8B-B14F-4D97-AF65-F5344CB8AC3E}">
        <p14:creationId xmlns:p14="http://schemas.microsoft.com/office/powerpoint/2010/main" val="15357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/>
              <a:t>Marktmacht?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5</a:t>
            </a:fld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0" y="89647"/>
            <a:ext cx="5004048" cy="6714565"/>
            <a:chOff x="-385482" y="89647"/>
            <a:chExt cx="5389530" cy="67145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4" y="116632"/>
              <a:ext cx="4896544" cy="658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ihandform 8"/>
            <p:cNvSpPr/>
            <p:nvPr/>
          </p:nvSpPr>
          <p:spPr>
            <a:xfrm>
              <a:off x="-385482" y="89647"/>
              <a:ext cx="1506070" cy="2680447"/>
            </a:xfrm>
            <a:custGeom>
              <a:avLst/>
              <a:gdLst>
                <a:gd name="connsiteX0" fmla="*/ 0 w 1506070"/>
                <a:gd name="connsiteY0" fmla="*/ 2680447 h 2680447"/>
                <a:gd name="connsiteX1" fmla="*/ 950258 w 1506070"/>
                <a:gd name="connsiteY1" fmla="*/ 2501153 h 2680447"/>
                <a:gd name="connsiteX2" fmla="*/ 744070 w 1506070"/>
                <a:gd name="connsiteY2" fmla="*/ 1084729 h 2680447"/>
                <a:gd name="connsiteX3" fmla="*/ 1506070 w 1506070"/>
                <a:gd name="connsiteY3" fmla="*/ 268941 h 2680447"/>
                <a:gd name="connsiteX4" fmla="*/ 1174376 w 1506070"/>
                <a:gd name="connsiteY4" fmla="*/ 0 h 2680447"/>
                <a:gd name="connsiteX5" fmla="*/ 394447 w 1506070"/>
                <a:gd name="connsiteY5" fmla="*/ 35859 h 2680447"/>
                <a:gd name="connsiteX6" fmla="*/ 0 w 1506070"/>
                <a:gd name="connsiteY6" fmla="*/ 2680447 h 26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070" h="2680447">
                  <a:moveTo>
                    <a:pt x="0" y="2680447"/>
                  </a:moveTo>
                  <a:lnTo>
                    <a:pt x="950258" y="2501153"/>
                  </a:lnTo>
                  <a:lnTo>
                    <a:pt x="744070" y="1084729"/>
                  </a:lnTo>
                  <a:lnTo>
                    <a:pt x="1506070" y="268941"/>
                  </a:lnTo>
                  <a:lnTo>
                    <a:pt x="1174376" y="0"/>
                  </a:lnTo>
                  <a:lnTo>
                    <a:pt x="394447" y="35859"/>
                  </a:lnTo>
                  <a:lnTo>
                    <a:pt x="0" y="268044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35859" y="5289176"/>
              <a:ext cx="546847" cy="1515036"/>
            </a:xfrm>
            <a:custGeom>
              <a:avLst/>
              <a:gdLst>
                <a:gd name="connsiteX0" fmla="*/ 8965 w 546847"/>
                <a:gd name="connsiteY0" fmla="*/ 0 h 1515036"/>
                <a:gd name="connsiteX1" fmla="*/ 546847 w 546847"/>
                <a:gd name="connsiteY1" fmla="*/ 62753 h 1515036"/>
                <a:gd name="connsiteX2" fmla="*/ 457200 w 546847"/>
                <a:gd name="connsiteY2" fmla="*/ 1515036 h 1515036"/>
                <a:gd name="connsiteX3" fmla="*/ 0 w 546847"/>
                <a:gd name="connsiteY3" fmla="*/ 1497106 h 1515036"/>
                <a:gd name="connsiteX4" fmla="*/ 8965 w 546847"/>
                <a:gd name="connsiteY4" fmla="*/ 0 h 151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847" h="1515036">
                  <a:moveTo>
                    <a:pt x="8965" y="0"/>
                  </a:moveTo>
                  <a:lnTo>
                    <a:pt x="546847" y="62753"/>
                  </a:lnTo>
                  <a:lnTo>
                    <a:pt x="457200" y="1515036"/>
                  </a:lnTo>
                  <a:lnTo>
                    <a:pt x="0" y="1497106"/>
                  </a:lnTo>
                  <a:cubicBezTo>
                    <a:pt x="2988" y="998071"/>
                    <a:pt x="5977" y="499035"/>
                    <a:pt x="896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04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3875914"/>
            <a:ext cx="4317809" cy="121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7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Umsatz</a:t>
            </a:r>
            <a:r>
              <a:rPr lang="en-US" dirty="0"/>
              <a:t> </a:t>
            </a:r>
            <a:r>
              <a:rPr lang="en-US" dirty="0" err="1"/>
              <a:t>privater</a:t>
            </a:r>
            <a:r>
              <a:rPr lang="en-US" dirty="0"/>
              <a:t> </a:t>
            </a:r>
            <a:r>
              <a:rPr lang="en-US" dirty="0" err="1"/>
              <a:t>Klinikbetreiber</a:t>
            </a:r>
            <a:r>
              <a:rPr lang="en-US" dirty="0"/>
              <a:t> (2020)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="" xmlns:a16="http://schemas.microsoft.com/office/drawing/2014/main" id="{96E37303-984C-48FB-A8C8-3880097B29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7869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B387FD7-47C3-4546-B803-5E210C78BD3E}"/>
              </a:ext>
            </a:extLst>
          </p:cNvPr>
          <p:cNvSpPr txBox="1"/>
          <p:nvPr/>
        </p:nvSpPr>
        <p:spPr>
          <a:xfrm>
            <a:off x="611560" y="6525344"/>
            <a:ext cx="763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ffectLst/>
                <a:latin typeface="+mn-lt"/>
              </a:rPr>
              <a:t>Quelle: </a:t>
            </a:r>
            <a:r>
              <a:rPr lang="de-DE" sz="1000" dirty="0" err="1">
                <a:effectLst/>
                <a:latin typeface="+mn-lt"/>
              </a:rPr>
              <a:t>f&amp;w-Curacon-Klinik-Ranking</a:t>
            </a:r>
            <a:endParaRPr lang="de-DE" sz="1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6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Betten</a:t>
            </a:r>
            <a:r>
              <a:rPr lang="en-US" dirty="0"/>
              <a:t> </a:t>
            </a:r>
            <a:r>
              <a:rPr lang="en-US" dirty="0" err="1"/>
              <a:t>privater</a:t>
            </a:r>
            <a:r>
              <a:rPr lang="en-US" dirty="0"/>
              <a:t> </a:t>
            </a:r>
            <a:r>
              <a:rPr lang="en-US" dirty="0" err="1"/>
              <a:t>Klinikbetreiber</a:t>
            </a:r>
            <a:r>
              <a:rPr lang="en-US" dirty="0"/>
              <a:t> (2020)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774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="" xmlns:a16="http://schemas.microsoft.com/office/drawing/2014/main" id="{F3763572-65D6-440B-A25C-AA51F5C167D9}"/>
              </a:ext>
            </a:extLst>
          </p:cNvPr>
          <p:cNvSpPr/>
          <p:nvPr/>
        </p:nvSpPr>
        <p:spPr>
          <a:xfrm>
            <a:off x="3780825" y="6457890"/>
            <a:ext cx="2042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effectLst/>
                <a:latin typeface="+mn-lt"/>
              </a:rPr>
              <a:t>Quelle: </a:t>
            </a:r>
            <a:r>
              <a:rPr lang="de-DE" sz="1000" dirty="0" err="1">
                <a:effectLst/>
                <a:latin typeface="+mn-lt"/>
              </a:rPr>
              <a:t>f&amp;w-Curacon-Klinik-Ranking</a:t>
            </a:r>
            <a:endParaRPr lang="de-DE" sz="1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81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Zielsystem erwerbswirtschaftlicher Kliniken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Gewinnmaximierung?</a:t>
            </a:r>
          </a:p>
          <a:p>
            <a:r>
              <a:rPr lang="de-DE" dirty="0"/>
              <a:t>Rentabilitätsmaximierung?</a:t>
            </a:r>
          </a:p>
          <a:p>
            <a:r>
              <a:rPr lang="de-DE" dirty="0"/>
              <a:t>Shareholder Value?</a:t>
            </a:r>
          </a:p>
          <a:p>
            <a:r>
              <a:rPr lang="de-DE" dirty="0"/>
              <a:t>Weitere Zieldimensionen?</a:t>
            </a:r>
          </a:p>
          <a:p>
            <a:pPr lvl="1"/>
            <a:r>
              <a:rPr lang="de-DE" dirty="0"/>
              <a:t>Unabhängigkeit</a:t>
            </a:r>
          </a:p>
          <a:p>
            <a:pPr lvl="1"/>
            <a:r>
              <a:rPr lang="de-DE" dirty="0"/>
              <a:t>Sicherheit?</a:t>
            </a:r>
          </a:p>
          <a:p>
            <a:pPr lvl="1"/>
            <a:r>
              <a:rPr lang="de-DE" dirty="0"/>
              <a:t>Einfluss?</a:t>
            </a:r>
          </a:p>
          <a:p>
            <a:pPr lvl="1"/>
            <a:r>
              <a:rPr lang="de-DE" dirty="0"/>
              <a:t>Marktdominanz?</a:t>
            </a:r>
          </a:p>
          <a:p>
            <a:pPr lvl="1"/>
            <a:r>
              <a:rPr lang="de-DE" dirty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Konfessionelle Krankenhäuser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de-DE"/>
              <a:t>1. Bedeutung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2. Motivation</a:t>
            </a:r>
          </a:p>
          <a:p>
            <a:pPr eaLnBrk="1" hangingPunct="1">
              <a:buFont typeface="Arial" charset="0"/>
              <a:buChar char="•"/>
            </a:pPr>
            <a:r>
              <a:rPr lang="de-DE"/>
              <a:t>3. Managementprobleme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363F-717F-49C1-919C-37DE8BE88CB8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Bildschirmpräsentation (4:3)</PresentationFormat>
  <Paragraphs>124</Paragraphs>
  <Slides>18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Wingdings</vt:lpstr>
      <vt:lpstr>Larissa</vt:lpstr>
      <vt:lpstr>Arbeitsblatt</vt:lpstr>
      <vt:lpstr>GESUNDHEITSMANAGEMENT I Teil 2b-2    Prof. Dr. Steffen Fleßa Lst. für Allgemeine Betriebswirtschaftslehre und Gesundheitsmanagement Universität Greifswald </vt:lpstr>
      <vt:lpstr>Kapitel 2: Gliederung</vt:lpstr>
      <vt:lpstr>Erwerbswirtschaftliche Klinikketten</vt:lpstr>
      <vt:lpstr>Konzentration</vt:lpstr>
      <vt:lpstr>Marktmacht?</vt:lpstr>
      <vt:lpstr>Umsatz privater Klinikbetreiber (2020)</vt:lpstr>
      <vt:lpstr>Betten privater Klinikbetreiber (2020)</vt:lpstr>
      <vt:lpstr>Zielsystem erwerbswirtschaftlicher Kliniken</vt:lpstr>
      <vt:lpstr>Konfessionelle Krankenhäuser</vt:lpstr>
      <vt:lpstr>Freie Wohlfahrtspflege</vt:lpstr>
      <vt:lpstr>Caritas Deutschland</vt:lpstr>
      <vt:lpstr>Diakonisches Werk in Deutschland</vt:lpstr>
      <vt:lpstr>Diakonische Krankenhäuser in Deutschland </vt:lpstr>
      <vt:lpstr>Motivation</vt:lpstr>
      <vt:lpstr>Nächstenliebe</vt:lpstr>
      <vt:lpstr>Aktuelle Probleme konfessioneller Krankenhäuser</vt:lpstr>
      <vt:lpstr>Klinikranking Freigemeinnützig 2018</vt:lpstr>
      <vt:lpstr>Kapitel 2: Gliederung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734</cp:revision>
  <cp:lastPrinted>2013-10-09T12:41:16Z</cp:lastPrinted>
  <dcterms:created xsi:type="dcterms:W3CDTF">2003-05-27T08:12:45Z</dcterms:created>
  <dcterms:modified xsi:type="dcterms:W3CDTF">2023-08-02T09:43:21Z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