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3" r:id="rId1"/>
  </p:sldMasterIdLst>
  <p:notesMasterIdLst>
    <p:notesMasterId r:id="rId19"/>
  </p:notesMasterIdLst>
  <p:handoutMasterIdLst>
    <p:handoutMasterId r:id="rId20"/>
  </p:handoutMasterIdLst>
  <p:sldIdLst>
    <p:sldId id="423" r:id="rId2"/>
    <p:sldId id="944" r:id="rId3"/>
    <p:sldId id="840" r:id="rId4"/>
    <p:sldId id="846" r:id="rId5"/>
    <p:sldId id="847" r:id="rId6"/>
    <p:sldId id="848" r:id="rId7"/>
    <p:sldId id="849" r:id="rId8"/>
    <p:sldId id="850" r:id="rId9"/>
    <p:sldId id="851" r:id="rId10"/>
    <p:sldId id="841" r:id="rId11"/>
    <p:sldId id="860" r:id="rId12"/>
    <p:sldId id="852" r:id="rId13"/>
    <p:sldId id="853" r:id="rId14"/>
    <p:sldId id="854" r:id="rId15"/>
    <p:sldId id="842" r:id="rId16"/>
    <p:sldId id="843" r:id="rId17"/>
    <p:sldId id="945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467388" initials="m" lastIdx="21" clrIdx="0">
    <p:extLst>
      <p:ext uri="{19B8F6BF-5375-455C-9EA6-DF929625EA0E}">
        <p15:presenceInfo xmlns:p15="http://schemas.microsoft.com/office/powerpoint/2012/main" userId="S-1-5-21-657725530-4063554323-3344754233-1001" providerId="AD"/>
      </p:ext>
    </p:extLst>
  </p:cmAuthor>
  <p:cmAuthor id="2" name="Alexander" initials="A" lastIdx="1" clrIdx="1">
    <p:extLst>
      <p:ext uri="{19B8F6BF-5375-455C-9EA6-DF929625EA0E}">
        <p15:presenceInfo xmlns:p15="http://schemas.microsoft.com/office/powerpoint/2012/main" userId="4e3063a52b21f5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E"/>
    <a:srgbClr val="000099"/>
    <a:srgbClr val="FF0000"/>
    <a:srgbClr val="66FFFF"/>
    <a:srgbClr val="00FFFF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3923" autoAdjust="0"/>
  </p:normalViewPr>
  <p:slideViewPr>
    <p:cSldViewPr>
      <p:cViewPr varScale="1">
        <p:scale>
          <a:sx n="95" d="100"/>
          <a:sy n="95" d="100"/>
        </p:scale>
        <p:origin x="1046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752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CBC048E1-C683-4075-8131-AFD102C5DD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909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ahoma" charset="0"/>
              </a:defRPr>
            </a:lvl1pPr>
          </a:lstStyle>
          <a:p>
            <a:pPr>
              <a:defRPr/>
            </a:pPr>
            <a:fld id="{491F9812-2515-4B71-9FAA-60AB72F851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212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5066D-4DEA-4ED0-BBC7-1036A283D494}" type="datetime1">
              <a:rPr lang="de-DE" smtClean="0"/>
              <a:t>23.01.2023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DC5D8-41B1-4310-921B-4D48BB471BB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70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F355-29CC-4E4E-A9C2-AD7C38AF5C4D}" type="datetime1">
              <a:rPr lang="de-DE" smtClean="0"/>
              <a:t>23.01.2023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82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FDE0-4848-489A-B9EB-96481AB3E214}" type="datetime1">
              <a:rPr lang="de-DE" smtClean="0"/>
              <a:t>23.01.2023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7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FE07-AFF5-4045-9536-6C48054CB459}" type="datetime1">
              <a:rPr lang="de-DE" smtClean="0"/>
              <a:t>23.01.2023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3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5BF-D3E1-4C8B-8571-FDC09718A882}" type="datetime1">
              <a:rPr lang="de-DE" smtClean="0"/>
              <a:t>23.01.2023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2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3B7-9EA2-4148-BF01-46A4577CD25E}" type="datetime1">
              <a:rPr lang="de-DE" smtClean="0"/>
              <a:t>23.01.2023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8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D3F8-6534-44FA-9CBE-B146C3C83B71}" type="datetime1">
              <a:rPr lang="de-DE" smtClean="0"/>
              <a:t>23.01.2023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E652-39E6-45D8-8E81-6E10B972ACDF}" type="datetime1">
              <a:rPr lang="de-DE" smtClean="0"/>
              <a:t>23.01.2023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7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F903-5B77-49E5-AAD7-FEFDEEB00158}" type="datetime1">
              <a:rPr lang="de-DE" smtClean="0"/>
              <a:t>23.01.2023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42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24D2-EF1A-4E22-A9C6-A517026446B8}" type="datetime1">
              <a:rPr lang="de-DE" smtClean="0"/>
              <a:t>23.01.2023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9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BB49-CAE2-4339-845F-AA9F0019F472}" type="datetime1">
              <a:rPr lang="de-DE" smtClean="0"/>
              <a:t>23.01.2023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92F08-0E82-44C1-A9C1-07C7E32B9E74}" type="datetime1">
              <a:rPr lang="de-DE" smtClean="0"/>
              <a:t>23.01.2023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73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mdi.d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sz="4000" b="1" dirty="0">
                <a:cs typeface="Times New Roman" pitchFamily="18" charset="0"/>
              </a:rPr>
              <a:t>GESUNDHEITSMANAGEMENT I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</a:t>
            </a:r>
            <a:r>
              <a:rPr lang="de-DE" sz="4000" b="1" dirty="0" smtClean="0">
                <a:cs typeface="Times New Roman" pitchFamily="18" charset="0"/>
              </a:rPr>
              <a:t>2b-3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</a:t>
            </a:r>
            <a:r>
              <a:rPr lang="de-DE" sz="2400" b="1" dirty="0" err="1">
                <a:cs typeface="Times New Roman" pitchFamily="18" charset="0"/>
              </a:rPr>
              <a:t>Fleßa</a:t>
            </a:r>
            <a:r>
              <a:rPr lang="de-DE" sz="2400" b="1" dirty="0">
                <a:cs typeface="Times New Roman" pitchFamily="18" charset="0"/>
              </a:rPr>
              <a:t/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DC5D8-41B1-4310-921B-4D48BB471BB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DKG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776"/>
            <a:ext cx="8820150" cy="4824536"/>
          </a:xfrm>
        </p:spPr>
        <p:txBody>
          <a:bodyPr>
            <a:normAutofit fontScale="92500"/>
          </a:bodyPr>
          <a:lstStyle/>
          <a:p>
            <a:pPr marL="342900" indent="-342900" eaLnBrk="1" hangingPunct="1">
              <a:buFontTx/>
              <a:buNone/>
            </a:pPr>
            <a:r>
              <a:rPr lang="de-DE" dirty="0"/>
              <a:t>= Deutsche Krankenhausgesellschaft e.V.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de-DE" dirty="0"/>
              <a:t>Mitglieder: Krankenhausträger + Verbände der </a:t>
            </a:r>
            <a:r>
              <a:rPr lang="de-DE" dirty="0" err="1"/>
              <a:t>KH‘s</a:t>
            </a:r>
            <a:endParaRPr lang="de-DE" dirty="0"/>
          </a:p>
          <a:p>
            <a:pPr marL="342900" indent="-342900" eaLnBrk="1" hangingPunct="1">
              <a:buFont typeface="Arial" charset="0"/>
              <a:buChar char="•"/>
            </a:pPr>
            <a:r>
              <a:rPr lang="de-DE" dirty="0"/>
              <a:t>Dachverband der Landeskrankenhaus-gesellschaften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de-DE" dirty="0"/>
              <a:t>Ziel: Vertretung der Interessen der Krankenhäuser in Deutschland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de-DE" dirty="0" err="1"/>
              <a:t>www.dkgev.de</a:t>
            </a:r>
            <a:endParaRPr lang="de-DE" dirty="0"/>
          </a:p>
          <a:p>
            <a:pPr marL="342900" indent="-342900" eaLnBrk="1" hangingPunct="1">
              <a:buFont typeface="Arial" charset="0"/>
              <a:buChar char="•"/>
            </a:pPr>
            <a:r>
              <a:rPr lang="de-DE" dirty="0"/>
              <a:t>Nicht verwechseln: Deutsches Krankenhausinstitut (</a:t>
            </a:r>
            <a:r>
              <a:rPr lang="de-DE" dirty="0" err="1"/>
              <a:t>DKI</a:t>
            </a:r>
            <a:r>
              <a:rPr lang="de-DE" dirty="0"/>
              <a:t>): kommerzielle Firma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DPR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800" dirty="0"/>
              <a:t>= Deutscher Pflegerat, Bundesarbeitsgemeinschaft der Pflegeorganisationen und des Hebammenwesens, Berlin</a:t>
            </a:r>
          </a:p>
          <a:p>
            <a:pPr eaLnBrk="1" hangingPunct="1">
              <a:buFont typeface="Arial" charset="0"/>
              <a:buChar char="•"/>
            </a:pPr>
            <a:r>
              <a:rPr lang="de-DE" sz="2800" dirty="0"/>
              <a:t>Aufgabe: Wahrung der Interessen der Pflegenden in der Gesundheitspolitik, z. B. Berücksichtigung des Pflegeaufwandes bei der Entgeltkalkulation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KEA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800" dirty="0"/>
              <a:t>= Krankenhaus-Entgelt-Ausschuss</a:t>
            </a:r>
          </a:p>
          <a:p>
            <a:pPr eaLnBrk="1" hangingPunct="1">
              <a:buFont typeface="Arial" charset="0"/>
              <a:buChar char="•"/>
            </a:pPr>
            <a:r>
              <a:rPr lang="de-DE" sz="2800" dirty="0"/>
              <a:t>Paritätisch besetzt</a:t>
            </a:r>
          </a:p>
          <a:p>
            <a:pPr lvl="1" eaLnBrk="1" hangingPunct="1">
              <a:buFont typeface="Tahoma" pitchFamily="34" charset="0"/>
              <a:buChar char="–"/>
            </a:pPr>
            <a:r>
              <a:rPr lang="de-DE" sz="2400" dirty="0"/>
              <a:t>GKV/PKV-Spitzenverbände</a:t>
            </a:r>
          </a:p>
          <a:p>
            <a:pPr lvl="1" eaLnBrk="1" hangingPunct="1">
              <a:buFont typeface="Tahoma" pitchFamily="34" charset="0"/>
              <a:buChar char="–"/>
            </a:pPr>
            <a:r>
              <a:rPr lang="de-DE" sz="2400" dirty="0"/>
              <a:t>DKG</a:t>
            </a:r>
          </a:p>
          <a:p>
            <a:pPr eaLnBrk="1" hangingPunct="1">
              <a:buFont typeface="Arial" charset="0"/>
              <a:buChar char="•"/>
            </a:pPr>
            <a:r>
              <a:rPr lang="de-DE" sz="2800" dirty="0"/>
              <a:t>Aufgaben: </a:t>
            </a:r>
          </a:p>
          <a:p>
            <a:pPr lvl="1" eaLnBrk="1" hangingPunct="1">
              <a:buFont typeface="Tahoma" pitchFamily="34" charset="0"/>
              <a:buChar char="–"/>
            </a:pPr>
            <a:r>
              <a:rPr lang="de-DE" sz="2400" dirty="0"/>
              <a:t>Entscheidung über die Grundstrukturen des Vergütungssystems, Bewertungsrelationen und Pflege des Systems</a:t>
            </a:r>
          </a:p>
          <a:p>
            <a:pPr lvl="1" eaLnBrk="1" hangingPunct="1">
              <a:buFont typeface="Tahoma" pitchFamily="34" charset="0"/>
              <a:buChar char="–"/>
            </a:pPr>
            <a:r>
              <a:rPr lang="de-DE" sz="2400" dirty="0"/>
              <a:t>Steuerung des InEK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44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sz="4000"/>
              <a:t>InEK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400" dirty="0"/>
              <a:t>= Institut für das Entgeltsystem im Krankenhaus (</a:t>
            </a:r>
            <a:r>
              <a:rPr lang="de-DE" sz="2400" dirty="0" err="1"/>
              <a:t>InEK</a:t>
            </a:r>
            <a:r>
              <a:rPr lang="de-DE" sz="2400" dirty="0"/>
              <a:t> </a:t>
            </a:r>
            <a:r>
              <a:rPr lang="de-DE" sz="2400" dirty="0" err="1"/>
              <a:t>gGmbH</a:t>
            </a:r>
            <a:r>
              <a:rPr lang="de-DE" sz="2400" dirty="0"/>
              <a:t>), Siegburg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400" dirty="0"/>
              <a:t>„DRG-Institut“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400" dirty="0"/>
              <a:t>Aufgaben: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Char char="–"/>
            </a:pPr>
            <a:r>
              <a:rPr lang="de-DE" sz="2000" dirty="0"/>
              <a:t>Fallgruppenpflege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1800" dirty="0"/>
              <a:t>Definition der DRG-Fallgruppen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1800" dirty="0"/>
              <a:t>Pflege der Basis-Fallgruppen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1800" dirty="0"/>
              <a:t>Pflege des Schweregrad-Systems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Char char="–"/>
            </a:pPr>
            <a:r>
              <a:rPr lang="de-DE" sz="2000" dirty="0"/>
              <a:t>Kodierung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1800" dirty="0" err="1"/>
              <a:t>Kodierrichtlinien</a:t>
            </a:r>
            <a:endParaRPr lang="de-DE" sz="1800" dirty="0"/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1800" dirty="0"/>
              <a:t>Vorschläge für </a:t>
            </a:r>
            <a:r>
              <a:rPr lang="de-DE" sz="1800" dirty="0" err="1"/>
              <a:t>ICD</a:t>
            </a:r>
            <a:r>
              <a:rPr lang="de-DE" sz="1800" dirty="0"/>
              <a:t>/</a:t>
            </a:r>
            <a:r>
              <a:rPr lang="de-DE" sz="1800" dirty="0" err="1"/>
              <a:t>OPS</a:t>
            </a:r>
            <a:r>
              <a:rPr lang="de-DE" sz="1800" dirty="0"/>
              <a:t>-Anpassungen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Char char="–"/>
            </a:pPr>
            <a:r>
              <a:rPr lang="de-DE" sz="2000" dirty="0"/>
              <a:t>Kalkulation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1800" dirty="0"/>
              <a:t>Relativgewichte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1800" dirty="0"/>
              <a:t>Zu- und Abschläge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400" dirty="0"/>
              <a:t>Service: umfangreiche Downloads, z. B. Definitionshandbuch G-DRG-Version 2018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400" dirty="0" err="1"/>
              <a:t>www.g-drg.de</a:t>
            </a:r>
            <a:endParaRPr lang="de-DE" sz="24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2888"/>
            <a:ext cx="8229600" cy="1223963"/>
          </a:xfrm>
        </p:spPr>
        <p:txBody>
          <a:bodyPr/>
          <a:lstStyle/>
          <a:p>
            <a:pPr eaLnBrk="1" hangingPunct="1"/>
            <a:r>
              <a:rPr lang="de-DE" dirty="0"/>
              <a:t>DIMDI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dirty="0"/>
              <a:t>= Deutsches Institut für Medizinische Dokumentation und Information, Köln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800" dirty="0"/>
              <a:t>Aufgaben: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Char char="–"/>
            </a:pPr>
            <a:r>
              <a:rPr lang="de-DE" sz="2400" dirty="0"/>
              <a:t>Herausgabe amtlicher Klassifikationen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000" dirty="0" err="1"/>
              <a:t>ICD</a:t>
            </a:r>
            <a:r>
              <a:rPr lang="de-DE" sz="2000" dirty="0"/>
              <a:t>: International </a:t>
            </a:r>
            <a:r>
              <a:rPr lang="de-DE" sz="2000" dirty="0" err="1"/>
              <a:t>Classification</a:t>
            </a:r>
            <a:r>
              <a:rPr lang="de-DE" sz="2000" dirty="0"/>
              <a:t> of Diseases (Version 10)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000" dirty="0" err="1"/>
              <a:t>OPS</a:t>
            </a:r>
            <a:r>
              <a:rPr lang="de-DE" sz="2000" dirty="0"/>
              <a:t>: Operationsschlüssel (V. 301)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000" dirty="0" err="1"/>
              <a:t>LOINC</a:t>
            </a:r>
            <a:r>
              <a:rPr lang="de-DE" sz="2000" dirty="0"/>
              <a:t> (Logical Observation </a:t>
            </a:r>
            <a:r>
              <a:rPr lang="de-DE" sz="2000" dirty="0" err="1"/>
              <a:t>Identifiers</a:t>
            </a:r>
            <a:r>
              <a:rPr lang="de-DE" sz="2000" dirty="0"/>
              <a:t> </a:t>
            </a:r>
            <a:r>
              <a:rPr lang="de-DE" sz="2000" dirty="0" err="1"/>
              <a:t>Names</a:t>
            </a:r>
            <a:r>
              <a:rPr lang="de-DE" sz="2000" dirty="0"/>
              <a:t> and Codes,  Labor)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endParaRPr lang="de-DE" sz="2000" dirty="0"/>
          </a:p>
          <a:p>
            <a:pPr lvl="1" eaLnBrk="1" hangingPunct="1">
              <a:lnSpc>
                <a:spcPct val="80000"/>
              </a:lnSpc>
              <a:buFont typeface="Tahoma" pitchFamily="34" charset="0"/>
              <a:buChar char="–"/>
            </a:pPr>
            <a:r>
              <a:rPr lang="de-DE" sz="2400" dirty="0"/>
              <a:t>Informationen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000" dirty="0"/>
              <a:t>AMIS: Arzneimittelinformationssystem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000" dirty="0"/>
              <a:t>Informationen über Medizinprodukte lt. Medizinproduktegesetz (MPG)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000" dirty="0" err="1"/>
              <a:t>Lebensmittelmonitoring</a:t>
            </a:r>
            <a:endParaRPr lang="de-DE" sz="2000" dirty="0"/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000" dirty="0" err="1"/>
              <a:t>GKV</a:t>
            </a:r>
            <a:r>
              <a:rPr lang="de-DE" sz="2000" dirty="0"/>
              <a:t>-Sozialdatenbank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000" dirty="0"/>
              <a:t>Informationssystem „Gesundheitsökonomische Evaluation</a:t>
            </a:r>
            <a:r>
              <a:rPr lang="de-DE" sz="2000" dirty="0" smtClean="0"/>
              <a:t>“</a:t>
            </a:r>
          </a:p>
          <a:p>
            <a:pPr eaLnBrk="0" hangingPunct="0"/>
            <a:r>
              <a:rPr lang="de-DE" dirty="0" smtClean="0"/>
              <a:t>Ging </a:t>
            </a:r>
            <a:r>
              <a:rPr lang="de-DE" dirty="0"/>
              <a:t>2020 in das Bundesinstitut für </a:t>
            </a:r>
            <a:r>
              <a:rPr lang="de-DE" dirty="0" smtClean="0"/>
              <a:t>Arzneimittel </a:t>
            </a:r>
            <a:r>
              <a:rPr lang="de-DE" dirty="0"/>
              <a:t>und </a:t>
            </a:r>
          </a:p>
          <a:p>
            <a:pPr eaLnBrk="0" hangingPunct="0"/>
            <a:r>
              <a:rPr lang="de-DE" dirty="0"/>
              <a:t>Medizinprodukte (</a:t>
            </a:r>
            <a:r>
              <a:rPr lang="de-DE" dirty="0" err="1"/>
              <a:t>BfArM</a:t>
            </a:r>
            <a:r>
              <a:rPr lang="de-DE" dirty="0" smtClean="0"/>
              <a:t>) ein</a:t>
            </a:r>
            <a:endParaRPr lang="de-DE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de-DE" sz="2800" dirty="0" smtClean="0">
                <a:hlinkClick r:id="rId2"/>
              </a:rPr>
              <a:t>www.dimdi.de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VLK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de-DE"/>
              <a:t> = Verband der leitenden Krankenhausärzte Deutschlands e.V.</a:t>
            </a:r>
          </a:p>
          <a:p>
            <a:pPr marL="742950" lvl="1" indent="-285750" eaLnBrk="1" hangingPunct="1">
              <a:buFont typeface="Tahoma" pitchFamily="34" charset="0"/>
              <a:buChar char="–"/>
            </a:pPr>
            <a:r>
              <a:rPr lang="de-DE"/>
              <a:t>Ziele:</a:t>
            </a:r>
          </a:p>
          <a:p>
            <a:pPr marL="1143000" lvl="2" indent="-228600" eaLnBrk="1" hangingPunct="1">
              <a:buFont typeface="Arial" charset="0"/>
              <a:buChar char="•"/>
            </a:pPr>
            <a:r>
              <a:rPr lang="de-DE"/>
              <a:t>Förderung des Erfahrungsaustausches</a:t>
            </a:r>
          </a:p>
          <a:p>
            <a:pPr marL="1143000" lvl="2" indent="-228600" eaLnBrk="1" hangingPunct="1">
              <a:buFont typeface="Arial" charset="0"/>
              <a:buChar char="•"/>
            </a:pPr>
            <a:r>
              <a:rPr lang="de-DE"/>
              <a:t>Repräsentation der leitenden Krankenhausärzte gegenüber anderen Organisationen</a:t>
            </a:r>
          </a:p>
          <a:p>
            <a:pPr marL="1143000" lvl="2" indent="-228600" eaLnBrk="1" hangingPunct="1">
              <a:buFont typeface="Arial" charset="0"/>
              <a:buChar char="•"/>
            </a:pPr>
            <a:r>
              <a:rPr lang="de-DE"/>
              <a:t>Vertretung der Interessen der leitenden Krankenhausärzte</a:t>
            </a:r>
          </a:p>
          <a:p>
            <a:pPr marL="742950" lvl="1" indent="-285750" eaLnBrk="1" hangingPunct="1">
              <a:buFont typeface="Tahoma" pitchFamily="34" charset="0"/>
              <a:buChar char="–"/>
            </a:pPr>
            <a:r>
              <a:rPr lang="de-DE"/>
              <a:t>www.vlk-online.de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de-DE"/>
              <a:t>VKD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342900" indent="-342900" eaLnBrk="1" hangingPunct="1">
              <a:buFontTx/>
              <a:buNone/>
            </a:pPr>
            <a:r>
              <a:rPr lang="de-DE" dirty="0"/>
              <a:t>= Verband der Krankenhausdirektoren Deutschlands e.V.</a:t>
            </a:r>
          </a:p>
          <a:p>
            <a:pPr marL="742950" lvl="1" indent="-285750" eaLnBrk="1" hangingPunct="1">
              <a:buFont typeface="Tahoma" pitchFamily="34" charset="0"/>
              <a:buChar char="–"/>
            </a:pPr>
            <a:r>
              <a:rPr lang="de-DE" dirty="0"/>
              <a:t>Ziele:</a:t>
            </a:r>
          </a:p>
          <a:p>
            <a:pPr marL="1143000" lvl="2" indent="-228600" eaLnBrk="1" hangingPunct="1">
              <a:buFont typeface="Arial" charset="0"/>
              <a:buChar char="•"/>
            </a:pPr>
            <a:r>
              <a:rPr lang="de-DE" dirty="0"/>
              <a:t>Fortbildung der Mitglieder und </a:t>
            </a:r>
            <a:r>
              <a:rPr lang="de-DE" dirty="0" smtClean="0"/>
              <a:t>KH-Mitarbeiter*innen</a:t>
            </a:r>
            <a:endParaRPr lang="de-DE" dirty="0"/>
          </a:p>
          <a:p>
            <a:pPr marL="1143000" lvl="2" indent="-228600" eaLnBrk="1" hangingPunct="1">
              <a:buFont typeface="Arial" charset="0"/>
              <a:buChar char="•"/>
            </a:pPr>
            <a:r>
              <a:rPr lang="de-DE" dirty="0"/>
              <a:t>Erfahrungsaustausch</a:t>
            </a:r>
          </a:p>
          <a:p>
            <a:pPr marL="1143000" lvl="2" indent="-228600" eaLnBrk="1" hangingPunct="1">
              <a:buFont typeface="Arial" charset="0"/>
              <a:buChar char="•"/>
            </a:pPr>
            <a:r>
              <a:rPr lang="de-DE" dirty="0"/>
              <a:t>Stellungnahmen zu Krankenhaus- und Gesundheitswesen</a:t>
            </a:r>
          </a:p>
          <a:p>
            <a:pPr marL="1143000" lvl="2" indent="-228600" eaLnBrk="1" hangingPunct="1">
              <a:buFont typeface="Arial" charset="0"/>
              <a:buChar char="•"/>
            </a:pPr>
            <a:r>
              <a:rPr lang="de-DE" dirty="0"/>
              <a:t>Erarbeitung und Umsetzung wissenschaftlicher Erkenntnisse</a:t>
            </a:r>
          </a:p>
          <a:p>
            <a:pPr marL="1143000" lvl="2" indent="-228600" eaLnBrk="1" hangingPunct="1">
              <a:buFont typeface="Arial" charset="0"/>
              <a:buChar char="•"/>
            </a:pPr>
            <a:r>
              <a:rPr lang="de-DE" dirty="0"/>
              <a:t>Mitwirkung bei den Beratungen zur Krankenhausgesetzgebung</a:t>
            </a:r>
          </a:p>
          <a:p>
            <a:pPr marL="742950" lvl="1" indent="-285750" eaLnBrk="1" hangingPunct="1">
              <a:buFont typeface="Tahoma" pitchFamily="34" charset="0"/>
              <a:buChar char="–"/>
            </a:pPr>
            <a:r>
              <a:rPr lang="de-DE" dirty="0" err="1"/>
              <a:t>www.vkd-online.de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Kapitel 2: Gliederung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2 Struktur des Gesundheitswesens</a:t>
            </a:r>
          </a:p>
          <a:p>
            <a:pPr marL="990600" lvl="1" indent="-533400" eaLnBrk="1" hangingPunct="1">
              <a:buFontTx/>
              <a:buNone/>
            </a:pPr>
            <a:r>
              <a:rPr lang="de-DE" dirty="0"/>
              <a:t>2.1 Epidemiologische Grundlagen und Versorgungsstrukturen</a:t>
            </a:r>
          </a:p>
          <a:p>
            <a:pPr marL="990600" lvl="1" indent="-533400" eaLnBrk="1" hangingPunct="1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2.2 Struktur des deutschen Krankenhauswesens</a:t>
            </a:r>
          </a:p>
          <a:p>
            <a:pPr marL="1371600" lvl="2" indent="-457200" eaLnBrk="1" hangingPunct="1">
              <a:buFontTx/>
              <a:buNone/>
            </a:pPr>
            <a:r>
              <a:rPr lang="de-DE" dirty="0"/>
              <a:t>2.2.1 Einrichtungen</a:t>
            </a:r>
          </a:p>
          <a:p>
            <a:pPr marL="1371600" lvl="2" indent="-457200" eaLnBrk="1" hangingPunct="1">
              <a:buFontTx/>
              <a:buNone/>
            </a:pPr>
            <a:r>
              <a:rPr lang="de-DE" dirty="0"/>
              <a:t>		- Teil 1: Bettenzahl, Fälle, etc.</a:t>
            </a:r>
          </a:p>
          <a:p>
            <a:pPr marL="1371600" lvl="2" indent="-457200" eaLnBrk="1" hangingPunct="1">
              <a:buFontTx/>
              <a:buNone/>
            </a:pPr>
            <a:r>
              <a:rPr lang="de-DE" dirty="0"/>
              <a:t>		- Teil 2: Trägerstruktur</a:t>
            </a:r>
          </a:p>
          <a:p>
            <a:pPr marL="1371600" lvl="2" indent="-457200" eaLnBrk="1" hangingPunct="1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2.2.2 Institutionen </a:t>
            </a:r>
            <a:r>
              <a:rPr lang="de-DE">
                <a:solidFill>
                  <a:srgbClr val="FF0000"/>
                </a:solidFill>
              </a:rPr>
              <a:t>und </a:t>
            </a:r>
            <a:r>
              <a:rPr lang="de-DE" smtClean="0">
                <a:solidFill>
                  <a:srgbClr val="FF0000"/>
                </a:solidFill>
              </a:rPr>
              <a:t>Organisationen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7312C-B462-4B5F-ADB4-BD32BDC3571D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33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Kapitel 2: Gliederung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2 Struktur des Gesundheitswesens</a:t>
            </a:r>
          </a:p>
          <a:p>
            <a:pPr marL="990600" lvl="1" indent="-533400" eaLnBrk="1" hangingPunct="1">
              <a:buFontTx/>
              <a:buNone/>
            </a:pPr>
            <a:r>
              <a:rPr lang="de-DE" dirty="0"/>
              <a:t>2.1 Epidemiologische Grundlagen und Versorgungsstrukturen</a:t>
            </a:r>
          </a:p>
          <a:p>
            <a:pPr marL="990600" lvl="1" indent="-533400" eaLnBrk="1" hangingPunct="1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2.2 Struktur des deutschen Krankenhauswesens</a:t>
            </a:r>
          </a:p>
          <a:p>
            <a:pPr marL="1371600" lvl="2" indent="-457200" eaLnBrk="1" hangingPunct="1">
              <a:buFontTx/>
              <a:buNone/>
            </a:pPr>
            <a:r>
              <a:rPr lang="de-DE" dirty="0"/>
              <a:t>2.2.1 Einrichtungen</a:t>
            </a:r>
          </a:p>
          <a:p>
            <a:pPr marL="1371600" lvl="2" indent="-457200" eaLnBrk="1" hangingPunct="1">
              <a:buFontTx/>
              <a:buNone/>
            </a:pPr>
            <a:r>
              <a:rPr lang="de-DE" dirty="0"/>
              <a:t>		- Teil 1: Bettenzahl, Fälle, etc.</a:t>
            </a:r>
          </a:p>
          <a:p>
            <a:pPr marL="1371600" lvl="2" indent="-457200" eaLnBrk="1" hangingPunct="1">
              <a:buFontTx/>
              <a:buNone/>
            </a:pPr>
            <a:r>
              <a:rPr lang="de-DE" dirty="0"/>
              <a:t>		- Teil 2: Trägerstruktur</a:t>
            </a:r>
          </a:p>
          <a:p>
            <a:pPr marL="1371600" lvl="2" indent="-457200" eaLnBrk="1" hangingPunct="1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2.2.2 Institutionen und </a:t>
            </a:r>
            <a:r>
              <a:rPr lang="de-DE" dirty="0" smtClean="0">
                <a:solidFill>
                  <a:srgbClr val="FF0000"/>
                </a:solidFill>
              </a:rPr>
              <a:t>Organisationen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7312C-B462-4B5F-ADB4-BD32BDC3571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99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2.2.2 Institutionen und Organisationen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85800" y="1828800"/>
            <a:ext cx="3741738" cy="246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Bundesministerium </a:t>
            </a:r>
          </a:p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für Gesundheit  </a:t>
            </a:r>
          </a:p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(BMG)</a:t>
            </a: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2.2.2 Institutionen und Organisationen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685800" y="1828800"/>
            <a:ext cx="2133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BMG</a:t>
            </a: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791556" name="Rectangle 4"/>
          <p:cNvSpPr>
            <a:spLocks noChangeArrowheads="1"/>
          </p:cNvSpPr>
          <p:nvPr/>
        </p:nvSpPr>
        <p:spPr bwMode="auto">
          <a:xfrm>
            <a:off x="755650" y="3500438"/>
            <a:ext cx="47498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64517" name="Rectangle 6"/>
          <p:cNvSpPr>
            <a:spLocks noChangeArrowheads="1"/>
          </p:cNvSpPr>
          <p:nvPr/>
        </p:nvSpPr>
        <p:spPr bwMode="auto">
          <a:xfrm>
            <a:off x="827088" y="3573463"/>
            <a:ext cx="4608512" cy="2447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Gesetzliche Krankenversicherung</a:t>
            </a:r>
          </a:p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 (</a:t>
            </a:r>
            <a:r>
              <a:rPr lang="de-DE" sz="2400" dirty="0" err="1">
                <a:effectLst/>
                <a:latin typeface="Times New Roman" pitchFamily="18" charset="0"/>
              </a:rPr>
              <a:t>GKV</a:t>
            </a:r>
            <a:r>
              <a:rPr lang="de-DE" sz="2400" dirty="0">
                <a:effectLst/>
                <a:latin typeface="Times New Roman" pitchFamily="18" charset="0"/>
              </a:rPr>
              <a:t>)</a:t>
            </a:r>
          </a:p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Private Krankenversicherung </a:t>
            </a:r>
          </a:p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(</a:t>
            </a:r>
            <a:r>
              <a:rPr lang="de-DE" sz="2400" dirty="0" err="1">
                <a:effectLst/>
                <a:latin typeface="Times New Roman" pitchFamily="18" charset="0"/>
              </a:rPr>
              <a:t>PKV</a:t>
            </a:r>
            <a:r>
              <a:rPr lang="de-DE" sz="2400" dirty="0">
                <a:effectLst/>
                <a:latin typeface="Times New Roman" pitchFamily="18" charset="0"/>
              </a:rPr>
              <a:t>)</a:t>
            </a:r>
          </a:p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Deutsche Krankenhausgesellschaft</a:t>
            </a:r>
          </a:p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(</a:t>
            </a:r>
            <a:r>
              <a:rPr lang="de-DE" sz="2400" dirty="0" err="1">
                <a:effectLst/>
                <a:latin typeface="Times New Roman" pitchFamily="18" charset="0"/>
              </a:rPr>
              <a:t>DKG</a:t>
            </a:r>
            <a:r>
              <a:rPr lang="de-DE" sz="2400" dirty="0">
                <a:effectLst/>
                <a:latin typeface="Times New Roman" pitchFamily="18" charset="0"/>
              </a:rPr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2.2.2 Institutionen und Organisationen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5800" y="1828800"/>
            <a:ext cx="2133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BMG</a:t>
            </a: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792580" name="Rectangle 4"/>
          <p:cNvSpPr>
            <a:spLocks noChangeArrowheads="1"/>
          </p:cNvSpPr>
          <p:nvPr/>
        </p:nvSpPr>
        <p:spPr bwMode="auto">
          <a:xfrm>
            <a:off x="685800" y="3048000"/>
            <a:ext cx="32004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65541" name="Rectangle 6"/>
          <p:cNvSpPr>
            <a:spLocks noChangeArrowheads="1"/>
          </p:cNvSpPr>
          <p:nvPr/>
        </p:nvSpPr>
        <p:spPr bwMode="auto">
          <a:xfrm>
            <a:off x="827088" y="3068638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GKV</a:t>
            </a:r>
          </a:p>
        </p:txBody>
      </p:sp>
      <p:sp>
        <p:nvSpPr>
          <p:cNvPr id="65542" name="Rectangle 7"/>
          <p:cNvSpPr>
            <a:spLocks noChangeArrowheads="1"/>
          </p:cNvSpPr>
          <p:nvPr/>
        </p:nvSpPr>
        <p:spPr bwMode="auto">
          <a:xfrm>
            <a:off x="1835150" y="3068638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PKV</a:t>
            </a:r>
          </a:p>
        </p:txBody>
      </p:sp>
      <p:sp>
        <p:nvSpPr>
          <p:cNvPr id="65543" name="Rectangle 8"/>
          <p:cNvSpPr>
            <a:spLocks noChangeArrowheads="1"/>
          </p:cNvSpPr>
          <p:nvPr/>
        </p:nvSpPr>
        <p:spPr bwMode="auto">
          <a:xfrm>
            <a:off x="2843213" y="3068638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DKG</a:t>
            </a:r>
          </a:p>
        </p:txBody>
      </p:sp>
      <p:sp>
        <p:nvSpPr>
          <p:cNvPr id="65544" name="Rectangle 9"/>
          <p:cNvSpPr>
            <a:spLocks noChangeArrowheads="1"/>
          </p:cNvSpPr>
          <p:nvPr/>
        </p:nvSpPr>
        <p:spPr bwMode="auto">
          <a:xfrm>
            <a:off x="838200" y="3860800"/>
            <a:ext cx="2941638" cy="177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Bundesärztekammer</a:t>
            </a:r>
          </a:p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 (BÄK)</a:t>
            </a:r>
          </a:p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Deutscher Pflegerat </a:t>
            </a:r>
          </a:p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(DPR)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2.2.2 Institutionen und Organisationen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685800" y="1828800"/>
            <a:ext cx="2133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BMG</a:t>
            </a: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793604" name="Rectangle 4"/>
          <p:cNvSpPr>
            <a:spLocks noChangeArrowheads="1"/>
          </p:cNvSpPr>
          <p:nvPr/>
        </p:nvSpPr>
        <p:spPr bwMode="auto">
          <a:xfrm>
            <a:off x="685800" y="3048000"/>
            <a:ext cx="32004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116013" y="3068638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Selbstverwaltung</a:t>
            </a: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8382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GKV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7526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PKV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26670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DKG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838200" y="51054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BÄK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1828800" y="51054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DPR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2.2.2 Institutionen und Organisationen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685800" y="1828800"/>
            <a:ext cx="2133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BMG</a:t>
            </a: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794628" name="Rectangle 4"/>
          <p:cNvSpPr>
            <a:spLocks noChangeArrowheads="1"/>
          </p:cNvSpPr>
          <p:nvPr/>
        </p:nvSpPr>
        <p:spPr bwMode="auto">
          <a:xfrm>
            <a:off x="685800" y="3048000"/>
            <a:ext cx="32004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8382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GKV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17526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PKV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26670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DKG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838200" y="51054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BÄK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1828800" y="51054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dirty="0" smtClean="0">
                <a:effectLst/>
                <a:latin typeface="Times New Roman" pitchFamily="18" charset="0"/>
              </a:rPr>
              <a:t>DPR</a:t>
            </a:r>
            <a:endParaRPr lang="de-DE" dirty="0">
              <a:effectLst/>
              <a:latin typeface="Times New Roman" pitchFamily="18" charset="0"/>
            </a:endParaRP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4267200" y="3276600"/>
            <a:ext cx="3328988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Krankenhaus-Entgelt-</a:t>
            </a:r>
          </a:p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Ausschuss (KEA)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4267200" y="4343400"/>
            <a:ext cx="3328988" cy="1173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Institut für das</a:t>
            </a:r>
          </a:p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 Entgeltsystem </a:t>
            </a:r>
          </a:p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im Krankenhaus (</a:t>
            </a:r>
            <a:r>
              <a:rPr lang="de-DE" sz="2400" dirty="0" err="1">
                <a:effectLst/>
                <a:latin typeface="Times New Roman" pitchFamily="18" charset="0"/>
              </a:rPr>
              <a:t>InEK</a:t>
            </a:r>
            <a:r>
              <a:rPr lang="de-DE" sz="2400" dirty="0">
                <a:effectLst/>
                <a:latin typeface="Times New Roman" pitchFamily="18" charset="0"/>
              </a:rPr>
              <a:t>)</a:t>
            </a:r>
          </a:p>
        </p:txBody>
      </p:sp>
      <p:sp>
        <p:nvSpPr>
          <p:cNvPr id="794637" name="Line 13"/>
          <p:cNvSpPr>
            <a:spLocks noChangeShapeType="1"/>
          </p:cNvSpPr>
          <p:nvPr/>
        </p:nvSpPr>
        <p:spPr bwMode="auto">
          <a:xfrm>
            <a:off x="38862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794638" name="Line 14"/>
          <p:cNvSpPr>
            <a:spLocks noChangeShapeType="1"/>
          </p:cNvSpPr>
          <p:nvPr/>
        </p:nvSpPr>
        <p:spPr bwMode="auto">
          <a:xfrm>
            <a:off x="38862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794642" name="Line 18"/>
          <p:cNvSpPr>
            <a:spLocks noChangeShapeType="1"/>
          </p:cNvSpPr>
          <p:nvPr/>
        </p:nvSpPr>
        <p:spPr bwMode="auto">
          <a:xfrm>
            <a:off x="685800" y="4953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794643" name="Line 19"/>
          <p:cNvSpPr>
            <a:spLocks noChangeShapeType="1"/>
          </p:cNvSpPr>
          <p:nvPr/>
        </p:nvSpPr>
        <p:spPr bwMode="auto">
          <a:xfrm>
            <a:off x="5795963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7</a:t>
            </a:fld>
            <a:endParaRPr lang="de-DE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116013" y="3068638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Selbstverwaltung</a:t>
            </a:r>
            <a:endParaRPr lang="de-DE" sz="240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2.2.2 Institutionen und Organisationen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685800" y="1828800"/>
            <a:ext cx="2133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BMG</a:t>
            </a: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795652" name="Rectangle 4"/>
          <p:cNvSpPr>
            <a:spLocks noChangeArrowheads="1"/>
          </p:cNvSpPr>
          <p:nvPr/>
        </p:nvSpPr>
        <p:spPr bwMode="auto">
          <a:xfrm>
            <a:off x="685800" y="3048000"/>
            <a:ext cx="32004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8382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GKV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7526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PKV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26670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DKG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51054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BÄK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828800" y="51054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dirty="0" smtClean="0">
                <a:effectLst/>
                <a:latin typeface="Times New Roman" pitchFamily="18" charset="0"/>
              </a:rPr>
              <a:t>DPR</a:t>
            </a:r>
            <a:endParaRPr lang="de-DE" sz="2400" dirty="0">
              <a:effectLst/>
              <a:latin typeface="Times New Roman" pitchFamily="18" charset="0"/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4267200" y="32766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KEA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4267200" y="43434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InEK</a:t>
            </a:r>
          </a:p>
        </p:txBody>
      </p:sp>
      <p:sp>
        <p:nvSpPr>
          <p:cNvPr id="795661" name="Line 13"/>
          <p:cNvSpPr>
            <a:spLocks noChangeShapeType="1"/>
          </p:cNvSpPr>
          <p:nvPr/>
        </p:nvSpPr>
        <p:spPr bwMode="auto">
          <a:xfrm>
            <a:off x="38862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795662" name="Line 14"/>
          <p:cNvSpPr>
            <a:spLocks noChangeShapeType="1"/>
          </p:cNvSpPr>
          <p:nvPr/>
        </p:nvSpPr>
        <p:spPr bwMode="auto">
          <a:xfrm>
            <a:off x="38862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5795963" y="1628775"/>
            <a:ext cx="3348037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dirty="0" smtClean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Bundesinstitut </a:t>
            </a:r>
            <a:r>
              <a:rPr lang="de-DE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für </a:t>
            </a:r>
            <a:endParaRPr lang="de-DE" dirty="0" smtClean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/>
            <a:r>
              <a:rPr lang="de-DE" dirty="0" smtClean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Arzneimittel </a:t>
            </a:r>
            <a:r>
              <a:rPr lang="de-DE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und </a:t>
            </a:r>
            <a:endParaRPr lang="de-DE" dirty="0" smtClean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/>
            <a:r>
              <a:rPr lang="de-DE" dirty="0" smtClean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Medizinprodukte </a:t>
            </a:r>
            <a:r>
              <a:rPr lang="de-DE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BfArM</a:t>
            </a:r>
            <a:r>
              <a:rPr lang="de-DE" dirty="0" smtClean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)*</a:t>
            </a:r>
          </a:p>
        </p:txBody>
      </p:sp>
      <p:sp>
        <p:nvSpPr>
          <p:cNvPr id="795666" name="Line 18"/>
          <p:cNvSpPr>
            <a:spLocks noChangeShapeType="1"/>
          </p:cNvSpPr>
          <p:nvPr/>
        </p:nvSpPr>
        <p:spPr bwMode="auto">
          <a:xfrm>
            <a:off x="685800" y="4953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8</a:t>
            </a:fld>
            <a:endParaRPr lang="de-DE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116013" y="3068638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Selbstverwaltung</a:t>
            </a: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895378" y="63563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de-DE" sz="1200" dirty="0" smtClean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* Bis 2020 </a:t>
            </a:r>
            <a:r>
              <a:rPr lang="de-DE" sz="12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Deutsches Institut </a:t>
            </a:r>
            <a:r>
              <a:rPr lang="de-DE" sz="1200" dirty="0" smtClean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für Medizinische Dokumentation </a:t>
            </a:r>
            <a:r>
              <a:rPr lang="de-DE" sz="12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und </a:t>
            </a:r>
            <a:r>
              <a:rPr lang="de-DE" sz="1200" dirty="0" smtClean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Information (</a:t>
            </a:r>
            <a:r>
              <a:rPr lang="de-DE" sz="12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DIMDI)</a:t>
            </a:r>
          </a:p>
          <a:p>
            <a:endParaRPr lang="de-DE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2.2.2 Institutionen und Organisationen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685800" y="1828800"/>
            <a:ext cx="2133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BMG</a:t>
            </a:r>
            <a:endParaRPr lang="de-DE" sz="2400">
              <a:effectLst/>
              <a:latin typeface="Times New Roman" pitchFamily="18" charset="0"/>
            </a:endParaRP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685800" y="3048000"/>
            <a:ext cx="32004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8382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GKV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7526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PKV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2667000" y="41910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DKG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838200" y="51054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BÄK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1828800" y="51054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dirty="0">
                <a:effectLst/>
                <a:latin typeface="Times New Roman" pitchFamily="18" charset="0"/>
              </a:rPr>
              <a:t>DPR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4267200" y="32766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KEA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4267200" y="43434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>
                <a:effectLst/>
                <a:latin typeface="Times New Roman" pitchFamily="18" charset="0"/>
              </a:rPr>
              <a:t>InEK</a:t>
            </a:r>
          </a:p>
        </p:txBody>
      </p:sp>
      <p:sp>
        <p:nvSpPr>
          <p:cNvPr id="796685" name="Line 13"/>
          <p:cNvSpPr>
            <a:spLocks noChangeShapeType="1"/>
          </p:cNvSpPr>
          <p:nvPr/>
        </p:nvSpPr>
        <p:spPr bwMode="auto">
          <a:xfrm>
            <a:off x="38862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796686" name="Line 14"/>
          <p:cNvSpPr>
            <a:spLocks noChangeShapeType="1"/>
          </p:cNvSpPr>
          <p:nvPr/>
        </p:nvSpPr>
        <p:spPr bwMode="auto">
          <a:xfrm>
            <a:off x="38862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6227763" y="2852738"/>
            <a:ext cx="1905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BfArM</a:t>
            </a:r>
            <a:r>
              <a:rPr lang="de-DE" sz="24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sz="2400" dirty="0" smtClean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/>
            <a:r>
              <a:rPr lang="de-DE" sz="1400" dirty="0" smtClean="0">
                <a:effectLst/>
                <a:latin typeface="Times New Roman" pitchFamily="18" charset="0"/>
              </a:rPr>
              <a:t>ICD-10/OPS</a:t>
            </a:r>
            <a:endParaRPr lang="de-DE" sz="2400" dirty="0">
              <a:effectLst/>
              <a:latin typeface="Times New Roman" pitchFamily="18" charset="0"/>
            </a:endParaRPr>
          </a:p>
        </p:txBody>
      </p:sp>
      <p:sp>
        <p:nvSpPr>
          <p:cNvPr id="796690" name="Line 18"/>
          <p:cNvSpPr>
            <a:spLocks noChangeShapeType="1"/>
          </p:cNvSpPr>
          <p:nvPr/>
        </p:nvSpPr>
        <p:spPr bwMode="auto">
          <a:xfrm>
            <a:off x="685800" y="4953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9</a:t>
            </a:fld>
            <a:endParaRPr lang="de-DE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116013" y="3068638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DE" sz="2400" b="1">
                <a:effectLst/>
                <a:latin typeface="Times New Roman" pitchFamily="18" charset="0"/>
              </a:rPr>
              <a:t>Selbstverwaltung</a:t>
            </a:r>
            <a:endParaRPr lang="de-DE" sz="240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480</Words>
  <Application>Microsoft Office PowerPoint</Application>
  <PresentationFormat>Bildschirmpräsentation (4:3)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Larissa</vt:lpstr>
      <vt:lpstr>GESUNDHEITSMANAGEMENT I Teil 2b-3    Prof. Dr. Steffen Fleßa Lst. für Allgemeine Betriebswirtschaftslehre und Gesundheitsmanagement Universität Greifswald </vt:lpstr>
      <vt:lpstr>Kapitel 2: Gliederung</vt:lpstr>
      <vt:lpstr>2.2.2 Institutionen und Organisationen</vt:lpstr>
      <vt:lpstr>2.2.2 Institutionen und Organisationen</vt:lpstr>
      <vt:lpstr>2.2.2 Institutionen und Organisationen</vt:lpstr>
      <vt:lpstr>2.2.2 Institutionen und Organisationen</vt:lpstr>
      <vt:lpstr>2.2.2 Institutionen und Organisationen</vt:lpstr>
      <vt:lpstr>2.2.2 Institutionen und Organisationen</vt:lpstr>
      <vt:lpstr>2.2.2 Institutionen und Organisationen</vt:lpstr>
      <vt:lpstr>DKG</vt:lpstr>
      <vt:lpstr>DPR</vt:lpstr>
      <vt:lpstr>KEA</vt:lpstr>
      <vt:lpstr>InEK</vt:lpstr>
      <vt:lpstr>DIMDI</vt:lpstr>
      <vt:lpstr>VLK</vt:lpstr>
      <vt:lpstr>VKD</vt:lpstr>
      <vt:lpstr>Kapitel 2: 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735</cp:revision>
  <cp:lastPrinted>2013-10-09T12:41:16Z</cp:lastPrinted>
  <dcterms:created xsi:type="dcterms:W3CDTF">2003-05-27T08:12:45Z</dcterms:created>
  <dcterms:modified xsi:type="dcterms:W3CDTF">2023-01-23T14:07:39Z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