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720" r:id="rId1"/>
  </p:sldMasterIdLst>
  <p:notesMasterIdLst>
    <p:notesMasterId r:id="rId30"/>
  </p:notesMasterIdLst>
  <p:handoutMasterIdLst>
    <p:handoutMasterId r:id="rId31"/>
  </p:handoutMasterIdLst>
  <p:sldIdLst>
    <p:sldId id="423" r:id="rId2"/>
    <p:sldId id="831" r:id="rId3"/>
    <p:sldId id="518" r:id="rId4"/>
    <p:sldId id="982" r:id="rId5"/>
    <p:sldId id="983" r:id="rId6"/>
    <p:sldId id="990" r:id="rId7"/>
    <p:sldId id="984" r:id="rId8"/>
    <p:sldId id="985" r:id="rId9"/>
    <p:sldId id="986" r:id="rId10"/>
    <p:sldId id="987" r:id="rId11"/>
    <p:sldId id="988" r:id="rId12"/>
    <p:sldId id="989" r:id="rId13"/>
    <p:sldId id="965" r:id="rId14"/>
    <p:sldId id="992" r:id="rId15"/>
    <p:sldId id="945" r:id="rId16"/>
    <p:sldId id="946" r:id="rId17"/>
    <p:sldId id="947" r:id="rId18"/>
    <p:sldId id="948" r:id="rId19"/>
    <p:sldId id="949" r:id="rId20"/>
    <p:sldId id="950" r:id="rId21"/>
    <p:sldId id="951" r:id="rId22"/>
    <p:sldId id="978" r:id="rId23"/>
    <p:sldId id="1030" r:id="rId24"/>
    <p:sldId id="979" r:id="rId25"/>
    <p:sldId id="981" r:id="rId26"/>
    <p:sldId id="521" r:id="rId27"/>
    <p:sldId id="522" r:id="rId28"/>
    <p:sldId id="1031" r:id="rId2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54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s467388" initials="m" lastIdx="7" clrIdx="0">
    <p:extLst>
      <p:ext uri="{19B8F6BF-5375-455C-9EA6-DF929625EA0E}">
        <p15:presenceInfo xmlns:p15="http://schemas.microsoft.com/office/powerpoint/2012/main" userId="S-1-5-21-657725530-4063554323-3344754233-10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0000"/>
    <a:srgbClr val="000000"/>
    <a:srgbClr val="00FFFF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559" autoAdjust="0"/>
    <p:restoredTop sz="91480" autoAdjust="0"/>
  </p:normalViewPr>
  <p:slideViewPr>
    <p:cSldViewPr>
      <p:cViewPr varScale="1">
        <p:scale>
          <a:sx n="87" d="100"/>
          <a:sy n="87" d="100"/>
        </p:scale>
        <p:origin x="845" y="67"/>
      </p:cViewPr>
      <p:guideLst>
        <p:guide orient="horz" pos="2160"/>
        <p:guide pos="2544"/>
      </p:guideLst>
    </p:cSldViewPr>
  </p:slideViewPr>
  <p:outlineViewPr>
    <p:cViewPr>
      <p:scale>
        <a:sx n="25" d="100"/>
        <a:sy n="25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801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74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effectLst>
                  <a:outerShdw blurRad="38100" dist="38100" dir="2700000" algn="tl">
                    <a:srgbClr val="C0C0C0"/>
                  </a:outerShdw>
                </a:effectLst>
                <a:latin typeface="Tahoma" charset="0"/>
              </a:defRPr>
            </a:lvl1pPr>
          </a:lstStyle>
          <a:p>
            <a:pPr>
              <a:defRPr/>
            </a:pPr>
            <a:fld id="{1514E2BC-F6E9-4C37-B869-0B64A17BA6F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8060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ahoma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ahoma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5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9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Klicken Sie, um die Formate des Vorlagentextes zu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ahoma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9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ahoma" charset="0"/>
              </a:defRPr>
            </a:lvl1pPr>
          </a:lstStyle>
          <a:p>
            <a:pPr>
              <a:defRPr/>
            </a:pPr>
            <a:fld id="{52176026-FC58-4906-9BF2-F61AAFB3E70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4943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Hier wurden die Prozentzahlen Aktualisiert.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176026-FC58-4906-9BF2-F61AAFB3E701}" type="slidenum">
              <a:rPr lang="de-DE" smtClean="0"/>
              <a:pPr>
                <a:defRPr/>
              </a:pPr>
              <a:t>25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0034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56B68-71DE-44BA-AF7E-CECA55E14A7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703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458204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5475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de-DE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B256B68-71DE-44BA-AF7E-CECA55E14A7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pPr>
              <a:defRPr/>
            </a:pPr>
            <a:fld id="{5B256B68-71DE-44BA-AF7E-CECA55E14A70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638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420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0289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65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25713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13420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92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3537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C363F-717F-49C1-919C-37DE8BE88CB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73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692150"/>
            <a:ext cx="9144000" cy="5113338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 b="1" dirty="0">
                <a:cs typeface="Times New Roman" pitchFamily="18" charset="0"/>
              </a:rPr>
              <a:t>GESUNDHEITSMANAGEMENT I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>Teil 3a-2</a:t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Prof. Dr. Steffen Fleßa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 err="1">
                <a:cs typeface="Times New Roman" pitchFamily="18" charset="0"/>
              </a:rPr>
              <a:t>Lst</a:t>
            </a:r>
            <a:r>
              <a:rPr lang="de-DE" sz="2400" b="1" dirty="0">
                <a:cs typeface="Times New Roman" pitchFamily="18" charset="0"/>
              </a:rPr>
              <a:t>. für Allgemeine Betriebswirtschaftslehre und Gesundheitsmanagement</a:t>
            </a:r>
            <a:br>
              <a:rPr lang="de-DE" sz="2400" b="1" dirty="0">
                <a:cs typeface="Times New Roman" pitchFamily="18" charset="0"/>
              </a:rPr>
            </a:br>
            <a:r>
              <a:rPr lang="de-DE" sz="2400" b="1" dirty="0">
                <a:cs typeface="Times New Roman" pitchFamily="18" charset="0"/>
              </a:rPr>
              <a:t>Universität Greifswald</a:t>
            </a:r>
            <a:r>
              <a:rPr lang="de-DE" sz="4000" b="1" dirty="0">
                <a:cs typeface="Times New Roman" pitchFamily="18" charset="0"/>
              </a:rPr>
              <a:t/>
            </a:r>
            <a:br>
              <a:rPr lang="de-DE" sz="4000" b="1" dirty="0">
                <a:cs typeface="Times New Roman" pitchFamily="18" charset="0"/>
              </a:rPr>
            </a:br>
            <a:endParaRPr lang="de-DE" sz="40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441"/>
    </mc:Choice>
    <mc:Fallback xmlns="">
      <p:transition spd="slow" advTm="7441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/>
              <a:t>Beschränkung der Kostenanstiege</a:t>
            </a:r>
          </a:p>
        </p:txBody>
      </p:sp>
      <p:sp>
        <p:nvSpPr>
          <p:cNvPr id="9564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Alternative 1: Praxisbudgets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Vorgabe eines monetären Wertes der Gesamterlöse einer Praxis, der auch bei Mehrabrechnung nicht überschritten werden darf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Alternative 2: Regelleistungsvolumina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Vorgabe eines mengenmäßigen Wertes der Leistung einer Praxis. Überschreitung führt zu nicht-kostendeckenden Erlösen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8446"/>
    </mc:Choice>
    <mc:Fallback xmlns="">
      <p:transition spd="slow" advTm="158446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7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 dirty="0"/>
              <a:t>Beschränkung der Kostenanstiege</a:t>
            </a:r>
          </a:p>
        </p:txBody>
      </p:sp>
      <p:sp>
        <p:nvSpPr>
          <p:cNvPr id="9574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6926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Alternative 1: Praxisbudgets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Ursache: Sehr hohe Leistungsabrechnung in 1996 </a:t>
            </a:r>
            <a:r>
              <a:rPr lang="de-DE" sz="2400" dirty="0">
                <a:sym typeface="Wingdings" pitchFamily="2" charset="2"/>
              </a:rPr>
              <a:t> drastischer Punktewertverfall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>
                <a:sym typeface="Wingdings" pitchFamily="2" charset="2"/>
              </a:rPr>
              <a:t>Einführung: 1.1.1997: arztgruppenspezifische und fallzahlabhängige Obergrenze für die insgesamt von </a:t>
            </a:r>
            <a:r>
              <a:rPr lang="de-DE" sz="2400" dirty="0" smtClean="0">
                <a:sym typeface="Wingdings" pitchFamily="2" charset="2"/>
              </a:rPr>
              <a:t>einer Vertragsärzt*in </a:t>
            </a:r>
            <a:r>
              <a:rPr lang="de-DE" sz="2400" dirty="0">
                <a:sym typeface="Wingdings" pitchFamily="2" charset="2"/>
              </a:rPr>
              <a:t>abrechenbaren Leistungen</a:t>
            </a:r>
          </a:p>
          <a:p>
            <a:pPr lvl="1">
              <a:lnSpc>
                <a:spcPct val="80000"/>
              </a:lnSpc>
              <a:defRPr/>
            </a:pPr>
            <a:r>
              <a:rPr lang="de-DE" sz="2400" dirty="0">
                <a:sym typeface="Wingdings" pitchFamily="2" charset="2"/>
              </a:rPr>
              <a:t>Folge: Reduktion der Zahl der Leistungen pro </a:t>
            </a:r>
            <a:r>
              <a:rPr lang="de-DE" sz="2400" dirty="0" smtClean="0">
                <a:sym typeface="Wingdings" pitchFamily="2" charset="2"/>
              </a:rPr>
              <a:t>Patient</a:t>
            </a:r>
            <a:r>
              <a:rPr lang="de-DE" sz="2400" dirty="0" smtClean="0"/>
              <a:t>*in</a:t>
            </a:r>
            <a:r>
              <a:rPr lang="de-DE" sz="2400" dirty="0" smtClean="0">
                <a:sym typeface="Wingdings" pitchFamily="2" charset="2"/>
              </a:rPr>
              <a:t>, </a:t>
            </a:r>
            <a:r>
              <a:rPr lang="de-DE" sz="2400" dirty="0">
                <a:sym typeface="Wingdings" pitchFamily="2" charset="2"/>
              </a:rPr>
              <a:t>Abbau der „supplier induced demand“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>
                <a:sym typeface="Wingdings" pitchFamily="2" charset="2"/>
              </a:rPr>
              <a:t>Probleme: 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>
                <a:sym typeface="Wingdings" pitchFamily="2" charset="2"/>
              </a:rPr>
              <a:t>Morbiditätsbedingte Bedarfserhöhung führt zu Mindereinnahmen </a:t>
            </a:r>
            <a:r>
              <a:rPr lang="de-DE" sz="2000" dirty="0" smtClean="0">
                <a:sym typeface="Wingdings" pitchFamily="2" charset="2"/>
              </a:rPr>
              <a:t>bei der Ärzt*in</a:t>
            </a:r>
            <a:endParaRPr lang="de-DE" sz="2000" dirty="0">
              <a:sym typeface="Wingdings" pitchFamily="2" charset="2"/>
            </a:endParaRP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>
                <a:sym typeface="Wingdings" pitchFamily="2" charset="2"/>
              </a:rPr>
              <a:t>Tendenz zu schlechterer Qualität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>
                <a:sym typeface="Wingdings" pitchFamily="2" charset="2"/>
              </a:rPr>
              <a:t>Abschaffung: 1.7.2003</a:t>
            </a: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237"/>
    </mc:Choice>
    <mc:Fallback xmlns="">
      <p:transition spd="slow" advTm="283237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8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/>
              <a:t>Beschränkung der Kostenanstiege</a:t>
            </a:r>
          </a:p>
        </p:txBody>
      </p:sp>
      <p:sp>
        <p:nvSpPr>
          <p:cNvPr id="958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Alternative 2: Regelleistungsvolumina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Risiko einer morbiditätsbedingten Mengenausweitung soll nicht mehr von </a:t>
            </a:r>
            <a:r>
              <a:rPr lang="de-DE" sz="2400" dirty="0" smtClean="0"/>
              <a:t>der Ärzt*in getragen </a:t>
            </a:r>
            <a:r>
              <a:rPr lang="de-DE" sz="2400" dirty="0"/>
              <a:t>werden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Ermittlung des Behandlungsbedarfs notwendig</a:t>
            </a:r>
          </a:p>
          <a:p>
            <a:pPr lvl="1">
              <a:lnSpc>
                <a:spcPct val="80000"/>
              </a:lnSpc>
              <a:defRPr/>
            </a:pPr>
            <a:r>
              <a:rPr lang="de-DE" sz="2400" dirty="0"/>
              <a:t>Falls Leistung der Ärzt*in &gt; Regelleistungsvolumen: nur noch 10 % des Regelpunktwertes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Umsetzung: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2006: Einführung bei gedeckelter Gesamtvergütung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de-DE" sz="2000" dirty="0"/>
              <a:t>2007: Einführung ohne gedeckelte Gesamtvergütung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de-DE" sz="2400" dirty="0"/>
              <a:t>Krankenkassen: tragen das Risiko einer Morbiditätsveränderung</a:t>
            </a:r>
          </a:p>
          <a:p>
            <a:pPr lvl="1" eaLnBrk="1" hangingPunct="1">
              <a:lnSpc>
                <a:spcPct val="80000"/>
              </a:lnSpc>
              <a:defRPr/>
            </a:pP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9031"/>
    </mc:Choice>
    <mc:Fallback xmlns="">
      <p:transition spd="slow" advTm="159031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/>
              <a:t>Grundlage der Regelleistungsvolumina</a:t>
            </a:r>
          </a:p>
        </p:txBody>
      </p:sp>
      <p:sp>
        <p:nvSpPr>
          <p:cNvPr id="1002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Behandlungsbedarf, d.h. Zahl und Morbiditätsstruktur der Versicherten einer Krankenkasse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de-DE" sz="2800" dirty="0"/>
              <a:t>Arztgruppenbezogene Regelleistungsvolumina: Verteilung des gesamten Regelleistungsvolumina einer Region auf einzelne Arztgruppen  </a:t>
            </a:r>
          </a:p>
          <a:p>
            <a:pPr>
              <a:lnSpc>
                <a:spcPct val="80000"/>
              </a:lnSpc>
              <a:defRPr/>
            </a:pPr>
            <a:r>
              <a:rPr lang="de-DE" sz="2800" dirty="0"/>
              <a:t>Arztbezogene Regelleistungsvolumina: Zuteilung eines festen Regelleistungsvolumens auf einer Ärzt*in </a:t>
            </a:r>
            <a:r>
              <a:rPr lang="de-DE" sz="2800" dirty="0" smtClean="0"/>
              <a:t>mit </a:t>
            </a:r>
            <a:r>
              <a:rPr lang="de-DE" sz="2800" dirty="0"/>
              <a:t>einem festen Vergütungspunktwert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107"/>
    </mc:Choice>
    <mc:Fallback xmlns="">
      <p:transition spd="slow" advTm="93107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dirty="0"/>
              <a:t>Gesundheitsreform </a:t>
            </a:r>
            <a:r>
              <a:rPr lang="de-DE"/>
              <a:t>2007 </a:t>
            </a:r>
            <a:br>
              <a:rPr lang="de-DE"/>
            </a:br>
            <a:r>
              <a:rPr lang="de-DE"/>
              <a:t>(</a:t>
            </a:r>
            <a:r>
              <a:rPr lang="de-DE" dirty="0"/>
              <a:t>GKV-WSG)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de-DE" dirty="0"/>
              <a:t>Entwicklung eines „neuen“ EBM</a:t>
            </a:r>
          </a:p>
          <a:p>
            <a:pPr lvl="1" eaLnBrk="1" hangingPunct="1">
              <a:defRPr/>
            </a:pPr>
            <a:r>
              <a:rPr lang="de-DE" dirty="0"/>
              <a:t>Zusammenfassung von Leistungen der </a:t>
            </a:r>
            <a:r>
              <a:rPr lang="de-DE" dirty="0" smtClean="0"/>
              <a:t>Hausärzt*innen </a:t>
            </a:r>
            <a:r>
              <a:rPr lang="de-DE" dirty="0"/>
              <a:t>(teilweise auch der </a:t>
            </a:r>
            <a:r>
              <a:rPr lang="de-DE" dirty="0" err="1" smtClean="0"/>
              <a:t>Fachärzt</a:t>
            </a:r>
            <a:r>
              <a:rPr lang="de-DE" dirty="0" smtClean="0"/>
              <a:t>*innen) </a:t>
            </a:r>
            <a:r>
              <a:rPr lang="de-DE" dirty="0"/>
              <a:t>zu Pauschalen</a:t>
            </a:r>
          </a:p>
          <a:p>
            <a:pPr lvl="1" eaLnBrk="1" hangingPunct="1">
              <a:defRPr/>
            </a:pPr>
            <a:r>
              <a:rPr lang="de-DE" dirty="0"/>
              <a:t>Ziele: </a:t>
            </a:r>
          </a:p>
          <a:p>
            <a:pPr lvl="2" eaLnBrk="1" hangingPunct="1">
              <a:defRPr/>
            </a:pPr>
            <a:r>
              <a:rPr lang="de-DE" dirty="0"/>
              <a:t>Übertragung des Morbiditätsrisikos an die Krankenkassen </a:t>
            </a:r>
          </a:p>
          <a:p>
            <a:pPr lvl="2" eaLnBrk="1" hangingPunct="1">
              <a:defRPr/>
            </a:pPr>
            <a:r>
              <a:rPr lang="de-DE" dirty="0"/>
              <a:t>Punktzahlanhebung</a:t>
            </a:r>
          </a:p>
          <a:p>
            <a:pPr lvl="2" eaLnBrk="1" hangingPunct="1">
              <a:defRPr/>
            </a:pPr>
            <a:r>
              <a:rPr lang="de-DE" dirty="0"/>
              <a:t>Fixierung des Punktwertes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0092"/>
    </mc:Choice>
    <mc:Fallback xmlns="">
      <p:transition spd="slow" advTm="90092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17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Medizinisches Versorgungszentrum als Innovation</a:t>
            </a:r>
          </a:p>
        </p:txBody>
      </p:sp>
      <p:sp>
        <p:nvSpPr>
          <p:cNvPr id="971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Definition</a:t>
            </a:r>
          </a:p>
          <a:p>
            <a:pPr lvl="1" eaLnBrk="1" hangingPunct="1">
              <a:buFont typeface="Tahoma" charset="0"/>
              <a:buChar char="–"/>
              <a:defRPr/>
            </a:pPr>
            <a:r>
              <a:rPr lang="de-DE" dirty="0"/>
              <a:t>Poliklinik:</a:t>
            </a:r>
          </a:p>
          <a:p>
            <a:pPr lvl="2" eaLnBrk="1" hangingPunct="1">
              <a:defRPr/>
            </a:pPr>
            <a:r>
              <a:rPr lang="de-DE" dirty="0"/>
              <a:t>Polis: Griechisch für Stadt</a:t>
            </a:r>
          </a:p>
          <a:p>
            <a:pPr lvl="1" eaLnBrk="1" hangingPunct="1">
              <a:buFont typeface="Tahoma" charset="0"/>
              <a:buChar char="–"/>
              <a:defRPr/>
            </a:pPr>
            <a:r>
              <a:rPr lang="de-DE" dirty="0"/>
              <a:t>Inhalt:</a:t>
            </a:r>
          </a:p>
          <a:p>
            <a:pPr lvl="2" eaLnBrk="1" hangingPunct="1">
              <a:defRPr/>
            </a:pPr>
            <a:r>
              <a:rPr lang="de-DE" dirty="0"/>
              <a:t>Ambulant</a:t>
            </a:r>
          </a:p>
          <a:p>
            <a:pPr lvl="2" eaLnBrk="1" hangingPunct="1">
              <a:defRPr/>
            </a:pPr>
            <a:r>
              <a:rPr lang="de-DE" dirty="0"/>
              <a:t>Interdisziplinär</a:t>
            </a:r>
          </a:p>
          <a:p>
            <a:pPr lvl="2">
              <a:defRPr/>
            </a:pPr>
            <a:r>
              <a:rPr lang="de-DE" dirty="0" smtClean="0"/>
              <a:t>Ärzt*innen </a:t>
            </a:r>
            <a:r>
              <a:rPr lang="de-DE" dirty="0"/>
              <a:t>als Angestellte</a:t>
            </a:r>
          </a:p>
          <a:p>
            <a:pPr eaLnBrk="1" hangingPunct="1">
              <a:defRPr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7158"/>
    </mc:Choice>
    <mc:Fallback xmlns="">
      <p:transition spd="slow" advTm="137158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Geschichte der Poliklinik</a:t>
            </a:r>
          </a:p>
        </p:txBody>
      </p:sp>
      <p:sp>
        <p:nvSpPr>
          <p:cNvPr id="972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lnSpc>
                <a:spcPct val="90000"/>
              </a:lnSpc>
              <a:defRPr/>
            </a:pPr>
            <a:r>
              <a:rPr lang="de-DE"/>
              <a:t>Gründung in der Weimarer Republik</a:t>
            </a:r>
          </a:p>
          <a:p>
            <a:pPr marL="342900" indent="-342900" eaLnBrk="1" hangingPunct="1">
              <a:lnSpc>
                <a:spcPct val="90000"/>
              </a:lnSpc>
              <a:defRPr/>
            </a:pPr>
            <a:r>
              <a:rPr lang="de-DE"/>
              <a:t>Verbot im 3. Reich</a:t>
            </a:r>
          </a:p>
          <a:p>
            <a:pPr marL="342900" indent="-342900" eaLnBrk="1" hangingPunct="1">
              <a:lnSpc>
                <a:spcPct val="90000"/>
              </a:lnSpc>
              <a:defRPr/>
            </a:pPr>
            <a:r>
              <a:rPr lang="de-DE"/>
              <a:t>In der sowjetischen Besatzungszone flächendeckend eingeführt</a:t>
            </a:r>
          </a:p>
          <a:p>
            <a:pPr marL="342900" indent="-342900" eaLnBrk="1" hangingPunct="1">
              <a:lnSpc>
                <a:spcPct val="90000"/>
              </a:lnSpc>
              <a:defRPr/>
            </a:pPr>
            <a:r>
              <a:rPr lang="de-DE"/>
              <a:t>Intention: Nach der Wende überall westliches System ohne Polikliniken</a:t>
            </a:r>
          </a:p>
          <a:p>
            <a:pPr marL="342900" indent="-342900" eaLnBrk="1" hangingPunct="1">
              <a:lnSpc>
                <a:spcPct val="90000"/>
              </a:lnSpc>
              <a:defRPr/>
            </a:pPr>
            <a:r>
              <a:rPr lang="de-DE"/>
              <a:t>Ab 2004 wieder eingeführt (GKV-Modernisierungsgesetz)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4122"/>
    </mc:Choice>
    <mc:Fallback xmlns="">
      <p:transition spd="slow" advTm="154122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/>
              <a:t>Aufbau einer Poliklinik in der DDR</a:t>
            </a:r>
          </a:p>
        </p:txBody>
      </p:sp>
      <p:sp>
        <p:nvSpPr>
          <p:cNvPr id="973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defRPr/>
            </a:pPr>
            <a:r>
              <a:rPr lang="de-DE" dirty="0"/>
              <a:t>Trägerschaft lag beim Staat</a:t>
            </a:r>
          </a:p>
          <a:p>
            <a:pPr>
              <a:defRPr/>
            </a:pPr>
            <a:r>
              <a:rPr lang="de-DE" dirty="0"/>
              <a:t>Alle </a:t>
            </a:r>
            <a:r>
              <a:rPr lang="de-DE" dirty="0" smtClean="0"/>
              <a:t>Ärzt*innen </a:t>
            </a:r>
            <a:r>
              <a:rPr lang="de-DE" dirty="0"/>
              <a:t>im Angestelltenverhältnis</a:t>
            </a:r>
          </a:p>
          <a:p>
            <a:pPr marL="342900" indent="-342900" eaLnBrk="1" hangingPunct="1">
              <a:defRPr/>
            </a:pPr>
            <a:r>
              <a:rPr lang="de-DE" dirty="0"/>
              <a:t>Festes Gehalt</a:t>
            </a:r>
          </a:p>
          <a:p>
            <a:pPr marL="342900" indent="-342900" eaLnBrk="1" hangingPunct="1">
              <a:defRPr/>
            </a:pPr>
            <a:r>
              <a:rPr lang="de-DE" dirty="0"/>
              <a:t>Alle Fachrichtungen unter einem Dach</a:t>
            </a:r>
          </a:p>
          <a:p>
            <a:pPr>
              <a:defRPr/>
            </a:pPr>
            <a:r>
              <a:rPr lang="de-DE" dirty="0"/>
              <a:t>Größe: Im Durchschnitt 20 - 30 Ärzt*innen und 100 - 200 </a:t>
            </a:r>
            <a:r>
              <a:rPr lang="de-DE" dirty="0" smtClean="0"/>
              <a:t>Mitarbeiter*innen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996"/>
    </mc:Choice>
    <mc:Fallback xmlns="">
      <p:transition spd="slow" advTm="80996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48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Aufbau einer Poliklinik seit 2004 in der BRD</a:t>
            </a:r>
          </a:p>
        </p:txBody>
      </p:sp>
      <p:sp>
        <p:nvSpPr>
          <p:cNvPr id="974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defRPr/>
            </a:pPr>
            <a:endParaRPr lang="de-DE"/>
          </a:p>
          <a:p>
            <a:pPr marL="342900" indent="-342900" eaLnBrk="1" hangingPunct="1">
              <a:defRPr/>
            </a:pPr>
            <a:r>
              <a:rPr lang="de-DE"/>
              <a:t>Träger sind Privatinvestoren</a:t>
            </a:r>
          </a:p>
          <a:p>
            <a:pPr marL="342900" indent="-342900" eaLnBrk="1" hangingPunct="1">
              <a:defRPr/>
            </a:pPr>
            <a:r>
              <a:rPr lang="de-DE"/>
              <a:t>Festes Gehalt + Leistungsprämien</a:t>
            </a:r>
          </a:p>
          <a:p>
            <a:pPr marL="342900" indent="-342900" eaLnBrk="1" hangingPunct="1">
              <a:defRPr/>
            </a:pPr>
            <a:r>
              <a:rPr lang="de-DE"/>
              <a:t>Angestellte und Freiberufler möglich</a:t>
            </a:r>
          </a:p>
          <a:p>
            <a:pPr marL="342900" indent="-342900" eaLnBrk="1" hangingPunct="1">
              <a:defRPr/>
            </a:pPr>
            <a:r>
              <a:rPr lang="de-DE"/>
              <a:t>Variable Größe der Einrichtungen</a:t>
            </a:r>
          </a:p>
          <a:p>
            <a:pPr marL="342900" indent="-342900" eaLnBrk="1" hangingPunct="1">
              <a:defRPr/>
            </a:pPr>
            <a:r>
              <a:rPr lang="de-DE"/>
              <a:t>Verschiedene Fachrichtungen in einem Haus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18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6758"/>
    </mc:Choice>
    <mc:Fallback xmlns="">
      <p:transition spd="slow" advTm="86758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5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Vorteile</a:t>
            </a:r>
          </a:p>
        </p:txBody>
      </p:sp>
      <p:graphicFrame>
        <p:nvGraphicFramePr>
          <p:cNvPr id="975875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450248556"/>
              </p:ext>
            </p:extLst>
          </p:nvPr>
        </p:nvGraphicFramePr>
        <p:xfrm>
          <a:off x="457200" y="1905000"/>
          <a:ext cx="8229600" cy="4063810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207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Ärzt</a:t>
                      </a:r>
                      <a:r>
                        <a:rPr lang="de-DE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*inn</a:t>
                      </a: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</a:t>
                      </a: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Patient*innen</a:t>
                      </a:r>
                      <a:endParaRPr lang="de-DE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2621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Festes Einkommen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Geringes Risiko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Geringer Verwaltungsaufwand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Hoher technischer Standard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Kooperation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Teilzeitarbeit möglich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Qualitätskontrollen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Schnelle Erreichbarkeit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Kurze Wege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Alles unter einem Dach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Viele diagnostische Möglichkeiten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Qualitätskontrollen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Ganzheitliche Behandlung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56B68-71DE-44BA-AF7E-CECA55E14A70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021"/>
    </mc:Choice>
    <mc:Fallback xmlns="">
      <p:transition spd="slow" advTm="103021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3 Grundlagen der Finanzierung</a:t>
            </a:r>
          </a:p>
        </p:txBody>
      </p:sp>
      <p:sp>
        <p:nvSpPr>
          <p:cNvPr id="80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rgbClr val="FF0000"/>
                </a:solidFill>
              </a:rPr>
              <a:t>3.1 Typologie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/>
              <a:t>	3.1.1 </a:t>
            </a:r>
            <a:r>
              <a:rPr lang="de-DE" sz="2000" dirty="0">
                <a:cs typeface="Times New Roman" pitchFamily="18" charset="0"/>
              </a:rPr>
              <a:t>Unterscheidung nach Art der Leistung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cs typeface="Times New Roman" pitchFamily="18" charset="0"/>
              </a:rPr>
              <a:t>	</a:t>
            </a:r>
            <a:r>
              <a:rPr lang="de-DE" sz="2000" dirty="0">
                <a:solidFill>
                  <a:srgbClr val="FF0000"/>
                </a:solidFill>
                <a:cs typeface="Times New Roman" pitchFamily="18" charset="0"/>
              </a:rPr>
              <a:t>3.1.2 Unterscheidung nach der Finanzierung der Leistung</a:t>
            </a:r>
          </a:p>
          <a:p>
            <a:pPr eaLnBrk="1" hangingPunct="1">
              <a:buFontTx/>
              <a:buNone/>
              <a:defRPr/>
            </a:pPr>
            <a:r>
              <a:rPr lang="de-DE" dirty="0">
                <a:cs typeface="Times New Roman" pitchFamily="18" charset="0"/>
              </a:rPr>
              <a:t>3.2 Finanzierungsoptionen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cs typeface="Times New Roman" pitchFamily="18" charset="0"/>
              </a:rPr>
              <a:t>	3.2.1 Monistische versus duale Finanzierung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cs typeface="Times New Roman" pitchFamily="18" charset="0"/>
              </a:rPr>
              <a:t>	3.2.2 Pflegesätze versus pauschalierte Finanzierung 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cs typeface="Times New Roman" pitchFamily="18" charset="0"/>
              </a:rPr>
              <a:t>	3.2.3 Budgetierung</a:t>
            </a:r>
          </a:p>
          <a:p>
            <a:pPr eaLnBrk="1" hangingPunct="1">
              <a:buFontTx/>
              <a:buNone/>
              <a:defRPr/>
            </a:pPr>
            <a:r>
              <a:rPr lang="de-DE" sz="1800" dirty="0"/>
              <a:t>3.3 Geschichte der Krankenhausfinanzierung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309"/>
    </mc:Choice>
    <mc:Fallback xmlns="">
      <p:transition spd="slow" advTm="15309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6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dirty="0"/>
              <a:t>Nachteile</a:t>
            </a:r>
          </a:p>
        </p:txBody>
      </p:sp>
      <p:graphicFrame>
        <p:nvGraphicFramePr>
          <p:cNvPr id="976899" name="Group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269463205"/>
              </p:ext>
            </p:extLst>
          </p:nvPr>
        </p:nvGraphicFramePr>
        <p:xfrm>
          <a:off x="457200" y="1600200"/>
          <a:ext cx="8229600" cy="5061207"/>
        </p:xfrm>
        <a:graphic>
          <a:graphicData uri="http://schemas.openxmlformats.org/drawingml/2006/table">
            <a:tbl>
              <a:tblPr/>
              <a:tblGrid>
                <a:gridCol w="4114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8122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Ärzt</a:t>
                      </a:r>
                      <a:r>
                        <a:rPr lang="de-DE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*inn</a:t>
                      </a:r>
                      <a:r>
                        <a:rPr kumimoji="0" lang="de-DE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en</a:t>
                      </a:r>
                      <a:endParaRPr kumimoji="0" lang="de-DE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de-DE" sz="2800" dirty="0" smtClean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Patient*innen</a:t>
                      </a:r>
                      <a:endParaRPr lang="de-DE" sz="2800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96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Einschränkung der therapeutischen Freiheit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Geringeres Einkommen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Konfliktpotential mit Betreiber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Einschränkung der freien Arztwahl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Auf dem Land nicht praktikabel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Wingdings" pitchFamily="2" charset="2"/>
                        </a:rPr>
                        <a:t> Nur in Ballungszentren</a:t>
                      </a:r>
                      <a:endParaRPr kumimoji="0" lang="de-DE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Fehlende Patientennähe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Gefahr der Massenabfertigung / Fließband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Unnötige diagnostische Maßnahmen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de-DE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Mangelnde Transparenz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Tx/>
                        <a:buNone/>
                        <a:tabLst/>
                      </a:pPr>
                      <a:endParaRPr kumimoji="0" lang="de-DE" sz="2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56B68-71DE-44BA-AF7E-CECA55E14A70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433"/>
    </mc:Choice>
    <mc:Fallback xmlns="">
      <p:transition spd="slow" advTm="117433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Ausblick</a:t>
            </a:r>
          </a:p>
        </p:txBody>
      </p:sp>
      <p:sp>
        <p:nvSpPr>
          <p:cNvPr id="977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342900" indent="-342900" eaLnBrk="1" hangingPunct="1">
              <a:buFontTx/>
              <a:buNone/>
              <a:defRPr/>
            </a:pPr>
            <a:r>
              <a:rPr lang="de-DE" sz="2800" dirty="0"/>
              <a:t>GMG (01.01.2004):</a:t>
            </a:r>
          </a:p>
          <a:p>
            <a:pPr marL="342900" indent="-342900" eaLnBrk="1" hangingPunct="1">
              <a:defRPr/>
            </a:pPr>
            <a:r>
              <a:rPr lang="de-DE" sz="2800" dirty="0"/>
              <a:t>Gesetzliche Grundlage für Medizinische Versorgungszentren (MVZ) in Gesamtdeutschland geschaffen</a:t>
            </a:r>
          </a:p>
          <a:p>
            <a:pPr marL="342900" indent="-342900" eaLnBrk="1" hangingPunct="1">
              <a:defRPr/>
            </a:pPr>
            <a:r>
              <a:rPr lang="de-DE" sz="2800" dirty="0">
                <a:sym typeface="Wingdings" pitchFamily="2" charset="2"/>
              </a:rPr>
              <a:t>Zahl der </a:t>
            </a:r>
            <a:r>
              <a:rPr lang="de-DE" sz="2800" dirty="0" err="1">
                <a:sym typeface="Wingdings" pitchFamily="2" charset="2"/>
              </a:rPr>
              <a:t>MVZ</a:t>
            </a:r>
            <a:r>
              <a:rPr lang="de-DE" sz="2800">
                <a:sym typeface="Wingdings" pitchFamily="2" charset="2"/>
              </a:rPr>
              <a:t> steigt</a:t>
            </a:r>
            <a:endParaRPr lang="de-DE" sz="2800" dirty="0">
              <a:sym typeface="Wingdings" pitchFamily="2" charset="2"/>
            </a:endParaRPr>
          </a:p>
          <a:p>
            <a:pPr marL="342900" indent="-342900" eaLnBrk="1" hangingPunct="1">
              <a:defRPr/>
            </a:pPr>
            <a:r>
              <a:rPr lang="de-DE" sz="2800" dirty="0">
                <a:sym typeface="Wingdings" pitchFamily="2" charset="2"/>
              </a:rPr>
              <a:t>Ausgründungen von Krankenhäusern</a:t>
            </a:r>
          </a:p>
          <a:p>
            <a:pPr marL="742950" lvl="1" indent="-285750" eaLnBrk="1" hangingPunct="1">
              <a:buFont typeface="Tahoma" charset="0"/>
              <a:buChar char="–"/>
              <a:defRPr/>
            </a:pPr>
            <a:r>
              <a:rPr lang="de-DE" sz="2400" dirty="0">
                <a:sym typeface="Wingdings" pitchFamily="2" charset="2"/>
              </a:rPr>
              <a:t>völlig neue Organisationsformen werden möglich</a:t>
            </a:r>
          </a:p>
          <a:p>
            <a:pPr marL="342900" indent="-342900" eaLnBrk="1" hangingPunct="1">
              <a:defRPr/>
            </a:pPr>
            <a:r>
              <a:rPr lang="de-DE" sz="2800" dirty="0">
                <a:sym typeface="Wingdings" pitchFamily="2" charset="2"/>
              </a:rPr>
              <a:t>Gesundheitszentren  Shopping-Mall</a:t>
            </a:r>
            <a:endParaRPr lang="de-DE" sz="28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21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7558"/>
    </mc:Choice>
    <mc:Fallback xmlns="">
      <p:transition spd="slow" advTm="117558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9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/>
              <a:t>Finanzierung der Pflegeleistungen</a:t>
            </a:r>
          </a:p>
        </p:txBody>
      </p:sp>
      <p:sp>
        <p:nvSpPr>
          <p:cNvPr id="989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421088"/>
          </a:xfrm>
        </p:spPr>
        <p:txBody>
          <a:bodyPr>
            <a:normAutofit fontScale="700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Grundsatz: Pflegeversicherung übernimmt Pflegeleistung, nicht Hotelleistungen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Arten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Sachleistungen: Hilfe von Pflegefachkräften und ambulanten Diensten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Pflegegeld: Unterstützung für pflegenden Angehörigen oder andere ehrenamtlich tätige Pflegepersonen</a:t>
            </a:r>
          </a:p>
          <a:p>
            <a:pPr lvl="1">
              <a:lnSpc>
                <a:spcPct val="120000"/>
              </a:lnSpc>
              <a:defRPr/>
            </a:pPr>
            <a:r>
              <a:rPr lang="de-DE" dirty="0"/>
              <a:t>Leistungen vollstationäre Pflege: Pflege in stationären Einrichtungen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de-DE" dirty="0"/>
              <a:t>Rest: in der Regel reicht das Pflegegeld nicht aus, um die Kosten zu tragen. Differenzbetrag muss privat finanziert werden. Folge: Unterkunft und Verpflegung + zusätzliche Pflegekosten müssen übernommen werden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22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3250"/>
    </mc:Choice>
    <mc:Fallback xmlns="">
      <p:transition spd="slow" advTm="16325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/>
              <a:t>Hauptleistungsbeträge (€) (</a:t>
            </a:r>
            <a:r>
              <a:rPr lang="de-DE" dirty="0" smtClean="0"/>
              <a:t>Pflegeversicherungsleistungen 2023)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3560014" y="6093296"/>
            <a:ext cx="279435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800" dirty="0">
                <a:effectLst/>
              </a:rPr>
              <a:t>https://www.krankenkassen-direkt.de/pflegeversicherung</a:t>
            </a:r>
            <a:endParaRPr lang="en-GB" sz="800" dirty="0">
              <a:effectLst/>
            </a:endParaRP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23</a:t>
            </a:fld>
            <a:endParaRPr lang="de-DE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9590" y="2372003"/>
            <a:ext cx="9144000" cy="3082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8523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8605"/>
    </mc:Choice>
    <mc:Fallback xmlns="">
      <p:transition spd="slow" advTm="78605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02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Grundlagen der sozialen Pflegeversicherung</a:t>
            </a:r>
          </a:p>
        </p:txBody>
      </p:sp>
      <p:sp>
        <p:nvSpPr>
          <p:cNvPr id="9902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/>
              <a:t>Gründung: 1995 („Norbert-Blüm-Versicherung“), SGB XI als 5. Säule der Sozialversicherung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/>
              <a:t>Arbeitslosenversicherung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/>
              <a:t>Rentenversicherung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/>
              <a:t>Unfallversicherung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/>
              <a:t>Krankenversicherung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sz="2400"/>
              <a:t>Pflegeversicherung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/>
              <a:t>Träger: Eigenständige Pflegekassen, angelehnt an Krankenkassen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9803"/>
    </mc:Choice>
    <mc:Fallback xmlns="">
      <p:transition spd="slow" advTm="39803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/>
              <a:t>Finanzierung der Pflegeversicherung</a:t>
            </a:r>
          </a:p>
        </p:txBody>
      </p:sp>
      <p:sp>
        <p:nvSpPr>
          <p:cNvPr id="993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de-DE" dirty="0"/>
              <a:t>Problem: Demographischer Wandel führt zu Unterdeckung</a:t>
            </a:r>
          </a:p>
          <a:p>
            <a:r>
              <a:rPr lang="de-DE" dirty="0"/>
              <a:t>Beitrag zur gesetzlichen Pflegeversicherung </a:t>
            </a:r>
          </a:p>
          <a:p>
            <a:pPr lvl="1"/>
            <a:r>
              <a:rPr lang="de-DE" dirty="0"/>
              <a:t>für Versicherte mit Kindern</a:t>
            </a:r>
          </a:p>
          <a:p>
            <a:pPr lvl="2"/>
            <a:r>
              <a:rPr lang="de-DE" dirty="0"/>
              <a:t>3,05 Prozent des beitragspflichtigen Einkommens</a:t>
            </a:r>
          </a:p>
          <a:p>
            <a:pPr lvl="2"/>
            <a:r>
              <a:rPr lang="de-DE" dirty="0"/>
              <a:t>Arbeitgeber und Arbeitnehmer zahlen den Beitrag jeweils zur Hälfte. </a:t>
            </a:r>
          </a:p>
          <a:p>
            <a:pPr lvl="2"/>
            <a:r>
              <a:rPr lang="de-DE" dirty="0"/>
              <a:t>Rentner und Selbstständige müssen ihren Beitrag alleine tragen.</a:t>
            </a:r>
          </a:p>
          <a:p>
            <a:pPr lvl="1"/>
            <a:r>
              <a:rPr lang="de-DE" dirty="0"/>
              <a:t>Versicherte ohne Nachwuchs</a:t>
            </a:r>
          </a:p>
          <a:p>
            <a:pPr lvl="2"/>
            <a:r>
              <a:rPr lang="de-DE" dirty="0"/>
              <a:t>3,3 Prozent des beitragspflichtigen Einkommens</a:t>
            </a:r>
          </a:p>
          <a:p>
            <a:pPr lvl="2"/>
            <a:r>
              <a:rPr lang="de-DE" dirty="0"/>
              <a:t>0,25 Prozentpunkte müssen allein vom Versicherten bezahlt werden</a:t>
            </a:r>
          </a:p>
          <a:p>
            <a:r>
              <a:rPr lang="de-DE" dirty="0"/>
              <a:t>Kinder und Ehepartner sind in der Pflegeversicherung beitragsfrei mitversichert, sofern ein Anspruch auf Familienversicherung besteht.</a:t>
            </a:r>
          </a:p>
          <a:p>
            <a:pPr eaLnBrk="1" hangingPunct="1">
              <a:defRPr/>
            </a:pP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9558"/>
    </mc:Choice>
    <mc:Fallback xmlns="">
      <p:transition spd="slow" advTm="129558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>
                <a:cs typeface="Times New Roman" pitchFamily="18" charset="0"/>
              </a:rPr>
              <a:t>Krankenhausfinanzierung</a:t>
            </a:r>
          </a:p>
        </p:txBody>
      </p:sp>
      <p:sp>
        <p:nvSpPr>
          <p:cNvPr id="408579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2492375"/>
            <a:ext cx="8229600" cy="4114800"/>
          </a:xfrm>
        </p:spPr>
        <p:txBody>
          <a:bodyPr/>
          <a:lstStyle/>
          <a:p>
            <a:pPr eaLnBrk="1" hangingPunct="1">
              <a:defRPr/>
            </a:pPr>
            <a:r>
              <a:rPr lang="de-DE" sz="2800" dirty="0">
                <a:cs typeface="Times New Roman" pitchFamily="18" charset="0"/>
              </a:rPr>
              <a:t>Grundsatz der Krankenhausfinanzierung</a:t>
            </a:r>
            <a:r>
              <a:rPr lang="de-DE" sz="2800" dirty="0"/>
              <a:t> </a:t>
            </a:r>
            <a:endParaRPr lang="de-DE" sz="2800" dirty="0">
              <a:cs typeface="Times New Roman" pitchFamily="18" charset="0"/>
            </a:endParaRPr>
          </a:p>
          <a:p>
            <a:pPr lvl="1" eaLnBrk="1" hangingPunct="1">
              <a:buFont typeface="Tahoma" charset="0"/>
              <a:buChar char="–"/>
              <a:defRPr/>
            </a:pPr>
            <a:r>
              <a:rPr lang="de-DE" sz="2400" dirty="0">
                <a:cs typeface="Times New Roman" pitchFamily="18" charset="0"/>
              </a:rPr>
              <a:t>Budget der gesetzlichen Krankenversicherungen für stationäre Versorgung: Krankenhausleistungen</a:t>
            </a:r>
            <a:r>
              <a:rPr lang="de-DE" sz="2400" dirty="0"/>
              <a:t> </a:t>
            </a:r>
          </a:p>
          <a:p>
            <a:pPr lvl="1" eaLnBrk="1" hangingPunct="1">
              <a:buFont typeface="Tahoma" charset="0"/>
              <a:buChar char="–"/>
              <a:defRPr/>
            </a:pPr>
            <a:r>
              <a:rPr lang="de-DE" sz="2400" dirty="0">
                <a:cs typeface="Times New Roman" pitchFamily="18" charset="0"/>
              </a:rPr>
              <a:t>Budget der kassenärztlichen Vereinigung: Leistungen nach SGB V (ambulantes Operieren, Vor- und Nachstationäre Leistungen) sowie belegärztliche Leistungen</a:t>
            </a:r>
            <a:r>
              <a:rPr lang="de-DE" sz="2400" dirty="0"/>
              <a:t> </a:t>
            </a:r>
          </a:p>
          <a:p>
            <a:pPr lvl="1" eaLnBrk="1" hangingPunct="1">
              <a:buFont typeface="Tahoma" charset="0"/>
              <a:buChar char="–"/>
              <a:defRPr/>
            </a:pPr>
            <a:r>
              <a:rPr lang="de-DE" sz="2400" dirty="0">
                <a:cs typeface="Times New Roman" pitchFamily="18" charset="0"/>
              </a:rPr>
              <a:t>Notfallambulanz im Krankenhaus wird auch aus Budget der kassenärztlichen Vereinigung finanziert</a:t>
            </a:r>
            <a:endParaRPr lang="de-DE" sz="2400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1242"/>
    </mc:Choice>
    <mc:Fallback xmlns="">
      <p:transition spd="slow" advTm="181242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Folgen</a:t>
            </a:r>
          </a:p>
        </p:txBody>
      </p:sp>
      <p:sp>
        <p:nvSpPr>
          <p:cNvPr id="409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800600"/>
          </a:xfrm>
        </p:spPr>
        <p:txBody>
          <a:bodyPr/>
          <a:lstStyle/>
          <a:p>
            <a:pPr marL="381000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cs typeface="Times New Roman" pitchFamily="18" charset="0"/>
              </a:rPr>
              <a:t>	1.	Ambulantes Operieren, vor- und nachstationäre Behandlung stellen eine Umschichtung zwischen zwei separaten Budgets dar</a:t>
            </a:r>
          </a:p>
          <a:p>
            <a:pPr marL="1295400" lvl="1" eaLnBrk="1" hangingPunct="1">
              <a:lnSpc>
                <a:spcPct val="90000"/>
              </a:lnSpc>
              <a:buFont typeface="Tahoma" charset="0"/>
              <a:buChar char="–"/>
              <a:defRPr/>
            </a:pPr>
            <a:r>
              <a:rPr lang="de-DE" sz="2000" dirty="0">
                <a:cs typeface="Times New Roman" pitchFamily="18" charset="0"/>
              </a:rPr>
              <a:t>Konkurrenz</a:t>
            </a:r>
          </a:p>
          <a:p>
            <a:pPr marL="1295400" lvl="1" eaLnBrk="1" hangingPunct="1">
              <a:lnSpc>
                <a:spcPct val="90000"/>
              </a:lnSpc>
              <a:buFont typeface="Tahoma" charset="0"/>
              <a:buChar char="–"/>
              <a:defRPr/>
            </a:pPr>
            <a:r>
              <a:rPr lang="de-DE" sz="2000" dirty="0">
                <a:cs typeface="Times New Roman" pitchFamily="18" charset="0"/>
              </a:rPr>
              <a:t>„Kampf um die Töpfe“</a:t>
            </a:r>
          </a:p>
          <a:p>
            <a:pPr marL="381000" indent="-381000" eaLnBrk="1" hangingPunct="1">
              <a:lnSpc>
                <a:spcPct val="90000"/>
              </a:lnSpc>
              <a:buFontTx/>
              <a:buNone/>
              <a:defRPr/>
            </a:pPr>
            <a:r>
              <a:rPr lang="de-DE" sz="2400" dirty="0">
                <a:cs typeface="Times New Roman" pitchFamily="18" charset="0"/>
              </a:rPr>
              <a:t>	2.	„Ambulant vor Stationär“</a:t>
            </a:r>
          </a:p>
          <a:p>
            <a:pPr marL="1295400" lvl="1" eaLnBrk="1" hangingPunct="1">
              <a:lnSpc>
                <a:spcPct val="90000"/>
              </a:lnSpc>
              <a:buFont typeface="Tahoma" charset="0"/>
              <a:buChar char="–"/>
              <a:defRPr/>
            </a:pPr>
            <a:r>
              <a:rPr lang="de-DE" sz="2000" dirty="0">
                <a:cs typeface="Times New Roman" pitchFamily="18" charset="0"/>
              </a:rPr>
              <a:t>In der Regel ist ambulantes Operieren sowie die vor- und nachstationäre Versorgung nicht ausreichend entlohnt </a:t>
            </a:r>
          </a:p>
          <a:p>
            <a:pPr marL="1295400" lvl="1" eaLnBrk="1" hangingPunct="1">
              <a:lnSpc>
                <a:spcPct val="90000"/>
              </a:lnSpc>
              <a:buFont typeface="Symbol" pitchFamily="18" charset="2"/>
              <a:buChar char="Þ"/>
              <a:defRPr/>
            </a:pPr>
            <a:r>
              <a:rPr lang="de-DE" sz="2000" dirty="0">
                <a:cs typeface="Times New Roman" pitchFamily="18" charset="0"/>
              </a:rPr>
              <a:t>Stationär vor Ambulant </a:t>
            </a:r>
          </a:p>
          <a:p>
            <a:pPr marL="1295400" lvl="1" eaLnBrk="1" hangingPunct="1">
              <a:lnSpc>
                <a:spcPct val="90000"/>
              </a:lnSpc>
              <a:buFont typeface="Symbol" pitchFamily="18" charset="2"/>
              <a:buChar char="Þ"/>
              <a:defRPr/>
            </a:pPr>
            <a:r>
              <a:rPr lang="de-DE" sz="2000" dirty="0">
                <a:cs typeface="Times New Roman" pitchFamily="18" charset="0"/>
              </a:rPr>
              <a:t>Kassen geben keine Kostenübernahmezusage für bestimmte stationäre Leistungen mehr </a:t>
            </a:r>
          </a:p>
          <a:p>
            <a:pPr marL="1295400" lvl="1" eaLnBrk="1" hangingPunct="1">
              <a:lnSpc>
                <a:spcPct val="90000"/>
              </a:lnSpc>
              <a:buFont typeface="Symbol" pitchFamily="18" charset="2"/>
              <a:buChar char="Þ"/>
              <a:defRPr/>
            </a:pPr>
            <a:r>
              <a:rPr lang="de-DE" sz="2000" dirty="0">
                <a:cs typeface="Times New Roman" pitchFamily="18" charset="0"/>
              </a:rPr>
              <a:t>auch Härtefälle müssen ambulant behandelt werden </a:t>
            </a:r>
          </a:p>
          <a:p>
            <a:pPr marL="1295400" lvl="1" eaLnBrk="1" hangingPunct="1">
              <a:lnSpc>
                <a:spcPct val="90000"/>
              </a:lnSpc>
              <a:buFont typeface="Symbol" pitchFamily="18" charset="2"/>
              <a:buChar char="Þ"/>
              <a:defRPr/>
            </a:pPr>
            <a:r>
              <a:rPr lang="de-DE" sz="2000" dirty="0">
                <a:cs typeface="Times New Roman" pitchFamily="18" charset="0"/>
              </a:rPr>
              <a:t>Ungerechtigkeit</a:t>
            </a:r>
            <a:r>
              <a:rPr lang="de-DE" sz="2000" dirty="0"/>
              <a:t> 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8483"/>
    </mc:Choice>
    <mc:Fallback xmlns="">
      <p:transition spd="slow" advTm="188483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3 Grundlagen der Finanzierung</a:t>
            </a:r>
          </a:p>
        </p:txBody>
      </p:sp>
      <p:sp>
        <p:nvSpPr>
          <p:cNvPr id="809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Tx/>
              <a:buNone/>
              <a:defRPr/>
            </a:pPr>
            <a:r>
              <a:rPr lang="de-DE" dirty="0">
                <a:solidFill>
                  <a:srgbClr val="FF0000"/>
                </a:solidFill>
              </a:rPr>
              <a:t>3.1 Typologie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/>
              <a:t>	3.1.1 </a:t>
            </a:r>
            <a:r>
              <a:rPr lang="de-DE" sz="2000" dirty="0">
                <a:cs typeface="Times New Roman" pitchFamily="18" charset="0"/>
              </a:rPr>
              <a:t>Unterscheidung nach Art der Leistung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cs typeface="Times New Roman" pitchFamily="18" charset="0"/>
              </a:rPr>
              <a:t>	</a:t>
            </a:r>
            <a:r>
              <a:rPr lang="de-DE" sz="2000" dirty="0">
                <a:solidFill>
                  <a:srgbClr val="FF0000"/>
                </a:solidFill>
                <a:cs typeface="Times New Roman" pitchFamily="18" charset="0"/>
              </a:rPr>
              <a:t>3.1.2 Unterscheidung nach der Finanzierung der Leistung</a:t>
            </a:r>
          </a:p>
          <a:p>
            <a:pPr eaLnBrk="1" hangingPunct="1">
              <a:buFontTx/>
              <a:buNone/>
              <a:defRPr/>
            </a:pPr>
            <a:r>
              <a:rPr lang="de-DE" dirty="0">
                <a:cs typeface="Times New Roman" pitchFamily="18" charset="0"/>
              </a:rPr>
              <a:t>3.2 Finanzierungsoptionen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cs typeface="Times New Roman" pitchFamily="18" charset="0"/>
              </a:rPr>
              <a:t>	3.2.1 Monistische versus duale Finanzierung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cs typeface="Times New Roman" pitchFamily="18" charset="0"/>
              </a:rPr>
              <a:t>	3.2.2 Pflegesätze versus pauschalierte Finanzierung </a:t>
            </a:r>
          </a:p>
          <a:p>
            <a:pPr eaLnBrk="1" hangingPunct="1">
              <a:buFontTx/>
              <a:buNone/>
              <a:defRPr/>
            </a:pPr>
            <a:r>
              <a:rPr lang="de-DE" sz="2000" dirty="0">
                <a:cs typeface="Times New Roman" pitchFamily="18" charset="0"/>
              </a:rPr>
              <a:t>	3.2.3 Budgetierung</a:t>
            </a:r>
          </a:p>
          <a:p>
            <a:pPr eaLnBrk="1" hangingPunct="1">
              <a:buFontTx/>
              <a:buNone/>
              <a:defRPr/>
            </a:pPr>
            <a:r>
              <a:rPr lang="de-DE" sz="1800" dirty="0"/>
              <a:t>3.3 Geschichte der Krankenhausfinanzierung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28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5036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8456"/>
    </mc:Choice>
    <mc:Fallback xmlns="">
      <p:transition spd="slow" advTm="38456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8291512" cy="981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de-DE" sz="4000"/>
              <a:t>3.1.2 Unterscheidung nach der Finanzierung der Leistung</a:t>
            </a:r>
          </a:p>
        </p:txBody>
      </p:sp>
      <p:sp>
        <p:nvSpPr>
          <p:cNvPr id="405511" name="Rectangle 7"/>
          <p:cNvSpPr>
            <a:spLocks noChangeArrowheads="1"/>
          </p:cNvSpPr>
          <p:nvPr/>
        </p:nvSpPr>
        <p:spPr bwMode="auto">
          <a:xfrm>
            <a:off x="0" y="2286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>
              <a:latin typeface="Tahoma" charset="0"/>
            </a:endParaRPr>
          </a:p>
        </p:txBody>
      </p:sp>
      <p:graphicFrame>
        <p:nvGraphicFramePr>
          <p:cNvPr id="102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7227329"/>
              </p:ext>
            </p:extLst>
          </p:nvPr>
        </p:nvGraphicFramePr>
        <p:xfrm>
          <a:off x="0" y="1557338"/>
          <a:ext cx="9144000" cy="4776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name="Bild" r:id="rId3" imgW="6938640" imgH="3624480" progId="Word.Picture.8">
                  <p:embed/>
                </p:oleObj>
              </mc:Choice>
              <mc:Fallback>
                <p:oleObj name="Bild" r:id="rId3" imgW="6938640" imgH="3624480" progId="Word.Picture.8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557338"/>
                        <a:ext cx="9144000" cy="477678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3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6466"/>
    </mc:Choice>
    <mc:Fallback xmlns="">
      <p:transition spd="slow" advTm="156466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18488" cy="1557338"/>
          </a:xfrm>
        </p:spPr>
        <p:txBody>
          <a:bodyPr/>
          <a:lstStyle/>
          <a:p>
            <a:pPr>
              <a:defRPr/>
            </a:pPr>
            <a:r>
              <a:rPr lang="de-DE" dirty="0"/>
              <a:t>Finanzierung der </a:t>
            </a:r>
            <a:br>
              <a:rPr lang="de-DE" dirty="0"/>
            </a:br>
            <a:r>
              <a:rPr lang="de-DE" dirty="0"/>
              <a:t>niedergelassenen Ärzt*innen </a:t>
            </a:r>
          </a:p>
        </p:txBody>
      </p:sp>
      <p:sp>
        <p:nvSpPr>
          <p:cNvPr id="4065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4900613" cy="4441825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defRPr/>
            </a:pPr>
            <a:r>
              <a:rPr lang="de-DE" sz="2400" dirty="0"/>
              <a:t>Regelleistung: In der Reichsversicherungsordnung wurden als Regelleistung diejenigen Leistungen bezeichnet, zu deren Erbringung die Krankenkassen gesetzlich verpflichtet waren. 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de-DE" sz="2400" dirty="0"/>
              <a:t>Gegenteil: Freiwillige Satzungsleistungen der Krankenkassen</a:t>
            </a:r>
          </a:p>
          <a:p>
            <a:pPr marL="0" indent="0" eaLnBrk="1" hangingPunct="1">
              <a:lnSpc>
                <a:spcPct val="90000"/>
              </a:lnSpc>
              <a:defRPr/>
            </a:pPr>
            <a:r>
              <a:rPr lang="de-DE" sz="2400" dirty="0"/>
              <a:t>SGB V: Begriff nicht übernommen, jedoch in der Praxis noch immer gebräuchlich</a:t>
            </a:r>
            <a:endParaRPr lang="de-DE" sz="2400" dirty="0">
              <a:cs typeface="Times New Roman" pitchFamily="18" charset="0"/>
            </a:endParaRPr>
          </a:p>
        </p:txBody>
      </p:sp>
      <p:sp>
        <p:nvSpPr>
          <p:cNvPr id="406554" name="Rectangle 2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de-DE"/>
          </a:p>
        </p:txBody>
      </p:sp>
      <p:graphicFrame>
        <p:nvGraphicFramePr>
          <p:cNvPr id="2050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5323283"/>
              </p:ext>
            </p:extLst>
          </p:nvPr>
        </p:nvGraphicFramePr>
        <p:xfrm>
          <a:off x="5500688" y="2752725"/>
          <a:ext cx="7858125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4" name="Picture" r:id="rId3" imgW="6938640" imgH="3624480" progId="Word.Picture.8">
                  <p:embed/>
                </p:oleObj>
              </mc:Choice>
              <mc:Fallback>
                <p:oleObj name="Picture" r:id="rId3" imgW="6938640" imgH="3624480" progId="Word.Picture.8">
                  <p:embed/>
                  <p:pic>
                    <p:nvPicPr>
                      <p:cNvPr id="0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0688" y="2752725"/>
                        <a:ext cx="7858125" cy="410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4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9092"/>
    </mc:Choice>
    <mc:Fallback xmlns="">
      <p:transition spd="slow" advTm="119092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33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18488" cy="1557338"/>
          </a:xfrm>
        </p:spPr>
        <p:txBody>
          <a:bodyPr/>
          <a:lstStyle/>
          <a:p>
            <a:pPr>
              <a:defRPr/>
            </a:pPr>
            <a:r>
              <a:rPr lang="de-DE" dirty="0"/>
              <a:t>Finanzierung der </a:t>
            </a:r>
            <a:br>
              <a:rPr lang="de-DE" dirty="0"/>
            </a:br>
            <a:r>
              <a:rPr lang="de-DE" dirty="0"/>
              <a:t>niedergelassenen Ärzt*innen </a:t>
            </a:r>
          </a:p>
        </p:txBody>
      </p:sp>
      <p:sp>
        <p:nvSpPr>
          <p:cNvPr id="953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5400675" cy="3529013"/>
          </a:xfrm>
        </p:spPr>
        <p:txBody>
          <a:bodyPr>
            <a:normAutofit fontScale="92500"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de-DE" sz="2800" dirty="0"/>
              <a:t>Festlegung des Gesamtbudgets: Verband der kassenärztlichen Vereinigungen verhandelt mit Verband der Krankenkassen ein Gesamtbudget, das auf die einzelnen kassenärztlichen Vereinigungen und auf die einzelnen Fachgruppen (Internisten, Pädiater etc.) aufgeteilt wird.</a:t>
            </a:r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6926617"/>
              </p:ext>
            </p:extLst>
          </p:nvPr>
        </p:nvGraphicFramePr>
        <p:xfrm>
          <a:off x="5796136" y="2564904"/>
          <a:ext cx="7858125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name="Picture" r:id="rId3" imgW="6938640" imgH="3624480" progId="Word.Picture.8">
                  <p:embed/>
                </p:oleObj>
              </mc:Choice>
              <mc:Fallback>
                <p:oleObj name="Picture" r:id="rId3" imgW="6938640" imgH="3624480" progId="Word.Picture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2564904"/>
                        <a:ext cx="7858125" cy="410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5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1303"/>
    </mc:Choice>
    <mc:Fallback xmlns="">
      <p:transition spd="slow" advTm="71303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DE" dirty="0"/>
              <a:t>Finanzierung der </a:t>
            </a:r>
            <a:br>
              <a:rPr lang="de-DE" dirty="0"/>
            </a:br>
            <a:r>
              <a:rPr lang="de-DE" dirty="0"/>
              <a:t>niedergelassenen Ärzt*innen </a:t>
            </a:r>
          </a:p>
        </p:txBody>
      </p:sp>
      <p:sp>
        <p:nvSpPr>
          <p:cNvPr id="811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5400675" cy="49434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DE" sz="2000" b="1" dirty="0"/>
              <a:t>Einheitlicher Bewertungsmaßstab (EBM) (§87 SGB V)</a:t>
            </a:r>
          </a:p>
          <a:p>
            <a:pPr marL="381000" lvl="1" indent="0">
              <a:defRPr/>
            </a:pPr>
            <a:r>
              <a:rPr lang="de-DE" sz="1800" dirty="0"/>
              <a:t>Bis 1977: uneinheitliche Bewertungsmaßstäbe für Leistungen niedergelassener Ärzt*innen in den Bundesländern und mit einzelnen Kassen</a:t>
            </a:r>
          </a:p>
          <a:p>
            <a:pPr marL="381000" lvl="1" indent="0" eaLnBrk="1" hangingPunct="1">
              <a:defRPr/>
            </a:pPr>
            <a:r>
              <a:rPr lang="de-DE" sz="1800" dirty="0"/>
              <a:t>Ab 1978: einheitlicher Bewertungs- (und damit Entgelt)</a:t>
            </a:r>
            <a:r>
              <a:rPr lang="de-DE" sz="1800" dirty="0" err="1"/>
              <a:t>maßstab</a:t>
            </a:r>
            <a:endParaRPr lang="de-DE" sz="1800" dirty="0"/>
          </a:p>
          <a:p>
            <a:pPr marL="381000" lvl="1" indent="0" eaLnBrk="1" hangingPunct="1">
              <a:defRPr/>
            </a:pPr>
            <a:r>
              <a:rPr lang="de-DE" sz="1800" dirty="0"/>
              <a:t>Festlegung: Bewertungsausschuss </a:t>
            </a:r>
          </a:p>
          <a:p>
            <a:pPr marL="762000" lvl="2" indent="0" eaLnBrk="1" hangingPunct="1">
              <a:defRPr/>
            </a:pPr>
            <a:r>
              <a:rPr lang="de-DE" sz="1600" dirty="0"/>
              <a:t>Kassenärztliche Vereinigungen </a:t>
            </a:r>
          </a:p>
          <a:p>
            <a:pPr marL="762000" lvl="2" indent="0" eaLnBrk="1" hangingPunct="1">
              <a:defRPr/>
            </a:pPr>
            <a:r>
              <a:rPr lang="de-DE" sz="1600" dirty="0"/>
              <a:t>Spitzenverbände der GKV </a:t>
            </a:r>
          </a:p>
          <a:p>
            <a:pPr marL="0" indent="0" eaLnBrk="1" hangingPunct="1">
              <a:buFontTx/>
              <a:buNone/>
              <a:defRPr/>
            </a:pPr>
            <a:endParaRPr lang="de-DE" sz="2800" dirty="0">
              <a:cs typeface="Times New Roman" pitchFamily="18" charset="0"/>
            </a:endParaRP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457413"/>
              </p:ext>
            </p:extLst>
          </p:nvPr>
        </p:nvGraphicFramePr>
        <p:xfrm>
          <a:off x="5580112" y="2492896"/>
          <a:ext cx="7858125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2" name="Picture" r:id="rId3" imgW="6938640" imgH="3624480" progId="Word.Picture.8">
                  <p:embed/>
                </p:oleObj>
              </mc:Choice>
              <mc:Fallback>
                <p:oleObj name="Picture" r:id="rId3" imgW="6938640" imgH="362448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2492896"/>
                        <a:ext cx="7858125" cy="410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6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900"/>
    </mc:Choice>
    <mc:Fallback xmlns="">
      <p:transition spd="slow" advTm="989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6841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de-DE" dirty="0"/>
              <a:t>Finanzierung der </a:t>
            </a:r>
            <a:br>
              <a:rPr lang="de-DE" dirty="0"/>
            </a:br>
            <a:r>
              <a:rPr lang="de-DE" dirty="0"/>
              <a:t>niedergelassenen Ärzt*innen </a:t>
            </a:r>
          </a:p>
        </p:txBody>
      </p:sp>
      <p:sp>
        <p:nvSpPr>
          <p:cNvPr id="8110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00213"/>
            <a:ext cx="5400675" cy="4943475"/>
          </a:xfrm>
        </p:spPr>
        <p:txBody>
          <a:bodyPr/>
          <a:lstStyle/>
          <a:p>
            <a:pPr marL="0" indent="0" eaLnBrk="1" hangingPunct="1">
              <a:defRPr/>
            </a:pPr>
            <a:r>
              <a:rPr lang="de-DE" sz="2000" b="1" dirty="0"/>
              <a:t>Einheitlichen Bewertungsmaßstab (EBM) (§87 SGB V)</a:t>
            </a:r>
          </a:p>
          <a:p>
            <a:pPr marL="381000" lvl="1" indent="0" eaLnBrk="1" hangingPunct="1">
              <a:defRPr/>
            </a:pPr>
            <a:r>
              <a:rPr lang="de-DE" sz="2000" dirty="0"/>
              <a:t>…</a:t>
            </a:r>
          </a:p>
          <a:p>
            <a:pPr marL="381000" lvl="1" indent="0" eaLnBrk="1" hangingPunct="1">
              <a:defRPr/>
            </a:pPr>
            <a:r>
              <a:rPr lang="de-DE" sz="2000" dirty="0"/>
              <a:t>Inhalt: </a:t>
            </a:r>
          </a:p>
          <a:p>
            <a:pPr marL="762000" lvl="2" indent="0" eaLnBrk="1" hangingPunct="1">
              <a:defRPr/>
            </a:pPr>
            <a:r>
              <a:rPr lang="de-DE" sz="2000" dirty="0"/>
              <a:t>Festlegung der abrechnungsfähigen Leistungen </a:t>
            </a:r>
          </a:p>
          <a:p>
            <a:pPr marL="762000" lvl="2" indent="0" eaLnBrk="1" hangingPunct="1">
              <a:defRPr/>
            </a:pPr>
            <a:r>
              <a:rPr lang="de-DE" sz="2000" dirty="0"/>
              <a:t>Festlegung des EBM-Punkte</a:t>
            </a:r>
          </a:p>
          <a:p>
            <a:pPr marL="1143000" lvl="3" indent="0" eaLnBrk="1" hangingPunct="1">
              <a:defRPr/>
            </a:pPr>
            <a:r>
              <a:rPr lang="de-DE" dirty="0"/>
              <a:t>Relativer Wert der Leistungen in Punkten </a:t>
            </a:r>
          </a:p>
          <a:p>
            <a:pPr marL="1143000" lvl="3" indent="0" eaLnBrk="1" hangingPunct="1">
              <a:defRPr/>
            </a:pPr>
            <a:r>
              <a:rPr lang="de-DE" dirty="0" smtClean="0"/>
              <a:t>Die Ärzt*in rechnet </a:t>
            </a:r>
            <a:r>
              <a:rPr lang="de-DE" dirty="0"/>
              <a:t>folglich (mit wenigen Ausnahmen) keine Euro ab, sondern eine Punktesumme.</a:t>
            </a:r>
            <a:endParaRPr lang="de-DE" b="1" dirty="0">
              <a:cs typeface="Times New Roman" pitchFamily="18" charset="0"/>
            </a:endParaRPr>
          </a:p>
          <a:p>
            <a:pPr marL="0" indent="0" eaLnBrk="1" hangingPunct="1">
              <a:defRPr/>
            </a:pPr>
            <a:endParaRPr lang="de-DE" sz="1800" b="1" dirty="0"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de-DE" sz="2800" dirty="0"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de-DE" sz="2800" dirty="0">
              <a:cs typeface="Times New Roman" pitchFamily="18" charset="0"/>
            </a:endParaRPr>
          </a:p>
          <a:p>
            <a:pPr marL="0" indent="0" eaLnBrk="1" hangingPunct="1">
              <a:buFontTx/>
              <a:buNone/>
              <a:defRPr/>
            </a:pPr>
            <a:endParaRPr lang="de-DE" sz="2800" dirty="0">
              <a:cs typeface="Times New Roman" pitchFamily="18" charset="0"/>
            </a:endParaRPr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7737531"/>
              </p:ext>
            </p:extLst>
          </p:nvPr>
        </p:nvGraphicFramePr>
        <p:xfrm>
          <a:off x="5796136" y="2564904"/>
          <a:ext cx="7858125" cy="410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16" name="Picture" r:id="rId3" imgW="6938640" imgH="3624480" progId="Word.Picture.8">
                  <p:embed/>
                </p:oleObj>
              </mc:Choice>
              <mc:Fallback>
                <p:oleObj name="Picture" r:id="rId3" imgW="6938640" imgH="3624480" progId="Word.Picture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6136" y="2564904"/>
                        <a:ext cx="7858125" cy="41052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7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1512"/>
    </mc:Choice>
    <mc:Fallback xmlns="">
      <p:transition spd="slow" advTm="111512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3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52513"/>
          </a:xfrm>
        </p:spPr>
        <p:txBody>
          <a:bodyPr/>
          <a:lstStyle/>
          <a:p>
            <a:pPr eaLnBrk="1" hangingPunct="1">
              <a:defRPr/>
            </a:pPr>
            <a:r>
              <a:rPr lang="de-DE"/>
              <a:t>Berechnung der Vergütung</a:t>
            </a:r>
          </a:p>
        </p:txBody>
      </p:sp>
      <p:sp>
        <p:nvSpPr>
          <p:cNvPr id="9553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25538"/>
            <a:ext cx="8229600" cy="54721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dirty="0"/>
              <a:t>Alternativen: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/>
              <a:t>1: Fester Geldwert je EBM-Punkt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>
                <a:sym typeface="Wingdings" pitchFamily="2" charset="2"/>
              </a:rPr>
              <a:t>Vorteile: 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de-DE" dirty="0">
                <a:sym typeface="Wingdings" pitchFamily="2" charset="2"/>
              </a:rPr>
              <a:t>gute Berechenbarkeit für </a:t>
            </a:r>
            <a:r>
              <a:rPr lang="de-DE" dirty="0" smtClean="0">
                <a:sym typeface="Wingdings" pitchFamily="2" charset="2"/>
              </a:rPr>
              <a:t>Ärzt*in</a:t>
            </a:r>
            <a:endParaRPr lang="de-DE" dirty="0">
              <a:sym typeface="Wingdings" pitchFamily="2" charset="2"/>
            </a:endParaRPr>
          </a:p>
          <a:p>
            <a:pPr lvl="3" eaLnBrk="1" hangingPunct="1">
              <a:lnSpc>
                <a:spcPct val="90000"/>
              </a:lnSpc>
              <a:defRPr/>
            </a:pPr>
            <a:r>
              <a:rPr lang="de-DE" dirty="0">
                <a:sym typeface="Wingdings" pitchFamily="2" charset="2"/>
              </a:rPr>
              <a:t>Konstante Qualität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/>
              <a:t>Nachteil: Mengenausweitung führt zu Kostenanstieg </a:t>
            </a:r>
            <a:r>
              <a:rPr lang="de-DE" dirty="0">
                <a:sym typeface="Wingdings" pitchFamily="2" charset="2"/>
              </a:rPr>
              <a:t> Mengenbegrenzung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de-DE" dirty="0">
                <a:sym typeface="Wingdings" pitchFamily="2" charset="2"/>
              </a:rPr>
              <a:t>2: Variabler Geldwert je EBM-Punkt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>
                <a:sym typeface="Wingdings" pitchFamily="2" charset="2"/>
              </a:rPr>
              <a:t>Vorteil: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de-DE" dirty="0">
                <a:sym typeface="Wingdings" pitchFamily="2" charset="2"/>
              </a:rPr>
              <a:t>Konstante Gesamtkosten für GKV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de-DE" dirty="0">
                <a:sym typeface="Wingdings" pitchFamily="2" charset="2"/>
              </a:rPr>
              <a:t>Nachteile: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de-DE" dirty="0">
                <a:sym typeface="Wingdings" pitchFamily="2" charset="2"/>
              </a:rPr>
              <a:t>„Rob </a:t>
            </a:r>
            <a:r>
              <a:rPr lang="de-DE" dirty="0" err="1">
                <a:sym typeface="Wingdings" pitchFamily="2" charset="2"/>
              </a:rPr>
              <a:t>my</a:t>
            </a:r>
            <a:r>
              <a:rPr lang="de-DE" dirty="0">
                <a:sym typeface="Wingdings" pitchFamily="2" charset="2"/>
              </a:rPr>
              <a:t> </a:t>
            </a:r>
            <a:r>
              <a:rPr lang="de-DE" dirty="0" err="1">
                <a:sym typeface="Wingdings" pitchFamily="2" charset="2"/>
              </a:rPr>
              <a:t>neighbour</a:t>
            </a:r>
            <a:r>
              <a:rPr lang="de-DE" dirty="0">
                <a:sym typeface="Wingdings" pitchFamily="2" charset="2"/>
              </a:rPr>
              <a:t>“: Mengenausweitung führt zu Nachteilen für andere Anbieter  Begrenzung</a:t>
            </a: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63F-717F-49C1-919C-37DE8BE88CB8}" type="slidenum">
              <a:rPr lang="de-DE" smtClean="0"/>
              <a:t>8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6348"/>
    </mc:Choice>
    <mc:Fallback xmlns="">
      <p:transition spd="slow" advTm="14634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/>
              <a:t>Berechnung des „Floating EBM“</a:t>
            </a:r>
          </a:p>
        </p:txBody>
      </p:sp>
      <p:sp>
        <p:nvSpPr>
          <p:cNvPr id="812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905000"/>
            <a:ext cx="8218488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de-DE" sz="2800" dirty="0"/>
              <a:t>Schritt 1: Aufteilung nach Fachgruppen („Töpfe“)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/>
              <a:t>Schritt 2: Aufteilung auf die Mitglieder gemäß Punkteabrechnung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sz="2800" dirty="0"/>
          </a:p>
          <a:p>
            <a:pPr eaLnBrk="1" hangingPunct="1">
              <a:lnSpc>
                <a:spcPct val="90000"/>
              </a:lnSpc>
              <a:defRPr/>
            </a:pPr>
            <a:endParaRPr lang="de-DE" sz="2800" dirty="0"/>
          </a:p>
          <a:p>
            <a:pPr eaLnBrk="1" hangingPunct="1">
              <a:lnSpc>
                <a:spcPct val="90000"/>
              </a:lnSpc>
              <a:defRPr/>
            </a:pPr>
            <a:endParaRPr lang="de-DE" sz="2800" dirty="0"/>
          </a:p>
          <a:p>
            <a:pPr eaLnBrk="1" hangingPunct="1">
              <a:lnSpc>
                <a:spcPct val="90000"/>
              </a:lnSpc>
              <a:defRPr/>
            </a:pPr>
            <a:r>
              <a:rPr lang="de-DE" sz="2800" dirty="0"/>
              <a:t>Problem: Exakte Kenntnis der Erlöse dauert lange</a:t>
            </a:r>
          </a:p>
          <a:p>
            <a:pPr eaLnBrk="1" hangingPunct="1">
              <a:lnSpc>
                <a:spcPct val="90000"/>
              </a:lnSpc>
              <a:defRPr/>
            </a:pPr>
            <a:endParaRPr lang="de-DE" sz="2800" dirty="0"/>
          </a:p>
        </p:txBody>
      </p:sp>
      <p:graphicFrame>
        <p:nvGraphicFramePr>
          <p:cNvPr id="614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71550" y="3716338"/>
          <a:ext cx="698500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0" name="Equation" r:id="rId3" imgW="2946240" imgH="431640" progId="Equation.3">
                  <p:embed/>
                </p:oleObj>
              </mc:Choice>
              <mc:Fallback>
                <p:oleObj name="Equation" r:id="rId3" imgW="294624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lum bright="100000"/>
                        <a:grayscl/>
                        <a:biLevel thresh="50000"/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716338"/>
                        <a:ext cx="6985000" cy="10239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56B68-71DE-44BA-AF7E-CECA55E14A70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5134"/>
    </mc:Choice>
    <mc:Fallback xmlns="">
      <p:transition spd="slow" advTm="10513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1003</Words>
  <Application>Microsoft Office PowerPoint</Application>
  <PresentationFormat>Bildschirmpräsentation (4:3)</PresentationFormat>
  <Paragraphs>231</Paragraphs>
  <Slides>28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3</vt:i4>
      </vt:variant>
      <vt:variant>
        <vt:lpstr>Folientitel</vt:lpstr>
      </vt:variant>
      <vt:variant>
        <vt:i4>28</vt:i4>
      </vt:variant>
    </vt:vector>
  </HeadingPairs>
  <TitlesOfParts>
    <vt:vector size="38" baseType="lpstr">
      <vt:lpstr>Arial</vt:lpstr>
      <vt:lpstr>Calibri</vt:lpstr>
      <vt:lpstr>Symbol</vt:lpstr>
      <vt:lpstr>Tahoma</vt:lpstr>
      <vt:lpstr>Times New Roman</vt:lpstr>
      <vt:lpstr>Wingdings</vt:lpstr>
      <vt:lpstr>Larissa</vt:lpstr>
      <vt:lpstr>Bild</vt:lpstr>
      <vt:lpstr>Picture</vt:lpstr>
      <vt:lpstr>Equation</vt:lpstr>
      <vt:lpstr>GESUNDHEITSMANAGEMENT I Teil 3a-2    Prof. Dr. Steffen Fleßa Lst. für Allgemeine Betriebswirtschaftslehre und Gesundheitsmanagement Universität Greifswald </vt:lpstr>
      <vt:lpstr>3 Grundlagen der Finanzierung</vt:lpstr>
      <vt:lpstr>3.1.2 Unterscheidung nach der Finanzierung der Leistung</vt:lpstr>
      <vt:lpstr>Finanzierung der  niedergelassenen Ärzt*innen </vt:lpstr>
      <vt:lpstr>Finanzierung der  niedergelassenen Ärzt*innen </vt:lpstr>
      <vt:lpstr>Finanzierung der  niedergelassenen Ärzt*innen </vt:lpstr>
      <vt:lpstr>Finanzierung der  niedergelassenen Ärzt*innen </vt:lpstr>
      <vt:lpstr>Berechnung der Vergütung</vt:lpstr>
      <vt:lpstr>Berechnung des „Floating EBM“</vt:lpstr>
      <vt:lpstr>Beschränkung der Kostenanstiege</vt:lpstr>
      <vt:lpstr>Beschränkung der Kostenanstiege</vt:lpstr>
      <vt:lpstr>Beschränkung der Kostenanstiege</vt:lpstr>
      <vt:lpstr>Grundlage der Regelleistungsvolumina</vt:lpstr>
      <vt:lpstr>Gesundheitsreform 2007  (GKV-WSG)</vt:lpstr>
      <vt:lpstr>Medizinisches Versorgungszentrum als Innovation</vt:lpstr>
      <vt:lpstr>Geschichte der Poliklinik</vt:lpstr>
      <vt:lpstr>Aufbau einer Poliklinik in der DDR</vt:lpstr>
      <vt:lpstr>Aufbau einer Poliklinik seit 2004 in der BRD</vt:lpstr>
      <vt:lpstr>Vorteile</vt:lpstr>
      <vt:lpstr>Nachteile</vt:lpstr>
      <vt:lpstr>Ausblick</vt:lpstr>
      <vt:lpstr>Finanzierung der Pflegeleistungen</vt:lpstr>
      <vt:lpstr>Hauptleistungsbeträge (€) (Pflegeversicherungsleistungen 2023)</vt:lpstr>
      <vt:lpstr>Grundlagen der sozialen Pflegeversicherung</vt:lpstr>
      <vt:lpstr>Finanzierung der Pflegeversicherung</vt:lpstr>
      <vt:lpstr>Krankenhausfinanzierung</vt:lpstr>
      <vt:lpstr>Folgen</vt:lpstr>
      <vt:lpstr>3 Grundlagen der Finanzierung</vt:lpstr>
    </vt:vector>
  </TitlesOfParts>
  <Company>ATHOEG Klinikum HD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der Gesundheitsökonomik</dc:title>
  <dc:creator>SteffenF</dc:creator>
  <cp:lastModifiedBy>Steffen Flessa</cp:lastModifiedBy>
  <cp:revision>436</cp:revision>
  <cp:lastPrinted>1601-01-01T00:00:00Z</cp:lastPrinted>
  <dcterms:created xsi:type="dcterms:W3CDTF">2003-05-27T08:12:45Z</dcterms:created>
  <dcterms:modified xsi:type="dcterms:W3CDTF">2023-08-03T07:10:50Z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6</vt:i4>
  </property>
</Properties>
</file>