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720" r:id="rId1"/>
  </p:sldMasterIdLst>
  <p:notesMasterIdLst>
    <p:notesMasterId r:id="rId25"/>
  </p:notesMasterIdLst>
  <p:handoutMasterIdLst>
    <p:handoutMasterId r:id="rId26"/>
  </p:handoutMasterIdLst>
  <p:sldIdLst>
    <p:sldId id="423" r:id="rId2"/>
    <p:sldId id="831" r:id="rId3"/>
    <p:sldId id="523" r:id="rId4"/>
    <p:sldId id="970" r:id="rId5"/>
    <p:sldId id="969" r:id="rId6"/>
    <p:sldId id="835" r:id="rId7"/>
    <p:sldId id="836" r:id="rId8"/>
    <p:sldId id="524" r:id="rId9"/>
    <p:sldId id="525" r:id="rId10"/>
    <p:sldId id="527" r:id="rId11"/>
    <p:sldId id="834" r:id="rId12"/>
    <p:sldId id="837" r:id="rId13"/>
    <p:sldId id="1008" r:id="rId14"/>
    <p:sldId id="1035" r:id="rId15"/>
    <p:sldId id="1036" r:id="rId16"/>
    <p:sldId id="1037" r:id="rId17"/>
    <p:sldId id="1038" r:id="rId18"/>
    <p:sldId id="1039" r:id="rId19"/>
    <p:sldId id="1010" r:id="rId20"/>
    <p:sldId id="528" r:id="rId21"/>
    <p:sldId id="531" r:id="rId22"/>
    <p:sldId id="530" r:id="rId23"/>
    <p:sldId id="1029" r:id="rId24"/>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467388" initials="m" lastIdx="7" clrIdx="0">
    <p:extLst>
      <p:ext uri="{19B8F6BF-5375-455C-9EA6-DF929625EA0E}">
        <p15:presenceInfo xmlns:p15="http://schemas.microsoft.com/office/powerpoint/2012/main" userId="S-1-5-21-657725530-4063554323-3344754233-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000000"/>
    <a:srgbClr val="00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9" autoAdjust="0"/>
    <p:restoredTop sz="91480" autoAdjust="0"/>
  </p:normalViewPr>
  <p:slideViewPr>
    <p:cSldViewPr>
      <p:cViewPr varScale="1">
        <p:scale>
          <a:sx n="87" d="100"/>
          <a:sy n="87" d="100"/>
        </p:scale>
        <p:origin x="72" y="67"/>
      </p:cViewPr>
      <p:guideLst>
        <p:guide orient="horz" pos="2160"/>
        <p:guide pos="2544"/>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380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effectLst>
                  <a:outerShdw blurRad="38100" dist="38100" dir="2700000" algn="tl">
                    <a:srgbClr val="C0C0C0"/>
                  </a:outerShdw>
                </a:effectLst>
                <a:latin typeface="Tahoma" charset="0"/>
              </a:defRPr>
            </a:lvl1pPr>
          </a:lstStyle>
          <a:p>
            <a:pPr>
              <a:defRPr/>
            </a:pPr>
            <a:endParaRPr lang="de-DE"/>
          </a:p>
        </p:txBody>
      </p:sp>
      <p:sp>
        <p:nvSpPr>
          <p:cNvPr id="374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C0C0C0"/>
                  </a:outerShdw>
                </a:effectLst>
                <a:latin typeface="Tahoma" charset="0"/>
              </a:defRPr>
            </a:lvl1pPr>
          </a:lstStyle>
          <a:p>
            <a:pPr>
              <a:defRPr/>
            </a:pPr>
            <a:endParaRPr lang="de-DE"/>
          </a:p>
        </p:txBody>
      </p:sp>
      <p:sp>
        <p:nvSpPr>
          <p:cNvPr id="374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effectLst>
                  <a:outerShdw blurRad="38100" dist="38100" dir="2700000" algn="tl">
                    <a:srgbClr val="C0C0C0"/>
                  </a:outerShdw>
                </a:effectLst>
                <a:latin typeface="Tahoma" charset="0"/>
              </a:defRPr>
            </a:lvl1pPr>
          </a:lstStyle>
          <a:p>
            <a:pPr>
              <a:defRPr/>
            </a:pPr>
            <a:endParaRPr lang="de-DE"/>
          </a:p>
        </p:txBody>
      </p:sp>
      <p:sp>
        <p:nvSpPr>
          <p:cNvPr id="374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effectLst>
                  <a:outerShdw blurRad="38100" dist="38100" dir="2700000" algn="tl">
                    <a:srgbClr val="C0C0C0"/>
                  </a:outerShdw>
                </a:effectLst>
                <a:latin typeface="Tahoma" charset="0"/>
              </a:defRPr>
            </a:lvl1pPr>
          </a:lstStyle>
          <a:p>
            <a:pPr>
              <a:defRPr/>
            </a:pPr>
            <a:fld id="{1514E2BC-F6E9-4C37-B869-0B64A17BA6F3}" type="slidenum">
              <a:rPr lang="de-DE"/>
              <a:pPr>
                <a:defRPr/>
              </a:pPr>
              <a:t>‹Nr.›</a:t>
            </a:fld>
            <a:endParaRPr lang="de-DE"/>
          </a:p>
        </p:txBody>
      </p:sp>
    </p:spTree>
    <p:extLst>
      <p:ext uri="{BB962C8B-B14F-4D97-AF65-F5344CB8AC3E}">
        <p14:creationId xmlns:p14="http://schemas.microsoft.com/office/powerpoint/2010/main" val="223806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latin typeface="Tahoma" charset="0"/>
              </a:defRPr>
            </a:lvl1pPr>
          </a:lstStyle>
          <a:p>
            <a:pPr>
              <a:defRPr/>
            </a:pPr>
            <a:endParaRPr lang="de-DE"/>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Tahoma" charset="0"/>
              </a:defRPr>
            </a:lvl1pPr>
          </a:lstStyle>
          <a:p>
            <a:pPr>
              <a:defRPr/>
            </a:pPr>
            <a:endParaRPr lang="de-DE"/>
          </a:p>
        </p:txBody>
      </p:sp>
      <p:sp>
        <p:nvSpPr>
          <p:cNvPr id="135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latin typeface="Tahoma" charset="0"/>
              </a:defRPr>
            </a:lvl1pPr>
          </a:lstStyle>
          <a:p>
            <a:pPr>
              <a:defRPr/>
            </a:pPr>
            <a:endParaRPr lang="de-DE"/>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Tahoma" charset="0"/>
              </a:defRPr>
            </a:lvl1pPr>
          </a:lstStyle>
          <a:p>
            <a:pPr>
              <a:defRPr/>
            </a:pPr>
            <a:fld id="{52176026-FC58-4906-9BF2-F61AAFB3E701}" type="slidenum">
              <a:rPr lang="de-DE"/>
              <a:pPr>
                <a:defRPr/>
              </a:pPr>
              <a:t>‹Nr.›</a:t>
            </a:fld>
            <a:endParaRPr lang="de-DE"/>
          </a:p>
        </p:txBody>
      </p:sp>
    </p:spTree>
    <p:extLst>
      <p:ext uri="{BB962C8B-B14F-4D97-AF65-F5344CB8AC3E}">
        <p14:creationId xmlns:p14="http://schemas.microsoft.com/office/powerpoint/2010/main" val="284494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176026-FC58-4906-9BF2-F61AAFB3E701}" type="slidenum">
              <a:rPr lang="de-DE" smtClean="0"/>
              <a:pPr>
                <a:defRPr/>
              </a:pPr>
              <a:t>17</a:t>
            </a:fld>
            <a:endParaRPr lang="de-DE"/>
          </a:p>
        </p:txBody>
      </p:sp>
    </p:spTree>
    <p:extLst>
      <p:ext uri="{BB962C8B-B14F-4D97-AF65-F5344CB8AC3E}">
        <p14:creationId xmlns:p14="http://schemas.microsoft.com/office/powerpoint/2010/main" val="398009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176026-FC58-4906-9BF2-F61AAFB3E701}" type="slidenum">
              <a:rPr lang="de-DE" smtClean="0"/>
              <a:pPr>
                <a:defRPr/>
              </a:pPr>
              <a:t>18</a:t>
            </a:fld>
            <a:endParaRPr lang="de-DE"/>
          </a:p>
        </p:txBody>
      </p:sp>
    </p:spTree>
    <p:extLst>
      <p:ext uri="{BB962C8B-B14F-4D97-AF65-F5344CB8AC3E}">
        <p14:creationId xmlns:p14="http://schemas.microsoft.com/office/powerpoint/2010/main" val="329190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5B256B68-71DE-44BA-AF7E-CECA55E14A70}" type="slidenum">
              <a:rPr lang="de-DE" smtClean="0"/>
              <a:pPr>
                <a:defRPr/>
              </a:pPr>
              <a:t>‹Nr.›</a:t>
            </a:fld>
            <a:endParaRPr lang="de-DE"/>
          </a:p>
        </p:txBody>
      </p:sp>
    </p:spTree>
    <p:extLst>
      <p:ext uri="{BB962C8B-B14F-4D97-AF65-F5344CB8AC3E}">
        <p14:creationId xmlns:p14="http://schemas.microsoft.com/office/powerpoint/2010/main" val="14097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344582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AE7C363F-717F-49C1-919C-37DE8BE88CB8}" type="slidenum">
              <a:rPr lang="de-DE" smtClean="0"/>
              <a:pPr/>
              <a:t>‹Nr.›</a:t>
            </a:fld>
            <a:r>
              <a:rPr lang="de-DE" dirty="0" smtClean="0"/>
              <a:t>y</a:t>
            </a:r>
            <a:endParaRPr lang="de-DE" dirty="0"/>
          </a:p>
        </p:txBody>
      </p:sp>
    </p:spTree>
    <p:extLst>
      <p:ext uri="{BB962C8B-B14F-4D97-AF65-F5344CB8AC3E}">
        <p14:creationId xmlns:p14="http://schemas.microsoft.com/office/powerpoint/2010/main" val="193547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273638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390420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206028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17056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372571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251342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169492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AE7C363F-717F-49C1-919C-37DE8BE88CB8}" type="slidenum">
              <a:rPr lang="de-DE" smtClean="0"/>
              <a:t>‹Nr.›</a:t>
            </a:fld>
            <a:endParaRPr lang="de-DE"/>
          </a:p>
        </p:txBody>
      </p:sp>
    </p:spTree>
    <p:extLst>
      <p:ext uri="{BB962C8B-B14F-4D97-AF65-F5344CB8AC3E}">
        <p14:creationId xmlns:p14="http://schemas.microsoft.com/office/powerpoint/2010/main" val="253537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C363F-717F-49C1-919C-37DE8BE88CB8}" type="slidenum">
              <a:rPr lang="de-DE" smtClean="0"/>
              <a:t>‹Nr.›</a:t>
            </a:fld>
            <a:endParaRPr lang="de-DE"/>
          </a:p>
        </p:txBody>
      </p:sp>
    </p:spTree>
    <p:extLst>
      <p:ext uri="{BB962C8B-B14F-4D97-AF65-F5344CB8AC3E}">
        <p14:creationId xmlns:p14="http://schemas.microsoft.com/office/powerpoint/2010/main" val="13747391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www.dkgev.de/media/file/8198.RS275-10_Anlage_Bestandsaufnahme_2010_160910.pdf" TargetMode="External"/><Relationship Id="rId2" Type="http://schemas.openxmlformats.org/officeDocument/2006/relationships/hyperlink" Target="http://www.kgs-online.de/media/file/9940.KHT_2012_Vortrag_Laufer.pdf" TargetMode="External"/><Relationship Id="rId1" Type="http://schemas.openxmlformats.org/officeDocument/2006/relationships/slideLayout" Target="../slideLayouts/slideLayout2.xml"/><Relationship Id="rId4" Type="http://schemas.openxmlformats.org/officeDocument/2006/relationships/hyperlink" Target="https://www.zm-online.de/artikel/2008/ein-leben-in-balance/drei-milliarden-euro-sind-zu-weni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0" y="692150"/>
            <a:ext cx="9144000" cy="5113338"/>
          </a:xfrm>
        </p:spPr>
        <p:txBody>
          <a:bodyPr>
            <a:normAutofit fontScale="90000"/>
          </a:bodyPr>
          <a:lstStyle/>
          <a:p>
            <a:pPr eaLnBrk="1" hangingPunct="1">
              <a:defRPr/>
            </a:pPr>
            <a:r>
              <a:rPr lang="de-DE" sz="4000" b="1" dirty="0">
                <a:cs typeface="Times New Roman" pitchFamily="18" charset="0"/>
              </a:rPr>
              <a:t>GESUNDHEITSMANAGEMENT I</a:t>
            </a:r>
            <a:br>
              <a:rPr lang="de-DE" sz="4000" b="1" dirty="0">
                <a:cs typeface="Times New Roman" pitchFamily="18" charset="0"/>
              </a:rPr>
            </a:br>
            <a:r>
              <a:rPr lang="de-DE" sz="4000" b="1" dirty="0">
                <a:cs typeface="Times New Roman" pitchFamily="18" charset="0"/>
              </a:rPr>
              <a:t>Teil 3a-3</a:t>
            </a:r>
            <a:br>
              <a:rPr lang="de-DE" sz="4000" b="1" dirty="0">
                <a:cs typeface="Times New Roman" pitchFamily="18" charset="0"/>
              </a:rPr>
            </a:br>
            <a:r>
              <a:rPr lang="de-DE" sz="4000" b="1" dirty="0">
                <a:cs typeface="Times New Roman" pitchFamily="18" charset="0"/>
              </a:rPr>
              <a:t/>
            </a:r>
            <a:br>
              <a:rPr lang="de-DE" sz="4000" b="1" dirty="0">
                <a:cs typeface="Times New Roman" pitchFamily="18" charset="0"/>
              </a:rPr>
            </a:br>
            <a:r>
              <a:rPr lang="de-DE" sz="4000" b="1" dirty="0">
                <a:cs typeface="Times New Roman" pitchFamily="18" charset="0"/>
              </a:rPr>
              <a:t/>
            </a:r>
            <a:br>
              <a:rPr lang="de-DE" sz="4000" b="1" dirty="0">
                <a:cs typeface="Times New Roman" pitchFamily="18" charset="0"/>
              </a:rPr>
            </a:br>
            <a:r>
              <a:rPr lang="de-DE" sz="4000" b="1" dirty="0">
                <a:cs typeface="Times New Roman" pitchFamily="18" charset="0"/>
              </a:rPr>
              <a:t/>
            </a:r>
            <a:br>
              <a:rPr lang="de-DE" sz="4000" b="1" dirty="0">
                <a:cs typeface="Times New Roman" pitchFamily="18" charset="0"/>
              </a:rPr>
            </a:br>
            <a:r>
              <a:rPr lang="de-DE" sz="2400" b="1" dirty="0">
                <a:cs typeface="Times New Roman" pitchFamily="18" charset="0"/>
              </a:rPr>
              <a:t>Prof. Dr. Steffen Fleßa</a:t>
            </a:r>
            <a:br>
              <a:rPr lang="de-DE" sz="2400" b="1" dirty="0">
                <a:cs typeface="Times New Roman" pitchFamily="18" charset="0"/>
              </a:rPr>
            </a:br>
            <a:r>
              <a:rPr lang="de-DE" sz="2400" b="1" dirty="0" err="1">
                <a:cs typeface="Times New Roman" pitchFamily="18" charset="0"/>
              </a:rPr>
              <a:t>Lst</a:t>
            </a:r>
            <a:r>
              <a:rPr lang="de-DE" sz="2400" b="1" dirty="0">
                <a:cs typeface="Times New Roman" pitchFamily="18" charset="0"/>
              </a:rPr>
              <a:t>. für Allgemeine Betriebswirtschaftslehre und Gesundheitsmanagement</a:t>
            </a:r>
            <a:br>
              <a:rPr lang="de-DE" sz="2400" b="1" dirty="0">
                <a:cs typeface="Times New Roman" pitchFamily="18" charset="0"/>
              </a:rPr>
            </a:br>
            <a:r>
              <a:rPr lang="de-DE" sz="2400" b="1" dirty="0">
                <a:cs typeface="Times New Roman" pitchFamily="18" charset="0"/>
              </a:rPr>
              <a:t>Universität Greifswald</a:t>
            </a:r>
            <a:r>
              <a:rPr lang="de-DE" sz="4000" b="1" dirty="0">
                <a:cs typeface="Times New Roman" pitchFamily="18" charset="0"/>
              </a:rPr>
              <a:t/>
            </a:r>
            <a:br>
              <a:rPr lang="de-DE" sz="4000" b="1" dirty="0">
                <a:cs typeface="Times New Roman" pitchFamily="18" charset="0"/>
              </a:rPr>
            </a:br>
            <a:endParaRPr lang="de-DE" sz="4000" dirty="0"/>
          </a:p>
        </p:txBody>
      </p:sp>
    </p:spTree>
  </p:cSld>
  <p:clrMapOvr>
    <a:masterClrMapping/>
  </p:clrMapOvr>
  <mc:AlternateContent xmlns:mc="http://schemas.openxmlformats.org/markup-compatibility/2006" xmlns:p14="http://schemas.microsoft.com/office/powerpoint/2010/main">
    <mc:Choice Requires="p14">
      <p:transition spd="slow" p14:dur="2000" advTm="7064"/>
    </mc:Choice>
    <mc:Fallback xmlns="">
      <p:transition spd="slow" advTm="706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304800" y="228600"/>
            <a:ext cx="8686800" cy="896938"/>
          </a:xfrm>
        </p:spPr>
        <p:txBody>
          <a:bodyPr/>
          <a:lstStyle/>
          <a:p>
            <a:pPr eaLnBrk="1" hangingPunct="1">
              <a:defRPr/>
            </a:pPr>
            <a:r>
              <a:rPr lang="de-DE">
                <a:cs typeface="Times New Roman" pitchFamily="18" charset="0"/>
              </a:rPr>
              <a:t>Probleme der Dualen Finanzierung</a:t>
            </a:r>
          </a:p>
        </p:txBody>
      </p:sp>
      <p:sp>
        <p:nvSpPr>
          <p:cNvPr id="414723" name="Rectangle 3"/>
          <p:cNvSpPr>
            <a:spLocks noGrp="1" noChangeArrowheads="1"/>
          </p:cNvSpPr>
          <p:nvPr>
            <p:ph idx="1"/>
          </p:nvPr>
        </p:nvSpPr>
        <p:spPr>
          <a:xfrm>
            <a:off x="395536" y="1196975"/>
            <a:ext cx="8064896" cy="5524500"/>
          </a:xfrm>
        </p:spPr>
        <p:txBody>
          <a:bodyPr>
            <a:normAutofit fontScale="70000" lnSpcReduction="20000"/>
          </a:bodyPr>
          <a:lstStyle/>
          <a:p>
            <a:pPr marL="482600" indent="-482600" eaLnBrk="1" hangingPunct="1">
              <a:lnSpc>
                <a:spcPct val="120000"/>
              </a:lnSpc>
              <a:defRPr/>
            </a:pPr>
            <a:r>
              <a:rPr lang="de-DE" dirty="0"/>
              <a:t>Anstieg der Krankenhauskosten</a:t>
            </a:r>
          </a:p>
          <a:p>
            <a:pPr marL="882650" lvl="1" indent="-482600">
              <a:lnSpc>
                <a:spcPct val="120000"/>
              </a:lnSpc>
              <a:defRPr/>
            </a:pPr>
            <a:r>
              <a:rPr lang="de-DE" dirty="0"/>
              <a:t>Deutlich über der Wachstumsrate der beitragspflichtigen Einnahmen der GKV-Mitglieder, d.h. der Beitragssatzanstieg der Krankenkassen seit 1992 (von 9,2 % in 1973 auf 13,6 % in 1998) ist primär auf die Ausgabenentwicklung im Krankenhausbereich zurückzuführen  </a:t>
            </a:r>
          </a:p>
          <a:p>
            <a:pPr marL="482600" indent="-482600" eaLnBrk="1" hangingPunct="1">
              <a:lnSpc>
                <a:spcPct val="120000"/>
              </a:lnSpc>
              <a:defRPr/>
            </a:pPr>
            <a:r>
              <a:rPr lang="de-DE" dirty="0"/>
              <a:t>Abkopplung der Investitionsförderung vom Wachstum des Bruttoinlandsprodukts</a:t>
            </a:r>
          </a:p>
          <a:p>
            <a:pPr marL="882650" lvl="1" indent="-482600">
              <a:lnSpc>
                <a:spcPct val="120000"/>
              </a:lnSpc>
              <a:defRPr/>
            </a:pPr>
            <a:r>
              <a:rPr lang="de-DE" dirty="0"/>
              <a:t>Krankenhausförderung bleibt immer stärker hinter der gesamt-wirtschaftlichen Entwicklung zurück (Investitionsstau geschätzt 25-50 Mrd. Euro)  </a:t>
            </a:r>
          </a:p>
          <a:p>
            <a:pPr marL="482600" indent="-482600" eaLnBrk="1" hangingPunct="1">
              <a:lnSpc>
                <a:spcPct val="120000"/>
              </a:lnSpc>
              <a:defRPr/>
            </a:pPr>
            <a:r>
              <a:rPr lang="de-DE" dirty="0"/>
              <a:t>Autonomie </a:t>
            </a:r>
          </a:p>
          <a:p>
            <a:pPr marL="882650" lvl="1" indent="-482600">
              <a:lnSpc>
                <a:spcPct val="120000"/>
              </a:lnSpc>
              <a:defRPr/>
            </a:pPr>
            <a:r>
              <a:rPr lang="de-DE" dirty="0"/>
              <a:t>Durch Übertragung der Planungs- und Entscheidungskompetenz auf die Länder kommt es zu einer Einschränkung der betrieblichen Autonomie und des eigenständigen wirtschaftlichen Handelns </a:t>
            </a:r>
          </a:p>
          <a:p>
            <a:pPr marL="482600" indent="-482600" eaLnBrk="1" hangingPunct="1">
              <a:lnSpc>
                <a:spcPct val="120000"/>
              </a:lnSpc>
              <a:defRPr/>
            </a:pPr>
            <a:r>
              <a:rPr lang="de-DE" dirty="0"/>
              <a:t>…</a:t>
            </a:r>
          </a:p>
        </p:txBody>
      </p:sp>
      <p:sp>
        <p:nvSpPr>
          <p:cNvPr id="2" name="Foliennummernplatzhalter 1"/>
          <p:cNvSpPr>
            <a:spLocks noGrp="1"/>
          </p:cNvSpPr>
          <p:nvPr>
            <p:ph type="sldNum" sz="quarter" idx="12"/>
          </p:nvPr>
        </p:nvSpPr>
        <p:spPr/>
        <p:txBody>
          <a:bodyPr/>
          <a:lstStyle/>
          <a:p>
            <a:fld id="{AE7C363F-717F-49C1-919C-37DE8BE88CB8}" type="slidenum">
              <a:rPr lang="de-DE" smtClean="0"/>
              <a:t>10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42781"/>
    </mc:Choice>
    <mc:Fallback xmlns="">
      <p:transition spd="slow" advTm="24278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a:xfrm>
            <a:off x="457200" y="292100"/>
            <a:ext cx="8229600" cy="904875"/>
          </a:xfrm>
        </p:spPr>
        <p:txBody>
          <a:bodyPr/>
          <a:lstStyle/>
          <a:p>
            <a:pPr eaLnBrk="1" hangingPunct="1">
              <a:defRPr/>
            </a:pPr>
            <a:r>
              <a:rPr lang="de-DE" sz="4000">
                <a:cs typeface="Times New Roman" pitchFamily="18" charset="0"/>
              </a:rPr>
              <a:t>Probleme der Dualen Finanzierung</a:t>
            </a:r>
          </a:p>
        </p:txBody>
      </p:sp>
      <p:sp>
        <p:nvSpPr>
          <p:cNvPr id="814083" name="Rectangle 3"/>
          <p:cNvSpPr>
            <a:spLocks noGrp="1" noChangeArrowheads="1"/>
          </p:cNvSpPr>
          <p:nvPr>
            <p:ph idx="1"/>
          </p:nvPr>
        </p:nvSpPr>
        <p:spPr/>
        <p:txBody>
          <a:bodyPr>
            <a:normAutofit fontScale="70000" lnSpcReduction="20000"/>
          </a:bodyPr>
          <a:lstStyle/>
          <a:p>
            <a:pPr eaLnBrk="1" hangingPunct="1">
              <a:lnSpc>
                <a:spcPct val="80000"/>
              </a:lnSpc>
              <a:defRPr/>
            </a:pPr>
            <a:r>
              <a:rPr lang="de-DE" sz="2600" dirty="0">
                <a:cs typeface="Times New Roman" pitchFamily="18" charset="0"/>
              </a:rPr>
              <a:t>…</a:t>
            </a:r>
          </a:p>
          <a:p>
            <a:pPr eaLnBrk="1" hangingPunct="1">
              <a:lnSpc>
                <a:spcPct val="120000"/>
              </a:lnSpc>
              <a:defRPr/>
            </a:pPr>
            <a:r>
              <a:rPr lang="de-DE" dirty="0"/>
              <a:t>Rationalisierungsstopp</a:t>
            </a:r>
          </a:p>
          <a:p>
            <a:pPr lvl="1" eaLnBrk="1" hangingPunct="1">
              <a:lnSpc>
                <a:spcPct val="120000"/>
              </a:lnSpc>
              <a:buFont typeface="Tahoma" charset="0"/>
              <a:buChar char="–"/>
              <a:defRPr/>
            </a:pPr>
            <a:r>
              <a:rPr lang="de-DE" dirty="0"/>
              <a:t>Eine Erhöhung der Investitionen führt zu einer Reduktion der Betriebsausgaben, d.h. eine duale Finanzierung verhindert das Erreichen einer gesamtbetrieblichen Effizienz </a:t>
            </a:r>
          </a:p>
          <a:p>
            <a:pPr eaLnBrk="1" hangingPunct="1">
              <a:lnSpc>
                <a:spcPct val="120000"/>
              </a:lnSpc>
              <a:defRPr/>
            </a:pPr>
            <a:r>
              <a:rPr lang="de-DE" dirty="0"/>
              <a:t>Verhinderung langfristiger Planung, Stärkung der Bürokratie </a:t>
            </a:r>
          </a:p>
          <a:p>
            <a:pPr eaLnBrk="1" hangingPunct="1">
              <a:lnSpc>
                <a:spcPct val="120000"/>
              </a:lnSpc>
              <a:defRPr/>
            </a:pPr>
            <a:r>
              <a:rPr lang="de-DE" dirty="0"/>
              <a:t>Durchsetzbarkeit </a:t>
            </a:r>
          </a:p>
          <a:p>
            <a:pPr lvl="1">
              <a:lnSpc>
                <a:spcPct val="120000"/>
              </a:lnSpc>
              <a:defRPr/>
            </a:pPr>
            <a:r>
              <a:rPr lang="de-DE" dirty="0"/>
              <a:t>Strategie der „zugänglichen Töpfe“, d.h. bei verschiedenen Investitionsalternativen wird nicht die mit den niedrigsten Gesamtkosten, sondern jene gewählt, die bei den Verhandlungen am ehesten durchsetzbar ist </a:t>
            </a:r>
          </a:p>
          <a:p>
            <a:pPr eaLnBrk="1" hangingPunct="1">
              <a:lnSpc>
                <a:spcPct val="120000"/>
              </a:lnSpc>
              <a:defRPr/>
            </a:pPr>
            <a:r>
              <a:rPr lang="de-DE" dirty="0"/>
              <a:t>…</a:t>
            </a:r>
          </a:p>
          <a:p>
            <a:pPr eaLnBrk="1" hangingPunct="1">
              <a:lnSpc>
                <a:spcPct val="80000"/>
              </a:lnSpc>
              <a:defRPr/>
            </a:pPr>
            <a:endParaRPr lang="de-DE" sz="2400" dirty="0"/>
          </a:p>
        </p:txBody>
      </p:sp>
      <p:sp>
        <p:nvSpPr>
          <p:cNvPr id="2" name="Foliennummernplatzhalter 1"/>
          <p:cNvSpPr>
            <a:spLocks noGrp="1"/>
          </p:cNvSpPr>
          <p:nvPr>
            <p:ph type="sldNum" sz="quarter" idx="12"/>
          </p:nvPr>
        </p:nvSpPr>
        <p:spPr/>
        <p:txBody>
          <a:bodyPr/>
          <a:lstStyle/>
          <a:p>
            <a:fld id="{AE7C363F-717F-49C1-919C-37DE8BE88CB8}" type="slidenum">
              <a:rPr lang="de-DE" smtClean="0"/>
              <a:t>11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31096"/>
    </mc:Choice>
    <mc:Fallback xmlns="">
      <p:transition spd="slow" advTm="13109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457200" y="292100"/>
            <a:ext cx="8229600" cy="904875"/>
          </a:xfrm>
        </p:spPr>
        <p:txBody>
          <a:bodyPr/>
          <a:lstStyle/>
          <a:p>
            <a:pPr eaLnBrk="1" hangingPunct="1">
              <a:defRPr/>
            </a:pPr>
            <a:r>
              <a:rPr lang="de-DE" sz="4000">
                <a:cs typeface="Times New Roman" pitchFamily="18" charset="0"/>
              </a:rPr>
              <a:t>Probleme der Dualen Finanzierung</a:t>
            </a:r>
          </a:p>
        </p:txBody>
      </p:sp>
      <p:sp>
        <p:nvSpPr>
          <p:cNvPr id="818179" name="Rectangle 3"/>
          <p:cNvSpPr>
            <a:spLocks noGrp="1" noChangeArrowheads="1"/>
          </p:cNvSpPr>
          <p:nvPr>
            <p:ph idx="1"/>
          </p:nvPr>
        </p:nvSpPr>
        <p:spPr/>
        <p:txBody>
          <a:bodyPr/>
          <a:lstStyle/>
          <a:p>
            <a:pPr eaLnBrk="1" hangingPunct="1">
              <a:lnSpc>
                <a:spcPct val="80000"/>
              </a:lnSpc>
              <a:defRPr/>
            </a:pPr>
            <a:r>
              <a:rPr lang="de-DE" sz="3100" dirty="0">
                <a:cs typeface="Times New Roman" pitchFamily="18" charset="0"/>
              </a:rPr>
              <a:t>…</a:t>
            </a:r>
          </a:p>
          <a:p>
            <a:pPr eaLnBrk="1" hangingPunct="1">
              <a:lnSpc>
                <a:spcPct val="80000"/>
              </a:lnSpc>
              <a:defRPr/>
            </a:pPr>
            <a:r>
              <a:rPr lang="de-DE" sz="3100" dirty="0">
                <a:cs typeface="Times New Roman" pitchFamily="18" charset="0"/>
              </a:rPr>
              <a:t>Bettenabbau</a:t>
            </a:r>
            <a:r>
              <a:rPr lang="de-DE" dirty="0"/>
              <a:t> </a:t>
            </a:r>
          </a:p>
          <a:p>
            <a:pPr lvl="1" eaLnBrk="1" hangingPunct="1">
              <a:lnSpc>
                <a:spcPct val="80000"/>
              </a:lnSpc>
              <a:buFont typeface="Tahoma" charset="0"/>
              <a:buChar char="–"/>
              <a:defRPr/>
            </a:pPr>
            <a:r>
              <a:rPr lang="de-DE" sz="2700" dirty="0">
                <a:cs typeface="Times New Roman" pitchFamily="18" charset="0"/>
              </a:rPr>
              <a:t>Abhängigkeit der pauschalen Investitionsförderung von der Bettenzahl verhindert Anreize, Überkapazitäten zu vermindern</a:t>
            </a:r>
            <a:r>
              <a:rPr lang="de-DE" dirty="0">
                <a:cs typeface="Times New Roman" pitchFamily="18" charset="0"/>
              </a:rPr>
              <a:t> </a:t>
            </a:r>
          </a:p>
          <a:p>
            <a:pPr eaLnBrk="1" hangingPunct="1">
              <a:lnSpc>
                <a:spcPct val="80000"/>
              </a:lnSpc>
              <a:defRPr/>
            </a:pPr>
            <a:r>
              <a:rPr lang="de-DE" sz="3100" dirty="0">
                <a:cs typeface="Times New Roman" pitchFamily="18" charset="0"/>
              </a:rPr>
              <a:t>Diskontinuierliche Förderung</a:t>
            </a:r>
          </a:p>
          <a:p>
            <a:pPr lvl="1" eaLnBrk="1" hangingPunct="1">
              <a:lnSpc>
                <a:spcPct val="80000"/>
              </a:lnSpc>
              <a:buFont typeface="Tahoma" charset="0"/>
              <a:buChar char="–"/>
              <a:defRPr/>
            </a:pPr>
            <a:r>
              <a:rPr lang="de-DE" sz="2700" dirty="0">
                <a:cs typeface="Times New Roman" pitchFamily="18" charset="0"/>
              </a:rPr>
              <a:t>Die Bindung der Investitionsfördermittel an die Haushaltslage der Länder sorgt für diskontinuierliche Förderung</a:t>
            </a:r>
            <a:r>
              <a:rPr lang="de-DE" dirty="0">
                <a:cs typeface="Times New Roman" pitchFamily="18" charset="0"/>
              </a:rPr>
              <a:t>  </a:t>
            </a:r>
          </a:p>
          <a:p>
            <a:pPr eaLnBrk="1" hangingPunct="1">
              <a:lnSpc>
                <a:spcPct val="80000"/>
              </a:lnSpc>
              <a:defRPr/>
            </a:pPr>
            <a:r>
              <a:rPr lang="de-DE" sz="3100" dirty="0">
                <a:cs typeface="Times New Roman" pitchFamily="18" charset="0"/>
              </a:rPr>
              <a:t>Politischer Einfluss </a:t>
            </a:r>
          </a:p>
        </p:txBody>
      </p:sp>
      <p:sp>
        <p:nvSpPr>
          <p:cNvPr id="2" name="Foliennummernplatzhalter 1"/>
          <p:cNvSpPr>
            <a:spLocks noGrp="1"/>
          </p:cNvSpPr>
          <p:nvPr>
            <p:ph type="sldNum" sz="quarter" idx="12"/>
          </p:nvPr>
        </p:nvSpPr>
        <p:spPr/>
        <p:txBody>
          <a:bodyPr/>
          <a:lstStyle/>
          <a:p>
            <a:fld id="{AE7C363F-717F-49C1-919C-37DE8BE88CB8}" type="slidenum">
              <a:rPr lang="de-DE" smtClean="0"/>
              <a:t>12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01656"/>
    </mc:Choice>
    <mc:Fallback xmlns="">
      <p:transition spd="slow" advTm="10165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2"/>
          <a:srcRect l="23674" t="28655" r="25482" b="22148"/>
          <a:stretch/>
        </p:blipFill>
        <p:spPr bwMode="auto">
          <a:xfrm>
            <a:off x="0" y="1340768"/>
            <a:ext cx="9144000" cy="5529364"/>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457200" y="0"/>
            <a:ext cx="8229600" cy="1143000"/>
          </a:xfrm>
        </p:spPr>
        <p:txBody>
          <a:bodyPr>
            <a:normAutofit fontScale="90000"/>
          </a:bodyPr>
          <a:lstStyle/>
          <a:p>
            <a:r>
              <a:rPr lang="de-DE" dirty="0" smtClean="0"/>
              <a:t>Nominelle KHG-Mittel [Mio. €] und im Verhältnis zum BIP: </a:t>
            </a:r>
            <a:r>
              <a:rPr lang="de-DE" dirty="0"/>
              <a:t>Entwicklung</a:t>
            </a:r>
          </a:p>
        </p:txBody>
      </p:sp>
      <p:sp>
        <p:nvSpPr>
          <p:cNvPr id="3" name="Foliennummernplatzhalter 2"/>
          <p:cNvSpPr>
            <a:spLocks noGrp="1"/>
          </p:cNvSpPr>
          <p:nvPr>
            <p:ph type="sldNum" sz="quarter" idx="12"/>
          </p:nvPr>
        </p:nvSpPr>
        <p:spPr/>
        <p:txBody>
          <a:bodyPr/>
          <a:lstStyle/>
          <a:p>
            <a:fld id="{AE7C363F-717F-49C1-919C-37DE8BE88CB8}" type="slidenum">
              <a:rPr lang="de-DE" smtClean="0"/>
              <a:t>13</a:t>
            </a:fld>
            <a:endParaRPr lang="de-DE" dirty="0"/>
          </a:p>
        </p:txBody>
      </p:sp>
      <p:pic>
        <p:nvPicPr>
          <p:cNvPr id="10" name="Grafik 9"/>
          <p:cNvPicPr>
            <a:picLocks noChangeAspect="1"/>
          </p:cNvPicPr>
          <p:nvPr/>
        </p:nvPicPr>
        <p:blipFill rotWithShape="1">
          <a:blip r:embed="rId3"/>
          <a:srcRect l="26059" t="56100" r="20370" b="18518"/>
          <a:stretch/>
        </p:blipFill>
        <p:spPr bwMode="auto">
          <a:xfrm>
            <a:off x="3419872" y="1143000"/>
            <a:ext cx="2052000" cy="607580"/>
          </a:xfrm>
          <a:prstGeom prst="rect">
            <a:avLst/>
          </a:prstGeom>
          <a:ln>
            <a:solidFill>
              <a:schemeClr val="tx1"/>
            </a:solidFill>
          </a:ln>
          <a:extLst>
            <a:ext uri="{53640926-AAD7-44D8-BBD7-CCE9431645EC}">
              <a14:shadowObscured xmlns:a14="http://schemas.microsoft.com/office/drawing/2010/main"/>
            </a:ext>
          </a:extLst>
        </p:spPr>
      </p:pic>
      <p:pic>
        <p:nvPicPr>
          <p:cNvPr id="11" name="Grafik 10"/>
          <p:cNvPicPr>
            <a:picLocks noChangeAspect="1"/>
          </p:cNvPicPr>
          <p:nvPr/>
        </p:nvPicPr>
        <p:blipFill rotWithShape="1">
          <a:blip r:embed="rId3"/>
          <a:srcRect l="57540" t="15662" r="20370" b="64603"/>
          <a:stretch/>
        </p:blipFill>
        <p:spPr bwMode="auto">
          <a:xfrm>
            <a:off x="1259632" y="1143000"/>
            <a:ext cx="2052000" cy="114564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3705964"/>
      </p:ext>
    </p:extLst>
  </p:cSld>
  <p:clrMapOvr>
    <a:masterClrMapping/>
  </p:clrMapOvr>
  <mc:AlternateContent xmlns:mc="http://schemas.openxmlformats.org/markup-compatibility/2006" xmlns:p14="http://schemas.microsoft.com/office/powerpoint/2010/main">
    <mc:Choice Requires="p14">
      <p:transition spd="slow" p14:dur="2000" advTm="71322"/>
    </mc:Choice>
    <mc:Fallback xmlns="">
      <p:transition spd="slow" advTm="7132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srcRect l="23672" t="29729" r="25498" b="29708"/>
          <a:stretch/>
        </p:blipFill>
        <p:spPr bwMode="auto">
          <a:xfrm>
            <a:off x="6097" y="2040209"/>
            <a:ext cx="9174415" cy="4653136"/>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457200" y="0"/>
            <a:ext cx="8229600" cy="1143000"/>
          </a:xfrm>
        </p:spPr>
        <p:txBody>
          <a:bodyPr>
            <a:normAutofit fontScale="90000"/>
          </a:bodyPr>
          <a:lstStyle/>
          <a:p>
            <a:r>
              <a:rPr lang="de-DE" dirty="0" smtClean="0"/>
              <a:t>KHG-Mittel, BIP und bereinigte Kosten der Krankenhäuser (indexiert)</a:t>
            </a:r>
            <a:endParaRPr lang="de-DE" dirty="0"/>
          </a:p>
        </p:txBody>
      </p:sp>
      <p:sp>
        <p:nvSpPr>
          <p:cNvPr id="3" name="Foliennummernplatzhalter 2"/>
          <p:cNvSpPr>
            <a:spLocks noGrp="1"/>
          </p:cNvSpPr>
          <p:nvPr>
            <p:ph type="sldNum" sz="quarter" idx="12"/>
          </p:nvPr>
        </p:nvSpPr>
        <p:spPr/>
        <p:txBody>
          <a:bodyPr/>
          <a:lstStyle/>
          <a:p>
            <a:fld id="{AE7C363F-717F-49C1-919C-37DE8BE88CB8}" type="slidenum">
              <a:rPr lang="de-DE" smtClean="0"/>
              <a:t>14</a:t>
            </a:fld>
            <a:endParaRPr lang="de-DE" dirty="0"/>
          </a:p>
        </p:txBody>
      </p:sp>
      <p:pic>
        <p:nvPicPr>
          <p:cNvPr id="10" name="Grafik 9"/>
          <p:cNvPicPr>
            <a:picLocks noChangeAspect="1"/>
          </p:cNvPicPr>
          <p:nvPr/>
        </p:nvPicPr>
        <p:blipFill rotWithShape="1">
          <a:blip r:embed="rId3"/>
          <a:srcRect l="26059" t="56100" r="20370" b="18518"/>
          <a:stretch/>
        </p:blipFill>
        <p:spPr bwMode="auto">
          <a:xfrm>
            <a:off x="5292079" y="1139325"/>
            <a:ext cx="3851921" cy="1140522"/>
          </a:xfrm>
          <a:prstGeom prst="rect">
            <a:avLst/>
          </a:prstGeom>
          <a:ln>
            <a:solidFill>
              <a:schemeClr val="tx1"/>
            </a:solidFill>
          </a:ln>
          <a:extLst>
            <a:ext uri="{53640926-AAD7-44D8-BBD7-CCE9431645EC}">
              <a14:shadowObscured xmlns:a14="http://schemas.microsoft.com/office/drawing/2010/main"/>
            </a:ext>
          </a:extLst>
        </p:spPr>
      </p:pic>
      <p:pic>
        <p:nvPicPr>
          <p:cNvPr id="11" name="Grafik 10"/>
          <p:cNvPicPr>
            <a:picLocks noChangeAspect="1"/>
          </p:cNvPicPr>
          <p:nvPr/>
        </p:nvPicPr>
        <p:blipFill rotWithShape="1">
          <a:blip r:embed="rId3"/>
          <a:srcRect l="57540" t="15662" r="20370" b="64603"/>
          <a:stretch/>
        </p:blipFill>
        <p:spPr bwMode="auto">
          <a:xfrm>
            <a:off x="468660" y="1139325"/>
            <a:ext cx="2546809" cy="142190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0164500"/>
      </p:ext>
    </p:extLst>
  </p:cSld>
  <p:clrMapOvr>
    <a:masterClrMapping/>
  </p:clrMapOvr>
  <mc:AlternateContent xmlns:mc="http://schemas.openxmlformats.org/markup-compatibility/2006" xmlns:p14="http://schemas.microsoft.com/office/powerpoint/2010/main">
    <mc:Choice Requires="p14">
      <p:transition spd="slow" p14:dur="2000" advTm="71322"/>
    </mc:Choice>
    <mc:Fallback xmlns="">
      <p:transition spd="slow" advTm="7132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a:srcRect l="23262" t="16095" r="24940" b="40983"/>
          <a:stretch/>
        </p:blipFill>
        <p:spPr bwMode="auto">
          <a:xfrm>
            <a:off x="-1" y="1988840"/>
            <a:ext cx="9361809" cy="4847901"/>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457200" y="0"/>
            <a:ext cx="8229600" cy="1143000"/>
          </a:xfrm>
        </p:spPr>
        <p:txBody>
          <a:bodyPr>
            <a:normAutofit fontScale="90000"/>
          </a:bodyPr>
          <a:lstStyle/>
          <a:p>
            <a:r>
              <a:rPr lang="de-DE" dirty="0" smtClean="0"/>
              <a:t>Nominelle und preisbereinigte KHG-Mittel (indexiert)</a:t>
            </a:r>
            <a:endParaRPr lang="de-DE" dirty="0"/>
          </a:p>
        </p:txBody>
      </p:sp>
      <p:sp>
        <p:nvSpPr>
          <p:cNvPr id="3" name="Foliennummernplatzhalter 2"/>
          <p:cNvSpPr>
            <a:spLocks noGrp="1"/>
          </p:cNvSpPr>
          <p:nvPr>
            <p:ph type="sldNum" sz="quarter" idx="12"/>
          </p:nvPr>
        </p:nvSpPr>
        <p:spPr/>
        <p:txBody>
          <a:bodyPr/>
          <a:lstStyle/>
          <a:p>
            <a:fld id="{AE7C363F-717F-49C1-919C-37DE8BE88CB8}" type="slidenum">
              <a:rPr lang="de-DE" smtClean="0"/>
              <a:t>15</a:t>
            </a:fld>
            <a:endParaRPr lang="de-DE" dirty="0"/>
          </a:p>
        </p:txBody>
      </p:sp>
      <p:pic>
        <p:nvPicPr>
          <p:cNvPr id="9" name="Grafik 8"/>
          <p:cNvPicPr>
            <a:picLocks noChangeAspect="1"/>
          </p:cNvPicPr>
          <p:nvPr/>
        </p:nvPicPr>
        <p:blipFill rotWithShape="1">
          <a:blip r:embed="rId3"/>
          <a:srcRect l="26059" t="56100" r="20370" b="18518"/>
          <a:stretch/>
        </p:blipFill>
        <p:spPr bwMode="auto">
          <a:xfrm>
            <a:off x="2939432" y="1143000"/>
            <a:ext cx="3869235" cy="1145648"/>
          </a:xfrm>
          <a:prstGeom prst="rect">
            <a:avLst/>
          </a:prstGeom>
          <a:ln>
            <a:solidFill>
              <a:schemeClr val="tx1"/>
            </a:solidFill>
          </a:ln>
          <a:extLst>
            <a:ext uri="{53640926-AAD7-44D8-BBD7-CCE9431645EC}">
              <a14:shadowObscured xmlns:a14="http://schemas.microsoft.com/office/drawing/2010/main"/>
            </a:ext>
          </a:extLst>
        </p:spPr>
      </p:pic>
      <p:pic>
        <p:nvPicPr>
          <p:cNvPr id="10" name="Grafik 9"/>
          <p:cNvPicPr>
            <a:picLocks noChangeAspect="1"/>
          </p:cNvPicPr>
          <p:nvPr/>
        </p:nvPicPr>
        <p:blipFill rotWithShape="1">
          <a:blip r:embed="rId3"/>
          <a:srcRect l="57540" t="15662" r="20370" b="64603"/>
          <a:stretch/>
        </p:blipFill>
        <p:spPr bwMode="auto">
          <a:xfrm>
            <a:off x="683568" y="1143000"/>
            <a:ext cx="2052000" cy="114564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8387888"/>
      </p:ext>
    </p:extLst>
  </p:cSld>
  <p:clrMapOvr>
    <a:masterClrMapping/>
  </p:clrMapOvr>
  <mc:AlternateContent xmlns:mc="http://schemas.openxmlformats.org/markup-compatibility/2006" xmlns:p14="http://schemas.microsoft.com/office/powerpoint/2010/main">
    <mc:Choice Requires="p14">
      <p:transition spd="slow" p14:dur="2000" advTm="71322"/>
    </mc:Choice>
    <mc:Fallback xmlns="">
      <p:transition spd="slow" advTm="7132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srcRect l="24425" t="29718" r="26586" b="16350"/>
          <a:stretch/>
        </p:blipFill>
        <p:spPr bwMode="auto">
          <a:xfrm>
            <a:off x="-36512" y="1098369"/>
            <a:ext cx="8280920" cy="5698346"/>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457200" y="0"/>
            <a:ext cx="8229600" cy="1143000"/>
          </a:xfrm>
        </p:spPr>
        <p:txBody>
          <a:bodyPr>
            <a:normAutofit fontScale="90000"/>
          </a:bodyPr>
          <a:lstStyle/>
          <a:p>
            <a:r>
              <a:rPr lang="de-DE" dirty="0" smtClean="0"/>
              <a:t>Krankenhaus- und volkswirtschaftliche Investitionsquote</a:t>
            </a:r>
            <a:endParaRPr lang="de-DE" dirty="0"/>
          </a:p>
        </p:txBody>
      </p:sp>
      <p:sp>
        <p:nvSpPr>
          <p:cNvPr id="3" name="Foliennummernplatzhalter 2"/>
          <p:cNvSpPr>
            <a:spLocks noGrp="1"/>
          </p:cNvSpPr>
          <p:nvPr>
            <p:ph type="sldNum" sz="quarter" idx="12"/>
          </p:nvPr>
        </p:nvSpPr>
        <p:spPr/>
        <p:txBody>
          <a:bodyPr/>
          <a:lstStyle/>
          <a:p>
            <a:fld id="{AE7C363F-717F-49C1-919C-37DE8BE88CB8}" type="slidenum">
              <a:rPr lang="de-DE" smtClean="0"/>
              <a:t>16</a:t>
            </a:fld>
            <a:endParaRPr lang="de-DE" dirty="0"/>
          </a:p>
        </p:txBody>
      </p:sp>
      <p:pic>
        <p:nvPicPr>
          <p:cNvPr id="9" name="Grafik 8"/>
          <p:cNvPicPr>
            <a:picLocks noChangeAspect="1"/>
          </p:cNvPicPr>
          <p:nvPr/>
        </p:nvPicPr>
        <p:blipFill rotWithShape="1">
          <a:blip r:embed="rId3"/>
          <a:srcRect l="26059" t="56100" r="20370" b="18518"/>
          <a:stretch/>
        </p:blipFill>
        <p:spPr bwMode="auto">
          <a:xfrm rot="5400000">
            <a:off x="6943433" y="3074815"/>
            <a:ext cx="3287243" cy="973325"/>
          </a:xfrm>
          <a:prstGeom prst="rect">
            <a:avLst/>
          </a:prstGeom>
          <a:ln>
            <a:solidFill>
              <a:schemeClr val="tx1"/>
            </a:solidFill>
          </a:ln>
          <a:extLst>
            <a:ext uri="{53640926-AAD7-44D8-BBD7-CCE9431645EC}">
              <a14:shadowObscured xmlns:a14="http://schemas.microsoft.com/office/drawing/2010/main"/>
            </a:ext>
          </a:extLst>
        </p:spPr>
      </p:pic>
      <p:pic>
        <p:nvPicPr>
          <p:cNvPr id="10" name="Grafik 9"/>
          <p:cNvPicPr>
            <a:picLocks noChangeAspect="1"/>
          </p:cNvPicPr>
          <p:nvPr/>
        </p:nvPicPr>
        <p:blipFill rotWithShape="1">
          <a:blip r:embed="rId3"/>
          <a:srcRect l="57540" t="15662" r="20370" b="64603"/>
          <a:stretch/>
        </p:blipFill>
        <p:spPr bwMode="auto">
          <a:xfrm>
            <a:off x="7019165" y="607796"/>
            <a:ext cx="2052000" cy="114564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803442"/>
      </p:ext>
    </p:extLst>
  </p:cSld>
  <p:clrMapOvr>
    <a:masterClrMapping/>
  </p:clrMapOvr>
  <mc:AlternateContent xmlns:mc="http://schemas.openxmlformats.org/markup-compatibility/2006" xmlns:p14="http://schemas.microsoft.com/office/powerpoint/2010/main">
    <mc:Choice Requires="p14">
      <p:transition spd="slow" p14:dur="2000" advTm="71322"/>
    </mc:Choice>
    <mc:Fallback xmlns="">
      <p:transition spd="slow" advTm="7132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a:srcRect l="24293" t="25815" r="24856" b="19511"/>
          <a:stretch/>
        </p:blipFill>
        <p:spPr bwMode="auto">
          <a:xfrm>
            <a:off x="0" y="1277302"/>
            <a:ext cx="8244408" cy="5538745"/>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457200" y="0"/>
            <a:ext cx="8229600" cy="1143000"/>
          </a:xfrm>
        </p:spPr>
        <p:txBody>
          <a:bodyPr>
            <a:normAutofit fontScale="90000"/>
          </a:bodyPr>
          <a:lstStyle/>
          <a:p>
            <a:r>
              <a:rPr lang="de-DE" dirty="0" smtClean="0"/>
              <a:t>Krankenhausinvestitionsquote nach Bundesländern</a:t>
            </a:r>
            <a:endParaRPr lang="de-DE" dirty="0"/>
          </a:p>
        </p:txBody>
      </p:sp>
      <p:sp>
        <p:nvSpPr>
          <p:cNvPr id="3" name="Foliennummernplatzhalter 2"/>
          <p:cNvSpPr>
            <a:spLocks noGrp="1"/>
          </p:cNvSpPr>
          <p:nvPr>
            <p:ph type="sldNum" sz="quarter" idx="12"/>
          </p:nvPr>
        </p:nvSpPr>
        <p:spPr/>
        <p:txBody>
          <a:bodyPr/>
          <a:lstStyle/>
          <a:p>
            <a:fld id="{AE7C363F-717F-49C1-919C-37DE8BE88CB8}" type="slidenum">
              <a:rPr lang="de-DE" smtClean="0"/>
              <a:t>17</a:t>
            </a:fld>
            <a:endParaRPr lang="de-DE" dirty="0"/>
          </a:p>
        </p:txBody>
      </p:sp>
      <p:pic>
        <p:nvPicPr>
          <p:cNvPr id="9" name="Grafik 8"/>
          <p:cNvPicPr>
            <a:picLocks noChangeAspect="1"/>
          </p:cNvPicPr>
          <p:nvPr/>
        </p:nvPicPr>
        <p:blipFill rotWithShape="1">
          <a:blip r:embed="rId4"/>
          <a:srcRect l="26059" t="56100" r="20370" b="18518"/>
          <a:stretch/>
        </p:blipFill>
        <p:spPr bwMode="auto">
          <a:xfrm>
            <a:off x="7092000" y="4462490"/>
            <a:ext cx="2052000" cy="607580"/>
          </a:xfrm>
          <a:prstGeom prst="rect">
            <a:avLst/>
          </a:prstGeom>
          <a:ln>
            <a:solidFill>
              <a:schemeClr val="tx1"/>
            </a:solidFill>
          </a:ln>
          <a:extLst>
            <a:ext uri="{53640926-AAD7-44D8-BBD7-CCE9431645EC}">
              <a14:shadowObscured xmlns:a14="http://schemas.microsoft.com/office/drawing/2010/main"/>
            </a:ext>
          </a:extLst>
        </p:spPr>
      </p:pic>
      <p:pic>
        <p:nvPicPr>
          <p:cNvPr id="10" name="Grafik 9"/>
          <p:cNvPicPr>
            <a:picLocks noChangeAspect="1"/>
          </p:cNvPicPr>
          <p:nvPr/>
        </p:nvPicPr>
        <p:blipFill rotWithShape="1">
          <a:blip r:embed="rId4"/>
          <a:srcRect l="57540" t="15662" r="20370" b="64603"/>
          <a:stretch/>
        </p:blipFill>
        <p:spPr bwMode="auto">
          <a:xfrm>
            <a:off x="7092000" y="3284984"/>
            <a:ext cx="2052000" cy="114564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7922729"/>
      </p:ext>
    </p:extLst>
  </p:cSld>
  <p:clrMapOvr>
    <a:masterClrMapping/>
  </p:clrMapOvr>
  <mc:AlternateContent xmlns:mc="http://schemas.openxmlformats.org/markup-compatibility/2006" xmlns:p14="http://schemas.microsoft.com/office/powerpoint/2010/main">
    <mc:Choice Requires="p14">
      <p:transition spd="slow" p14:dur="2000" advTm="71322"/>
    </mc:Choice>
    <mc:Fallback xmlns="">
      <p:transition spd="slow" advTm="7132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a:srcRect l="23262" t="24240" r="24056" b="15478"/>
          <a:stretch/>
        </p:blipFill>
        <p:spPr bwMode="auto">
          <a:xfrm>
            <a:off x="24263" y="926683"/>
            <a:ext cx="8292153" cy="5931318"/>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457200" y="0"/>
            <a:ext cx="8229600" cy="1143000"/>
          </a:xfrm>
        </p:spPr>
        <p:txBody>
          <a:bodyPr>
            <a:normAutofit/>
          </a:bodyPr>
          <a:lstStyle/>
          <a:p>
            <a:r>
              <a:rPr lang="de-DE" dirty="0" smtClean="0"/>
              <a:t>Summe der KHG-Mittel je Bett</a:t>
            </a:r>
            <a:endParaRPr lang="de-DE" dirty="0"/>
          </a:p>
        </p:txBody>
      </p:sp>
      <p:sp>
        <p:nvSpPr>
          <p:cNvPr id="3" name="Foliennummernplatzhalter 2"/>
          <p:cNvSpPr>
            <a:spLocks noGrp="1"/>
          </p:cNvSpPr>
          <p:nvPr>
            <p:ph type="sldNum" sz="quarter" idx="12"/>
          </p:nvPr>
        </p:nvSpPr>
        <p:spPr/>
        <p:txBody>
          <a:bodyPr/>
          <a:lstStyle/>
          <a:p>
            <a:fld id="{AE7C363F-717F-49C1-919C-37DE8BE88CB8}" type="slidenum">
              <a:rPr lang="de-DE" smtClean="0"/>
              <a:t>18</a:t>
            </a:fld>
            <a:endParaRPr lang="de-DE" dirty="0"/>
          </a:p>
        </p:txBody>
      </p:sp>
      <p:pic>
        <p:nvPicPr>
          <p:cNvPr id="7" name="Grafik 6"/>
          <p:cNvPicPr>
            <a:picLocks noChangeAspect="1"/>
          </p:cNvPicPr>
          <p:nvPr/>
        </p:nvPicPr>
        <p:blipFill rotWithShape="1">
          <a:blip r:embed="rId4"/>
          <a:srcRect l="26059" t="56100" r="20370" b="18518"/>
          <a:stretch/>
        </p:blipFill>
        <p:spPr bwMode="auto">
          <a:xfrm>
            <a:off x="7020272" y="5254578"/>
            <a:ext cx="2052000" cy="607580"/>
          </a:xfrm>
          <a:prstGeom prst="rect">
            <a:avLst/>
          </a:prstGeom>
          <a:ln>
            <a:solidFill>
              <a:schemeClr val="tx1"/>
            </a:solidFill>
          </a:ln>
          <a:extLst>
            <a:ext uri="{53640926-AAD7-44D8-BBD7-CCE9431645EC}">
              <a14:shadowObscured xmlns:a14="http://schemas.microsoft.com/office/drawing/2010/main"/>
            </a:ext>
          </a:extLst>
        </p:spPr>
      </p:pic>
      <p:pic>
        <p:nvPicPr>
          <p:cNvPr id="9" name="Grafik 8"/>
          <p:cNvPicPr>
            <a:picLocks noChangeAspect="1"/>
          </p:cNvPicPr>
          <p:nvPr/>
        </p:nvPicPr>
        <p:blipFill rotWithShape="1">
          <a:blip r:embed="rId4"/>
          <a:srcRect l="57540" t="15662" r="20370" b="64603"/>
          <a:stretch/>
        </p:blipFill>
        <p:spPr bwMode="auto">
          <a:xfrm>
            <a:off x="7020272" y="4077072"/>
            <a:ext cx="2052000" cy="114564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0686575"/>
      </p:ext>
    </p:extLst>
  </p:cSld>
  <p:clrMapOvr>
    <a:masterClrMapping/>
  </p:clrMapOvr>
  <mc:AlternateContent xmlns:mc="http://schemas.openxmlformats.org/markup-compatibility/2006" xmlns:p14="http://schemas.microsoft.com/office/powerpoint/2010/main">
    <mc:Choice Requires="p14">
      <p:transition spd="slow" p14:dur="2000" advTm="71322"/>
    </mc:Choice>
    <mc:Fallback xmlns="">
      <p:transition spd="slow" advTm="7132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Investitionsstau</a:t>
            </a:r>
          </a:p>
        </p:txBody>
      </p:sp>
      <p:sp>
        <p:nvSpPr>
          <p:cNvPr id="3" name="Inhaltsplatzhalter 2"/>
          <p:cNvSpPr>
            <a:spLocks noGrp="1"/>
          </p:cNvSpPr>
          <p:nvPr>
            <p:ph idx="1"/>
          </p:nvPr>
        </p:nvSpPr>
        <p:spPr/>
        <p:txBody>
          <a:bodyPr>
            <a:normAutofit/>
          </a:bodyPr>
          <a:lstStyle/>
          <a:p>
            <a:r>
              <a:rPr lang="de-DE" dirty="0"/>
              <a:t>Investitionsvolumen</a:t>
            </a:r>
          </a:p>
          <a:p>
            <a:pPr lvl="1"/>
            <a:r>
              <a:rPr lang="de-DE" dirty="0"/>
              <a:t>Bedarf (nach </a:t>
            </a:r>
            <a:r>
              <a:rPr lang="de-DE" dirty="0" err="1"/>
              <a:t>InEK</a:t>
            </a:r>
            <a:r>
              <a:rPr lang="de-DE" dirty="0"/>
              <a:t>): 6 Mrd. Euro p.a.</a:t>
            </a:r>
          </a:p>
          <a:p>
            <a:pPr lvl="1"/>
            <a:r>
              <a:rPr lang="de-DE" dirty="0"/>
              <a:t>Tatsächlich: 2,5 Mrd. Euro p.a.</a:t>
            </a:r>
          </a:p>
          <a:p>
            <a:r>
              <a:rPr lang="de-DE" dirty="0"/>
              <a:t>Akkumulierter Investitionsstau (geschätzt nach </a:t>
            </a:r>
            <a:r>
              <a:rPr lang="de-DE" dirty="0" err="1"/>
              <a:t>DKG</a:t>
            </a:r>
            <a:r>
              <a:rPr lang="de-DE" dirty="0"/>
              <a:t>): 50 Mrd. Euro</a:t>
            </a:r>
          </a:p>
          <a:p>
            <a:pPr marL="0" indent="0">
              <a:buNone/>
            </a:pPr>
            <a:endParaRPr lang="de-DE" sz="900" dirty="0" smtClean="0">
              <a:latin typeface="+mj-lt"/>
              <a:hlinkClick r:id="rId2"/>
            </a:endParaRPr>
          </a:p>
          <a:p>
            <a:pPr marL="0" indent="0">
              <a:buNone/>
            </a:pPr>
            <a:endParaRPr lang="de-DE" sz="900" dirty="0">
              <a:latin typeface="+mj-lt"/>
              <a:hlinkClick r:id="rId2"/>
            </a:endParaRPr>
          </a:p>
          <a:p>
            <a:pPr marL="0" indent="0">
              <a:buNone/>
            </a:pPr>
            <a:endParaRPr lang="de-DE" sz="900" dirty="0" smtClean="0">
              <a:latin typeface="+mj-lt"/>
              <a:hlinkClick r:id="rId2"/>
            </a:endParaRPr>
          </a:p>
          <a:p>
            <a:pPr marL="0" indent="0">
              <a:buNone/>
            </a:pPr>
            <a:r>
              <a:rPr lang="de-DE" sz="900" dirty="0" smtClean="0">
                <a:latin typeface="+mj-lt"/>
                <a:hlinkClick r:id="rId2"/>
              </a:rPr>
              <a:t>http://www.kgs-online.de/media/file/9940.KHT_2012_Vortrag_Laufer.pdf</a:t>
            </a:r>
            <a:endParaRPr lang="de-DE" sz="900" dirty="0" smtClean="0">
              <a:latin typeface="+mj-lt"/>
            </a:endParaRPr>
          </a:p>
          <a:p>
            <a:pPr marL="0" lvl="0" indent="0">
              <a:buNone/>
            </a:pPr>
            <a:r>
              <a:rPr lang="de-DE" sz="900" dirty="0" smtClean="0">
                <a:latin typeface="+mj-lt"/>
                <a:ea typeface="Times New Roman" pitchFamily="18" charset="0"/>
                <a:hlinkClick r:id="rId3"/>
              </a:rPr>
              <a:t>www.dkgev.de/media/file/8198.RS275-10_Anlage_Bestandsaufnahme_2010_160910.pdf</a:t>
            </a:r>
            <a:endParaRPr lang="de-DE" sz="900" dirty="0" smtClean="0">
              <a:latin typeface="+mj-lt"/>
              <a:ea typeface="Times New Roman" pitchFamily="18" charset="0"/>
            </a:endParaRPr>
          </a:p>
          <a:p>
            <a:pPr marL="0" lvl="0" indent="0">
              <a:buNone/>
            </a:pPr>
            <a:r>
              <a:rPr lang="de-DE" sz="900" dirty="0">
                <a:latin typeface="+mj-lt"/>
                <a:ea typeface="Times New Roman" pitchFamily="18" charset="0"/>
                <a:hlinkClick r:id="rId4"/>
              </a:rPr>
              <a:t>https://</a:t>
            </a:r>
            <a:r>
              <a:rPr lang="de-DE" sz="900" dirty="0" smtClean="0">
                <a:latin typeface="+mj-lt"/>
                <a:ea typeface="Times New Roman" pitchFamily="18" charset="0"/>
                <a:hlinkClick r:id="rId4"/>
              </a:rPr>
              <a:t>www.zm-online.de/artikel/2008/ein-leben-in-balance/drei-milliarden-euro-sind-zu-wenig</a:t>
            </a:r>
            <a:endParaRPr lang="de-DE" sz="900" dirty="0" smtClean="0">
              <a:latin typeface="+mj-lt"/>
              <a:ea typeface="Times New Roman" pitchFamily="18" charset="0"/>
            </a:endParaRPr>
          </a:p>
          <a:p>
            <a:pPr marL="0" lvl="0" indent="0">
              <a:buNone/>
            </a:pPr>
            <a:endParaRPr lang="de-DE" sz="900" dirty="0" smtClean="0">
              <a:latin typeface="+mj-lt"/>
              <a:ea typeface="Times New Roman" pitchFamily="18" charset="0"/>
            </a:endParaRPr>
          </a:p>
          <a:p>
            <a:pPr lvl="0"/>
            <a:endParaRPr lang="de-DE" sz="7200" dirty="0">
              <a:latin typeface="Arial" pitchFamily="34" charset="0"/>
            </a:endParaRPr>
          </a:p>
          <a:p>
            <a:endParaRPr lang="de-DE" dirty="0"/>
          </a:p>
          <a:p>
            <a:endParaRPr lang="de-DE" dirty="0"/>
          </a:p>
        </p:txBody>
      </p:sp>
      <p:sp>
        <p:nvSpPr>
          <p:cNvPr id="4" name="Rectangle 3"/>
          <p:cNvSpPr>
            <a:spLocks noChangeArrowheads="1"/>
          </p:cNvSpPr>
          <p:nvPr/>
        </p:nvSpPr>
        <p:spPr bwMode="auto">
          <a:xfrm>
            <a:off x="827584" y="6217569"/>
            <a:ext cx="752606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de-DE" sz="1200" dirty="0">
                <a:effectLst/>
                <a:latin typeface="Arial" pitchFamily="34" charset="0"/>
                <a:ea typeface="Times New Roman" pitchFamily="18" charset="0"/>
              </a:rPr>
              <a:t>www.dkgev.de/media/file/8198.RS275-10_Anlage_Bestandsaufnahme_2010_160910.pdf</a:t>
            </a:r>
            <a:endParaRPr kumimoji="0" lang="de-DE" sz="3600" b="0" i="0" u="none" strike="noStrike" cap="none" normalizeH="0" baseline="0" dirty="0">
              <a:ln>
                <a:noFill/>
              </a:ln>
              <a:solidFill>
                <a:schemeClr val="tx1"/>
              </a:solidFill>
              <a:effectLst/>
              <a:latin typeface="Arial" pitchFamily="34" charset="0"/>
            </a:endParaRPr>
          </a:p>
        </p:txBody>
      </p:sp>
      <p:sp>
        <p:nvSpPr>
          <p:cNvPr id="5" name="Foliennummernplatzhalter 4"/>
          <p:cNvSpPr>
            <a:spLocks noGrp="1"/>
          </p:cNvSpPr>
          <p:nvPr>
            <p:ph type="sldNum" sz="quarter" idx="12"/>
          </p:nvPr>
        </p:nvSpPr>
        <p:spPr/>
        <p:txBody>
          <a:bodyPr/>
          <a:lstStyle/>
          <a:p>
            <a:fld id="{AE7C363F-717F-49C1-919C-37DE8BE88CB8}" type="slidenum">
              <a:rPr lang="de-DE" smtClean="0"/>
              <a:t>19</a:t>
            </a:fld>
            <a:endParaRPr lang="de-DE"/>
          </a:p>
        </p:txBody>
      </p:sp>
    </p:spTree>
    <p:extLst>
      <p:ext uri="{BB962C8B-B14F-4D97-AF65-F5344CB8AC3E}">
        <p14:creationId xmlns:p14="http://schemas.microsoft.com/office/powerpoint/2010/main" val="1166126012"/>
      </p:ext>
    </p:extLst>
  </p:cSld>
  <p:clrMapOvr>
    <a:masterClrMapping/>
  </p:clrMapOvr>
  <mc:AlternateContent xmlns:mc="http://schemas.openxmlformats.org/markup-compatibility/2006" xmlns:p14="http://schemas.microsoft.com/office/powerpoint/2010/main">
    <mc:Choice Requires="p14">
      <p:transition spd="slow" p14:dur="2000" advTm="80399"/>
    </mc:Choice>
    <mc:Fallback xmlns="">
      <p:transition spd="slow" advTm="8039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pPr eaLnBrk="1" hangingPunct="1">
              <a:defRPr/>
            </a:pPr>
            <a:r>
              <a:rPr lang="de-DE"/>
              <a:t>3 Grundlagen der Finanzierung</a:t>
            </a:r>
          </a:p>
        </p:txBody>
      </p:sp>
      <p:sp>
        <p:nvSpPr>
          <p:cNvPr id="809987" name="Rectangle 3"/>
          <p:cNvSpPr>
            <a:spLocks noGrp="1" noChangeArrowheads="1"/>
          </p:cNvSpPr>
          <p:nvPr>
            <p:ph idx="1"/>
          </p:nvPr>
        </p:nvSpPr>
        <p:spPr/>
        <p:txBody>
          <a:bodyPr/>
          <a:lstStyle/>
          <a:p>
            <a:pPr eaLnBrk="1" hangingPunct="1">
              <a:buFontTx/>
              <a:buNone/>
              <a:defRPr/>
            </a:pPr>
            <a:r>
              <a:rPr lang="de-DE" dirty="0"/>
              <a:t>3.1 Typologie</a:t>
            </a:r>
          </a:p>
          <a:p>
            <a:pPr eaLnBrk="1" hangingPunct="1">
              <a:buFontTx/>
              <a:buNone/>
              <a:defRPr/>
            </a:pPr>
            <a:r>
              <a:rPr lang="de-DE" sz="2000" dirty="0"/>
              <a:t>	3.1.1 </a:t>
            </a:r>
            <a:r>
              <a:rPr lang="de-DE" sz="2000" dirty="0">
                <a:cs typeface="Times New Roman" pitchFamily="18" charset="0"/>
              </a:rPr>
              <a:t>Unterscheidung nach Art der Leistung</a:t>
            </a:r>
          </a:p>
          <a:p>
            <a:pPr eaLnBrk="1" hangingPunct="1">
              <a:buFontTx/>
              <a:buNone/>
              <a:defRPr/>
            </a:pPr>
            <a:r>
              <a:rPr lang="de-DE" sz="2000" dirty="0">
                <a:cs typeface="Times New Roman" pitchFamily="18" charset="0"/>
              </a:rPr>
              <a:t>	3.1.2 Unterscheidung nach der Finanzierung der Leistung</a:t>
            </a:r>
          </a:p>
          <a:p>
            <a:pPr eaLnBrk="1" hangingPunct="1">
              <a:buFontTx/>
              <a:buNone/>
              <a:defRPr/>
            </a:pPr>
            <a:r>
              <a:rPr lang="de-DE" dirty="0">
                <a:solidFill>
                  <a:srgbClr val="FF0000"/>
                </a:solidFill>
                <a:cs typeface="Times New Roman" pitchFamily="18" charset="0"/>
              </a:rPr>
              <a:t>3.2 Finanzierungsoptionen</a:t>
            </a:r>
          </a:p>
          <a:p>
            <a:pPr eaLnBrk="1" hangingPunct="1">
              <a:buFontTx/>
              <a:buNone/>
              <a:defRPr/>
            </a:pPr>
            <a:r>
              <a:rPr lang="de-DE" sz="2000" dirty="0">
                <a:solidFill>
                  <a:srgbClr val="FF0000"/>
                </a:solidFill>
                <a:cs typeface="Times New Roman" pitchFamily="18" charset="0"/>
              </a:rPr>
              <a:t>	3.2.1 Monistische versus duale Finanzierung</a:t>
            </a:r>
          </a:p>
          <a:p>
            <a:pPr eaLnBrk="1" hangingPunct="1">
              <a:buFontTx/>
              <a:buNone/>
              <a:defRPr/>
            </a:pPr>
            <a:r>
              <a:rPr lang="de-DE" sz="2000" dirty="0">
                <a:cs typeface="Times New Roman" pitchFamily="18" charset="0"/>
              </a:rPr>
              <a:t>	3.2.2 Pflegesätze versus pauschalierte Finanzierung </a:t>
            </a:r>
          </a:p>
          <a:p>
            <a:pPr eaLnBrk="1" hangingPunct="1">
              <a:buFontTx/>
              <a:buNone/>
              <a:defRPr/>
            </a:pPr>
            <a:r>
              <a:rPr lang="de-DE" sz="2000" dirty="0">
                <a:cs typeface="Times New Roman" pitchFamily="18" charset="0"/>
              </a:rPr>
              <a:t>	3.2.3 Budgetierung</a:t>
            </a:r>
          </a:p>
          <a:p>
            <a:pPr eaLnBrk="1" hangingPunct="1">
              <a:buFontTx/>
              <a:buNone/>
              <a:defRPr/>
            </a:pPr>
            <a:r>
              <a:rPr lang="de-DE" sz="1800" dirty="0"/>
              <a:t>3.3 Geschichte der Krankenhausfinanzierung</a:t>
            </a:r>
          </a:p>
        </p:txBody>
      </p:sp>
      <p:sp>
        <p:nvSpPr>
          <p:cNvPr id="2" name="Foliennummernplatzhalter 1"/>
          <p:cNvSpPr>
            <a:spLocks noGrp="1"/>
          </p:cNvSpPr>
          <p:nvPr>
            <p:ph type="sldNum" sz="quarter" idx="12"/>
          </p:nvPr>
        </p:nvSpPr>
        <p:spPr/>
        <p:txBody>
          <a:bodyPr/>
          <a:lstStyle/>
          <a:p>
            <a:fld id="{AE7C363F-717F-49C1-919C-37DE8BE88CB8}" type="slidenum">
              <a:rPr lang="de-DE" smtClean="0"/>
              <a:t>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48353"/>
    </mc:Choice>
    <mc:Fallback xmlns="">
      <p:transition spd="slow" advTm="4835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de-DE">
                <a:cs typeface="Times New Roman" pitchFamily="18" charset="0"/>
              </a:rPr>
              <a:t>Umsetzung der Monistik</a:t>
            </a:r>
          </a:p>
        </p:txBody>
      </p:sp>
      <p:sp>
        <p:nvSpPr>
          <p:cNvPr id="415747" name="Rectangle 3"/>
          <p:cNvSpPr>
            <a:spLocks noGrp="1" noChangeArrowheads="1"/>
          </p:cNvSpPr>
          <p:nvPr>
            <p:ph idx="1"/>
          </p:nvPr>
        </p:nvSpPr>
        <p:spPr>
          <a:xfrm>
            <a:off x="228600" y="1905000"/>
            <a:ext cx="8458200" cy="4404320"/>
          </a:xfrm>
        </p:spPr>
        <p:txBody>
          <a:bodyPr>
            <a:normAutofit fontScale="92500" lnSpcReduction="10000"/>
          </a:bodyPr>
          <a:lstStyle/>
          <a:p>
            <a:pPr marL="482600" indent="-393700" eaLnBrk="1" hangingPunct="1">
              <a:defRPr/>
            </a:pPr>
            <a:r>
              <a:rPr lang="de-DE" sz="2800" dirty="0">
                <a:cs typeface="Times New Roman" pitchFamily="18" charset="0"/>
              </a:rPr>
              <a:t>Krankenhaus-Neuordnungsgesetz (KHNG, 1984</a:t>
            </a:r>
            <a:r>
              <a:rPr lang="de-DE" sz="2800" dirty="0"/>
              <a:t>)</a:t>
            </a:r>
          </a:p>
          <a:p>
            <a:pPr marL="762000" lvl="1" indent="0" eaLnBrk="1" hangingPunct="1">
              <a:buFont typeface="Tahoma" charset="0"/>
              <a:buNone/>
              <a:defRPr/>
            </a:pPr>
            <a:r>
              <a:rPr lang="de-DE" sz="2400" dirty="0">
                <a:cs typeface="Times New Roman" pitchFamily="18" charset="0"/>
              </a:rPr>
              <a:t>Möglichkeit von Rationalisierungsinvestitionen, d.h. Krankenhäuser können mit Krankenkassen einvernehmlich Investitionsverträge über pflegesatzentlastende Maßnahmen abschließen</a:t>
            </a:r>
            <a:r>
              <a:rPr lang="de-DE" sz="2400" dirty="0"/>
              <a:t> </a:t>
            </a:r>
          </a:p>
          <a:p>
            <a:pPr marL="482600" indent="-393700" eaLnBrk="1" hangingPunct="1">
              <a:defRPr/>
            </a:pPr>
            <a:r>
              <a:rPr lang="de-DE" sz="2800" dirty="0">
                <a:cs typeface="Times New Roman" pitchFamily="18" charset="0"/>
              </a:rPr>
              <a:t>Gesundheitsstrukturgesetz (GSG 1993</a:t>
            </a:r>
            <a:r>
              <a:rPr lang="de-DE" sz="2800" dirty="0"/>
              <a:t>)</a:t>
            </a:r>
          </a:p>
          <a:p>
            <a:pPr marL="482600" indent="-393700" eaLnBrk="1" hangingPunct="1">
              <a:buFontTx/>
              <a:buNone/>
              <a:defRPr/>
            </a:pPr>
            <a:r>
              <a:rPr lang="de-DE" sz="2800" dirty="0">
                <a:sym typeface="Wingdings" pitchFamily="2" charset="2"/>
              </a:rPr>
              <a:t>	 nächste Folie</a:t>
            </a:r>
          </a:p>
          <a:p>
            <a:pPr marL="482600" indent="-393700" eaLnBrk="1" hangingPunct="1">
              <a:defRPr/>
            </a:pPr>
            <a:r>
              <a:rPr lang="de-DE" sz="2800" dirty="0">
                <a:cs typeface="Times New Roman" pitchFamily="18" charset="0"/>
              </a:rPr>
              <a:t>2. GKV-Neuordnungsgesetz (2. GKV-NOG 1997</a:t>
            </a:r>
            <a:r>
              <a:rPr lang="de-DE" sz="2800" dirty="0"/>
              <a:t>)</a:t>
            </a:r>
          </a:p>
          <a:p>
            <a:pPr marL="762000" lvl="1" indent="0" eaLnBrk="1" hangingPunct="1">
              <a:buFont typeface="Tahoma" charset="0"/>
              <a:buNone/>
              <a:defRPr/>
            </a:pPr>
            <a:r>
              <a:rPr lang="de-DE" sz="2400" dirty="0">
                <a:cs typeface="Times New Roman" pitchFamily="18" charset="0"/>
              </a:rPr>
              <a:t>Kosten für die Instandhaltung von Anlagegütern pauschal über den Pflegesatz finanziert (1997 bis 2000)</a:t>
            </a:r>
          </a:p>
          <a:p>
            <a:pPr marL="482600" indent="-393700" eaLnBrk="1" hangingPunct="1">
              <a:defRPr/>
            </a:pPr>
            <a:r>
              <a:rPr lang="de-DE" sz="2800" dirty="0">
                <a:cs typeface="Times New Roman" pitchFamily="18" charset="0"/>
              </a:rPr>
              <a:t>Entwurf der Gesundheitsreform 2000</a:t>
            </a:r>
            <a:r>
              <a:rPr lang="de-DE" sz="2800" dirty="0"/>
              <a:t>  </a:t>
            </a:r>
          </a:p>
        </p:txBody>
      </p:sp>
      <p:sp>
        <p:nvSpPr>
          <p:cNvPr id="2" name="Foliennummernplatzhalter 1"/>
          <p:cNvSpPr>
            <a:spLocks noGrp="1"/>
          </p:cNvSpPr>
          <p:nvPr>
            <p:ph type="sldNum" sz="quarter" idx="12"/>
          </p:nvPr>
        </p:nvSpPr>
        <p:spPr/>
        <p:txBody>
          <a:bodyPr/>
          <a:lstStyle/>
          <a:p>
            <a:fld id="{AE7C363F-717F-49C1-919C-37DE8BE88CB8}" type="slidenum">
              <a:rPr lang="de-DE" smtClean="0"/>
              <a:t>20</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1139"/>
    </mc:Choice>
    <mc:Fallback xmlns="">
      <p:transition spd="slow" advTm="8113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normAutofit fontScale="90000"/>
          </a:bodyPr>
          <a:lstStyle/>
          <a:p>
            <a:pPr eaLnBrk="1" hangingPunct="1">
              <a:defRPr/>
            </a:pPr>
            <a:r>
              <a:rPr lang="de-DE" dirty="0">
                <a:cs typeface="Times New Roman" pitchFamily="18" charset="0"/>
              </a:rPr>
              <a:t>Gesundheitsstrukturgesetz</a:t>
            </a:r>
            <a:br>
              <a:rPr lang="de-DE" dirty="0">
                <a:cs typeface="Times New Roman" pitchFamily="18" charset="0"/>
              </a:rPr>
            </a:br>
            <a:r>
              <a:rPr lang="de-DE" dirty="0">
                <a:cs typeface="Times New Roman" pitchFamily="18" charset="0"/>
              </a:rPr>
              <a:t>(GSG 1993) </a:t>
            </a:r>
          </a:p>
        </p:txBody>
      </p:sp>
      <p:sp>
        <p:nvSpPr>
          <p:cNvPr id="418819" name="Rectangle 3"/>
          <p:cNvSpPr>
            <a:spLocks noGrp="1" noChangeArrowheads="1"/>
          </p:cNvSpPr>
          <p:nvPr>
            <p:ph idx="1"/>
          </p:nvPr>
        </p:nvSpPr>
        <p:spPr>
          <a:xfrm>
            <a:off x="152400" y="1905000"/>
            <a:ext cx="8991600" cy="4114800"/>
          </a:xfrm>
        </p:spPr>
        <p:txBody>
          <a:bodyPr/>
          <a:lstStyle/>
          <a:p>
            <a:pPr eaLnBrk="1" hangingPunct="1">
              <a:lnSpc>
                <a:spcPct val="90000"/>
              </a:lnSpc>
              <a:defRPr/>
            </a:pPr>
            <a:r>
              <a:rPr lang="de-DE" sz="2400">
                <a:cs typeface="Times New Roman" pitchFamily="18" charset="0"/>
              </a:rPr>
              <a:t>Absichtserklärung, längerfristig eine Hinwendung zu einem monistischen Finanzierungsmodell zu vollziehen</a:t>
            </a:r>
            <a:r>
              <a:rPr lang="de-DE" sz="2400"/>
              <a:t> </a:t>
            </a:r>
          </a:p>
          <a:p>
            <a:pPr eaLnBrk="1" hangingPunct="1">
              <a:lnSpc>
                <a:spcPct val="90000"/>
              </a:lnSpc>
              <a:defRPr/>
            </a:pPr>
            <a:r>
              <a:rPr lang="de-DE" sz="2400">
                <a:cs typeface="Times New Roman" pitchFamily="18" charset="0"/>
              </a:rPr>
              <a:t>Krankenhäusern dürfen ab 1993 auch privates Kapital zur Investitionsfinanzierung verwenden, wenn dies zu keiner Pflegesatzerhöhung führt, d.h. die Fremdkapitalzinsen durch Einsparungseffekte gedeckt werden. Damit können erstmals Kapitalkosten durch den Pflegesatz gedeckt werden.</a:t>
            </a:r>
            <a:r>
              <a:rPr lang="de-DE" sz="2400"/>
              <a:t> </a:t>
            </a:r>
          </a:p>
          <a:p>
            <a:pPr eaLnBrk="1" hangingPunct="1">
              <a:lnSpc>
                <a:spcPct val="90000"/>
              </a:lnSpc>
              <a:defRPr/>
            </a:pPr>
            <a:r>
              <a:rPr lang="de-DE" sz="2400">
                <a:cs typeface="Times New Roman" pitchFamily="18" charset="0"/>
              </a:rPr>
              <a:t>Anbindung der pauschalen Fördermittel an die Kriterien Bettenzahl und Versorgungsauftrag des Krankenhauses wurde gemindert</a:t>
            </a:r>
            <a:r>
              <a:rPr lang="de-DE" sz="2400"/>
              <a:t> </a:t>
            </a:r>
          </a:p>
          <a:p>
            <a:pPr eaLnBrk="1" hangingPunct="1">
              <a:lnSpc>
                <a:spcPct val="90000"/>
              </a:lnSpc>
              <a:defRPr/>
            </a:pPr>
            <a:r>
              <a:rPr lang="de-DE" sz="2400">
                <a:cs typeface="Times New Roman" pitchFamily="18" charset="0"/>
              </a:rPr>
              <a:t>Rationalisierungsinvestitionen werden unter bestimmten Voraussetzungen für die Krankenkassen zur Pflichtaufgabe</a:t>
            </a:r>
            <a:r>
              <a:rPr lang="de-DE" sz="2400"/>
              <a:t> </a:t>
            </a:r>
          </a:p>
        </p:txBody>
      </p:sp>
      <p:sp>
        <p:nvSpPr>
          <p:cNvPr id="2" name="Foliennummernplatzhalter 1"/>
          <p:cNvSpPr>
            <a:spLocks noGrp="1"/>
          </p:cNvSpPr>
          <p:nvPr>
            <p:ph type="sldNum" sz="quarter" idx="12"/>
          </p:nvPr>
        </p:nvSpPr>
        <p:spPr/>
        <p:txBody>
          <a:bodyPr/>
          <a:lstStyle/>
          <a:p>
            <a:fld id="{AE7C363F-717F-49C1-919C-37DE8BE88CB8}" type="slidenum">
              <a:rPr lang="de-DE" smtClean="0"/>
              <a:t>21</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9078"/>
    </mc:Choice>
    <mc:Fallback xmlns="">
      <p:transition spd="slow" advTm="8907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normAutofit fontScale="90000"/>
          </a:bodyPr>
          <a:lstStyle/>
          <a:p>
            <a:pPr eaLnBrk="1" hangingPunct="1">
              <a:defRPr/>
            </a:pPr>
            <a:r>
              <a:rPr lang="de-DE">
                <a:cs typeface="Times New Roman" pitchFamily="18" charset="0"/>
              </a:rPr>
              <a:t>Entwurf der Gesundheitsreform 2000</a:t>
            </a:r>
            <a:r>
              <a:rPr lang="de-DE"/>
              <a:t> </a:t>
            </a:r>
          </a:p>
        </p:txBody>
      </p:sp>
      <p:sp>
        <p:nvSpPr>
          <p:cNvPr id="417795" name="Rectangle 3"/>
          <p:cNvSpPr>
            <a:spLocks noGrp="1" noChangeArrowheads="1"/>
          </p:cNvSpPr>
          <p:nvPr>
            <p:ph idx="1"/>
          </p:nvPr>
        </p:nvSpPr>
        <p:spPr>
          <a:xfrm>
            <a:off x="228600" y="1905000"/>
            <a:ext cx="8458200" cy="4114800"/>
          </a:xfrm>
        </p:spPr>
        <p:txBody>
          <a:bodyPr>
            <a:normAutofit fontScale="92500" lnSpcReduction="10000"/>
          </a:bodyPr>
          <a:lstStyle/>
          <a:p>
            <a:pPr marL="482600" indent="-482600" eaLnBrk="1" hangingPunct="1">
              <a:lnSpc>
                <a:spcPct val="90000"/>
              </a:lnSpc>
              <a:defRPr/>
            </a:pPr>
            <a:r>
              <a:rPr lang="de-DE" sz="2800" dirty="0">
                <a:cs typeface="Times New Roman" pitchFamily="18" charset="0"/>
              </a:rPr>
              <a:t>Stufe 1</a:t>
            </a:r>
          </a:p>
          <a:p>
            <a:pPr marL="762000" lvl="1" indent="0" eaLnBrk="1" hangingPunct="1">
              <a:lnSpc>
                <a:spcPct val="90000"/>
              </a:lnSpc>
              <a:buFont typeface="Tahoma" charset="0"/>
              <a:buNone/>
              <a:defRPr/>
            </a:pPr>
            <a:r>
              <a:rPr lang="de-DE" sz="2400" dirty="0">
                <a:cs typeface="Times New Roman" pitchFamily="18" charset="0"/>
              </a:rPr>
              <a:t>Aufhebung der zeitlichen Begrenzung der von den Krankenkassen zu zahlenden Instandhaltungspauschale für Anlagegüter</a:t>
            </a:r>
            <a:r>
              <a:rPr lang="de-DE" sz="2400" dirty="0"/>
              <a:t>  </a:t>
            </a:r>
          </a:p>
          <a:p>
            <a:pPr marL="482600" indent="-482600" eaLnBrk="1" hangingPunct="1">
              <a:lnSpc>
                <a:spcPct val="90000"/>
              </a:lnSpc>
              <a:defRPr/>
            </a:pPr>
            <a:r>
              <a:rPr lang="de-DE" sz="2800" dirty="0">
                <a:cs typeface="Times New Roman" pitchFamily="18" charset="0"/>
              </a:rPr>
              <a:t>Stufe 2</a:t>
            </a:r>
            <a:r>
              <a:rPr lang="de-DE" sz="2800" dirty="0"/>
              <a:t> </a:t>
            </a:r>
          </a:p>
          <a:p>
            <a:pPr marL="762000" lvl="1" indent="0" eaLnBrk="1" hangingPunct="1">
              <a:buFont typeface="Tahoma" charset="0"/>
              <a:buNone/>
              <a:defRPr/>
            </a:pPr>
            <a:r>
              <a:rPr lang="de-DE" sz="2400" dirty="0">
                <a:cs typeface="Times New Roman" pitchFamily="18" charset="0"/>
              </a:rPr>
              <a:t>Ab 2003 sollen die pauschalen Investitionsfördermittel für kleine bauliche Maßnahmen sowie die Wiederbeschaffung kurzfristiger Anlagegüter von den Ländern auf die Krankenkassen verlagert werden</a:t>
            </a:r>
            <a:endParaRPr lang="de-DE" sz="2400" dirty="0"/>
          </a:p>
          <a:p>
            <a:pPr marL="482600" indent="-482600" eaLnBrk="1" hangingPunct="1">
              <a:lnSpc>
                <a:spcPct val="90000"/>
              </a:lnSpc>
              <a:defRPr/>
            </a:pPr>
            <a:r>
              <a:rPr lang="de-DE" sz="2800" dirty="0">
                <a:cs typeface="Times New Roman" pitchFamily="18" charset="0"/>
              </a:rPr>
              <a:t>Stufe 3</a:t>
            </a:r>
            <a:r>
              <a:rPr lang="de-DE" sz="2800" dirty="0"/>
              <a:t> </a:t>
            </a:r>
          </a:p>
          <a:p>
            <a:pPr marL="762000" lvl="1" indent="0" eaLnBrk="1" hangingPunct="1">
              <a:lnSpc>
                <a:spcPct val="90000"/>
              </a:lnSpc>
              <a:buFont typeface="Tahoma" charset="0"/>
              <a:buNone/>
              <a:defRPr/>
            </a:pPr>
            <a:r>
              <a:rPr lang="de-DE" sz="2400" dirty="0">
                <a:cs typeface="Times New Roman" pitchFamily="18" charset="0"/>
              </a:rPr>
              <a:t>Ab 2008 sollen auch die Einzelinvestitionsförderung von den Krankenversicherungsträgern</a:t>
            </a:r>
            <a:r>
              <a:rPr lang="de-DE" sz="2400" dirty="0"/>
              <a:t> übernommen werden</a:t>
            </a:r>
          </a:p>
          <a:p>
            <a:pPr marL="762000" lvl="1" indent="0" eaLnBrk="1" hangingPunct="1">
              <a:lnSpc>
                <a:spcPct val="90000"/>
              </a:lnSpc>
              <a:buFont typeface="Tahoma" charset="0"/>
              <a:buNone/>
              <a:defRPr/>
            </a:pPr>
            <a:r>
              <a:rPr lang="de-DE" sz="2400" dirty="0">
                <a:sym typeface="Wingdings" pitchFamily="2" charset="2"/>
              </a:rPr>
              <a:t>konnte politisch nicht durchgesetzt werden</a:t>
            </a:r>
          </a:p>
          <a:p>
            <a:pPr marL="482600" indent="-482600" eaLnBrk="1" hangingPunct="1">
              <a:lnSpc>
                <a:spcPct val="90000"/>
              </a:lnSpc>
              <a:defRPr/>
            </a:pPr>
            <a:endParaRPr lang="de-DE" sz="2800" dirty="0"/>
          </a:p>
        </p:txBody>
      </p:sp>
      <p:sp>
        <p:nvSpPr>
          <p:cNvPr id="2" name="Foliennummernplatzhalter 1"/>
          <p:cNvSpPr>
            <a:spLocks noGrp="1"/>
          </p:cNvSpPr>
          <p:nvPr>
            <p:ph type="sldNum" sz="quarter" idx="12"/>
          </p:nvPr>
        </p:nvSpPr>
        <p:spPr/>
        <p:txBody>
          <a:bodyPr/>
          <a:lstStyle/>
          <a:p>
            <a:fld id="{AE7C363F-717F-49C1-919C-37DE8BE88CB8}" type="slidenum">
              <a:rPr lang="de-DE" smtClean="0"/>
              <a:t>22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0070"/>
    </mc:Choice>
    <mc:Fallback xmlns="">
      <p:transition spd="slow" advTm="3007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pPr eaLnBrk="1" hangingPunct="1">
              <a:defRPr/>
            </a:pPr>
            <a:r>
              <a:rPr lang="de-DE"/>
              <a:t>3 Grundlagen der Finanzierung</a:t>
            </a:r>
          </a:p>
        </p:txBody>
      </p:sp>
      <p:sp>
        <p:nvSpPr>
          <p:cNvPr id="809987" name="Rectangle 3"/>
          <p:cNvSpPr>
            <a:spLocks noGrp="1" noChangeArrowheads="1"/>
          </p:cNvSpPr>
          <p:nvPr>
            <p:ph idx="1"/>
          </p:nvPr>
        </p:nvSpPr>
        <p:spPr/>
        <p:txBody>
          <a:bodyPr/>
          <a:lstStyle/>
          <a:p>
            <a:pPr eaLnBrk="1" hangingPunct="1">
              <a:buFontTx/>
              <a:buNone/>
              <a:defRPr/>
            </a:pPr>
            <a:r>
              <a:rPr lang="de-DE" dirty="0"/>
              <a:t>3.1 Typologie</a:t>
            </a:r>
          </a:p>
          <a:p>
            <a:pPr eaLnBrk="1" hangingPunct="1">
              <a:buFontTx/>
              <a:buNone/>
              <a:defRPr/>
            </a:pPr>
            <a:r>
              <a:rPr lang="de-DE" sz="2000" dirty="0"/>
              <a:t>	3.1.1 </a:t>
            </a:r>
            <a:r>
              <a:rPr lang="de-DE" sz="2000" dirty="0">
                <a:cs typeface="Times New Roman" pitchFamily="18" charset="0"/>
              </a:rPr>
              <a:t>Unterscheidung nach Art der Leistung</a:t>
            </a:r>
          </a:p>
          <a:p>
            <a:pPr eaLnBrk="1" hangingPunct="1">
              <a:buFontTx/>
              <a:buNone/>
              <a:defRPr/>
            </a:pPr>
            <a:r>
              <a:rPr lang="de-DE" sz="2000" dirty="0">
                <a:cs typeface="Times New Roman" pitchFamily="18" charset="0"/>
              </a:rPr>
              <a:t>	3.1.2 Unterscheidung nach der Finanzierung der Leistung</a:t>
            </a:r>
          </a:p>
          <a:p>
            <a:pPr eaLnBrk="1" hangingPunct="1">
              <a:buFontTx/>
              <a:buNone/>
              <a:defRPr/>
            </a:pPr>
            <a:r>
              <a:rPr lang="de-DE" dirty="0">
                <a:solidFill>
                  <a:srgbClr val="FF0000"/>
                </a:solidFill>
                <a:cs typeface="Times New Roman" pitchFamily="18" charset="0"/>
              </a:rPr>
              <a:t>3.2 Finanzierungsoptionen</a:t>
            </a:r>
          </a:p>
          <a:p>
            <a:pPr eaLnBrk="1" hangingPunct="1">
              <a:buFontTx/>
              <a:buNone/>
              <a:defRPr/>
            </a:pPr>
            <a:r>
              <a:rPr lang="de-DE" sz="2000" dirty="0">
                <a:solidFill>
                  <a:srgbClr val="FF0000"/>
                </a:solidFill>
                <a:cs typeface="Times New Roman" pitchFamily="18" charset="0"/>
              </a:rPr>
              <a:t>	3.2.1 Monistische versus duale Finanzierung</a:t>
            </a:r>
          </a:p>
          <a:p>
            <a:pPr eaLnBrk="1" hangingPunct="1">
              <a:buFontTx/>
              <a:buNone/>
              <a:defRPr/>
            </a:pPr>
            <a:r>
              <a:rPr lang="de-DE" sz="2000" dirty="0">
                <a:cs typeface="Times New Roman" pitchFamily="18" charset="0"/>
              </a:rPr>
              <a:t>	3.2.2 Pflegesätze versus pauschalierte Finanzierung </a:t>
            </a:r>
          </a:p>
          <a:p>
            <a:pPr eaLnBrk="1" hangingPunct="1">
              <a:buFontTx/>
              <a:buNone/>
              <a:defRPr/>
            </a:pPr>
            <a:r>
              <a:rPr lang="de-DE" sz="2000" dirty="0">
                <a:cs typeface="Times New Roman" pitchFamily="18" charset="0"/>
              </a:rPr>
              <a:t>	3.2.3 Budgetierung</a:t>
            </a:r>
          </a:p>
          <a:p>
            <a:pPr eaLnBrk="1" hangingPunct="1">
              <a:buFontTx/>
              <a:buNone/>
              <a:defRPr/>
            </a:pPr>
            <a:r>
              <a:rPr lang="de-DE" sz="1800" dirty="0"/>
              <a:t>3.3 Geschichte der Krankenhausfinanzierung</a:t>
            </a:r>
          </a:p>
        </p:txBody>
      </p:sp>
      <p:sp>
        <p:nvSpPr>
          <p:cNvPr id="2" name="Foliennummernplatzhalter 1"/>
          <p:cNvSpPr>
            <a:spLocks noGrp="1"/>
          </p:cNvSpPr>
          <p:nvPr>
            <p:ph type="sldNum" sz="quarter" idx="12"/>
          </p:nvPr>
        </p:nvSpPr>
        <p:spPr/>
        <p:txBody>
          <a:bodyPr/>
          <a:lstStyle/>
          <a:p>
            <a:fld id="{AE7C363F-717F-49C1-919C-37DE8BE88CB8}" type="slidenum">
              <a:rPr lang="de-DE" smtClean="0"/>
              <a:t>23</a:t>
            </a:fld>
            <a:endParaRPr lang="de-DE"/>
          </a:p>
        </p:txBody>
      </p:sp>
    </p:spTree>
    <p:extLst>
      <p:ext uri="{BB962C8B-B14F-4D97-AF65-F5344CB8AC3E}">
        <p14:creationId xmlns:p14="http://schemas.microsoft.com/office/powerpoint/2010/main" val="312420960"/>
      </p:ext>
    </p:extLst>
  </p:cSld>
  <p:clrMapOvr>
    <a:masterClrMapping/>
  </p:clrMapOvr>
  <mc:AlternateContent xmlns:mc="http://schemas.openxmlformats.org/markup-compatibility/2006" xmlns:p14="http://schemas.microsoft.com/office/powerpoint/2010/main">
    <mc:Choice Requires="p14">
      <p:transition spd="slow" p14:dur="2000" advTm="55515"/>
    </mc:Choice>
    <mc:Fallback xmlns="">
      <p:transition spd="slow" advTm="5551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normAutofit fontScale="90000"/>
          </a:bodyPr>
          <a:lstStyle/>
          <a:p>
            <a:pPr algn="l" eaLnBrk="1" hangingPunct="1">
              <a:defRPr/>
            </a:pPr>
            <a:r>
              <a:rPr lang="de-DE">
                <a:cs typeface="Times New Roman" pitchFamily="18" charset="0"/>
              </a:rPr>
              <a:t> </a:t>
            </a:r>
            <a:r>
              <a:rPr lang="de-DE" b="1">
                <a:cs typeface="Times New Roman" pitchFamily="18" charset="0"/>
              </a:rPr>
              <a:t>3.2 Finanzierungsoptionen</a:t>
            </a:r>
            <a:r>
              <a:rPr lang="de-DE" sz="3600" b="1">
                <a:cs typeface="Times New Roman" pitchFamily="18" charset="0"/>
              </a:rPr>
              <a:t/>
            </a:r>
            <a:br>
              <a:rPr lang="de-DE" sz="3600" b="1">
                <a:cs typeface="Times New Roman" pitchFamily="18" charset="0"/>
              </a:rPr>
            </a:br>
            <a:r>
              <a:rPr lang="de-DE" sz="3600" b="1">
                <a:cs typeface="Times New Roman" pitchFamily="18" charset="0"/>
              </a:rPr>
              <a:t>3.2.1 Monistische vs duale Finanz.</a:t>
            </a:r>
            <a:r>
              <a:rPr lang="de-DE"/>
              <a:t> </a:t>
            </a:r>
          </a:p>
        </p:txBody>
      </p:sp>
      <p:sp>
        <p:nvSpPr>
          <p:cNvPr id="410627" name="Rectangle 3"/>
          <p:cNvSpPr>
            <a:spLocks noGrp="1" noChangeArrowheads="1"/>
          </p:cNvSpPr>
          <p:nvPr>
            <p:ph idx="1"/>
          </p:nvPr>
        </p:nvSpPr>
        <p:spPr>
          <a:xfrm>
            <a:off x="457200" y="1905000"/>
            <a:ext cx="8686800" cy="4800600"/>
          </a:xfrm>
        </p:spPr>
        <p:txBody>
          <a:bodyPr/>
          <a:lstStyle/>
          <a:p>
            <a:pPr eaLnBrk="1" hangingPunct="1">
              <a:defRPr/>
            </a:pPr>
            <a:r>
              <a:rPr lang="de-DE"/>
              <a:t>Überblick:</a:t>
            </a:r>
          </a:p>
        </p:txBody>
      </p:sp>
      <p:graphicFrame>
        <p:nvGraphicFramePr>
          <p:cNvPr id="7170" name="Object 4"/>
          <p:cNvGraphicFramePr>
            <a:graphicFrameLocks noChangeAspect="1"/>
          </p:cNvGraphicFramePr>
          <p:nvPr>
            <p:extLst>
              <p:ext uri="{D42A27DB-BD31-4B8C-83A1-F6EECF244321}">
                <p14:modId xmlns:p14="http://schemas.microsoft.com/office/powerpoint/2010/main" val="1323218016"/>
              </p:ext>
            </p:extLst>
          </p:nvPr>
        </p:nvGraphicFramePr>
        <p:xfrm>
          <a:off x="1331913" y="2474913"/>
          <a:ext cx="6673850" cy="4383087"/>
        </p:xfrm>
        <a:graphic>
          <a:graphicData uri="http://schemas.openxmlformats.org/presentationml/2006/ole">
            <mc:AlternateContent xmlns:mc="http://schemas.openxmlformats.org/markup-compatibility/2006">
              <mc:Choice xmlns:v="urn:schemas-microsoft-com:vml" Requires="v">
                <p:oleObj spid="_x0000_s7267" name="Bild" r:id="rId3" imgW="7470720" imgH="5240160" progId="Word.Picture.8">
                  <p:embed/>
                </p:oleObj>
              </mc:Choice>
              <mc:Fallback>
                <p:oleObj name="Bild" r:id="rId3" imgW="7470720" imgH="524016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474913"/>
                        <a:ext cx="6673850" cy="4383087"/>
                      </a:xfrm>
                      <a:prstGeom prst="rect">
                        <a:avLst/>
                      </a:prstGeom>
                      <a:solidFill>
                        <a:schemeClr val="bg1"/>
                      </a:solidFill>
                    </p:spPr>
                  </p:pic>
                </p:oleObj>
              </mc:Fallback>
            </mc:AlternateContent>
          </a:graphicData>
        </a:graphic>
      </p:graphicFrame>
      <p:sp>
        <p:nvSpPr>
          <p:cNvPr id="2" name="Foliennummernplatzhalter 1"/>
          <p:cNvSpPr>
            <a:spLocks noGrp="1"/>
          </p:cNvSpPr>
          <p:nvPr>
            <p:ph type="sldNum" sz="quarter" idx="12"/>
          </p:nvPr>
        </p:nvSpPr>
        <p:spPr/>
        <p:txBody>
          <a:bodyPr/>
          <a:lstStyle/>
          <a:p>
            <a:fld id="{AE7C363F-717F-49C1-919C-37DE8BE88CB8}" type="slidenum">
              <a:rPr lang="de-DE" smtClean="0"/>
              <a:t>3</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99076"/>
    </mc:Choice>
    <mc:Fallback xmlns="">
      <p:transition spd="slow" advTm="19907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lstStyle/>
          <a:p>
            <a:pPr algn="l" eaLnBrk="1" hangingPunct="1">
              <a:defRPr/>
            </a:pPr>
            <a:r>
              <a:rPr lang="de-DE" sz="3600" b="1">
                <a:cs typeface="Times New Roman" pitchFamily="18" charset="0"/>
              </a:rPr>
              <a:t>Monistische vs duale Finanz.</a:t>
            </a:r>
            <a:r>
              <a:rPr lang="de-DE"/>
              <a:t> </a:t>
            </a:r>
          </a:p>
        </p:txBody>
      </p:sp>
      <p:sp>
        <p:nvSpPr>
          <p:cNvPr id="1008643" name="Rectangle 3"/>
          <p:cNvSpPr>
            <a:spLocks noGrp="1" noChangeArrowheads="1"/>
          </p:cNvSpPr>
          <p:nvPr>
            <p:ph idx="1"/>
          </p:nvPr>
        </p:nvSpPr>
        <p:spPr>
          <a:xfrm>
            <a:off x="457200" y="1905000"/>
            <a:ext cx="8686800" cy="4800600"/>
          </a:xfrm>
        </p:spPr>
        <p:txBody>
          <a:bodyPr/>
          <a:lstStyle/>
          <a:p>
            <a:pPr eaLnBrk="1" hangingPunct="1">
              <a:defRPr/>
            </a:pPr>
            <a:endParaRPr lang="de-DE"/>
          </a:p>
        </p:txBody>
      </p:sp>
      <p:sp>
        <p:nvSpPr>
          <p:cNvPr id="1008644" name="Rectangle 4"/>
          <p:cNvSpPr>
            <a:spLocks noChangeArrowheads="1"/>
          </p:cNvSpPr>
          <p:nvPr/>
        </p:nvSpPr>
        <p:spPr bwMode="auto">
          <a:xfrm>
            <a:off x="0" y="2205038"/>
            <a:ext cx="9144000" cy="0"/>
          </a:xfrm>
          <a:prstGeom prst="rect">
            <a:avLst/>
          </a:prstGeom>
          <a:noFill/>
          <a:ln w="9525">
            <a:noFill/>
            <a:miter lim="800000"/>
            <a:headEnd/>
            <a:tailEnd/>
          </a:ln>
          <a:effectLst/>
        </p:spPr>
        <p:txBody>
          <a:bodyPr wrap="none" anchor="ctr">
            <a:spAutoFit/>
          </a:bodyPr>
          <a:lstStyle/>
          <a:p>
            <a:pPr>
              <a:defRPr/>
            </a:pPr>
            <a:endParaRPr lang="de-DE">
              <a:latin typeface="Tahoma" charset="0"/>
            </a:endParaRPr>
          </a:p>
        </p:txBody>
      </p:sp>
      <p:sp>
        <p:nvSpPr>
          <p:cNvPr id="1008647" name="Rectangle 7"/>
          <p:cNvSpPr>
            <a:spLocks noChangeArrowheads="1"/>
          </p:cNvSpPr>
          <p:nvPr/>
        </p:nvSpPr>
        <p:spPr bwMode="auto">
          <a:xfrm>
            <a:off x="0" y="2328863"/>
            <a:ext cx="9144000" cy="0"/>
          </a:xfrm>
          <a:prstGeom prst="rect">
            <a:avLst/>
          </a:prstGeom>
          <a:noFill/>
          <a:ln w="9525">
            <a:noFill/>
            <a:miter lim="800000"/>
            <a:headEnd/>
            <a:tailEnd/>
          </a:ln>
          <a:effectLst/>
        </p:spPr>
        <p:txBody>
          <a:bodyPr wrap="none" anchor="ctr">
            <a:spAutoFit/>
          </a:bodyPr>
          <a:lstStyle/>
          <a:p>
            <a:pPr>
              <a:defRPr/>
            </a:pPr>
            <a:endParaRPr lang="de-DE">
              <a:latin typeface="Tahoma" charset="0"/>
            </a:endParaRPr>
          </a:p>
        </p:txBody>
      </p:sp>
      <p:graphicFrame>
        <p:nvGraphicFramePr>
          <p:cNvPr id="8194" name="Object 6"/>
          <p:cNvGraphicFramePr>
            <a:graphicFrameLocks noChangeAspect="1"/>
          </p:cNvGraphicFramePr>
          <p:nvPr>
            <p:extLst>
              <p:ext uri="{D42A27DB-BD31-4B8C-83A1-F6EECF244321}">
                <p14:modId xmlns:p14="http://schemas.microsoft.com/office/powerpoint/2010/main" val="3577349988"/>
              </p:ext>
            </p:extLst>
          </p:nvPr>
        </p:nvGraphicFramePr>
        <p:xfrm>
          <a:off x="-63500" y="3081338"/>
          <a:ext cx="9272588" cy="3194050"/>
        </p:xfrm>
        <a:graphic>
          <a:graphicData uri="http://schemas.openxmlformats.org/presentationml/2006/ole">
            <mc:AlternateContent xmlns:mc="http://schemas.openxmlformats.org/markup-compatibility/2006">
              <mc:Choice xmlns:v="urn:schemas-microsoft-com:vml" Requires="v">
                <p:oleObj spid="_x0000_s8291" name="Bild" r:id="rId3" imgW="10081440" imgH="3709800" progId="Word.Picture.8">
                  <p:embed/>
                </p:oleObj>
              </mc:Choice>
              <mc:Fallback>
                <p:oleObj name="Bild" r:id="rId3" imgW="10081440" imgH="370980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3081338"/>
                        <a:ext cx="9272588" cy="3194050"/>
                      </a:xfrm>
                      <a:prstGeom prst="rect">
                        <a:avLst/>
                      </a:prstGeom>
                      <a:solidFill>
                        <a:schemeClr val="bg1"/>
                      </a:solidFill>
                    </p:spPr>
                  </p:pic>
                </p:oleObj>
              </mc:Fallback>
            </mc:AlternateContent>
          </a:graphicData>
        </a:graphic>
      </p:graphicFrame>
      <p:sp>
        <p:nvSpPr>
          <p:cNvPr id="2" name="Foliennummernplatzhalter 1"/>
          <p:cNvSpPr>
            <a:spLocks noGrp="1"/>
          </p:cNvSpPr>
          <p:nvPr>
            <p:ph type="sldNum" sz="quarter" idx="12"/>
          </p:nvPr>
        </p:nvSpPr>
        <p:spPr/>
        <p:txBody>
          <a:bodyPr/>
          <a:lstStyle/>
          <a:p>
            <a:fld id="{AE7C363F-717F-49C1-919C-37DE8BE88CB8}" type="slidenum">
              <a:rPr lang="de-DE" smtClean="0"/>
              <a:t>4</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9683"/>
    </mc:Choice>
    <mc:Fallback xmlns="">
      <p:transition spd="slow" advTm="3968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pPr eaLnBrk="1" hangingPunct="1">
              <a:defRPr/>
            </a:pPr>
            <a:r>
              <a:rPr lang="de-DE">
                <a:cs typeface="Times New Roman" pitchFamily="18" charset="0"/>
              </a:rPr>
              <a:t> Monistik</a:t>
            </a:r>
            <a:r>
              <a:rPr lang="de-DE"/>
              <a:t> </a:t>
            </a:r>
          </a:p>
        </p:txBody>
      </p:sp>
      <p:sp>
        <p:nvSpPr>
          <p:cNvPr id="1007619" name="Rectangle 3"/>
          <p:cNvSpPr>
            <a:spLocks noGrp="1" noChangeArrowheads="1"/>
          </p:cNvSpPr>
          <p:nvPr>
            <p:ph idx="1"/>
          </p:nvPr>
        </p:nvSpPr>
        <p:spPr>
          <a:xfrm>
            <a:off x="457200" y="1905000"/>
            <a:ext cx="8686800" cy="4800600"/>
          </a:xfrm>
        </p:spPr>
        <p:txBody>
          <a:bodyPr/>
          <a:lstStyle/>
          <a:p>
            <a:pPr eaLnBrk="1" hangingPunct="1">
              <a:lnSpc>
                <a:spcPct val="80000"/>
              </a:lnSpc>
              <a:defRPr/>
            </a:pPr>
            <a:r>
              <a:rPr lang="de-DE" sz="2800" b="1" dirty="0"/>
              <a:t>Ursprung</a:t>
            </a:r>
            <a:r>
              <a:rPr lang="de-DE" sz="2800" dirty="0"/>
              <a:t>: Philosophie: Erkenntnistheoretische Einheitslehre </a:t>
            </a:r>
            <a:r>
              <a:rPr lang="de-DE" sz="2800" dirty="0">
                <a:sym typeface="Symbol" pitchFamily="18" charset="2"/>
              </a:rPr>
              <a:t></a:t>
            </a:r>
            <a:r>
              <a:rPr lang="de-DE" sz="2800" dirty="0"/>
              <a:t> Einheit, aus einer Hand, einheitlich</a:t>
            </a:r>
            <a:endParaRPr lang="de-DE" sz="2800" b="1" dirty="0"/>
          </a:p>
          <a:p>
            <a:pPr eaLnBrk="1" hangingPunct="1">
              <a:lnSpc>
                <a:spcPct val="80000"/>
              </a:lnSpc>
              <a:defRPr/>
            </a:pPr>
            <a:r>
              <a:rPr lang="de-DE" sz="2800" b="1" dirty="0"/>
              <a:t>Allgemeine Definition</a:t>
            </a:r>
            <a:r>
              <a:rPr lang="de-DE" sz="2800" dirty="0"/>
              <a:t>: Finanzierungssystem, in dem die Finanzverantwortung sowohl für die Betriebs- als auch für die Investitionskosten lediglich einem Kostenträger zugeordnet ist</a:t>
            </a:r>
            <a:endParaRPr lang="de-DE" sz="2800" b="1" dirty="0"/>
          </a:p>
          <a:p>
            <a:pPr eaLnBrk="1" hangingPunct="1">
              <a:lnSpc>
                <a:spcPct val="80000"/>
              </a:lnSpc>
              <a:defRPr/>
            </a:pPr>
            <a:r>
              <a:rPr lang="de-DE" sz="2800" b="1" dirty="0"/>
              <a:t>Gesundheitswesen</a:t>
            </a:r>
            <a:r>
              <a:rPr lang="de-DE" sz="2800" dirty="0"/>
              <a:t>: Krankenversicherer tragen allein die Verantwortung für Betriebs- und Investitionskosten. </a:t>
            </a:r>
          </a:p>
          <a:p>
            <a:pPr lvl="1" eaLnBrk="1" hangingPunct="1">
              <a:lnSpc>
                <a:spcPct val="80000"/>
              </a:lnSpc>
              <a:buFont typeface="Tahoma" charset="0"/>
              <a:buChar char="–"/>
              <a:defRPr/>
            </a:pPr>
            <a:r>
              <a:rPr lang="de-DE" sz="2400" dirty="0"/>
              <a:t>Implementierung: </a:t>
            </a:r>
          </a:p>
          <a:p>
            <a:pPr lvl="2" eaLnBrk="1" hangingPunct="1">
              <a:lnSpc>
                <a:spcPct val="80000"/>
              </a:lnSpc>
              <a:defRPr/>
            </a:pPr>
            <a:r>
              <a:rPr lang="de-DE" sz="2000" dirty="0"/>
              <a:t>ambulante ärztliche Versorgung </a:t>
            </a:r>
          </a:p>
          <a:p>
            <a:pPr lvl="2" eaLnBrk="1" hangingPunct="1">
              <a:lnSpc>
                <a:spcPct val="80000"/>
              </a:lnSpc>
              <a:defRPr/>
            </a:pPr>
            <a:r>
              <a:rPr lang="de-DE" sz="2000" dirty="0"/>
              <a:t>stationäre Rehabilitation</a:t>
            </a:r>
          </a:p>
        </p:txBody>
      </p:sp>
      <p:sp>
        <p:nvSpPr>
          <p:cNvPr id="2" name="Foliennummernplatzhalter 1"/>
          <p:cNvSpPr>
            <a:spLocks noGrp="1"/>
          </p:cNvSpPr>
          <p:nvPr>
            <p:ph type="sldNum" sz="quarter" idx="12"/>
          </p:nvPr>
        </p:nvSpPr>
        <p:spPr/>
        <p:txBody>
          <a:bodyPr/>
          <a:lstStyle/>
          <a:p>
            <a:fld id="{AE7C363F-717F-49C1-919C-37DE8BE88CB8}" type="slidenum">
              <a:rPr lang="de-DE" smtClean="0"/>
              <a:t>5</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01575"/>
    </mc:Choice>
    <mc:Fallback xmlns="">
      <p:transition spd="slow" advTm="20157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pPr algn="l" eaLnBrk="1" hangingPunct="1">
              <a:defRPr/>
            </a:pPr>
            <a:r>
              <a:rPr lang="de-DE"/>
              <a:t> </a:t>
            </a:r>
          </a:p>
        </p:txBody>
      </p:sp>
      <p:sp>
        <p:nvSpPr>
          <p:cNvPr id="815107" name="Rectangle 3"/>
          <p:cNvSpPr>
            <a:spLocks noGrp="1" noChangeArrowheads="1"/>
          </p:cNvSpPr>
          <p:nvPr>
            <p:ph idx="1"/>
          </p:nvPr>
        </p:nvSpPr>
        <p:spPr>
          <a:xfrm>
            <a:off x="457200" y="1905000"/>
            <a:ext cx="8686800" cy="4800600"/>
          </a:xfrm>
        </p:spPr>
        <p:txBody>
          <a:bodyPr/>
          <a:lstStyle/>
          <a:p>
            <a:pPr eaLnBrk="1" hangingPunct="1">
              <a:lnSpc>
                <a:spcPct val="90000"/>
              </a:lnSpc>
              <a:defRPr/>
            </a:pPr>
            <a:r>
              <a:rPr lang="de-DE" sz="2800" b="1" dirty="0"/>
              <a:t>Inhalt</a:t>
            </a:r>
            <a:r>
              <a:rPr lang="de-DE" sz="2800" dirty="0"/>
              <a:t>: Trennung der Finanzierung von Vorhaltekosten und Betriebskosten, d.h. Staat trägt Investitionskosten, Krankenkassen die laufenden Ausgaben</a:t>
            </a:r>
            <a:endParaRPr lang="de-DE" sz="2800" b="1" dirty="0"/>
          </a:p>
          <a:p>
            <a:pPr eaLnBrk="1" hangingPunct="1">
              <a:lnSpc>
                <a:spcPct val="90000"/>
              </a:lnSpc>
              <a:defRPr/>
            </a:pPr>
            <a:r>
              <a:rPr lang="de-DE" sz="2800" b="1" dirty="0"/>
              <a:t>Begründung: </a:t>
            </a:r>
          </a:p>
          <a:p>
            <a:pPr lvl="1" eaLnBrk="1" hangingPunct="1">
              <a:lnSpc>
                <a:spcPct val="90000"/>
              </a:lnSpc>
              <a:buFont typeface="Tahoma" charset="0"/>
              <a:buChar char="–"/>
              <a:defRPr/>
            </a:pPr>
            <a:r>
              <a:rPr lang="de-DE" sz="2400" b="1" dirty="0"/>
              <a:t>Investitionsstau</a:t>
            </a:r>
            <a:r>
              <a:rPr lang="de-DE" sz="2400" dirty="0"/>
              <a:t>: Durch Überforderung der Krankenkassen kam es zu einem Investitionsstau</a:t>
            </a:r>
            <a:endParaRPr lang="de-DE" sz="2400" b="1" dirty="0"/>
          </a:p>
          <a:p>
            <a:pPr lvl="1" eaLnBrk="1" hangingPunct="1">
              <a:lnSpc>
                <a:spcPct val="90000"/>
              </a:lnSpc>
              <a:buFont typeface="Tahoma" charset="0"/>
              <a:buChar char="–"/>
              <a:defRPr/>
            </a:pPr>
            <a:r>
              <a:rPr lang="de-DE" sz="2400" b="1" dirty="0"/>
              <a:t>Sozialstaatsprinzip</a:t>
            </a:r>
            <a:r>
              <a:rPr lang="de-DE" sz="2400" dirty="0"/>
              <a:t>: Sicherung der Krankenhausversorgung ist staatliche Aufgabe</a:t>
            </a:r>
            <a:endParaRPr lang="de-DE" sz="2400" b="1" dirty="0"/>
          </a:p>
          <a:p>
            <a:pPr lvl="1" eaLnBrk="1" hangingPunct="1">
              <a:lnSpc>
                <a:spcPct val="90000"/>
              </a:lnSpc>
              <a:buFont typeface="Tahoma" charset="0"/>
              <a:buChar char="–"/>
              <a:defRPr/>
            </a:pPr>
            <a:r>
              <a:rPr lang="de-DE" sz="2400" b="1" dirty="0"/>
              <a:t>Erwerbswirtschaft</a:t>
            </a:r>
            <a:r>
              <a:rPr lang="de-DE" sz="2400" dirty="0"/>
              <a:t>: Krankenhäuser werden teilweise als nicht-erwerbswirtschaftlich gesehen. Damit sollte der Staat sich beteiligen</a:t>
            </a:r>
          </a:p>
        </p:txBody>
      </p:sp>
      <p:sp>
        <p:nvSpPr>
          <p:cNvPr id="815109" name="Rectangle 5"/>
          <p:cNvSpPr>
            <a:spLocks noChangeArrowheads="1"/>
          </p:cNvSpPr>
          <p:nvPr/>
        </p:nvSpPr>
        <p:spPr bwMode="auto">
          <a:xfrm>
            <a:off x="323850" y="188913"/>
            <a:ext cx="8229600" cy="1384300"/>
          </a:xfrm>
          <a:prstGeom prst="rect">
            <a:avLst/>
          </a:prstGeom>
          <a:noFill/>
          <a:ln w="9525">
            <a:noFill/>
            <a:miter lim="800000"/>
            <a:headEnd/>
            <a:tailEnd/>
          </a:ln>
          <a:effectLst/>
        </p:spPr>
        <p:txBody>
          <a:bodyPr anchor="ctr"/>
          <a:lstStyle/>
          <a:p>
            <a:pPr>
              <a:defRPr/>
            </a:pPr>
            <a:r>
              <a:rPr lang="de-DE" sz="4400" dirty="0">
                <a:solidFill>
                  <a:schemeClr val="tx2"/>
                </a:solidFill>
                <a:effectLst>
                  <a:outerShdw blurRad="38100" dist="38100" dir="2700000" algn="tl">
                    <a:srgbClr val="000000"/>
                  </a:outerShdw>
                </a:effectLst>
                <a:latin typeface="Tahoma" charset="0"/>
                <a:cs typeface="Times New Roman" pitchFamily="18" charset="0"/>
              </a:rPr>
              <a:t> </a:t>
            </a:r>
            <a:r>
              <a:rPr lang="de-DE" sz="3600" dirty="0">
                <a:effectLst/>
              </a:rPr>
              <a:t>Dualistik </a:t>
            </a:r>
            <a:endParaRPr lang="de-DE" sz="4400" dirty="0">
              <a:effectLst/>
              <a:latin typeface="Tahoma" charset="0"/>
            </a:endParaRPr>
          </a:p>
        </p:txBody>
      </p:sp>
      <p:sp>
        <p:nvSpPr>
          <p:cNvPr id="2" name="Foliennummernplatzhalter 1"/>
          <p:cNvSpPr>
            <a:spLocks noGrp="1"/>
          </p:cNvSpPr>
          <p:nvPr>
            <p:ph type="sldNum" sz="quarter" idx="12"/>
          </p:nvPr>
        </p:nvSpPr>
        <p:spPr/>
        <p:txBody>
          <a:bodyPr/>
          <a:lstStyle/>
          <a:p>
            <a:fld id="{AE7C363F-717F-49C1-919C-37DE8BE88CB8}" type="slidenum">
              <a:rPr lang="de-DE" smtClean="0"/>
              <a:t>6</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160055"/>
    </mc:Choice>
    <mc:Fallback xmlns="">
      <p:transition spd="slow" advTm="16005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pPr eaLnBrk="1" hangingPunct="1">
              <a:defRPr/>
            </a:pPr>
            <a:r>
              <a:rPr lang="de-DE"/>
              <a:t>Dualistik im KHG</a:t>
            </a:r>
          </a:p>
        </p:txBody>
      </p:sp>
      <p:sp>
        <p:nvSpPr>
          <p:cNvPr id="816131" name="Rectangle 3"/>
          <p:cNvSpPr>
            <a:spLocks noGrp="1" noChangeArrowheads="1"/>
          </p:cNvSpPr>
          <p:nvPr>
            <p:ph idx="1"/>
          </p:nvPr>
        </p:nvSpPr>
        <p:spPr/>
        <p:txBody>
          <a:bodyPr/>
          <a:lstStyle/>
          <a:p>
            <a:pPr eaLnBrk="1" hangingPunct="1">
              <a:defRPr/>
            </a:pPr>
            <a:r>
              <a:rPr lang="de-DE" dirty="0"/>
              <a:t>Gesetz zur wirtschaftlichen Sicherung der Krankenhäuser und zur Regelung der Krankenhauspflegesätze (Krankenhausfinanzierungsgesetz, KHG 1972)</a:t>
            </a:r>
          </a:p>
          <a:p>
            <a:pPr lvl="1" eaLnBrk="1" hangingPunct="1">
              <a:buFont typeface="Tahoma" charset="0"/>
              <a:buChar char="–"/>
              <a:defRPr/>
            </a:pPr>
            <a:r>
              <a:rPr lang="de-DE" dirty="0"/>
              <a:t>Investitionskosten: Bund und Länder</a:t>
            </a:r>
          </a:p>
          <a:p>
            <a:pPr lvl="1" eaLnBrk="1" hangingPunct="1">
              <a:buFont typeface="Tahoma" charset="0"/>
              <a:buChar char="–"/>
              <a:defRPr/>
            </a:pPr>
            <a:r>
              <a:rPr lang="de-DE" dirty="0"/>
              <a:t>Betriebskosten: Krankenkassen</a:t>
            </a:r>
          </a:p>
        </p:txBody>
      </p:sp>
      <p:sp>
        <p:nvSpPr>
          <p:cNvPr id="2" name="Foliennummernplatzhalter 1"/>
          <p:cNvSpPr>
            <a:spLocks noGrp="1"/>
          </p:cNvSpPr>
          <p:nvPr>
            <p:ph type="sldNum" sz="quarter" idx="12"/>
          </p:nvPr>
        </p:nvSpPr>
        <p:spPr/>
        <p:txBody>
          <a:bodyPr/>
          <a:lstStyle/>
          <a:p>
            <a:fld id="{AE7C363F-717F-49C1-919C-37DE8BE88CB8}" type="slidenum">
              <a:rPr lang="de-DE" smtClean="0"/>
              <a:t>7</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26405"/>
    </mc:Choice>
    <mc:Fallback xmlns="">
      <p:transition spd="slow" advTm="2640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457200" y="152400"/>
            <a:ext cx="8229600" cy="1384300"/>
          </a:xfrm>
        </p:spPr>
        <p:txBody>
          <a:bodyPr/>
          <a:lstStyle/>
          <a:p>
            <a:pPr eaLnBrk="1" hangingPunct="1">
              <a:defRPr/>
            </a:pPr>
            <a:r>
              <a:rPr lang="de-DE">
                <a:cs typeface="Times New Roman" pitchFamily="18" charset="0"/>
              </a:rPr>
              <a:t>Finanzierung in der Dualistik</a:t>
            </a:r>
            <a:r>
              <a:rPr lang="de-DE"/>
              <a:t> </a:t>
            </a:r>
          </a:p>
        </p:txBody>
      </p:sp>
      <p:sp>
        <p:nvSpPr>
          <p:cNvPr id="411651" name="Rectangle 3"/>
          <p:cNvSpPr>
            <a:spLocks noGrp="1" noChangeArrowheads="1"/>
          </p:cNvSpPr>
          <p:nvPr>
            <p:ph idx="1"/>
          </p:nvPr>
        </p:nvSpPr>
        <p:spPr>
          <a:xfrm>
            <a:off x="152400" y="1556792"/>
            <a:ext cx="8915400" cy="4896544"/>
          </a:xfrm>
        </p:spPr>
        <p:txBody>
          <a:bodyPr>
            <a:normAutofit fontScale="92500" lnSpcReduction="10000"/>
          </a:bodyPr>
          <a:lstStyle/>
          <a:p>
            <a:pPr eaLnBrk="1" hangingPunct="1">
              <a:lnSpc>
                <a:spcPct val="90000"/>
              </a:lnSpc>
              <a:defRPr/>
            </a:pPr>
            <a:r>
              <a:rPr lang="de-DE" sz="2600" dirty="0">
                <a:cs typeface="Times New Roman" pitchFamily="18" charset="0"/>
              </a:rPr>
              <a:t>Investitionskosten</a:t>
            </a:r>
            <a:r>
              <a:rPr lang="de-DE" sz="2600" dirty="0"/>
              <a:t> </a:t>
            </a:r>
          </a:p>
          <a:p>
            <a:pPr lvl="1" eaLnBrk="1" hangingPunct="1">
              <a:lnSpc>
                <a:spcPct val="90000"/>
              </a:lnSpc>
              <a:buFont typeface="Tahoma" charset="0"/>
              <a:buChar char="–"/>
              <a:defRPr/>
            </a:pPr>
            <a:r>
              <a:rPr lang="de-DE" sz="2200" dirty="0">
                <a:cs typeface="Times New Roman" pitchFamily="18" charset="0"/>
              </a:rPr>
              <a:t>Zuweisung der staatlichen Investitionsförderung auf Antrag (Krankenhauserrichtung, Erstausstattung, Wiederbeschaffung notwendiger Anlagegüter), falls das Krankenhaus im Investitionsprogramm des Landes aufgenommen ist</a:t>
            </a:r>
            <a:r>
              <a:rPr lang="de-DE" sz="2400" dirty="0"/>
              <a:t> </a:t>
            </a:r>
          </a:p>
          <a:p>
            <a:pPr eaLnBrk="1" hangingPunct="1">
              <a:lnSpc>
                <a:spcPct val="90000"/>
              </a:lnSpc>
              <a:defRPr/>
            </a:pPr>
            <a:r>
              <a:rPr lang="de-DE" sz="2600" dirty="0">
                <a:cs typeface="Times New Roman" pitchFamily="18" charset="0"/>
              </a:rPr>
              <a:t>Pauschalbeträge</a:t>
            </a:r>
            <a:r>
              <a:rPr lang="de-DE" sz="2600" dirty="0"/>
              <a:t> </a:t>
            </a:r>
          </a:p>
          <a:p>
            <a:pPr lvl="1" eaLnBrk="1" hangingPunct="1">
              <a:lnSpc>
                <a:spcPct val="90000"/>
              </a:lnSpc>
              <a:buFont typeface="Tahoma" charset="0"/>
              <a:buChar char="–"/>
              <a:defRPr/>
            </a:pPr>
            <a:r>
              <a:rPr lang="de-DE" sz="2200" dirty="0">
                <a:cs typeface="Times New Roman" pitchFamily="18" charset="0"/>
              </a:rPr>
              <a:t>Förderung von kl. baulichen Maßnahmen unterhalb gewisser Kostengrenzen sowie von kurzfristigen Anlagegütern</a:t>
            </a:r>
            <a:r>
              <a:rPr lang="de-DE" sz="2400" dirty="0"/>
              <a:t> </a:t>
            </a:r>
          </a:p>
          <a:p>
            <a:pPr eaLnBrk="1" hangingPunct="1">
              <a:lnSpc>
                <a:spcPct val="90000"/>
              </a:lnSpc>
              <a:defRPr/>
            </a:pPr>
            <a:r>
              <a:rPr lang="de-DE" sz="2600" dirty="0">
                <a:cs typeface="Times New Roman" pitchFamily="18" charset="0"/>
              </a:rPr>
              <a:t>Grundstückskosten</a:t>
            </a:r>
            <a:r>
              <a:rPr lang="de-DE" sz="2600" dirty="0"/>
              <a:t> </a:t>
            </a:r>
          </a:p>
          <a:p>
            <a:pPr lvl="1" eaLnBrk="1" hangingPunct="1">
              <a:lnSpc>
                <a:spcPct val="90000"/>
              </a:lnSpc>
              <a:buFont typeface="Tahoma" charset="0"/>
              <a:buChar char="–"/>
              <a:defRPr/>
            </a:pPr>
            <a:r>
              <a:rPr lang="de-DE" sz="2200" dirty="0">
                <a:cs typeface="Times New Roman" pitchFamily="18" charset="0"/>
              </a:rPr>
              <a:t>vom Träger aus Eigenmitteln zu tragen</a:t>
            </a:r>
            <a:endParaRPr lang="de-DE" sz="2200" dirty="0"/>
          </a:p>
          <a:p>
            <a:pPr eaLnBrk="1" hangingPunct="1">
              <a:lnSpc>
                <a:spcPct val="90000"/>
              </a:lnSpc>
              <a:defRPr/>
            </a:pPr>
            <a:r>
              <a:rPr lang="de-DE" sz="2600" dirty="0">
                <a:cs typeface="Times New Roman" pitchFamily="18" charset="0"/>
              </a:rPr>
              <a:t>Kapitalmarktfinanzierung</a:t>
            </a:r>
            <a:r>
              <a:rPr lang="de-DE" sz="2800" dirty="0"/>
              <a:t> </a:t>
            </a:r>
          </a:p>
          <a:p>
            <a:pPr eaLnBrk="1" hangingPunct="1">
              <a:lnSpc>
                <a:spcPct val="90000"/>
              </a:lnSpc>
              <a:defRPr/>
            </a:pPr>
            <a:r>
              <a:rPr lang="de-DE" sz="2600" dirty="0">
                <a:cs typeface="Times New Roman" pitchFamily="18" charset="0"/>
              </a:rPr>
              <a:t>Einkünfte aus Insourcing</a:t>
            </a:r>
            <a:r>
              <a:rPr lang="de-DE" sz="2800" dirty="0"/>
              <a:t> </a:t>
            </a:r>
          </a:p>
          <a:p>
            <a:pPr eaLnBrk="1" hangingPunct="1">
              <a:lnSpc>
                <a:spcPct val="90000"/>
              </a:lnSpc>
              <a:defRPr/>
            </a:pPr>
            <a:r>
              <a:rPr lang="de-DE" sz="2600" dirty="0">
                <a:cs typeface="Times New Roman" pitchFamily="18" charset="0"/>
              </a:rPr>
              <a:t>Laufende Ausgaben</a:t>
            </a:r>
            <a:r>
              <a:rPr lang="de-DE" sz="2800" dirty="0"/>
              <a:t> </a:t>
            </a:r>
          </a:p>
          <a:p>
            <a:pPr lvl="1" eaLnBrk="1" hangingPunct="1">
              <a:lnSpc>
                <a:spcPct val="90000"/>
              </a:lnSpc>
              <a:buFont typeface="Tahoma" charset="0"/>
              <a:buChar char="–"/>
              <a:defRPr/>
            </a:pPr>
            <a:r>
              <a:rPr lang="de-DE" sz="2200" dirty="0">
                <a:cs typeface="Times New Roman" pitchFamily="18" charset="0"/>
              </a:rPr>
              <a:t>Pflegesätze, Fallpauschalen etc.</a:t>
            </a:r>
            <a:r>
              <a:rPr lang="de-DE" sz="2400" dirty="0"/>
              <a:t> 				</a:t>
            </a:r>
          </a:p>
        </p:txBody>
      </p:sp>
      <p:sp>
        <p:nvSpPr>
          <p:cNvPr id="2" name="Foliennummernplatzhalter 1"/>
          <p:cNvSpPr>
            <a:spLocks noGrp="1"/>
          </p:cNvSpPr>
          <p:nvPr>
            <p:ph type="sldNum" sz="quarter" idx="12"/>
          </p:nvPr>
        </p:nvSpPr>
        <p:spPr/>
        <p:txBody>
          <a:bodyPr/>
          <a:lstStyle/>
          <a:p>
            <a:fld id="{AE7C363F-717F-49C1-919C-37DE8BE88CB8}" type="slidenum">
              <a:rPr lang="de-DE" smtClean="0"/>
              <a:t>8</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313185"/>
    </mc:Choice>
    <mc:Fallback xmlns="">
      <p:transition spd="slow" advTm="31318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de-DE">
                <a:cs typeface="Times New Roman" pitchFamily="18" charset="0"/>
              </a:rPr>
              <a:t>Landeskrankenhausplan</a:t>
            </a:r>
            <a:r>
              <a:rPr lang="de-DE"/>
              <a:t> </a:t>
            </a:r>
          </a:p>
        </p:txBody>
      </p:sp>
      <p:sp>
        <p:nvSpPr>
          <p:cNvPr id="412675" name="Rectangle 3"/>
          <p:cNvSpPr>
            <a:spLocks noGrp="1" noChangeArrowheads="1"/>
          </p:cNvSpPr>
          <p:nvPr>
            <p:ph idx="1"/>
          </p:nvPr>
        </p:nvSpPr>
        <p:spPr/>
        <p:txBody>
          <a:bodyPr/>
          <a:lstStyle/>
          <a:p>
            <a:pPr eaLnBrk="1" hangingPunct="1">
              <a:lnSpc>
                <a:spcPct val="90000"/>
              </a:lnSpc>
              <a:defRPr/>
            </a:pPr>
            <a:r>
              <a:rPr lang="de-DE">
                <a:cs typeface="Times New Roman" pitchFamily="18" charset="0"/>
              </a:rPr>
              <a:t>Ziel</a:t>
            </a:r>
            <a:r>
              <a:rPr lang="de-DE"/>
              <a:t> </a:t>
            </a:r>
          </a:p>
          <a:p>
            <a:pPr lvl="1" eaLnBrk="1" hangingPunct="1">
              <a:lnSpc>
                <a:spcPct val="90000"/>
              </a:lnSpc>
              <a:buFont typeface="Tahoma" charset="0"/>
              <a:buChar char="–"/>
              <a:defRPr/>
            </a:pPr>
            <a:r>
              <a:rPr lang="de-DE">
                <a:cs typeface="Times New Roman" pitchFamily="18" charset="0"/>
              </a:rPr>
              <a:t>Einvernehmen mit Krankenkassen</a:t>
            </a:r>
            <a:r>
              <a:rPr lang="de-DE"/>
              <a:t> </a:t>
            </a:r>
          </a:p>
          <a:p>
            <a:pPr eaLnBrk="1" hangingPunct="1">
              <a:lnSpc>
                <a:spcPct val="90000"/>
              </a:lnSpc>
              <a:defRPr/>
            </a:pPr>
            <a:r>
              <a:rPr lang="de-DE">
                <a:cs typeface="Times New Roman" pitchFamily="18" charset="0"/>
              </a:rPr>
              <a:t>Letztentscheid</a:t>
            </a:r>
            <a:r>
              <a:rPr lang="de-DE"/>
              <a:t> </a:t>
            </a:r>
          </a:p>
          <a:p>
            <a:pPr lvl="1" eaLnBrk="1" hangingPunct="1">
              <a:lnSpc>
                <a:spcPct val="90000"/>
              </a:lnSpc>
              <a:buFont typeface="Tahoma" charset="0"/>
              <a:buChar char="–"/>
              <a:defRPr/>
            </a:pPr>
            <a:r>
              <a:rPr lang="de-DE">
                <a:cs typeface="Times New Roman" pitchFamily="18" charset="0"/>
              </a:rPr>
              <a:t>Länder</a:t>
            </a:r>
            <a:r>
              <a:rPr lang="de-DE"/>
              <a:t> </a:t>
            </a:r>
          </a:p>
          <a:p>
            <a:pPr eaLnBrk="1" hangingPunct="1">
              <a:lnSpc>
                <a:spcPct val="90000"/>
              </a:lnSpc>
              <a:defRPr/>
            </a:pPr>
            <a:r>
              <a:rPr lang="de-DE">
                <a:cs typeface="Times New Roman" pitchFamily="18" charset="0"/>
              </a:rPr>
              <a:t>Kontrahierungszwang</a:t>
            </a:r>
            <a:r>
              <a:rPr lang="de-DE"/>
              <a:t> </a:t>
            </a:r>
          </a:p>
          <a:p>
            <a:pPr lvl="1" eaLnBrk="1" hangingPunct="1">
              <a:lnSpc>
                <a:spcPct val="90000"/>
              </a:lnSpc>
              <a:buFont typeface="Tahoma" charset="0"/>
              <a:buChar char="–"/>
              <a:defRPr/>
            </a:pPr>
            <a:r>
              <a:rPr lang="de-DE">
                <a:cs typeface="Times New Roman" pitchFamily="18" charset="0"/>
              </a:rPr>
              <a:t>Krankenkassen müssen ein in dem Krankenhausplan aufgenommenes Krankenhaus als Partner akzeptieren</a:t>
            </a:r>
            <a:r>
              <a:rPr lang="de-DE"/>
              <a:t> </a:t>
            </a:r>
          </a:p>
        </p:txBody>
      </p:sp>
      <p:sp>
        <p:nvSpPr>
          <p:cNvPr id="2" name="Foliennummernplatzhalter 1"/>
          <p:cNvSpPr>
            <a:spLocks noGrp="1"/>
          </p:cNvSpPr>
          <p:nvPr>
            <p:ph type="sldNum" sz="quarter" idx="12"/>
          </p:nvPr>
        </p:nvSpPr>
        <p:spPr/>
        <p:txBody>
          <a:bodyPr/>
          <a:lstStyle/>
          <a:p>
            <a:fld id="{AE7C363F-717F-49C1-919C-37DE8BE88CB8}" type="slidenum">
              <a:rPr lang="de-DE" smtClean="0"/>
              <a:t>9</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Tm="88681"/>
    </mc:Choice>
    <mc:Fallback xmlns="">
      <p:transition spd="slow" advTm="88681"/>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720</Words>
  <Application>Microsoft Office PowerPoint</Application>
  <PresentationFormat>Bildschirmpräsentation (4:3)</PresentationFormat>
  <Paragraphs>146</Paragraphs>
  <Slides>23</Slides>
  <Notes>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1" baseType="lpstr">
      <vt:lpstr>Arial</vt:lpstr>
      <vt:lpstr>Calibri</vt:lpstr>
      <vt:lpstr>Symbol</vt:lpstr>
      <vt:lpstr>Tahoma</vt:lpstr>
      <vt:lpstr>Times New Roman</vt:lpstr>
      <vt:lpstr>Wingdings</vt:lpstr>
      <vt:lpstr>Larissa</vt:lpstr>
      <vt:lpstr>Bild</vt:lpstr>
      <vt:lpstr>GESUNDHEITSMANAGEMENT I Teil 3a-3    Prof. Dr. Steffen Fleßa Lst. für Allgemeine Betriebswirtschaftslehre und Gesundheitsmanagement Universität Greifswald </vt:lpstr>
      <vt:lpstr>3 Grundlagen der Finanzierung</vt:lpstr>
      <vt:lpstr> 3.2 Finanzierungsoptionen 3.2.1 Monistische vs duale Finanz. </vt:lpstr>
      <vt:lpstr>Monistische vs duale Finanz. </vt:lpstr>
      <vt:lpstr> Monistik </vt:lpstr>
      <vt:lpstr> </vt:lpstr>
      <vt:lpstr>Dualistik im KHG</vt:lpstr>
      <vt:lpstr>Finanzierung in der Dualistik </vt:lpstr>
      <vt:lpstr>Landeskrankenhausplan </vt:lpstr>
      <vt:lpstr>Probleme der Dualen Finanzierung</vt:lpstr>
      <vt:lpstr>Probleme der Dualen Finanzierung</vt:lpstr>
      <vt:lpstr>Probleme der Dualen Finanzierung</vt:lpstr>
      <vt:lpstr>Nominelle KHG-Mittel [Mio. €] und im Verhältnis zum BIP: Entwicklung</vt:lpstr>
      <vt:lpstr>KHG-Mittel, BIP und bereinigte Kosten der Krankenhäuser (indexiert)</vt:lpstr>
      <vt:lpstr>Nominelle und preisbereinigte KHG-Mittel (indexiert)</vt:lpstr>
      <vt:lpstr>Krankenhaus- und volkswirtschaftliche Investitionsquote</vt:lpstr>
      <vt:lpstr>Krankenhausinvestitionsquote nach Bundesländern</vt:lpstr>
      <vt:lpstr>Summe der KHG-Mittel je Bett</vt:lpstr>
      <vt:lpstr>Investitionsstau</vt:lpstr>
      <vt:lpstr>Umsetzung der Monistik</vt:lpstr>
      <vt:lpstr>Gesundheitsstrukturgesetz (GSG 1993) </vt:lpstr>
      <vt:lpstr>Entwurf der Gesundheitsreform 2000 </vt:lpstr>
      <vt:lpstr>3 Grundlagen der Finanzierung</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438</cp:revision>
  <cp:lastPrinted>1601-01-01T00:00:00Z</cp:lastPrinted>
  <dcterms:created xsi:type="dcterms:W3CDTF">2003-05-27T08:12:45Z</dcterms:created>
  <dcterms:modified xsi:type="dcterms:W3CDTF">2023-08-03T07:38:09Z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