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720" r:id="rId1"/>
  </p:sldMasterIdLst>
  <p:notesMasterIdLst>
    <p:notesMasterId r:id="rId28"/>
  </p:notesMasterIdLst>
  <p:handoutMasterIdLst>
    <p:handoutMasterId r:id="rId29"/>
  </p:handoutMasterIdLst>
  <p:sldIdLst>
    <p:sldId id="423" r:id="rId2"/>
    <p:sldId id="831" r:id="rId3"/>
    <p:sldId id="544" r:id="rId4"/>
    <p:sldId id="545" r:id="rId5"/>
    <p:sldId id="546" r:id="rId6"/>
    <p:sldId id="547" r:id="rId7"/>
    <p:sldId id="548" r:id="rId8"/>
    <p:sldId id="880" r:id="rId9"/>
    <p:sldId id="881" r:id="rId10"/>
    <p:sldId id="550" r:id="rId11"/>
    <p:sldId id="551" r:id="rId12"/>
    <p:sldId id="552" r:id="rId13"/>
    <p:sldId id="553" r:id="rId14"/>
    <p:sldId id="554" r:id="rId15"/>
    <p:sldId id="555" r:id="rId16"/>
    <p:sldId id="556" r:id="rId17"/>
    <p:sldId id="557" r:id="rId18"/>
    <p:sldId id="882" r:id="rId19"/>
    <p:sldId id="558" r:id="rId20"/>
    <p:sldId id="559" r:id="rId21"/>
    <p:sldId id="560" r:id="rId22"/>
    <p:sldId id="885" r:id="rId23"/>
    <p:sldId id="883" r:id="rId24"/>
    <p:sldId id="561" r:id="rId25"/>
    <p:sldId id="562" r:id="rId26"/>
    <p:sldId id="884" r:id="rId27"/>
  </p:sldIdLst>
  <p:sldSz cx="9144000" cy="6858000" type="screen4x3"/>
  <p:notesSz cx="6858000" cy="9144000"/>
  <p:defaultTextStyle>
    <a:defPPr>
      <a:defRPr lang="en-US"/>
    </a:defPPr>
    <a:lvl1pPr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1pPr>
    <a:lvl2pPr marL="4572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2pPr>
    <a:lvl3pPr marL="9144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3pPr>
    <a:lvl4pPr marL="13716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4pPr>
    <a:lvl5pPr marL="1828800" algn="ctr" rtl="0" fontAlgn="base">
      <a:spcBef>
        <a:spcPct val="0"/>
      </a:spcBef>
      <a:spcAft>
        <a:spcPct val="0"/>
      </a:spcAft>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54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s467388" initials="m" lastIdx="7" clrIdx="0">
    <p:extLst>
      <p:ext uri="{19B8F6BF-5375-455C-9EA6-DF929625EA0E}">
        <p15:presenceInfo xmlns:p15="http://schemas.microsoft.com/office/powerpoint/2012/main" userId="S-1-5-21-657725530-4063554323-3344754233-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a:srgbClr val="000000"/>
    <a:srgbClr val="00FF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59" autoAdjust="0"/>
    <p:restoredTop sz="91480" autoAdjust="0"/>
  </p:normalViewPr>
  <p:slideViewPr>
    <p:cSldViewPr>
      <p:cViewPr varScale="1">
        <p:scale>
          <a:sx n="87" d="100"/>
          <a:sy n="87" d="100"/>
        </p:scale>
        <p:origin x="845" y="67"/>
      </p:cViewPr>
      <p:guideLst>
        <p:guide orient="horz" pos="2160"/>
        <p:guide pos="2544"/>
      </p:guideLst>
    </p:cSldViewPr>
  </p:slideViewPr>
  <p:outlineViewPr>
    <p:cViewPr>
      <p:scale>
        <a:sx n="25" d="100"/>
        <a:sy n="25"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66" d="100"/>
        <a:sy n="66" d="100"/>
      </p:scale>
      <p:origin x="0" y="380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5.xml"/><Relationship Id="rId1" Type="http://schemas.openxmlformats.org/officeDocument/2006/relationships/slide" Target="slides/slide1.xml"/><Relationship Id="rId6" Type="http://schemas.openxmlformats.org/officeDocument/2006/relationships/slide" Target="slides/slide25.xml"/><Relationship Id="rId5" Type="http://schemas.openxmlformats.org/officeDocument/2006/relationships/slide" Target="slides/slide13.xml"/><Relationship Id="rId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47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1">
                <a:effectLst>
                  <a:outerShdw blurRad="38100" dist="38100" dir="2700000" algn="tl">
                    <a:srgbClr val="C0C0C0"/>
                  </a:outerShdw>
                </a:effectLst>
                <a:latin typeface="Tahoma" charset="0"/>
              </a:defRPr>
            </a:lvl1pPr>
          </a:lstStyle>
          <a:p>
            <a:pPr>
              <a:defRPr/>
            </a:pPr>
            <a:endParaRPr lang="de-DE"/>
          </a:p>
        </p:txBody>
      </p:sp>
      <p:sp>
        <p:nvSpPr>
          <p:cNvPr id="3747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effectLst>
                  <a:outerShdw blurRad="38100" dist="38100" dir="2700000" algn="tl">
                    <a:srgbClr val="C0C0C0"/>
                  </a:outerShdw>
                </a:effectLst>
                <a:latin typeface="Tahoma" charset="0"/>
              </a:defRPr>
            </a:lvl1pPr>
          </a:lstStyle>
          <a:p>
            <a:pPr>
              <a:defRPr/>
            </a:pPr>
            <a:endParaRPr lang="de-DE"/>
          </a:p>
        </p:txBody>
      </p:sp>
      <p:sp>
        <p:nvSpPr>
          <p:cNvPr id="3747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1">
                <a:effectLst>
                  <a:outerShdw blurRad="38100" dist="38100" dir="2700000" algn="tl">
                    <a:srgbClr val="C0C0C0"/>
                  </a:outerShdw>
                </a:effectLst>
                <a:latin typeface="Tahoma" charset="0"/>
              </a:defRPr>
            </a:lvl1pPr>
          </a:lstStyle>
          <a:p>
            <a:pPr>
              <a:defRPr/>
            </a:pPr>
            <a:endParaRPr lang="de-DE"/>
          </a:p>
        </p:txBody>
      </p:sp>
      <p:sp>
        <p:nvSpPr>
          <p:cNvPr id="3747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effectLst>
                  <a:outerShdw blurRad="38100" dist="38100" dir="2700000" algn="tl">
                    <a:srgbClr val="C0C0C0"/>
                  </a:outerShdw>
                </a:effectLst>
                <a:latin typeface="Tahoma" charset="0"/>
              </a:defRPr>
            </a:lvl1pPr>
          </a:lstStyle>
          <a:p>
            <a:pPr>
              <a:defRPr/>
            </a:pPr>
            <a:fld id="{1514E2BC-F6E9-4C37-B869-0B64A17BA6F3}" type="slidenum">
              <a:rPr lang="de-DE"/>
              <a:pPr>
                <a:defRPr/>
              </a:pPr>
              <a:t>‹Nr.›</a:t>
            </a:fld>
            <a:endParaRPr lang="de-DE"/>
          </a:p>
        </p:txBody>
      </p:sp>
    </p:spTree>
    <p:extLst>
      <p:ext uri="{BB962C8B-B14F-4D97-AF65-F5344CB8AC3E}">
        <p14:creationId xmlns:p14="http://schemas.microsoft.com/office/powerpoint/2010/main" val="2238060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latin typeface="Tahoma" charset="0"/>
              </a:defRPr>
            </a:lvl1pPr>
          </a:lstStyle>
          <a:p>
            <a:pPr>
              <a:defRPr/>
            </a:pPr>
            <a:endParaRPr lang="de-DE"/>
          </a:p>
        </p:txBody>
      </p:sp>
      <p:sp>
        <p:nvSpPr>
          <p:cNvPr id="149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latin typeface="Tahoma" charset="0"/>
              </a:defRPr>
            </a:lvl1pPr>
          </a:lstStyle>
          <a:p>
            <a:pPr>
              <a:defRPr/>
            </a:pPr>
            <a:endParaRPr lang="de-DE"/>
          </a:p>
        </p:txBody>
      </p:sp>
      <p:sp>
        <p:nvSpPr>
          <p:cNvPr id="135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9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9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ffectLst/>
                <a:latin typeface="Tahoma" charset="0"/>
              </a:defRPr>
            </a:lvl1pPr>
          </a:lstStyle>
          <a:p>
            <a:pPr>
              <a:defRPr/>
            </a:pPr>
            <a:endParaRPr lang="de-DE"/>
          </a:p>
        </p:txBody>
      </p:sp>
      <p:sp>
        <p:nvSpPr>
          <p:cNvPr id="149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latin typeface="Tahoma" charset="0"/>
              </a:defRPr>
            </a:lvl1pPr>
          </a:lstStyle>
          <a:p>
            <a:pPr>
              <a:defRPr/>
            </a:pPr>
            <a:fld id="{52176026-FC58-4906-9BF2-F61AAFB3E701}" type="slidenum">
              <a:rPr lang="de-DE"/>
              <a:pPr>
                <a:defRPr/>
              </a:pPr>
              <a:t>‹Nr.›</a:t>
            </a:fld>
            <a:endParaRPr lang="de-DE"/>
          </a:p>
        </p:txBody>
      </p:sp>
    </p:spTree>
    <p:extLst>
      <p:ext uri="{BB962C8B-B14F-4D97-AF65-F5344CB8AC3E}">
        <p14:creationId xmlns:p14="http://schemas.microsoft.com/office/powerpoint/2010/main" val="28449434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pPr>
              <a:defRPr/>
            </a:pPr>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pPr>
              <a:defRPr/>
            </a:pPr>
            <a:fld id="{5B256B68-71DE-44BA-AF7E-CECA55E14A70}" type="slidenum">
              <a:rPr lang="de-DE" smtClean="0"/>
              <a:pPr>
                <a:defRPr/>
              </a:pPr>
              <a:t>‹Nr.›</a:t>
            </a:fld>
            <a:endParaRPr lang="de-DE"/>
          </a:p>
        </p:txBody>
      </p:sp>
    </p:spTree>
    <p:extLst>
      <p:ext uri="{BB962C8B-B14F-4D97-AF65-F5344CB8AC3E}">
        <p14:creationId xmlns:p14="http://schemas.microsoft.com/office/powerpoint/2010/main" val="1409703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344582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193547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273638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pPr>
              <a:defRPr/>
            </a:pPr>
            <a:endParaRPr lang="de-DE"/>
          </a:p>
        </p:txBody>
      </p:sp>
      <p:sp>
        <p:nvSpPr>
          <p:cNvPr id="6" name="Foliennummernplatzhalter 5"/>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3904209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2060289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endParaRPr lang="de-DE"/>
          </a:p>
        </p:txBody>
      </p:sp>
      <p:sp>
        <p:nvSpPr>
          <p:cNvPr id="8" name="Fußzeilenplatzhalter 7"/>
          <p:cNvSpPr>
            <a:spLocks noGrp="1"/>
          </p:cNvSpPr>
          <p:nvPr>
            <p:ph type="ftr" sz="quarter" idx="11"/>
          </p:nvPr>
        </p:nvSpPr>
        <p:spPr/>
        <p:txBody>
          <a:bodyPr/>
          <a:lstStyle/>
          <a:p>
            <a:pPr>
              <a:defRPr/>
            </a:pPr>
            <a:endParaRPr lang="de-DE"/>
          </a:p>
        </p:txBody>
      </p:sp>
      <p:sp>
        <p:nvSpPr>
          <p:cNvPr id="9" name="Foliennummernplatzhalter 8"/>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170565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endParaRPr lang="de-DE"/>
          </a:p>
        </p:txBody>
      </p:sp>
      <p:sp>
        <p:nvSpPr>
          <p:cNvPr id="4" name="Fußzeilenplatzhalter 3"/>
          <p:cNvSpPr>
            <a:spLocks noGrp="1"/>
          </p:cNvSpPr>
          <p:nvPr>
            <p:ph type="ftr" sz="quarter" idx="11"/>
          </p:nvPr>
        </p:nvSpPr>
        <p:spPr/>
        <p:txBody>
          <a:bodyPr/>
          <a:lstStyle/>
          <a:p>
            <a:pPr>
              <a:defRPr/>
            </a:pPr>
            <a:endParaRPr lang="de-DE"/>
          </a:p>
        </p:txBody>
      </p:sp>
      <p:sp>
        <p:nvSpPr>
          <p:cNvPr id="5" name="Foliennummernplatzhalter 4"/>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3725713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DE"/>
          </a:p>
        </p:txBody>
      </p:sp>
      <p:sp>
        <p:nvSpPr>
          <p:cNvPr id="3" name="Fußzeilenplatzhalter 2"/>
          <p:cNvSpPr>
            <a:spLocks noGrp="1"/>
          </p:cNvSpPr>
          <p:nvPr>
            <p:ph type="ftr" sz="quarter" idx="11"/>
          </p:nvPr>
        </p:nvSpPr>
        <p:spPr/>
        <p:txBody>
          <a:bodyPr/>
          <a:lstStyle/>
          <a:p>
            <a:pPr>
              <a:defRPr/>
            </a:pPr>
            <a:endParaRPr lang="de-DE"/>
          </a:p>
        </p:txBody>
      </p:sp>
      <p:sp>
        <p:nvSpPr>
          <p:cNvPr id="4" name="Foliennummernplatzhalter 3"/>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2513420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169492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pPr>
              <a:defRPr/>
            </a:pPr>
            <a:endParaRPr lang="de-DE"/>
          </a:p>
        </p:txBody>
      </p:sp>
      <p:sp>
        <p:nvSpPr>
          <p:cNvPr id="7" name="Foliennummernplatzhalter 6"/>
          <p:cNvSpPr>
            <a:spLocks noGrp="1"/>
          </p:cNvSpPr>
          <p:nvPr>
            <p:ph type="sldNum" sz="quarter" idx="12"/>
          </p:nvPr>
        </p:nvSpPr>
        <p:spPr/>
        <p:txBody>
          <a:bodyPr/>
          <a:lstStyle/>
          <a:p>
            <a:fld id="{AE7C363F-717F-49C1-919C-37DE8BE88CB8}" type="slidenum">
              <a:rPr lang="de-DE" smtClean="0"/>
              <a:t>‹Nr.›</a:t>
            </a:fld>
            <a:endParaRPr lang="de-DE"/>
          </a:p>
        </p:txBody>
      </p:sp>
    </p:spTree>
    <p:extLst>
      <p:ext uri="{BB962C8B-B14F-4D97-AF65-F5344CB8AC3E}">
        <p14:creationId xmlns:p14="http://schemas.microsoft.com/office/powerpoint/2010/main" val="2535377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7C363F-717F-49C1-919C-37DE8BE88CB8}" type="slidenum">
              <a:rPr lang="de-DE" smtClean="0"/>
              <a:t>‹Nr.›</a:t>
            </a:fld>
            <a:endParaRPr lang="de-DE"/>
          </a:p>
        </p:txBody>
      </p:sp>
    </p:spTree>
    <p:extLst>
      <p:ext uri="{BB962C8B-B14F-4D97-AF65-F5344CB8AC3E}">
        <p14:creationId xmlns:p14="http://schemas.microsoft.com/office/powerpoint/2010/main" val="137473913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5.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image" Target="../media/image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image" Target="../media/image7.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image" Target="../media/image8.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ctrTitle"/>
          </p:nvPr>
        </p:nvSpPr>
        <p:spPr>
          <a:xfrm>
            <a:off x="0" y="692150"/>
            <a:ext cx="9144000" cy="5113338"/>
          </a:xfrm>
        </p:spPr>
        <p:txBody>
          <a:bodyPr>
            <a:normAutofit fontScale="90000"/>
          </a:bodyPr>
          <a:lstStyle/>
          <a:p>
            <a:pPr eaLnBrk="1" hangingPunct="1">
              <a:defRPr/>
            </a:pPr>
            <a:r>
              <a:rPr lang="de-DE" sz="4000" b="1" dirty="0">
                <a:cs typeface="Times New Roman" pitchFamily="18" charset="0"/>
              </a:rPr>
              <a:t>GESUNDHEITSMANAGEMENT I</a:t>
            </a:r>
            <a:br>
              <a:rPr lang="de-DE" sz="4000" b="1" dirty="0">
                <a:cs typeface="Times New Roman" pitchFamily="18" charset="0"/>
              </a:rPr>
            </a:br>
            <a:r>
              <a:rPr lang="de-DE" sz="4000" b="1" dirty="0">
                <a:cs typeface="Times New Roman" pitchFamily="18" charset="0"/>
              </a:rPr>
              <a:t>Teil 3a-5</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2400" b="1" dirty="0">
                <a:cs typeface="Times New Roman" pitchFamily="18" charset="0"/>
              </a:rPr>
              <a:t>Prof. Dr. Steffen Fleßa</a:t>
            </a:r>
            <a:br>
              <a:rPr lang="de-DE" sz="2400" b="1" dirty="0">
                <a:cs typeface="Times New Roman" pitchFamily="18" charset="0"/>
              </a:rPr>
            </a:br>
            <a:r>
              <a:rPr lang="de-DE" sz="2400" b="1" dirty="0" err="1">
                <a:cs typeface="Times New Roman" pitchFamily="18" charset="0"/>
              </a:rPr>
              <a:t>Lst</a:t>
            </a:r>
            <a:r>
              <a:rPr lang="de-DE" sz="2400" b="1" dirty="0">
                <a:cs typeface="Times New Roman" pitchFamily="18" charset="0"/>
              </a:rPr>
              <a:t>. für Allgemeine Betriebswirtschaftslehre und Gesundheitsmanagement</a:t>
            </a:r>
            <a:br>
              <a:rPr lang="de-DE" sz="2400" b="1" dirty="0">
                <a:cs typeface="Times New Roman" pitchFamily="18" charset="0"/>
              </a:rPr>
            </a:br>
            <a:r>
              <a:rPr lang="de-DE" sz="2400" b="1" dirty="0">
                <a:cs typeface="Times New Roman" pitchFamily="18" charset="0"/>
              </a:rPr>
              <a:t>Universität Greifswald</a:t>
            </a:r>
            <a:r>
              <a:rPr lang="de-DE" sz="4000" b="1" dirty="0">
                <a:cs typeface="Times New Roman" pitchFamily="18" charset="0"/>
              </a:rPr>
              <a:t/>
            </a:r>
            <a:br>
              <a:rPr lang="de-DE" sz="4000" b="1" dirty="0">
                <a:cs typeface="Times New Roman" pitchFamily="18" charset="0"/>
              </a:rPr>
            </a:br>
            <a:endParaRPr lang="de-DE" sz="4000" dirty="0"/>
          </a:p>
        </p:txBody>
      </p:sp>
    </p:spTree>
  </p:cSld>
  <p:clrMapOvr>
    <a:masterClrMapping/>
  </p:clrMapOvr>
  <mc:AlternateContent xmlns:mc="http://schemas.openxmlformats.org/markup-compatibility/2006" xmlns:p14="http://schemas.microsoft.com/office/powerpoint/2010/main">
    <mc:Choice Requires="p14">
      <p:transition spd="slow" p14:dur="2000" advTm="6611"/>
    </mc:Choice>
    <mc:Fallback xmlns="">
      <p:transition spd="slow" advTm="661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300" name="Rectangle 4"/>
          <p:cNvSpPr>
            <a:spLocks noGrp="1" noChangeArrowheads="1"/>
          </p:cNvSpPr>
          <p:nvPr>
            <p:ph type="title"/>
          </p:nvPr>
        </p:nvSpPr>
        <p:spPr/>
        <p:txBody>
          <a:bodyPr/>
          <a:lstStyle/>
          <a:p>
            <a:pPr eaLnBrk="1" hangingPunct="1">
              <a:defRPr/>
            </a:pPr>
            <a:r>
              <a:rPr lang="de-DE"/>
              <a:t>Starres Budget</a:t>
            </a:r>
          </a:p>
        </p:txBody>
      </p:sp>
      <p:sp>
        <p:nvSpPr>
          <p:cNvPr id="439299" name="Rectangle 3"/>
          <p:cNvSpPr>
            <a:spLocks noGrp="1" noChangeArrowheads="1"/>
          </p:cNvSpPr>
          <p:nvPr>
            <p:ph idx="1"/>
          </p:nvPr>
        </p:nvSpPr>
        <p:spPr>
          <a:xfrm>
            <a:off x="457200" y="2349500"/>
            <a:ext cx="8229600" cy="3670300"/>
          </a:xfrm>
        </p:spPr>
        <p:txBody>
          <a:bodyPr/>
          <a:lstStyle/>
          <a:p>
            <a:pPr eaLnBrk="1" hangingPunct="1">
              <a:lnSpc>
                <a:spcPct val="90000"/>
              </a:lnSpc>
              <a:defRPr/>
            </a:pPr>
            <a:r>
              <a:rPr lang="de-DE" sz="2800" dirty="0">
                <a:cs typeface="Times New Roman" pitchFamily="18" charset="0"/>
              </a:rPr>
              <a:t>Gewinn und Verlust: Falls die Belegung geringer als die geplante Belegung ist, kann ein Gewinn erzielt werden</a:t>
            </a:r>
            <a:r>
              <a:rPr lang="de-DE" sz="2800" dirty="0"/>
              <a:t> </a:t>
            </a:r>
          </a:p>
          <a:p>
            <a:pPr eaLnBrk="1" hangingPunct="1">
              <a:lnSpc>
                <a:spcPct val="90000"/>
              </a:lnSpc>
              <a:defRPr/>
            </a:pPr>
            <a:r>
              <a:rPr lang="de-DE" sz="2800" dirty="0">
                <a:cs typeface="Times New Roman" pitchFamily="18" charset="0"/>
              </a:rPr>
              <a:t>Folge: Krankenhäuser werden versuchen, ihre Leistungen möglichst gering zu halten. Allerdings hat das zur Folge, dass sie im nächsten Jahr Budgetkürzungen hinnehmen müssen. Entsprechend wird eine „Punktlandung“ versucht</a:t>
            </a:r>
            <a:r>
              <a:rPr lang="de-DE" sz="2800" dirty="0"/>
              <a:t> </a:t>
            </a:r>
          </a:p>
        </p:txBody>
      </p:sp>
      <p:sp>
        <p:nvSpPr>
          <p:cNvPr id="2" name="Foliennummernplatzhalter 1"/>
          <p:cNvSpPr>
            <a:spLocks noGrp="1"/>
          </p:cNvSpPr>
          <p:nvPr>
            <p:ph type="sldNum" sz="quarter" idx="12"/>
          </p:nvPr>
        </p:nvSpPr>
        <p:spPr/>
        <p:txBody>
          <a:bodyPr/>
          <a:lstStyle/>
          <a:p>
            <a:fld id="{AE7C363F-717F-49C1-919C-37DE8BE88CB8}" type="slidenum">
              <a:rPr lang="de-DE" smtClean="0"/>
              <a:t>10</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43773"/>
    </mc:Choice>
    <mc:Fallback xmlns="">
      <p:transition spd="slow" advTm="43773"/>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Rectangle 2"/>
          <p:cNvSpPr>
            <a:spLocks noGrp="1" noChangeArrowheads="1"/>
          </p:cNvSpPr>
          <p:nvPr>
            <p:ph type="title"/>
          </p:nvPr>
        </p:nvSpPr>
        <p:spPr/>
        <p:txBody>
          <a:bodyPr/>
          <a:lstStyle/>
          <a:p>
            <a:pPr eaLnBrk="1" hangingPunct="1">
              <a:defRPr/>
            </a:pPr>
            <a:r>
              <a:rPr lang="de-DE">
                <a:cs typeface="Times New Roman" pitchFamily="18" charset="0"/>
              </a:rPr>
              <a:t>Flexibles Budget</a:t>
            </a:r>
            <a:endParaRPr lang="de-DE"/>
          </a:p>
        </p:txBody>
      </p:sp>
      <p:sp>
        <p:nvSpPr>
          <p:cNvPr id="440323" name="Rectangle 3"/>
          <p:cNvSpPr>
            <a:spLocks noGrp="1" noChangeArrowheads="1"/>
          </p:cNvSpPr>
          <p:nvPr>
            <p:ph idx="1"/>
          </p:nvPr>
        </p:nvSpPr>
        <p:spPr>
          <a:xfrm>
            <a:off x="457200" y="1828800"/>
            <a:ext cx="8229600" cy="4953000"/>
          </a:xfrm>
        </p:spPr>
        <p:txBody>
          <a:bodyPr/>
          <a:lstStyle/>
          <a:p>
            <a:pPr eaLnBrk="1" hangingPunct="1">
              <a:lnSpc>
                <a:spcPct val="90000"/>
              </a:lnSpc>
              <a:defRPr/>
            </a:pPr>
            <a:r>
              <a:rPr lang="de-DE" sz="2800" dirty="0">
                <a:cs typeface="Times New Roman" pitchFamily="18" charset="0"/>
              </a:rPr>
              <a:t>Inhalt: Das Budget eines Krankenhauses hängt in geeigneter Weise von der Auslastung bzw. Leistung ab.</a:t>
            </a:r>
          </a:p>
          <a:p>
            <a:pPr eaLnBrk="1" hangingPunct="1">
              <a:lnSpc>
                <a:spcPct val="90000"/>
              </a:lnSpc>
              <a:defRPr/>
            </a:pPr>
            <a:r>
              <a:rPr lang="de-DE" sz="2800" dirty="0">
                <a:cs typeface="Times New Roman" pitchFamily="18" charset="0"/>
              </a:rPr>
              <a:t>Gründe für flexible Budgets:</a:t>
            </a:r>
          </a:p>
          <a:p>
            <a:pPr lvl="1" eaLnBrk="1" hangingPunct="1">
              <a:lnSpc>
                <a:spcPct val="90000"/>
              </a:lnSpc>
              <a:buFont typeface="Tahoma" charset="0"/>
              <a:buChar char="–"/>
              <a:defRPr/>
            </a:pPr>
            <a:r>
              <a:rPr lang="de-DE" sz="2400" dirty="0">
                <a:cs typeface="Times New Roman" pitchFamily="18" charset="0"/>
              </a:rPr>
              <a:t>Risiko von Mehrleistungen: </a:t>
            </a:r>
          </a:p>
          <a:p>
            <a:pPr lvl="2" eaLnBrk="1" hangingPunct="1">
              <a:lnSpc>
                <a:spcPct val="90000"/>
              </a:lnSpc>
              <a:defRPr/>
            </a:pPr>
            <a:r>
              <a:rPr lang="de-DE" sz="2000" dirty="0">
                <a:cs typeface="Times New Roman" pitchFamily="18" charset="0"/>
              </a:rPr>
              <a:t>Nicht alle Mehrleistungen sind krankenhausbedingt (z. B. Epidemie) und deshalb dem Krankenhaus anzulasten</a:t>
            </a:r>
            <a:r>
              <a:rPr lang="de-DE" sz="2000" dirty="0"/>
              <a:t> </a:t>
            </a:r>
          </a:p>
          <a:p>
            <a:pPr lvl="1" eaLnBrk="1" hangingPunct="1">
              <a:lnSpc>
                <a:spcPct val="90000"/>
              </a:lnSpc>
              <a:buFont typeface="Tahoma" charset="0"/>
              <a:buChar char="–"/>
              <a:defRPr/>
            </a:pPr>
            <a:r>
              <a:rPr lang="de-DE" sz="2400" dirty="0">
                <a:cs typeface="Times New Roman" pitchFamily="18" charset="0"/>
              </a:rPr>
              <a:t>Kostenstruktur: </a:t>
            </a:r>
          </a:p>
          <a:p>
            <a:pPr lvl="2" eaLnBrk="1" hangingPunct="1">
              <a:lnSpc>
                <a:spcPct val="90000"/>
              </a:lnSpc>
              <a:defRPr/>
            </a:pPr>
            <a:r>
              <a:rPr lang="de-DE" sz="2000" dirty="0">
                <a:cs typeface="Times New Roman" pitchFamily="18" charset="0"/>
              </a:rPr>
              <a:t>Da ein Teil der Kosten fix ist, führt eine starre Budgetierung zu einem unrealistischen Plankostenverlauf. </a:t>
            </a:r>
          </a:p>
          <a:p>
            <a:pPr lvl="2" eaLnBrk="1" hangingPunct="1">
              <a:lnSpc>
                <a:spcPct val="90000"/>
              </a:lnSpc>
              <a:defRPr/>
            </a:pPr>
            <a:r>
              <a:rPr lang="de-DE" sz="2000" dirty="0">
                <a:cs typeface="Times New Roman" pitchFamily="18" charset="0"/>
              </a:rPr>
              <a:t>N.B.: Es handelt sich nur um fixe Kosten, die pflegesatzfähig sind (Personalkosten, Heizkosten, Reinigung...). Besser wäre hier der Begriff „Nichtpatientenvariabel“</a:t>
            </a:r>
            <a:r>
              <a:rPr lang="de-DE" sz="2000" dirty="0"/>
              <a:t>  </a:t>
            </a:r>
          </a:p>
        </p:txBody>
      </p:sp>
      <p:sp>
        <p:nvSpPr>
          <p:cNvPr id="2" name="Foliennummernplatzhalter 1"/>
          <p:cNvSpPr>
            <a:spLocks noGrp="1"/>
          </p:cNvSpPr>
          <p:nvPr>
            <p:ph type="sldNum" sz="quarter" idx="12"/>
          </p:nvPr>
        </p:nvSpPr>
        <p:spPr/>
        <p:txBody>
          <a:bodyPr/>
          <a:lstStyle/>
          <a:p>
            <a:fld id="{AE7C363F-717F-49C1-919C-37DE8BE88CB8}" type="slidenum">
              <a:rPr lang="de-DE" smtClean="0"/>
              <a:t>11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08804"/>
    </mc:Choice>
    <mc:Fallback xmlns="">
      <p:transition spd="slow" advTm="108804"/>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a:xfrm>
            <a:off x="0" y="292100"/>
            <a:ext cx="9144000" cy="833438"/>
          </a:xfrm>
        </p:spPr>
        <p:txBody>
          <a:bodyPr/>
          <a:lstStyle/>
          <a:p>
            <a:pPr eaLnBrk="1" hangingPunct="1">
              <a:defRPr/>
            </a:pPr>
            <a:r>
              <a:rPr lang="de-DE">
                <a:cs typeface="Times New Roman" pitchFamily="18" charset="0"/>
              </a:rPr>
              <a:t>Kurvenverläufe</a:t>
            </a:r>
            <a:r>
              <a:rPr lang="de-DE"/>
              <a:t> bei flexiblem Budget</a:t>
            </a:r>
          </a:p>
        </p:txBody>
      </p:sp>
      <p:graphicFrame>
        <p:nvGraphicFramePr>
          <p:cNvPr id="16386" name="Object 3"/>
          <p:cNvGraphicFramePr>
            <a:graphicFrameLocks noChangeAspect="1"/>
          </p:cNvGraphicFramePr>
          <p:nvPr>
            <p:extLst>
              <p:ext uri="{D42A27DB-BD31-4B8C-83A1-F6EECF244321}">
                <p14:modId xmlns:p14="http://schemas.microsoft.com/office/powerpoint/2010/main" val="231583495"/>
              </p:ext>
            </p:extLst>
          </p:nvPr>
        </p:nvGraphicFramePr>
        <p:xfrm>
          <a:off x="0" y="1196975"/>
          <a:ext cx="9144000" cy="5272088"/>
        </p:xfrm>
        <a:graphic>
          <a:graphicData uri="http://schemas.openxmlformats.org/presentationml/2006/ole">
            <mc:AlternateContent xmlns:mc="http://schemas.openxmlformats.org/markup-compatibility/2006">
              <mc:Choice xmlns:v="urn:schemas-microsoft-com:vml" Requires="v">
                <p:oleObj spid="_x0000_s16486" name="Bild" r:id="rId3" imgW="5850720" imgH="3349800" progId="Word.Picture.8">
                  <p:embed/>
                </p:oleObj>
              </mc:Choice>
              <mc:Fallback>
                <p:oleObj name="Bild" r:id="rId3" imgW="5850720" imgH="3349800"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96975"/>
                        <a:ext cx="9144000" cy="5272088"/>
                      </a:xfrm>
                      <a:prstGeom prst="rect">
                        <a:avLst/>
                      </a:prstGeom>
                      <a:noFill/>
                    </p:spPr>
                  </p:pic>
                </p:oleObj>
              </mc:Fallback>
            </mc:AlternateContent>
          </a:graphicData>
        </a:graphic>
      </p:graphicFrame>
      <p:sp>
        <p:nvSpPr>
          <p:cNvPr id="2" name="Foliennummernplatzhalter 1"/>
          <p:cNvSpPr>
            <a:spLocks noGrp="1"/>
          </p:cNvSpPr>
          <p:nvPr>
            <p:ph type="sldNum" sz="quarter" idx="12"/>
          </p:nvPr>
        </p:nvSpPr>
        <p:spPr/>
        <p:txBody>
          <a:bodyPr/>
          <a:lstStyle/>
          <a:p>
            <a:fld id="{AE7C363F-717F-49C1-919C-37DE8BE88CB8}" type="slidenum">
              <a:rPr lang="de-DE" smtClean="0"/>
              <a:t>12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37339"/>
    </mc:Choice>
    <mc:Fallback xmlns="">
      <p:transition spd="slow" advTm="37339"/>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2" name="Rectangle 4"/>
          <p:cNvSpPr>
            <a:spLocks noGrp="1" noChangeArrowheads="1"/>
          </p:cNvSpPr>
          <p:nvPr>
            <p:ph type="title"/>
          </p:nvPr>
        </p:nvSpPr>
        <p:spPr>
          <a:xfrm>
            <a:off x="468313" y="0"/>
            <a:ext cx="8229600" cy="836613"/>
          </a:xfrm>
        </p:spPr>
        <p:txBody>
          <a:bodyPr/>
          <a:lstStyle/>
          <a:p>
            <a:pPr eaLnBrk="1" hangingPunct="1">
              <a:defRPr/>
            </a:pPr>
            <a:r>
              <a:rPr lang="de-DE"/>
              <a:t>Flexibles Budget</a:t>
            </a:r>
          </a:p>
        </p:txBody>
      </p:sp>
      <p:sp>
        <p:nvSpPr>
          <p:cNvPr id="442371" name="Rectangle 3"/>
          <p:cNvSpPr>
            <a:spLocks noGrp="1" noChangeArrowheads="1"/>
          </p:cNvSpPr>
          <p:nvPr>
            <p:ph idx="1"/>
          </p:nvPr>
        </p:nvSpPr>
        <p:spPr>
          <a:xfrm>
            <a:off x="457200" y="908050"/>
            <a:ext cx="8686800" cy="5949950"/>
          </a:xfrm>
        </p:spPr>
        <p:txBody>
          <a:bodyPr/>
          <a:lstStyle/>
          <a:p>
            <a:pPr eaLnBrk="1" hangingPunct="1">
              <a:defRPr/>
            </a:pPr>
            <a:r>
              <a:rPr lang="de-DE" sz="3000">
                <a:cs typeface="Times New Roman" pitchFamily="18" charset="0"/>
              </a:rPr>
              <a:t>Berechnung der Pflegesätze: Plankosten bei geplanter Belegung dividiert durch geplante Belegung</a:t>
            </a:r>
            <a:r>
              <a:rPr lang="de-DE" sz="3000"/>
              <a:t> </a:t>
            </a:r>
          </a:p>
          <a:p>
            <a:pPr eaLnBrk="1" hangingPunct="1">
              <a:defRPr/>
            </a:pPr>
            <a:r>
              <a:rPr lang="de-DE" sz="3000">
                <a:cs typeface="Times New Roman" pitchFamily="18" charset="0"/>
              </a:rPr>
              <a:t>Entgeltung</a:t>
            </a:r>
            <a:r>
              <a:rPr lang="de-DE" sz="2800">
                <a:cs typeface="Times New Roman" pitchFamily="18" charset="0"/>
              </a:rPr>
              <a:t>:</a:t>
            </a:r>
            <a:r>
              <a:rPr lang="de-DE" sz="2800"/>
              <a:t> </a:t>
            </a:r>
          </a:p>
          <a:p>
            <a:pPr lvl="1" eaLnBrk="1" hangingPunct="1">
              <a:buFont typeface="Tahoma" charset="0"/>
              <a:buChar char="–"/>
              <a:defRPr/>
            </a:pPr>
            <a:r>
              <a:rPr lang="de-DE" sz="2600">
                <a:cs typeface="Times New Roman" pitchFamily="18" charset="0"/>
              </a:rPr>
              <a:t>Pflegesätze: Abschlagszahlungen</a:t>
            </a:r>
            <a:r>
              <a:rPr lang="de-DE" sz="2600"/>
              <a:t> </a:t>
            </a:r>
          </a:p>
          <a:p>
            <a:pPr lvl="1" eaLnBrk="1" hangingPunct="1">
              <a:buFont typeface="Tahoma" charset="0"/>
              <a:buChar char="–"/>
              <a:defRPr/>
            </a:pPr>
            <a:r>
              <a:rPr lang="de-DE" sz="2600">
                <a:cs typeface="Times New Roman" pitchFamily="18" charset="0"/>
              </a:rPr>
              <a:t>Belegung &lt; geplante Belegung: Plankosten werden erstattet, d.h. die fixen Kosten zuzüglich des variablen Anteils bei gegebener Belegung. 	</a:t>
            </a:r>
          </a:p>
          <a:p>
            <a:pPr lvl="1" eaLnBrk="1" hangingPunct="1">
              <a:buFont typeface="Tahoma" charset="0"/>
              <a:buChar char="–"/>
              <a:defRPr/>
            </a:pPr>
            <a:r>
              <a:rPr lang="de-DE" sz="2600">
                <a:cs typeface="Times New Roman" pitchFamily="18" charset="0"/>
              </a:rPr>
              <a:t>Belegung = geplante Belegung: kein Handlungsbedarf</a:t>
            </a:r>
            <a:r>
              <a:rPr lang="de-DE" sz="2600"/>
              <a:t> </a:t>
            </a:r>
          </a:p>
          <a:p>
            <a:pPr lvl="1" eaLnBrk="1" hangingPunct="1">
              <a:buFont typeface="Tahoma" charset="0"/>
              <a:buChar char="–"/>
              <a:defRPr/>
            </a:pPr>
            <a:r>
              <a:rPr lang="de-DE" sz="2600">
                <a:cs typeface="Times New Roman" pitchFamily="18" charset="0"/>
              </a:rPr>
              <a:t>Belegung &gt; geplante Belegung: Differenz zwischen Pflegesatzerlösen und Plankosten ist zurückzuzahlen</a:t>
            </a:r>
            <a:r>
              <a:rPr lang="de-DE" sz="2600"/>
              <a:t> </a:t>
            </a:r>
          </a:p>
        </p:txBody>
      </p:sp>
      <p:sp>
        <p:nvSpPr>
          <p:cNvPr id="2" name="Foliennummernplatzhalter 1"/>
          <p:cNvSpPr>
            <a:spLocks noGrp="1"/>
          </p:cNvSpPr>
          <p:nvPr>
            <p:ph type="sldNum" sz="quarter" idx="12"/>
          </p:nvPr>
        </p:nvSpPr>
        <p:spPr/>
        <p:txBody>
          <a:bodyPr/>
          <a:lstStyle/>
          <a:p>
            <a:fld id="{AE7C363F-717F-49C1-919C-37DE8BE88CB8}" type="slidenum">
              <a:rPr lang="de-DE" smtClean="0"/>
              <a:t>13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67455"/>
    </mc:Choice>
    <mc:Fallback xmlns="">
      <p:transition spd="slow" advTm="67455"/>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ChangeArrowheads="1"/>
          </p:cNvSpPr>
          <p:nvPr>
            <p:ph type="title"/>
          </p:nvPr>
        </p:nvSpPr>
        <p:spPr/>
        <p:txBody>
          <a:bodyPr/>
          <a:lstStyle/>
          <a:p>
            <a:pPr eaLnBrk="1" hangingPunct="1">
              <a:defRPr/>
            </a:pPr>
            <a:r>
              <a:rPr lang="de-DE">
                <a:cs typeface="Times New Roman" pitchFamily="18" charset="0"/>
              </a:rPr>
              <a:t>Flexibles Budget 1986</a:t>
            </a:r>
            <a:r>
              <a:rPr lang="de-DE"/>
              <a:t> </a:t>
            </a:r>
          </a:p>
        </p:txBody>
      </p:sp>
      <p:sp>
        <p:nvSpPr>
          <p:cNvPr id="443395" name="Rectangle 3"/>
          <p:cNvSpPr>
            <a:spLocks noGrp="1" noChangeArrowheads="1"/>
          </p:cNvSpPr>
          <p:nvPr>
            <p:ph idx="1"/>
          </p:nvPr>
        </p:nvSpPr>
        <p:spPr>
          <a:xfrm>
            <a:off x="457200" y="1905000"/>
            <a:ext cx="8229600" cy="3581400"/>
          </a:xfrm>
        </p:spPr>
        <p:txBody>
          <a:bodyPr/>
          <a:lstStyle/>
          <a:p>
            <a:pPr eaLnBrk="1" hangingPunct="1">
              <a:buFontTx/>
              <a:buNone/>
              <a:defRPr/>
            </a:pPr>
            <a:r>
              <a:rPr lang="de-DE" sz="3600">
                <a:cs typeface="Times New Roman" pitchFamily="18" charset="0"/>
              </a:rPr>
              <a:t>	Annahme: Fixe Kosten = 75 % der Gesamtkosten bei Planbelegung</a:t>
            </a:r>
            <a:r>
              <a:rPr lang="de-DE" sz="3600"/>
              <a:t> </a:t>
            </a:r>
          </a:p>
        </p:txBody>
      </p:sp>
      <p:sp>
        <p:nvSpPr>
          <p:cNvPr id="2" name="Foliennummernplatzhalter 1"/>
          <p:cNvSpPr>
            <a:spLocks noGrp="1"/>
          </p:cNvSpPr>
          <p:nvPr>
            <p:ph type="sldNum" sz="quarter" idx="12"/>
          </p:nvPr>
        </p:nvSpPr>
        <p:spPr/>
        <p:txBody>
          <a:bodyPr/>
          <a:lstStyle/>
          <a:p>
            <a:fld id="{AE7C363F-717F-49C1-919C-37DE8BE88CB8}" type="slidenum">
              <a:rPr lang="de-DE" smtClean="0"/>
              <a:t>14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26402"/>
    </mc:Choice>
    <mc:Fallback xmlns="">
      <p:transition spd="slow" advTm="26402"/>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title"/>
          </p:nvPr>
        </p:nvSpPr>
        <p:spPr/>
        <p:txBody>
          <a:bodyPr/>
          <a:lstStyle/>
          <a:p>
            <a:pPr eaLnBrk="1" hangingPunct="1">
              <a:defRPr/>
            </a:pPr>
            <a:r>
              <a:rPr lang="de-DE">
                <a:cs typeface="Times New Roman" pitchFamily="18" charset="0"/>
              </a:rPr>
              <a:t>Flexibles Budget 1986</a:t>
            </a:r>
          </a:p>
        </p:txBody>
      </p:sp>
      <p:graphicFrame>
        <p:nvGraphicFramePr>
          <p:cNvPr id="17410" name="Object 3"/>
          <p:cNvGraphicFramePr>
            <a:graphicFrameLocks noChangeAspect="1"/>
          </p:cNvGraphicFramePr>
          <p:nvPr>
            <p:extLst>
              <p:ext uri="{D42A27DB-BD31-4B8C-83A1-F6EECF244321}">
                <p14:modId xmlns:p14="http://schemas.microsoft.com/office/powerpoint/2010/main" val="4214347625"/>
              </p:ext>
            </p:extLst>
          </p:nvPr>
        </p:nvGraphicFramePr>
        <p:xfrm>
          <a:off x="0" y="1268413"/>
          <a:ext cx="9144000" cy="5287962"/>
        </p:xfrm>
        <a:graphic>
          <a:graphicData uri="http://schemas.openxmlformats.org/presentationml/2006/ole">
            <mc:AlternateContent xmlns:mc="http://schemas.openxmlformats.org/markup-compatibility/2006">
              <mc:Choice xmlns:v="urn:schemas-microsoft-com:vml" Requires="v">
                <p:oleObj spid="_x0000_s17510" name="Bild" r:id="rId3" imgW="5850720" imgH="3349800" progId="Word.Picture.8">
                  <p:embed/>
                </p:oleObj>
              </mc:Choice>
              <mc:Fallback>
                <p:oleObj name="Bild" r:id="rId3" imgW="5850720" imgH="3349800"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68413"/>
                        <a:ext cx="9144000" cy="5287962"/>
                      </a:xfrm>
                      <a:prstGeom prst="rect">
                        <a:avLst/>
                      </a:prstGeom>
                      <a:noFill/>
                    </p:spPr>
                  </p:pic>
                </p:oleObj>
              </mc:Fallback>
            </mc:AlternateContent>
          </a:graphicData>
        </a:graphic>
      </p:graphicFrame>
      <p:sp>
        <p:nvSpPr>
          <p:cNvPr id="2" name="Foliennummernplatzhalter 1"/>
          <p:cNvSpPr>
            <a:spLocks noGrp="1"/>
          </p:cNvSpPr>
          <p:nvPr>
            <p:ph type="sldNum" sz="quarter" idx="12"/>
          </p:nvPr>
        </p:nvSpPr>
        <p:spPr/>
        <p:txBody>
          <a:bodyPr/>
          <a:lstStyle/>
          <a:p>
            <a:fld id="{AE7C363F-717F-49C1-919C-37DE8BE88CB8}" type="slidenum">
              <a:rPr lang="de-DE" smtClean="0"/>
              <a:t>15</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72731"/>
    </mc:Choice>
    <mc:Fallback xmlns="">
      <p:transition spd="slow" advTm="72731"/>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p:txBody>
          <a:bodyPr/>
          <a:lstStyle/>
          <a:p>
            <a:pPr eaLnBrk="1" hangingPunct="1">
              <a:defRPr/>
            </a:pPr>
            <a:r>
              <a:rPr lang="de-DE">
                <a:cs typeface="Times New Roman" pitchFamily="18" charset="0"/>
              </a:rPr>
              <a:t>Flexibles Budget 1997</a:t>
            </a:r>
            <a:r>
              <a:rPr lang="de-DE"/>
              <a:t> </a:t>
            </a:r>
          </a:p>
        </p:txBody>
      </p:sp>
      <p:sp>
        <p:nvSpPr>
          <p:cNvPr id="445443" name="Rectangle 3"/>
          <p:cNvSpPr>
            <a:spLocks noGrp="1" noChangeArrowheads="1"/>
          </p:cNvSpPr>
          <p:nvPr>
            <p:ph idx="1"/>
          </p:nvPr>
        </p:nvSpPr>
        <p:spPr>
          <a:xfrm>
            <a:off x="457200" y="1828800"/>
            <a:ext cx="8229600" cy="4953000"/>
          </a:xfrm>
        </p:spPr>
        <p:txBody>
          <a:bodyPr/>
          <a:lstStyle/>
          <a:p>
            <a:pPr eaLnBrk="1" hangingPunct="1">
              <a:lnSpc>
                <a:spcPct val="90000"/>
              </a:lnSpc>
              <a:defRPr/>
            </a:pPr>
            <a:r>
              <a:rPr lang="de-DE" sz="2800">
                <a:cs typeface="Times New Roman" pitchFamily="18" charset="0"/>
              </a:rPr>
              <a:t>Änderungsnotwendigkeit: Krankenhäuser, deren Kostenstruktur von der 75%-Schätzung abweicht, haben erhebliche Vorteile bzw. Nachteile, wenn ihre Belegung von der Planbelegung abweicht. Folglich muss versucht werden, eine möglichst genaue Punktlandung zu erzwingen</a:t>
            </a:r>
            <a:r>
              <a:rPr lang="de-DE" sz="2800"/>
              <a:t> </a:t>
            </a:r>
          </a:p>
          <a:p>
            <a:pPr eaLnBrk="1" hangingPunct="1">
              <a:lnSpc>
                <a:spcPct val="90000"/>
              </a:lnSpc>
              <a:defRPr/>
            </a:pPr>
            <a:r>
              <a:rPr lang="de-DE" sz="2800">
                <a:cs typeface="Times New Roman" pitchFamily="18" charset="0"/>
              </a:rPr>
              <a:t>Umsetzung: Budget geht von 50 % Fixkosten aus, d.h. wenn Auslastung kleiner als 100 %, bekommt das Krankenhaus weniger als die Plankosten erstattet. Damit ist ein Anreiz gegeben, die geplante Auslastung zu erreichen</a:t>
            </a:r>
            <a:r>
              <a:rPr lang="de-DE" sz="2800"/>
              <a:t> </a:t>
            </a:r>
          </a:p>
        </p:txBody>
      </p:sp>
      <p:sp>
        <p:nvSpPr>
          <p:cNvPr id="2" name="Foliennummernplatzhalter 1"/>
          <p:cNvSpPr>
            <a:spLocks noGrp="1"/>
          </p:cNvSpPr>
          <p:nvPr>
            <p:ph type="sldNum" sz="quarter" idx="12"/>
          </p:nvPr>
        </p:nvSpPr>
        <p:spPr/>
        <p:txBody>
          <a:bodyPr/>
          <a:lstStyle/>
          <a:p>
            <a:fld id="{AE7C363F-717F-49C1-919C-37DE8BE88CB8}" type="slidenum">
              <a:rPr lang="de-DE" smtClean="0"/>
              <a:t>16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78773"/>
    </mc:Choice>
    <mc:Fallback xmlns="">
      <p:transition spd="slow" advTm="78773"/>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ChangeArrowheads="1"/>
          </p:cNvSpPr>
          <p:nvPr>
            <p:ph type="title"/>
          </p:nvPr>
        </p:nvSpPr>
        <p:spPr>
          <a:xfrm>
            <a:off x="457200" y="0"/>
            <a:ext cx="8229600" cy="981075"/>
          </a:xfrm>
        </p:spPr>
        <p:txBody>
          <a:bodyPr/>
          <a:lstStyle/>
          <a:p>
            <a:pPr eaLnBrk="1" hangingPunct="1">
              <a:defRPr/>
            </a:pPr>
            <a:r>
              <a:rPr lang="de-DE" sz="4000">
                <a:cs typeface="Times New Roman" pitchFamily="18" charset="0"/>
              </a:rPr>
              <a:t>Flexibles Budget 1997 (vereinfacht)</a:t>
            </a:r>
          </a:p>
        </p:txBody>
      </p:sp>
      <p:graphicFrame>
        <p:nvGraphicFramePr>
          <p:cNvPr id="18434" name="Object 3"/>
          <p:cNvGraphicFramePr>
            <a:graphicFrameLocks noChangeAspect="1"/>
          </p:cNvGraphicFramePr>
          <p:nvPr>
            <p:extLst>
              <p:ext uri="{D42A27DB-BD31-4B8C-83A1-F6EECF244321}">
                <p14:modId xmlns:p14="http://schemas.microsoft.com/office/powerpoint/2010/main" val="2278746488"/>
              </p:ext>
            </p:extLst>
          </p:nvPr>
        </p:nvGraphicFramePr>
        <p:xfrm>
          <a:off x="0" y="1341438"/>
          <a:ext cx="9144000" cy="5270500"/>
        </p:xfrm>
        <a:graphic>
          <a:graphicData uri="http://schemas.openxmlformats.org/presentationml/2006/ole">
            <mc:AlternateContent xmlns:mc="http://schemas.openxmlformats.org/markup-compatibility/2006">
              <mc:Choice xmlns:v="urn:schemas-microsoft-com:vml" Requires="v">
                <p:oleObj spid="_x0000_s18534" name="Bild" r:id="rId3" imgW="5850720" imgH="3349800" progId="Word.Picture.8">
                  <p:embed/>
                </p:oleObj>
              </mc:Choice>
              <mc:Fallback>
                <p:oleObj name="Bild" r:id="rId3" imgW="5850720" imgH="3349800"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341438"/>
                        <a:ext cx="9144000" cy="5270500"/>
                      </a:xfrm>
                      <a:prstGeom prst="rect">
                        <a:avLst/>
                      </a:prstGeom>
                      <a:noFill/>
                    </p:spPr>
                  </p:pic>
                </p:oleObj>
              </mc:Fallback>
            </mc:AlternateContent>
          </a:graphicData>
        </a:graphic>
      </p:graphicFrame>
      <p:sp>
        <p:nvSpPr>
          <p:cNvPr id="2" name="Foliennummernplatzhalter 1"/>
          <p:cNvSpPr>
            <a:spLocks noGrp="1"/>
          </p:cNvSpPr>
          <p:nvPr>
            <p:ph type="sldNum" sz="quarter" idx="12"/>
          </p:nvPr>
        </p:nvSpPr>
        <p:spPr/>
        <p:txBody>
          <a:bodyPr/>
          <a:lstStyle/>
          <a:p>
            <a:fld id="{AE7C363F-717F-49C1-919C-37DE8BE88CB8}" type="slidenum">
              <a:rPr lang="de-DE" smtClean="0"/>
              <a:t>17</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40019"/>
    </mc:Choice>
    <mc:Fallback xmlns="">
      <p:transition spd="slow" advTm="140019"/>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title"/>
          </p:nvPr>
        </p:nvSpPr>
        <p:spPr/>
        <p:txBody>
          <a:bodyPr/>
          <a:lstStyle/>
          <a:p>
            <a:pPr eaLnBrk="1" hangingPunct="1">
              <a:defRPr/>
            </a:pPr>
            <a:r>
              <a:rPr lang="de-DE"/>
              <a:t>Flexibles  Budget 1997 (real)</a:t>
            </a:r>
          </a:p>
        </p:txBody>
      </p:sp>
      <p:sp>
        <p:nvSpPr>
          <p:cNvPr id="883715" name="Rectangle 3"/>
          <p:cNvSpPr>
            <a:spLocks noGrp="1" noChangeArrowheads="1"/>
          </p:cNvSpPr>
          <p:nvPr>
            <p:ph idx="1"/>
          </p:nvPr>
        </p:nvSpPr>
        <p:spPr/>
        <p:txBody>
          <a:bodyPr/>
          <a:lstStyle/>
          <a:p>
            <a:pPr eaLnBrk="1" hangingPunct="1">
              <a:defRPr/>
            </a:pPr>
            <a:r>
              <a:rPr lang="de-DE"/>
              <a:t>Bei Überschreitung der Belegung gab es nur 5 % Mehrerlöse</a:t>
            </a:r>
          </a:p>
          <a:p>
            <a:pPr eaLnBrk="1" hangingPunct="1">
              <a:defRPr/>
            </a:pPr>
            <a:r>
              <a:rPr lang="de-DE"/>
              <a:t>Folge: </a:t>
            </a:r>
          </a:p>
          <a:p>
            <a:pPr lvl="1" eaLnBrk="1" hangingPunct="1">
              <a:buFont typeface="Tahoma" charset="0"/>
              <a:buChar char="–"/>
              <a:defRPr/>
            </a:pPr>
            <a:r>
              <a:rPr lang="de-DE"/>
              <a:t>„Knick“ in der Erlöskurve</a:t>
            </a:r>
          </a:p>
          <a:p>
            <a:pPr lvl="1" eaLnBrk="1" hangingPunct="1">
              <a:buFont typeface="Tahoma" charset="0"/>
              <a:buChar char="–"/>
              <a:defRPr/>
            </a:pPr>
            <a:r>
              <a:rPr lang="de-DE"/>
              <a:t>Überschreitung wurde vermieden</a:t>
            </a:r>
          </a:p>
          <a:p>
            <a:pPr lvl="1" eaLnBrk="1" hangingPunct="1">
              <a:buFont typeface="Tahoma" charset="0"/>
              <a:buChar char="–"/>
              <a:defRPr/>
            </a:pPr>
            <a:r>
              <a:rPr lang="de-DE"/>
              <a:t>Härten für Krankenhäuser</a:t>
            </a:r>
          </a:p>
          <a:p>
            <a:pPr lvl="1" eaLnBrk="1" hangingPunct="1">
              <a:buFont typeface="Tahoma" charset="0"/>
              <a:buChar char="–"/>
              <a:defRPr/>
            </a:pPr>
            <a:r>
              <a:rPr lang="de-DE"/>
              <a:t>Gute Kostendisziplin</a:t>
            </a:r>
          </a:p>
        </p:txBody>
      </p:sp>
      <p:sp>
        <p:nvSpPr>
          <p:cNvPr id="2" name="Foliennummernplatzhalter 1"/>
          <p:cNvSpPr>
            <a:spLocks noGrp="1"/>
          </p:cNvSpPr>
          <p:nvPr>
            <p:ph type="sldNum" sz="quarter" idx="12"/>
          </p:nvPr>
        </p:nvSpPr>
        <p:spPr/>
        <p:txBody>
          <a:bodyPr/>
          <a:lstStyle/>
          <a:p>
            <a:fld id="{AE7C363F-717F-49C1-919C-37DE8BE88CB8}" type="slidenum">
              <a:rPr lang="de-DE" smtClean="0"/>
              <a:t>18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57121"/>
    </mc:Choice>
    <mc:Fallback xmlns="">
      <p:transition spd="slow" advTm="57121"/>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a:xfrm>
            <a:off x="457200" y="0"/>
            <a:ext cx="8229600" cy="981075"/>
          </a:xfrm>
        </p:spPr>
        <p:txBody>
          <a:bodyPr/>
          <a:lstStyle/>
          <a:p>
            <a:pPr eaLnBrk="1" hangingPunct="1">
              <a:defRPr/>
            </a:pPr>
            <a:r>
              <a:rPr lang="de-DE" sz="4000"/>
              <a:t>Flexibles Budget 1997 (real)</a:t>
            </a:r>
          </a:p>
        </p:txBody>
      </p:sp>
      <p:graphicFrame>
        <p:nvGraphicFramePr>
          <p:cNvPr id="19458" name="Object 3"/>
          <p:cNvGraphicFramePr>
            <a:graphicFrameLocks noChangeAspect="1"/>
          </p:cNvGraphicFramePr>
          <p:nvPr>
            <p:extLst>
              <p:ext uri="{D42A27DB-BD31-4B8C-83A1-F6EECF244321}">
                <p14:modId xmlns:p14="http://schemas.microsoft.com/office/powerpoint/2010/main" val="3173877354"/>
              </p:ext>
            </p:extLst>
          </p:nvPr>
        </p:nvGraphicFramePr>
        <p:xfrm>
          <a:off x="-272936" y="1772816"/>
          <a:ext cx="9309433" cy="4400971"/>
        </p:xfrm>
        <a:graphic>
          <a:graphicData uri="http://schemas.openxmlformats.org/presentationml/2006/ole">
            <mc:AlternateContent xmlns:mc="http://schemas.openxmlformats.org/markup-compatibility/2006">
              <mc:Choice xmlns:v="urn:schemas-microsoft-com:vml" Requires="v">
                <p:oleObj spid="_x0000_s19558" name="Picture" r:id="rId3" imgW="6931080" imgH="3349800" progId="Word.Picture.8">
                  <p:embed/>
                </p:oleObj>
              </mc:Choice>
              <mc:Fallback>
                <p:oleObj name="Picture" r:id="rId3" imgW="6931080" imgH="3349800" progId="Word.Picture.8">
                  <p:embed/>
                  <p:pic>
                    <p:nvPicPr>
                      <p:cNvPr id="0" name="Object 3"/>
                      <p:cNvPicPr>
                        <a:picLocks noChangeAspect="1" noChangeArrowheads="1"/>
                      </p:cNvPicPr>
                      <p:nvPr/>
                    </p:nvPicPr>
                    <p:blipFill>
                      <a:blip r:embed="rId4"/>
                      <a:srcRect/>
                      <a:stretch>
                        <a:fillRect/>
                      </a:stretch>
                    </p:blipFill>
                    <p:spPr bwMode="auto">
                      <a:xfrm>
                        <a:off x="-272936" y="1772816"/>
                        <a:ext cx="9309433" cy="4400971"/>
                      </a:xfrm>
                      <a:prstGeom prst="rect">
                        <a:avLst/>
                      </a:prstGeom>
                      <a:noFill/>
                    </p:spPr>
                  </p:pic>
                </p:oleObj>
              </mc:Fallback>
            </mc:AlternateContent>
          </a:graphicData>
        </a:graphic>
      </p:graphicFrame>
      <p:sp>
        <p:nvSpPr>
          <p:cNvPr id="2" name="Foliennummernplatzhalter 1"/>
          <p:cNvSpPr>
            <a:spLocks noGrp="1"/>
          </p:cNvSpPr>
          <p:nvPr>
            <p:ph type="sldNum" sz="quarter" idx="12"/>
          </p:nvPr>
        </p:nvSpPr>
        <p:spPr/>
        <p:txBody>
          <a:bodyPr/>
          <a:lstStyle/>
          <a:p>
            <a:fld id="{AE7C363F-717F-49C1-919C-37DE8BE88CB8}" type="slidenum">
              <a:rPr lang="de-DE" smtClean="0"/>
              <a:t>19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04781"/>
    </mc:Choice>
    <mc:Fallback xmlns="">
      <p:transition spd="slow" advTm="10478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Rectangle 2"/>
          <p:cNvSpPr>
            <a:spLocks noGrp="1" noChangeArrowheads="1"/>
          </p:cNvSpPr>
          <p:nvPr>
            <p:ph type="title"/>
          </p:nvPr>
        </p:nvSpPr>
        <p:spPr/>
        <p:txBody>
          <a:bodyPr/>
          <a:lstStyle/>
          <a:p>
            <a:pPr eaLnBrk="1" hangingPunct="1">
              <a:defRPr/>
            </a:pPr>
            <a:r>
              <a:rPr lang="de-DE"/>
              <a:t>3 Grundlagen der Finanzierung</a:t>
            </a:r>
          </a:p>
        </p:txBody>
      </p:sp>
      <p:sp>
        <p:nvSpPr>
          <p:cNvPr id="809987" name="Rectangle 3"/>
          <p:cNvSpPr>
            <a:spLocks noGrp="1" noChangeArrowheads="1"/>
          </p:cNvSpPr>
          <p:nvPr>
            <p:ph idx="1"/>
          </p:nvPr>
        </p:nvSpPr>
        <p:spPr/>
        <p:txBody>
          <a:bodyPr/>
          <a:lstStyle/>
          <a:p>
            <a:pPr eaLnBrk="1" hangingPunct="1">
              <a:buFontTx/>
              <a:buNone/>
              <a:defRPr/>
            </a:pPr>
            <a:r>
              <a:rPr lang="de-DE" dirty="0"/>
              <a:t>3.1 Typologie</a:t>
            </a:r>
          </a:p>
          <a:p>
            <a:pPr eaLnBrk="1" hangingPunct="1">
              <a:buFontTx/>
              <a:buNone/>
              <a:defRPr/>
            </a:pPr>
            <a:r>
              <a:rPr lang="de-DE" sz="2000" dirty="0"/>
              <a:t>	3.1.1 </a:t>
            </a:r>
            <a:r>
              <a:rPr lang="de-DE" sz="2000" dirty="0">
                <a:cs typeface="Times New Roman" pitchFamily="18" charset="0"/>
              </a:rPr>
              <a:t>Unterscheidung nach Art der Leistung</a:t>
            </a:r>
          </a:p>
          <a:p>
            <a:pPr eaLnBrk="1" hangingPunct="1">
              <a:buFontTx/>
              <a:buNone/>
              <a:defRPr/>
            </a:pPr>
            <a:r>
              <a:rPr lang="de-DE" sz="2000" dirty="0">
                <a:cs typeface="Times New Roman" pitchFamily="18" charset="0"/>
              </a:rPr>
              <a:t>	3.1.2 Unterscheidung nach der Finanzierung der Leistung</a:t>
            </a:r>
          </a:p>
          <a:p>
            <a:pPr eaLnBrk="1" hangingPunct="1">
              <a:buFontTx/>
              <a:buNone/>
              <a:defRPr/>
            </a:pPr>
            <a:r>
              <a:rPr lang="de-DE" dirty="0">
                <a:solidFill>
                  <a:srgbClr val="FF0000"/>
                </a:solidFill>
                <a:cs typeface="Times New Roman" pitchFamily="18" charset="0"/>
              </a:rPr>
              <a:t>3.2 Finanzierungsoptionen</a:t>
            </a:r>
          </a:p>
          <a:p>
            <a:pPr eaLnBrk="1" hangingPunct="1">
              <a:buFontTx/>
              <a:buNone/>
              <a:defRPr/>
            </a:pPr>
            <a:r>
              <a:rPr lang="de-DE" sz="2000" dirty="0">
                <a:cs typeface="Times New Roman" pitchFamily="18" charset="0"/>
              </a:rPr>
              <a:t>	3.2.1 Monistische versus duale Finanzierung</a:t>
            </a:r>
          </a:p>
          <a:p>
            <a:pPr eaLnBrk="1" hangingPunct="1">
              <a:buFontTx/>
              <a:buNone/>
              <a:defRPr/>
            </a:pPr>
            <a:r>
              <a:rPr lang="de-DE" sz="2000" dirty="0">
                <a:cs typeface="Times New Roman" pitchFamily="18" charset="0"/>
              </a:rPr>
              <a:t>	3.2.2 Pflegesätze versus pauschalierte Finanzierung </a:t>
            </a:r>
          </a:p>
          <a:p>
            <a:pPr eaLnBrk="1" hangingPunct="1">
              <a:buFontTx/>
              <a:buNone/>
              <a:defRPr/>
            </a:pPr>
            <a:r>
              <a:rPr lang="de-DE" sz="2000" dirty="0">
                <a:cs typeface="Times New Roman" pitchFamily="18" charset="0"/>
              </a:rPr>
              <a:t>	</a:t>
            </a:r>
            <a:r>
              <a:rPr lang="de-DE" sz="2000" dirty="0">
                <a:solidFill>
                  <a:srgbClr val="FF0000"/>
                </a:solidFill>
                <a:cs typeface="Times New Roman" pitchFamily="18" charset="0"/>
              </a:rPr>
              <a:t>3.2.3 Budgetierung</a:t>
            </a:r>
          </a:p>
          <a:p>
            <a:pPr eaLnBrk="1" hangingPunct="1">
              <a:buFontTx/>
              <a:buNone/>
              <a:defRPr/>
            </a:pPr>
            <a:r>
              <a:rPr lang="de-DE" sz="1800" dirty="0"/>
              <a:t>3.3 Geschichte der Krankenhausfinanzierung</a:t>
            </a:r>
          </a:p>
        </p:txBody>
      </p:sp>
      <p:sp>
        <p:nvSpPr>
          <p:cNvPr id="2" name="Foliennummernplatzhalter 1"/>
          <p:cNvSpPr>
            <a:spLocks noGrp="1"/>
          </p:cNvSpPr>
          <p:nvPr>
            <p:ph type="sldNum" sz="quarter" idx="12"/>
          </p:nvPr>
        </p:nvSpPr>
        <p:spPr/>
        <p:txBody>
          <a:bodyPr/>
          <a:lstStyle/>
          <a:p>
            <a:fld id="{AE7C363F-717F-49C1-919C-37DE8BE88CB8}" type="slidenum">
              <a:rPr lang="de-DE" smtClean="0"/>
              <a:t>2</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31913"/>
    </mc:Choice>
    <mc:Fallback xmlns="">
      <p:transition spd="slow" advTm="31913"/>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type="title"/>
          </p:nvPr>
        </p:nvSpPr>
        <p:spPr/>
        <p:txBody>
          <a:bodyPr/>
          <a:lstStyle/>
          <a:p>
            <a:pPr eaLnBrk="1" hangingPunct="1">
              <a:defRPr/>
            </a:pPr>
            <a:r>
              <a:rPr lang="de-DE">
                <a:cs typeface="Times New Roman" pitchFamily="18" charset="0"/>
              </a:rPr>
              <a:t>Flexibles Budget 1999</a:t>
            </a:r>
            <a:r>
              <a:rPr lang="de-DE"/>
              <a:t> </a:t>
            </a:r>
          </a:p>
        </p:txBody>
      </p:sp>
      <p:sp>
        <p:nvSpPr>
          <p:cNvPr id="448515" name="Rectangle 3"/>
          <p:cNvSpPr>
            <a:spLocks noGrp="1" noChangeArrowheads="1"/>
          </p:cNvSpPr>
          <p:nvPr>
            <p:ph idx="1"/>
          </p:nvPr>
        </p:nvSpPr>
        <p:spPr>
          <a:xfrm>
            <a:off x="457200" y="1905000"/>
            <a:ext cx="7427168" cy="4188296"/>
          </a:xfrm>
        </p:spPr>
        <p:txBody>
          <a:bodyPr>
            <a:normAutofit fontScale="92500" lnSpcReduction="20000"/>
          </a:bodyPr>
          <a:lstStyle/>
          <a:p>
            <a:pPr eaLnBrk="1" hangingPunct="1">
              <a:lnSpc>
                <a:spcPct val="90000"/>
              </a:lnSpc>
              <a:defRPr/>
            </a:pPr>
            <a:r>
              <a:rPr lang="de-DE" dirty="0"/>
              <a:t>Unterschreitung: </a:t>
            </a:r>
          </a:p>
          <a:p>
            <a:pPr lvl="1">
              <a:lnSpc>
                <a:spcPct val="90000"/>
              </a:lnSpc>
              <a:defRPr/>
            </a:pPr>
            <a:r>
              <a:rPr lang="de-DE" dirty="0"/>
              <a:t>Krankenhaus erhält 40 % des Pflegesatzes </a:t>
            </a:r>
          </a:p>
          <a:p>
            <a:pPr eaLnBrk="1" hangingPunct="1">
              <a:lnSpc>
                <a:spcPct val="90000"/>
              </a:lnSpc>
              <a:defRPr/>
            </a:pPr>
            <a:r>
              <a:rPr lang="de-DE" dirty="0"/>
              <a:t>Überschreitung um weniger als 5 %: </a:t>
            </a:r>
          </a:p>
          <a:p>
            <a:pPr lvl="1">
              <a:lnSpc>
                <a:spcPct val="90000"/>
              </a:lnSpc>
              <a:defRPr/>
            </a:pPr>
            <a:r>
              <a:rPr lang="de-DE" dirty="0"/>
              <a:t>Krankenhaus erhält 15% des Pflegesatzes </a:t>
            </a:r>
          </a:p>
          <a:p>
            <a:pPr eaLnBrk="1" hangingPunct="1">
              <a:lnSpc>
                <a:spcPct val="90000"/>
              </a:lnSpc>
              <a:defRPr/>
            </a:pPr>
            <a:r>
              <a:rPr lang="de-DE" dirty="0"/>
              <a:t>Überschreitung um mehr als 5 %: 	</a:t>
            </a:r>
          </a:p>
          <a:p>
            <a:pPr lvl="1">
              <a:lnSpc>
                <a:spcPct val="90000"/>
              </a:lnSpc>
              <a:defRPr/>
            </a:pPr>
            <a:r>
              <a:rPr lang="de-DE" dirty="0"/>
              <a:t>Krankenhaus erhält 10 % des Pflegesatzes </a:t>
            </a:r>
          </a:p>
          <a:p>
            <a:pPr eaLnBrk="1" hangingPunct="1">
              <a:lnSpc>
                <a:spcPct val="90000"/>
              </a:lnSpc>
              <a:defRPr/>
            </a:pPr>
            <a:r>
              <a:rPr lang="de-DE" dirty="0"/>
              <a:t>Überschreitung der </a:t>
            </a:r>
            <a:r>
              <a:rPr lang="de-DE" dirty="0" err="1"/>
              <a:t>Fallpauschalenzahl</a:t>
            </a:r>
            <a:r>
              <a:rPr lang="de-DE" dirty="0"/>
              <a:t>: </a:t>
            </a:r>
          </a:p>
          <a:p>
            <a:pPr lvl="1">
              <a:lnSpc>
                <a:spcPct val="90000"/>
              </a:lnSpc>
              <a:defRPr/>
            </a:pPr>
            <a:r>
              <a:rPr lang="de-DE" dirty="0"/>
              <a:t>Krankenhaus erhält 25 % der Fallpauschale </a:t>
            </a:r>
          </a:p>
          <a:p>
            <a:pPr eaLnBrk="1" hangingPunct="1">
              <a:lnSpc>
                <a:spcPct val="90000"/>
              </a:lnSpc>
              <a:defRPr/>
            </a:pPr>
            <a:r>
              <a:rPr lang="de-DE" dirty="0"/>
              <a:t>Unterschreitung der </a:t>
            </a:r>
            <a:r>
              <a:rPr lang="de-DE" dirty="0" err="1"/>
              <a:t>Fallpauschalenzahl</a:t>
            </a:r>
            <a:r>
              <a:rPr lang="de-DE" dirty="0"/>
              <a:t>: </a:t>
            </a:r>
          </a:p>
          <a:p>
            <a:pPr lvl="1">
              <a:lnSpc>
                <a:spcPct val="90000"/>
              </a:lnSpc>
              <a:defRPr/>
            </a:pPr>
            <a:r>
              <a:rPr lang="de-DE" dirty="0"/>
              <a:t>Krankenhaus erhält 40 % der Fallpauschale</a:t>
            </a:r>
          </a:p>
        </p:txBody>
      </p:sp>
      <p:sp>
        <p:nvSpPr>
          <p:cNvPr id="2" name="Foliennummernplatzhalter 1"/>
          <p:cNvSpPr>
            <a:spLocks noGrp="1"/>
          </p:cNvSpPr>
          <p:nvPr>
            <p:ph type="sldNum" sz="quarter" idx="12"/>
          </p:nvPr>
        </p:nvSpPr>
        <p:spPr/>
        <p:txBody>
          <a:bodyPr/>
          <a:lstStyle/>
          <a:p>
            <a:fld id="{AE7C363F-717F-49C1-919C-37DE8BE88CB8}" type="slidenum">
              <a:rPr lang="de-DE" smtClean="0"/>
              <a:t>20</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67915"/>
    </mc:Choice>
    <mc:Fallback xmlns="">
      <p:transition spd="slow" advTm="67915"/>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468313" y="0"/>
            <a:ext cx="8229600" cy="1384300"/>
          </a:xfrm>
        </p:spPr>
        <p:txBody>
          <a:bodyPr/>
          <a:lstStyle/>
          <a:p>
            <a:pPr eaLnBrk="1" hangingPunct="1">
              <a:defRPr/>
            </a:pPr>
            <a:r>
              <a:rPr lang="de-DE" dirty="0">
                <a:cs typeface="Times New Roman" pitchFamily="18" charset="0"/>
              </a:rPr>
              <a:t>Flexibles Budget 1999</a:t>
            </a:r>
          </a:p>
        </p:txBody>
      </p:sp>
      <p:graphicFrame>
        <p:nvGraphicFramePr>
          <p:cNvPr id="20482" name="Object 3"/>
          <p:cNvGraphicFramePr>
            <a:graphicFrameLocks noChangeAspect="1"/>
          </p:cNvGraphicFramePr>
          <p:nvPr>
            <p:extLst>
              <p:ext uri="{D42A27DB-BD31-4B8C-83A1-F6EECF244321}">
                <p14:modId xmlns:p14="http://schemas.microsoft.com/office/powerpoint/2010/main" val="149722582"/>
              </p:ext>
            </p:extLst>
          </p:nvPr>
        </p:nvGraphicFramePr>
        <p:xfrm>
          <a:off x="0" y="1196975"/>
          <a:ext cx="9144000" cy="5270500"/>
        </p:xfrm>
        <a:graphic>
          <a:graphicData uri="http://schemas.openxmlformats.org/presentationml/2006/ole">
            <mc:AlternateContent xmlns:mc="http://schemas.openxmlformats.org/markup-compatibility/2006">
              <mc:Choice xmlns:v="urn:schemas-microsoft-com:vml" Requires="v">
                <p:oleObj spid="_x0000_s20583" name="Bild" r:id="rId3" imgW="5850720" imgH="3349800" progId="Word.Picture.8">
                  <p:embed/>
                </p:oleObj>
              </mc:Choice>
              <mc:Fallback>
                <p:oleObj name="Bild" r:id="rId3" imgW="5850720" imgH="3349800"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96975"/>
                        <a:ext cx="9144000" cy="5270500"/>
                      </a:xfrm>
                      <a:prstGeom prst="rect">
                        <a:avLst/>
                      </a:prstGeom>
                      <a:noFill/>
                    </p:spPr>
                  </p:pic>
                </p:oleObj>
              </mc:Fallback>
            </mc:AlternateContent>
          </a:graphicData>
        </a:graphic>
      </p:graphicFrame>
      <p:sp>
        <p:nvSpPr>
          <p:cNvPr id="2" name="Foliennummernplatzhalter 1"/>
          <p:cNvSpPr>
            <a:spLocks noGrp="1"/>
          </p:cNvSpPr>
          <p:nvPr>
            <p:ph type="sldNum" sz="quarter" idx="12"/>
          </p:nvPr>
        </p:nvSpPr>
        <p:spPr/>
        <p:txBody>
          <a:bodyPr/>
          <a:lstStyle/>
          <a:p>
            <a:fld id="{AE7C363F-717F-49C1-919C-37DE8BE88CB8}" type="slidenum">
              <a:rPr lang="de-DE" smtClean="0"/>
              <a:t>21</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35216"/>
    </mc:Choice>
    <mc:Fallback xmlns="">
      <p:transition spd="slow" advTm="35216"/>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468313" y="-27384"/>
            <a:ext cx="1511399" cy="6397625"/>
          </a:xfrm>
        </p:spPr>
        <p:txBody>
          <a:bodyPr vert="vert270"/>
          <a:lstStyle/>
          <a:p>
            <a:pPr eaLnBrk="1" hangingPunct="1">
              <a:defRPr/>
            </a:pPr>
            <a:r>
              <a:rPr lang="de-DE" dirty="0">
                <a:cs typeface="Times New Roman" pitchFamily="18" charset="0"/>
              </a:rPr>
              <a:t>Flexibles Budget 1999</a:t>
            </a:r>
          </a:p>
        </p:txBody>
      </p:sp>
      <p:graphicFrame>
        <p:nvGraphicFramePr>
          <p:cNvPr id="20482" name="Object 3"/>
          <p:cNvGraphicFramePr>
            <a:graphicFrameLocks noChangeAspect="1"/>
          </p:cNvGraphicFramePr>
          <p:nvPr>
            <p:extLst>
              <p:ext uri="{D42A27DB-BD31-4B8C-83A1-F6EECF244321}">
                <p14:modId xmlns:p14="http://schemas.microsoft.com/office/powerpoint/2010/main" val="2959446776"/>
              </p:ext>
            </p:extLst>
          </p:nvPr>
        </p:nvGraphicFramePr>
        <p:xfrm>
          <a:off x="2250280" y="-336339"/>
          <a:ext cx="5994127" cy="6803591"/>
        </p:xfrm>
        <a:graphic>
          <a:graphicData uri="http://schemas.openxmlformats.org/presentationml/2006/ole">
            <mc:AlternateContent xmlns:mc="http://schemas.openxmlformats.org/markup-compatibility/2006">
              <mc:Choice xmlns:v="urn:schemas-microsoft-com:vml" Requires="v">
                <p:oleObj spid="_x0000_s21515" name="Picture" r:id="rId3" imgW="2970360" imgH="3349800" progId="Word.Picture.8">
                  <p:embed/>
                </p:oleObj>
              </mc:Choice>
              <mc:Fallback>
                <p:oleObj name="Picture" r:id="rId3" imgW="2970360" imgH="3349800" progId="Word.Picture.8">
                  <p:embed/>
                  <p:pic>
                    <p:nvPicPr>
                      <p:cNvPr id="20482" name="Object 3"/>
                      <p:cNvPicPr>
                        <a:picLocks noChangeAspect="1" noChangeArrowheads="1"/>
                      </p:cNvPicPr>
                      <p:nvPr/>
                    </p:nvPicPr>
                    <p:blipFill>
                      <a:blip r:embed="rId4"/>
                      <a:srcRect/>
                      <a:stretch>
                        <a:fillRect/>
                      </a:stretch>
                    </p:blipFill>
                    <p:spPr bwMode="auto">
                      <a:xfrm>
                        <a:off x="2250280" y="-336339"/>
                        <a:ext cx="5994127" cy="6803591"/>
                      </a:xfrm>
                      <a:prstGeom prst="rect">
                        <a:avLst/>
                      </a:prstGeom>
                      <a:noFill/>
                    </p:spPr>
                  </p:pic>
                </p:oleObj>
              </mc:Fallback>
            </mc:AlternateContent>
          </a:graphicData>
        </a:graphic>
      </p:graphicFrame>
      <p:sp>
        <p:nvSpPr>
          <p:cNvPr id="2" name="Foliennummernplatzhalter 1"/>
          <p:cNvSpPr>
            <a:spLocks noGrp="1"/>
          </p:cNvSpPr>
          <p:nvPr>
            <p:ph type="sldNum" sz="quarter" idx="12"/>
          </p:nvPr>
        </p:nvSpPr>
        <p:spPr/>
        <p:txBody>
          <a:bodyPr/>
          <a:lstStyle/>
          <a:p>
            <a:fld id="{AE7C363F-717F-49C1-919C-37DE8BE88CB8}" type="slidenum">
              <a:rPr lang="de-DE" smtClean="0"/>
              <a:t>22</a:t>
            </a:fld>
            <a:endParaRPr lang="de-DE"/>
          </a:p>
        </p:txBody>
      </p:sp>
    </p:spTree>
    <p:extLst>
      <p:ext uri="{BB962C8B-B14F-4D97-AF65-F5344CB8AC3E}">
        <p14:creationId xmlns:p14="http://schemas.microsoft.com/office/powerpoint/2010/main" val="578351343"/>
      </p:ext>
    </p:extLst>
  </p:cSld>
  <p:clrMapOvr>
    <a:masterClrMapping/>
  </p:clrMapOvr>
  <mc:AlternateContent xmlns:mc="http://schemas.openxmlformats.org/markup-compatibility/2006" xmlns:p14="http://schemas.microsoft.com/office/powerpoint/2010/main">
    <mc:Choice Requires="p14">
      <p:transition spd="slow" p14:dur="2000" advTm="53680"/>
    </mc:Choice>
    <mc:Fallback xmlns="">
      <p:transition spd="slow" advTm="5368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38" name="Rectangle 2"/>
          <p:cNvSpPr>
            <a:spLocks noGrp="1" noChangeArrowheads="1"/>
          </p:cNvSpPr>
          <p:nvPr>
            <p:ph type="title"/>
          </p:nvPr>
        </p:nvSpPr>
        <p:spPr/>
        <p:txBody>
          <a:bodyPr/>
          <a:lstStyle/>
          <a:p>
            <a:pPr eaLnBrk="1" hangingPunct="1">
              <a:defRPr/>
            </a:pPr>
            <a:r>
              <a:rPr lang="de-DE" dirty="0">
                <a:cs typeface="Times New Roman" pitchFamily="18" charset="0"/>
              </a:rPr>
              <a:t>Flexibles Budget 1999</a:t>
            </a:r>
          </a:p>
        </p:txBody>
      </p:sp>
      <p:sp>
        <p:nvSpPr>
          <p:cNvPr id="884739" name="Rectangle 3"/>
          <p:cNvSpPr>
            <a:spLocks noGrp="1" noChangeArrowheads="1"/>
          </p:cNvSpPr>
          <p:nvPr>
            <p:ph idx="1"/>
          </p:nvPr>
        </p:nvSpPr>
        <p:spPr/>
        <p:txBody>
          <a:bodyPr/>
          <a:lstStyle/>
          <a:p>
            <a:pPr eaLnBrk="1" hangingPunct="1">
              <a:defRPr/>
            </a:pPr>
            <a:r>
              <a:rPr lang="de-DE"/>
              <a:t>Flexibles Budget erlaubt nur an einem Punkt eine Kostendeckung: Planbelegung</a:t>
            </a:r>
          </a:p>
          <a:p>
            <a:pPr eaLnBrk="1" hangingPunct="1">
              <a:defRPr/>
            </a:pPr>
            <a:r>
              <a:rPr lang="de-DE"/>
              <a:t>Extremer Zwang zu</a:t>
            </a:r>
          </a:p>
          <a:p>
            <a:pPr lvl="1" eaLnBrk="1" hangingPunct="1">
              <a:buFont typeface="Tahoma" charset="0"/>
              <a:buChar char="–"/>
              <a:defRPr/>
            </a:pPr>
            <a:r>
              <a:rPr lang="de-DE"/>
              <a:t>Rationalisierung (d.h. eigene Plankostenkurve liegt unterhalb der gesetzlich angenommenen Plankostenkurve</a:t>
            </a:r>
          </a:p>
          <a:p>
            <a:pPr lvl="1" eaLnBrk="1" hangingPunct="1">
              <a:buFont typeface="Tahoma" charset="0"/>
              <a:buChar char="–"/>
              <a:defRPr/>
            </a:pPr>
            <a:r>
              <a:rPr lang="de-DE"/>
              <a:t>Punktlandung</a:t>
            </a:r>
          </a:p>
        </p:txBody>
      </p:sp>
      <p:sp>
        <p:nvSpPr>
          <p:cNvPr id="2" name="Foliennummernplatzhalter 1"/>
          <p:cNvSpPr>
            <a:spLocks noGrp="1"/>
          </p:cNvSpPr>
          <p:nvPr>
            <p:ph type="sldNum" sz="quarter" idx="12"/>
          </p:nvPr>
        </p:nvSpPr>
        <p:spPr/>
        <p:txBody>
          <a:bodyPr/>
          <a:lstStyle/>
          <a:p>
            <a:fld id="{AE7C363F-717F-49C1-919C-37DE8BE88CB8}" type="slidenum">
              <a:rPr lang="de-DE" smtClean="0"/>
              <a:t>23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62911"/>
    </mc:Choice>
    <mc:Fallback xmlns="">
      <p:transition spd="slow" advTm="62911"/>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p:txBody>
          <a:bodyPr/>
          <a:lstStyle/>
          <a:p>
            <a:pPr eaLnBrk="1" hangingPunct="1">
              <a:defRPr/>
            </a:pPr>
            <a:r>
              <a:rPr lang="de-DE">
                <a:cs typeface="Times New Roman" pitchFamily="18" charset="0"/>
              </a:rPr>
              <a:t>Globalbudget</a:t>
            </a:r>
            <a:r>
              <a:rPr lang="de-DE"/>
              <a:t> </a:t>
            </a:r>
          </a:p>
        </p:txBody>
      </p:sp>
      <p:sp>
        <p:nvSpPr>
          <p:cNvPr id="450563" name="Rectangle 3"/>
          <p:cNvSpPr>
            <a:spLocks noGrp="1" noChangeArrowheads="1"/>
          </p:cNvSpPr>
          <p:nvPr>
            <p:ph idx="1"/>
          </p:nvPr>
        </p:nvSpPr>
        <p:spPr>
          <a:xfrm>
            <a:off x="457200" y="1600200"/>
            <a:ext cx="8229600" cy="5181600"/>
          </a:xfrm>
        </p:spPr>
        <p:txBody>
          <a:bodyPr>
            <a:normAutofit lnSpcReduction="10000"/>
          </a:bodyPr>
          <a:lstStyle/>
          <a:p>
            <a:pPr eaLnBrk="1" hangingPunct="1">
              <a:lnSpc>
                <a:spcPct val="90000"/>
              </a:lnSpc>
              <a:defRPr/>
            </a:pPr>
            <a:r>
              <a:rPr lang="de-DE" dirty="0">
                <a:cs typeface="Times New Roman" pitchFamily="18" charset="0"/>
              </a:rPr>
              <a:t>Entwurf </a:t>
            </a:r>
            <a:r>
              <a:rPr lang="de-DE">
                <a:cs typeface="Times New Roman" pitchFamily="18" charset="0"/>
              </a:rPr>
              <a:t>des Krankenhaus-Neuordnungsgesetzes </a:t>
            </a:r>
            <a:r>
              <a:rPr lang="de-DE" dirty="0">
                <a:cs typeface="Times New Roman" pitchFamily="18" charset="0"/>
              </a:rPr>
              <a:t>1997: Landesweite Gesamtvergütung wird auf die Leistungserbringer aufgeteilt, wie z. B. die EBM-Summen bei Ärzten</a:t>
            </a:r>
            <a:r>
              <a:rPr lang="de-DE" dirty="0"/>
              <a:t> </a:t>
            </a:r>
          </a:p>
          <a:p>
            <a:pPr eaLnBrk="1" hangingPunct="1">
              <a:lnSpc>
                <a:spcPct val="90000"/>
              </a:lnSpc>
              <a:defRPr/>
            </a:pPr>
            <a:r>
              <a:rPr lang="de-DE" dirty="0">
                <a:cs typeface="Times New Roman" pitchFamily="18" charset="0"/>
              </a:rPr>
              <a:t>Beispiel</a:t>
            </a:r>
            <a:r>
              <a:rPr lang="de-DE" sz="2800" dirty="0"/>
              <a:t> </a:t>
            </a:r>
          </a:p>
          <a:p>
            <a:pPr lvl="1" eaLnBrk="1" hangingPunct="1">
              <a:lnSpc>
                <a:spcPct val="90000"/>
              </a:lnSpc>
              <a:buFont typeface="Tahoma" charset="0"/>
              <a:buChar char="–"/>
              <a:defRPr/>
            </a:pPr>
            <a:r>
              <a:rPr lang="de-DE" sz="2600" dirty="0">
                <a:cs typeface="Times New Roman" pitchFamily="18" charset="0"/>
              </a:rPr>
              <a:t>Gesamtbudget = 100.000.000 Euro</a:t>
            </a:r>
            <a:r>
              <a:rPr lang="de-DE" sz="2600" dirty="0"/>
              <a:t> </a:t>
            </a:r>
          </a:p>
          <a:p>
            <a:pPr lvl="1" eaLnBrk="1" hangingPunct="1">
              <a:lnSpc>
                <a:spcPct val="90000"/>
              </a:lnSpc>
              <a:buFont typeface="Tahoma" charset="0"/>
              <a:buChar char="–"/>
              <a:defRPr/>
            </a:pPr>
            <a:r>
              <a:rPr lang="de-DE" sz="2600" dirty="0">
                <a:cs typeface="Times New Roman" pitchFamily="18" charset="0"/>
              </a:rPr>
              <a:t>Ansprüche der Krankenhäuser gemäß vorher verhandelter Pflegesätze:</a:t>
            </a:r>
            <a:r>
              <a:rPr lang="de-DE" sz="2600" dirty="0"/>
              <a:t> </a:t>
            </a:r>
            <a:r>
              <a:rPr lang="de-DE" sz="2600" dirty="0">
                <a:cs typeface="Times New Roman" pitchFamily="18" charset="0"/>
              </a:rPr>
              <a:t>110.000.000 Euro, d.h. 10 % mehr</a:t>
            </a:r>
            <a:r>
              <a:rPr lang="de-DE" sz="2600" dirty="0"/>
              <a:t> </a:t>
            </a:r>
          </a:p>
          <a:p>
            <a:pPr lvl="1" eaLnBrk="1" hangingPunct="1">
              <a:lnSpc>
                <a:spcPct val="90000"/>
              </a:lnSpc>
              <a:buFont typeface="Tahoma" charset="0"/>
              <a:buChar char="–"/>
              <a:defRPr/>
            </a:pPr>
            <a:r>
              <a:rPr lang="de-DE" sz="2600" dirty="0">
                <a:cs typeface="Times New Roman" pitchFamily="18" charset="0"/>
              </a:rPr>
              <a:t>Folge: Jeder bekommt nur 10/11 von seinen Pflegesatzansprüchen</a:t>
            </a:r>
          </a:p>
        </p:txBody>
      </p:sp>
      <p:sp>
        <p:nvSpPr>
          <p:cNvPr id="2" name="Foliennummernplatzhalter 1"/>
          <p:cNvSpPr>
            <a:spLocks noGrp="1"/>
          </p:cNvSpPr>
          <p:nvPr>
            <p:ph type="sldNum" sz="quarter" idx="12"/>
          </p:nvPr>
        </p:nvSpPr>
        <p:spPr/>
        <p:txBody>
          <a:bodyPr/>
          <a:lstStyle/>
          <a:p>
            <a:fld id="{AE7C363F-717F-49C1-919C-37DE8BE88CB8}" type="slidenum">
              <a:rPr lang="de-DE" smtClean="0"/>
              <a:t>24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40697"/>
    </mc:Choice>
    <mc:Fallback xmlns="">
      <p:transition spd="slow" advTm="40697"/>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8" name="Rectangle 4"/>
          <p:cNvSpPr>
            <a:spLocks noGrp="1" noChangeArrowheads="1"/>
          </p:cNvSpPr>
          <p:nvPr>
            <p:ph type="title"/>
          </p:nvPr>
        </p:nvSpPr>
        <p:spPr>
          <a:xfrm>
            <a:off x="457200" y="0"/>
            <a:ext cx="8229600" cy="836613"/>
          </a:xfrm>
        </p:spPr>
        <p:txBody>
          <a:bodyPr/>
          <a:lstStyle/>
          <a:p>
            <a:pPr eaLnBrk="1" hangingPunct="1">
              <a:defRPr/>
            </a:pPr>
            <a:r>
              <a:rPr lang="de-DE"/>
              <a:t>Globalbudget </a:t>
            </a:r>
          </a:p>
        </p:txBody>
      </p:sp>
      <p:sp>
        <p:nvSpPr>
          <p:cNvPr id="451587" name="Rectangle 3"/>
          <p:cNvSpPr>
            <a:spLocks noGrp="1" noChangeArrowheads="1"/>
          </p:cNvSpPr>
          <p:nvPr>
            <p:ph idx="1"/>
          </p:nvPr>
        </p:nvSpPr>
        <p:spPr>
          <a:xfrm>
            <a:off x="457200" y="1340768"/>
            <a:ext cx="8229600" cy="4752528"/>
          </a:xfrm>
        </p:spPr>
        <p:txBody>
          <a:bodyPr>
            <a:normAutofit fontScale="92500" lnSpcReduction="10000"/>
          </a:bodyPr>
          <a:lstStyle/>
          <a:p>
            <a:pPr eaLnBrk="1" hangingPunct="1">
              <a:lnSpc>
                <a:spcPct val="90000"/>
              </a:lnSpc>
              <a:defRPr/>
            </a:pPr>
            <a:r>
              <a:rPr lang="de-DE" dirty="0">
                <a:cs typeface="Times New Roman" pitchFamily="18" charset="0"/>
              </a:rPr>
              <a:t>Vorteil</a:t>
            </a:r>
          </a:p>
          <a:p>
            <a:pPr lvl="1" eaLnBrk="1" hangingPunct="1">
              <a:lnSpc>
                <a:spcPct val="90000"/>
              </a:lnSpc>
              <a:buFont typeface="Tahoma" charset="0"/>
              <a:buChar char="–"/>
              <a:defRPr/>
            </a:pPr>
            <a:r>
              <a:rPr lang="de-DE" dirty="0">
                <a:cs typeface="Times New Roman" pitchFamily="18" charset="0"/>
              </a:rPr>
              <a:t>Garantierte Einhaltung des Budgets</a:t>
            </a:r>
            <a:r>
              <a:rPr lang="de-DE" dirty="0"/>
              <a:t> </a:t>
            </a:r>
          </a:p>
          <a:p>
            <a:pPr lvl="1" eaLnBrk="1" hangingPunct="1">
              <a:lnSpc>
                <a:spcPct val="90000"/>
              </a:lnSpc>
              <a:buFont typeface="Tahoma" charset="0"/>
              <a:buChar char="–"/>
              <a:defRPr/>
            </a:pPr>
            <a:r>
              <a:rPr lang="de-DE" dirty="0">
                <a:cs typeface="Times New Roman" pitchFamily="18" charset="0"/>
              </a:rPr>
              <a:t>Freie Wettbewerbsentwicklung unter den Krankenhäusern</a:t>
            </a:r>
            <a:r>
              <a:rPr lang="de-DE" dirty="0"/>
              <a:t> </a:t>
            </a:r>
          </a:p>
          <a:p>
            <a:pPr lvl="1" eaLnBrk="1" hangingPunct="1">
              <a:lnSpc>
                <a:spcPct val="90000"/>
              </a:lnSpc>
              <a:buFont typeface="Tahoma" charset="0"/>
              <a:buChar char="–"/>
              <a:defRPr/>
            </a:pPr>
            <a:r>
              <a:rPr lang="de-DE" dirty="0">
                <a:cs typeface="Times New Roman" pitchFamily="18" charset="0"/>
              </a:rPr>
              <a:t>Lineare Kürzung bei Überschreitung des Gesamtbudgets</a:t>
            </a:r>
            <a:r>
              <a:rPr lang="de-DE" dirty="0"/>
              <a:t>  </a:t>
            </a:r>
            <a:endParaRPr lang="de-DE" dirty="0">
              <a:cs typeface="Times New Roman" pitchFamily="18" charset="0"/>
            </a:endParaRPr>
          </a:p>
          <a:p>
            <a:pPr eaLnBrk="1" hangingPunct="1">
              <a:lnSpc>
                <a:spcPct val="90000"/>
              </a:lnSpc>
              <a:defRPr/>
            </a:pPr>
            <a:r>
              <a:rPr lang="de-DE" dirty="0">
                <a:cs typeface="Times New Roman" pitchFamily="18" charset="0"/>
              </a:rPr>
              <a:t>Nachteil</a:t>
            </a:r>
            <a:r>
              <a:rPr lang="de-DE" dirty="0"/>
              <a:t> </a:t>
            </a:r>
          </a:p>
          <a:p>
            <a:pPr lvl="1" eaLnBrk="1" hangingPunct="1">
              <a:lnSpc>
                <a:spcPct val="90000"/>
              </a:lnSpc>
              <a:buFont typeface="Tahoma" charset="0"/>
              <a:buChar char="–"/>
              <a:defRPr/>
            </a:pPr>
            <a:r>
              <a:rPr lang="de-DE" dirty="0">
                <a:cs typeface="Times New Roman" pitchFamily="18" charset="0"/>
              </a:rPr>
              <a:t>Kein Anreiz zum Sparen</a:t>
            </a:r>
            <a:r>
              <a:rPr lang="de-DE" dirty="0"/>
              <a:t> </a:t>
            </a:r>
          </a:p>
          <a:p>
            <a:pPr lvl="1" eaLnBrk="1" hangingPunct="1">
              <a:lnSpc>
                <a:spcPct val="90000"/>
              </a:lnSpc>
              <a:buFont typeface="Tahoma" charset="0"/>
              <a:buChar char="–"/>
              <a:defRPr/>
            </a:pPr>
            <a:r>
              <a:rPr lang="de-DE" dirty="0">
                <a:cs typeface="Times New Roman" pitchFamily="18" charset="0"/>
              </a:rPr>
              <a:t>Erlösausweitung auf Kosten der anderen Krankenhäuser</a:t>
            </a:r>
            <a:r>
              <a:rPr lang="de-DE" dirty="0"/>
              <a:t> </a:t>
            </a:r>
          </a:p>
          <a:p>
            <a:pPr lvl="1" eaLnBrk="1" hangingPunct="1">
              <a:lnSpc>
                <a:spcPct val="90000"/>
              </a:lnSpc>
              <a:buFont typeface="Tahoma" charset="0"/>
              <a:buChar char="–"/>
              <a:defRPr/>
            </a:pPr>
            <a:r>
              <a:rPr lang="de-DE" dirty="0">
                <a:cs typeface="Times New Roman" pitchFamily="18" charset="0"/>
              </a:rPr>
              <a:t>Ausscheiden der schwächeren Partner aus dem Krankenhausmarkt</a:t>
            </a:r>
            <a:r>
              <a:rPr lang="de-DE" dirty="0"/>
              <a:t> </a:t>
            </a:r>
          </a:p>
        </p:txBody>
      </p:sp>
      <p:sp>
        <p:nvSpPr>
          <p:cNvPr id="2" name="Foliennummernplatzhalter 1"/>
          <p:cNvSpPr>
            <a:spLocks noGrp="1"/>
          </p:cNvSpPr>
          <p:nvPr>
            <p:ph type="sldNum" sz="quarter" idx="12"/>
          </p:nvPr>
        </p:nvSpPr>
        <p:spPr/>
        <p:txBody>
          <a:bodyPr/>
          <a:lstStyle/>
          <a:p>
            <a:fld id="{AE7C363F-717F-49C1-919C-37DE8BE88CB8}" type="slidenum">
              <a:rPr lang="de-DE" smtClean="0"/>
              <a:t>25</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60707"/>
    </mc:Choice>
    <mc:Fallback xmlns="">
      <p:transition spd="slow" advTm="60707"/>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Rectangle 2"/>
          <p:cNvSpPr>
            <a:spLocks noGrp="1" noChangeArrowheads="1"/>
          </p:cNvSpPr>
          <p:nvPr>
            <p:ph type="title"/>
          </p:nvPr>
        </p:nvSpPr>
        <p:spPr/>
        <p:txBody>
          <a:bodyPr/>
          <a:lstStyle/>
          <a:p>
            <a:pPr eaLnBrk="1" hangingPunct="1">
              <a:defRPr/>
            </a:pPr>
            <a:r>
              <a:rPr lang="de-DE"/>
              <a:t>3 Grundlagen der Finanzierung</a:t>
            </a:r>
          </a:p>
        </p:txBody>
      </p:sp>
      <p:sp>
        <p:nvSpPr>
          <p:cNvPr id="809987" name="Rectangle 3"/>
          <p:cNvSpPr>
            <a:spLocks noGrp="1" noChangeArrowheads="1"/>
          </p:cNvSpPr>
          <p:nvPr>
            <p:ph idx="1"/>
          </p:nvPr>
        </p:nvSpPr>
        <p:spPr/>
        <p:txBody>
          <a:bodyPr/>
          <a:lstStyle/>
          <a:p>
            <a:pPr eaLnBrk="1" hangingPunct="1">
              <a:buFontTx/>
              <a:buNone/>
              <a:defRPr/>
            </a:pPr>
            <a:r>
              <a:rPr lang="de-DE" dirty="0"/>
              <a:t>3.1 Typologie</a:t>
            </a:r>
          </a:p>
          <a:p>
            <a:pPr eaLnBrk="1" hangingPunct="1">
              <a:buFontTx/>
              <a:buNone/>
              <a:defRPr/>
            </a:pPr>
            <a:r>
              <a:rPr lang="de-DE" sz="2000" dirty="0"/>
              <a:t>	3.1.1 </a:t>
            </a:r>
            <a:r>
              <a:rPr lang="de-DE" sz="2000" dirty="0">
                <a:cs typeface="Times New Roman" pitchFamily="18" charset="0"/>
              </a:rPr>
              <a:t>Unterscheidung nach Art der Leistung</a:t>
            </a:r>
          </a:p>
          <a:p>
            <a:pPr eaLnBrk="1" hangingPunct="1">
              <a:buFontTx/>
              <a:buNone/>
              <a:defRPr/>
            </a:pPr>
            <a:r>
              <a:rPr lang="de-DE" sz="2000" dirty="0">
                <a:cs typeface="Times New Roman" pitchFamily="18" charset="0"/>
              </a:rPr>
              <a:t>	3.1.2 Unterscheidung nach der Finanzierung der Leistung</a:t>
            </a:r>
          </a:p>
          <a:p>
            <a:pPr eaLnBrk="1" hangingPunct="1">
              <a:buFontTx/>
              <a:buNone/>
              <a:defRPr/>
            </a:pPr>
            <a:r>
              <a:rPr lang="de-DE" dirty="0">
                <a:solidFill>
                  <a:srgbClr val="FF0000"/>
                </a:solidFill>
                <a:cs typeface="Times New Roman" pitchFamily="18" charset="0"/>
              </a:rPr>
              <a:t>3.2 Finanzierungsoptionen</a:t>
            </a:r>
          </a:p>
          <a:p>
            <a:pPr eaLnBrk="1" hangingPunct="1">
              <a:buFontTx/>
              <a:buNone/>
              <a:defRPr/>
            </a:pPr>
            <a:r>
              <a:rPr lang="de-DE" sz="2000" dirty="0">
                <a:cs typeface="Times New Roman" pitchFamily="18" charset="0"/>
              </a:rPr>
              <a:t>	3.2.1 Monistische versus duale Finanzierung</a:t>
            </a:r>
          </a:p>
          <a:p>
            <a:pPr eaLnBrk="1" hangingPunct="1">
              <a:buFontTx/>
              <a:buNone/>
              <a:defRPr/>
            </a:pPr>
            <a:r>
              <a:rPr lang="de-DE" sz="2000" dirty="0">
                <a:cs typeface="Times New Roman" pitchFamily="18" charset="0"/>
              </a:rPr>
              <a:t>	3.2.2 Pflegesätze versus pauschalierte Finanzierung </a:t>
            </a:r>
          </a:p>
          <a:p>
            <a:pPr eaLnBrk="1" hangingPunct="1">
              <a:buFontTx/>
              <a:buNone/>
              <a:defRPr/>
            </a:pPr>
            <a:r>
              <a:rPr lang="de-DE" sz="2000" dirty="0">
                <a:cs typeface="Times New Roman" pitchFamily="18" charset="0"/>
              </a:rPr>
              <a:t>	</a:t>
            </a:r>
            <a:r>
              <a:rPr lang="de-DE" sz="2000" dirty="0">
                <a:solidFill>
                  <a:srgbClr val="FF0000"/>
                </a:solidFill>
                <a:cs typeface="Times New Roman" pitchFamily="18" charset="0"/>
              </a:rPr>
              <a:t>3.2.3 Budgetierung</a:t>
            </a:r>
          </a:p>
          <a:p>
            <a:pPr eaLnBrk="1" hangingPunct="1">
              <a:buFontTx/>
              <a:buNone/>
              <a:defRPr/>
            </a:pPr>
            <a:r>
              <a:rPr lang="de-DE" sz="1800" dirty="0"/>
              <a:t>3.3 Geschichte der Krankenhausfinanzierung</a:t>
            </a:r>
          </a:p>
        </p:txBody>
      </p:sp>
      <p:sp>
        <p:nvSpPr>
          <p:cNvPr id="2" name="Foliennummernplatzhalter 1"/>
          <p:cNvSpPr>
            <a:spLocks noGrp="1"/>
          </p:cNvSpPr>
          <p:nvPr>
            <p:ph type="sldNum" sz="quarter" idx="12"/>
          </p:nvPr>
        </p:nvSpPr>
        <p:spPr/>
        <p:txBody>
          <a:bodyPr/>
          <a:lstStyle/>
          <a:p>
            <a:fld id="{AE7C363F-717F-49C1-919C-37DE8BE88CB8}" type="slidenum">
              <a:rPr lang="de-DE" smtClean="0"/>
              <a:t>26</a:t>
            </a:fld>
            <a:endParaRPr lang="de-DE"/>
          </a:p>
        </p:txBody>
      </p:sp>
    </p:spTree>
    <p:extLst>
      <p:ext uri="{BB962C8B-B14F-4D97-AF65-F5344CB8AC3E}">
        <p14:creationId xmlns:p14="http://schemas.microsoft.com/office/powerpoint/2010/main" val="4141319111"/>
      </p:ext>
    </p:extLst>
  </p:cSld>
  <p:clrMapOvr>
    <a:masterClrMapping/>
  </p:clrMapOvr>
  <mc:AlternateContent xmlns:mc="http://schemas.openxmlformats.org/markup-compatibility/2006" xmlns:p14="http://schemas.microsoft.com/office/powerpoint/2010/main">
    <mc:Choice Requires="p14">
      <p:transition spd="slow" p14:dur="2000" advTm="57366"/>
    </mc:Choice>
    <mc:Fallback xmlns="">
      <p:transition spd="slow" advTm="5736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p:txBody>
          <a:bodyPr/>
          <a:lstStyle/>
          <a:p>
            <a:pPr eaLnBrk="1" hangingPunct="1">
              <a:defRPr/>
            </a:pPr>
            <a:r>
              <a:rPr lang="de-DE">
                <a:cs typeface="Times New Roman" pitchFamily="18" charset="0"/>
              </a:rPr>
              <a:t>3.2.3 Budgetierung</a:t>
            </a:r>
            <a:endParaRPr lang="de-DE"/>
          </a:p>
        </p:txBody>
      </p:sp>
      <p:sp>
        <p:nvSpPr>
          <p:cNvPr id="433155" name="Rectangle 3"/>
          <p:cNvSpPr>
            <a:spLocks noGrp="1" noChangeArrowheads="1"/>
          </p:cNvSpPr>
          <p:nvPr>
            <p:ph idx="1"/>
          </p:nvPr>
        </p:nvSpPr>
        <p:spPr>
          <a:xfrm>
            <a:off x="457200" y="1676400"/>
            <a:ext cx="8229600" cy="4876800"/>
          </a:xfrm>
        </p:spPr>
        <p:txBody>
          <a:bodyPr/>
          <a:lstStyle/>
          <a:p>
            <a:pPr eaLnBrk="1" hangingPunct="1">
              <a:lnSpc>
                <a:spcPct val="90000"/>
              </a:lnSpc>
              <a:defRPr/>
            </a:pPr>
            <a:r>
              <a:rPr lang="de-DE" sz="2800">
                <a:cs typeface="Times New Roman" pitchFamily="18" charset="0"/>
              </a:rPr>
              <a:t>Inhalt:</a:t>
            </a:r>
          </a:p>
          <a:p>
            <a:pPr lvl="1" eaLnBrk="1" hangingPunct="1">
              <a:lnSpc>
                <a:spcPct val="90000"/>
              </a:lnSpc>
              <a:buFont typeface="Tahoma" charset="0"/>
              <a:buChar char="–"/>
              <a:defRPr/>
            </a:pPr>
            <a:r>
              <a:rPr lang="de-DE" sz="2400">
                <a:cs typeface="Times New Roman" pitchFamily="18" charset="0"/>
              </a:rPr>
              <a:t>Externe Budgets:</a:t>
            </a:r>
          </a:p>
          <a:p>
            <a:pPr lvl="2" eaLnBrk="1" hangingPunct="1">
              <a:lnSpc>
                <a:spcPct val="90000"/>
              </a:lnSpc>
              <a:defRPr/>
            </a:pPr>
            <a:r>
              <a:rPr lang="de-DE" sz="2000">
                <a:cs typeface="Times New Roman" pitchFamily="18" charset="0"/>
              </a:rPr>
              <a:t>Das prospektive Budget ist die maßgebliche Vergütungsform für die allgemeinen Krankenhausleistungen. Seit Einführung der Bundespflegesatzverordnung 1986 ist ein mit den Kostenträgern zu vereinbarendes Budget die maßgebliche Erlösform. Pflegesätze haben nur eine Funktion als Abschlagszahlung auf das Budget</a:t>
            </a:r>
          </a:p>
          <a:p>
            <a:pPr lvl="1" eaLnBrk="1" hangingPunct="1">
              <a:lnSpc>
                <a:spcPct val="90000"/>
              </a:lnSpc>
              <a:buFont typeface="Tahoma" charset="0"/>
              <a:buChar char="–"/>
              <a:defRPr/>
            </a:pPr>
            <a:r>
              <a:rPr lang="de-DE" sz="2400">
                <a:cs typeface="Times New Roman" pitchFamily="18" charset="0"/>
              </a:rPr>
              <a:t>Interne Budgets: (hier nicht relevant, siehe Abschnitt Relationen)</a:t>
            </a:r>
          </a:p>
          <a:p>
            <a:pPr eaLnBrk="1" hangingPunct="1">
              <a:lnSpc>
                <a:spcPct val="90000"/>
              </a:lnSpc>
              <a:defRPr/>
            </a:pPr>
            <a:r>
              <a:rPr lang="de-DE" sz="2800">
                <a:cs typeface="Times New Roman" pitchFamily="18" charset="0"/>
              </a:rPr>
              <a:t>Arten von externen Budgets</a:t>
            </a:r>
          </a:p>
          <a:p>
            <a:pPr lvl="1" eaLnBrk="1" hangingPunct="1">
              <a:lnSpc>
                <a:spcPct val="90000"/>
              </a:lnSpc>
              <a:buFont typeface="Tahoma" charset="0"/>
              <a:buChar char="–"/>
              <a:defRPr/>
            </a:pPr>
            <a:r>
              <a:rPr lang="de-DE" sz="2400">
                <a:cs typeface="Times New Roman" pitchFamily="18" charset="0"/>
              </a:rPr>
              <a:t>Feste Budgets</a:t>
            </a:r>
          </a:p>
          <a:p>
            <a:pPr lvl="1" eaLnBrk="1" hangingPunct="1">
              <a:lnSpc>
                <a:spcPct val="90000"/>
              </a:lnSpc>
              <a:buFont typeface="Tahoma" charset="0"/>
              <a:buChar char="–"/>
              <a:defRPr/>
            </a:pPr>
            <a:r>
              <a:rPr lang="de-DE" sz="2400">
                <a:cs typeface="Times New Roman" pitchFamily="18" charset="0"/>
              </a:rPr>
              <a:t>Variable Budgets </a:t>
            </a:r>
            <a:r>
              <a:rPr lang="de-DE" sz="2400"/>
              <a:t> </a:t>
            </a:r>
          </a:p>
        </p:txBody>
      </p:sp>
      <p:sp>
        <p:nvSpPr>
          <p:cNvPr id="2" name="Foliennummernplatzhalter 1"/>
          <p:cNvSpPr>
            <a:spLocks noGrp="1"/>
          </p:cNvSpPr>
          <p:nvPr>
            <p:ph type="sldNum" sz="quarter" idx="12"/>
          </p:nvPr>
        </p:nvSpPr>
        <p:spPr/>
        <p:txBody>
          <a:bodyPr/>
          <a:lstStyle/>
          <a:p>
            <a:fld id="{AE7C363F-717F-49C1-919C-37DE8BE88CB8}" type="slidenum">
              <a:rPr lang="de-DE" smtClean="0"/>
              <a:t>3</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07141"/>
    </mc:Choice>
    <mc:Fallback xmlns="">
      <p:transition spd="slow" advTm="10714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p:txBody>
          <a:bodyPr/>
          <a:lstStyle/>
          <a:p>
            <a:pPr eaLnBrk="1" hangingPunct="1">
              <a:defRPr/>
            </a:pPr>
            <a:r>
              <a:rPr lang="de-DE">
                <a:cs typeface="Times New Roman" pitchFamily="18" charset="0"/>
              </a:rPr>
              <a:t>Feste Budgets</a:t>
            </a:r>
            <a:r>
              <a:rPr lang="de-DE"/>
              <a:t> </a:t>
            </a:r>
          </a:p>
        </p:txBody>
      </p:sp>
      <p:sp>
        <p:nvSpPr>
          <p:cNvPr id="434179" name="Rectangle 3"/>
          <p:cNvSpPr>
            <a:spLocks noGrp="1" noChangeArrowheads="1"/>
          </p:cNvSpPr>
          <p:nvPr>
            <p:ph idx="1"/>
          </p:nvPr>
        </p:nvSpPr>
        <p:spPr/>
        <p:txBody>
          <a:bodyPr/>
          <a:lstStyle/>
          <a:p>
            <a:pPr eaLnBrk="1" hangingPunct="1">
              <a:defRPr/>
            </a:pPr>
            <a:r>
              <a:rPr lang="de-DE" sz="2800">
                <a:cs typeface="Times New Roman" pitchFamily="18" charset="0"/>
              </a:rPr>
              <a:t>Inhalt: Budget wird nicht an Belegungsschwankungen angepasst, d.h. es bleibt auch bei Leistungserhöhung/-senkung konstant</a:t>
            </a:r>
            <a:r>
              <a:rPr lang="de-DE" sz="2800"/>
              <a:t> </a:t>
            </a:r>
          </a:p>
          <a:p>
            <a:pPr eaLnBrk="1" hangingPunct="1">
              <a:defRPr/>
            </a:pPr>
            <a:r>
              <a:rPr lang="de-DE" sz="2800">
                <a:cs typeface="Times New Roman" pitchFamily="18" charset="0"/>
              </a:rPr>
              <a:t>Grundgedanke: Leistungsniveau ist durch Versorgungsauftrag gegeben. Ein effizient arbeitendes Krankenhaus wäre dann in der Lage, Gewinne zu machen, d.h. es besteht ein Anreiz, wirtschaftlich zu arbeiten</a:t>
            </a:r>
            <a:r>
              <a:rPr lang="de-DE" sz="2800"/>
              <a:t> </a:t>
            </a:r>
          </a:p>
        </p:txBody>
      </p:sp>
      <p:sp>
        <p:nvSpPr>
          <p:cNvPr id="2" name="Foliennummernplatzhalter 1"/>
          <p:cNvSpPr>
            <a:spLocks noGrp="1"/>
          </p:cNvSpPr>
          <p:nvPr>
            <p:ph type="sldNum" sz="quarter" idx="12"/>
          </p:nvPr>
        </p:nvSpPr>
        <p:spPr/>
        <p:txBody>
          <a:bodyPr/>
          <a:lstStyle/>
          <a:p>
            <a:fld id="{AE7C363F-717F-49C1-919C-37DE8BE88CB8}" type="slidenum">
              <a:rPr lang="de-DE" smtClean="0"/>
              <a:t>4</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525"/>
    </mc:Choice>
    <mc:Fallback xmlns="">
      <p:transition spd="slow" advTm="525"/>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4" name="Rectangle 4"/>
          <p:cNvSpPr>
            <a:spLocks noGrp="1" noChangeArrowheads="1"/>
          </p:cNvSpPr>
          <p:nvPr>
            <p:ph type="title"/>
          </p:nvPr>
        </p:nvSpPr>
        <p:spPr>
          <a:xfrm>
            <a:off x="457200" y="0"/>
            <a:ext cx="8229600" cy="981075"/>
          </a:xfrm>
        </p:spPr>
        <p:txBody>
          <a:bodyPr/>
          <a:lstStyle/>
          <a:p>
            <a:pPr eaLnBrk="1" hangingPunct="1">
              <a:defRPr/>
            </a:pPr>
            <a:r>
              <a:rPr lang="de-DE"/>
              <a:t>Feste Budgets </a:t>
            </a:r>
          </a:p>
        </p:txBody>
      </p:sp>
      <p:sp>
        <p:nvSpPr>
          <p:cNvPr id="435203" name="Rectangle 3"/>
          <p:cNvSpPr>
            <a:spLocks noGrp="1" noChangeArrowheads="1"/>
          </p:cNvSpPr>
          <p:nvPr>
            <p:ph idx="1"/>
          </p:nvPr>
        </p:nvSpPr>
        <p:spPr>
          <a:xfrm>
            <a:off x="457200" y="1052513"/>
            <a:ext cx="8229600" cy="5576887"/>
          </a:xfrm>
        </p:spPr>
        <p:txBody>
          <a:bodyPr/>
          <a:lstStyle/>
          <a:p>
            <a:pPr eaLnBrk="1" hangingPunct="1">
              <a:defRPr/>
            </a:pPr>
            <a:r>
              <a:rPr lang="de-DE" sz="2800" dirty="0">
                <a:cs typeface="Times New Roman" pitchFamily="18" charset="0"/>
              </a:rPr>
              <a:t>Kellertreppeneffekt: </a:t>
            </a:r>
          </a:p>
          <a:p>
            <a:pPr lvl="1" eaLnBrk="1" hangingPunct="1">
              <a:buFont typeface="Tahoma" charset="0"/>
              <a:buChar char="–"/>
              <a:defRPr/>
            </a:pPr>
            <a:r>
              <a:rPr lang="de-DE" sz="2400" dirty="0">
                <a:cs typeface="Times New Roman" pitchFamily="18" charset="0"/>
              </a:rPr>
              <a:t>Budgets werden oftmals an Selbstkosten angepasst, d.h. Wirtschaftliches Handeln wird in der nächsten Periode bestraft. Wer anfängt zu sparen, fällt Stufe für Stufe in den Keller hinunter. Bei einem festen Budget kann dieser Effekt nicht auftreten, d.h. Wirtschaftlichkeitsgewinne bleiben langfristig im Krankenhaus</a:t>
            </a:r>
          </a:p>
          <a:p>
            <a:pPr eaLnBrk="1" hangingPunct="1">
              <a:defRPr/>
            </a:pPr>
            <a:r>
              <a:rPr lang="de-DE" sz="2800" dirty="0">
                <a:cs typeface="Times New Roman" pitchFamily="18" charset="0"/>
              </a:rPr>
              <a:t>Folgen: </a:t>
            </a:r>
          </a:p>
          <a:p>
            <a:pPr lvl="1" eaLnBrk="1" hangingPunct="1">
              <a:buFont typeface="Tahoma" charset="0"/>
              <a:buChar char="–"/>
              <a:defRPr/>
            </a:pPr>
            <a:r>
              <a:rPr lang="de-DE" sz="2400" dirty="0">
                <a:cs typeface="Times New Roman" pitchFamily="18" charset="0"/>
              </a:rPr>
              <a:t>Feste Budgets führen zu konstanter Belastung der gesetzlichen Krankenversicherung sowie zu massiven Härten für Krankenhäuser mit Versorgungsauftrag </a:t>
            </a:r>
          </a:p>
        </p:txBody>
      </p:sp>
      <p:sp>
        <p:nvSpPr>
          <p:cNvPr id="2" name="Foliennummernplatzhalter 1"/>
          <p:cNvSpPr>
            <a:spLocks noGrp="1"/>
          </p:cNvSpPr>
          <p:nvPr>
            <p:ph type="sldNum" sz="quarter" idx="12"/>
          </p:nvPr>
        </p:nvSpPr>
        <p:spPr/>
        <p:txBody>
          <a:bodyPr/>
          <a:lstStyle/>
          <a:p>
            <a:fld id="{AE7C363F-717F-49C1-919C-37DE8BE88CB8}" type="slidenum">
              <a:rPr lang="de-DE" smtClean="0"/>
              <a:t>5</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71106"/>
    </mc:Choice>
    <mc:Fallback xmlns="">
      <p:transition spd="slow" advTm="17110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p:txBody>
          <a:bodyPr/>
          <a:lstStyle/>
          <a:p>
            <a:pPr eaLnBrk="1" hangingPunct="1">
              <a:defRPr/>
            </a:pPr>
            <a:r>
              <a:rPr lang="de-DE">
                <a:cs typeface="Times New Roman" pitchFamily="18" charset="0"/>
              </a:rPr>
              <a:t>Erlöskurven bei starrem Budget</a:t>
            </a:r>
            <a:r>
              <a:rPr lang="de-DE"/>
              <a:t> </a:t>
            </a:r>
          </a:p>
        </p:txBody>
      </p:sp>
      <p:graphicFrame>
        <p:nvGraphicFramePr>
          <p:cNvPr id="14338" name="Object 3"/>
          <p:cNvGraphicFramePr>
            <a:graphicFrameLocks noChangeAspect="1"/>
          </p:cNvGraphicFramePr>
          <p:nvPr>
            <p:extLst>
              <p:ext uri="{D42A27DB-BD31-4B8C-83A1-F6EECF244321}">
                <p14:modId xmlns:p14="http://schemas.microsoft.com/office/powerpoint/2010/main" val="862493748"/>
              </p:ext>
            </p:extLst>
          </p:nvPr>
        </p:nvGraphicFramePr>
        <p:xfrm>
          <a:off x="0" y="1341438"/>
          <a:ext cx="8675688" cy="5499100"/>
        </p:xfrm>
        <a:graphic>
          <a:graphicData uri="http://schemas.openxmlformats.org/presentationml/2006/ole">
            <mc:AlternateContent xmlns:mc="http://schemas.openxmlformats.org/markup-compatibility/2006">
              <mc:Choice xmlns:v="urn:schemas-microsoft-com:vml" Requires="v">
                <p:oleObj spid="_x0000_s14438" name="Bild" r:id="rId3" imgW="5850720" imgH="3349800" progId="Word.Picture.8">
                  <p:embed/>
                </p:oleObj>
              </mc:Choice>
              <mc:Fallback>
                <p:oleObj name="Bild" r:id="rId3" imgW="5850720" imgH="3349800"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341438"/>
                        <a:ext cx="8675688" cy="5499100"/>
                      </a:xfrm>
                      <a:prstGeom prst="rect">
                        <a:avLst/>
                      </a:prstGeom>
                      <a:noFill/>
                    </p:spPr>
                  </p:pic>
                </p:oleObj>
              </mc:Fallback>
            </mc:AlternateContent>
          </a:graphicData>
        </a:graphic>
      </p:graphicFrame>
      <p:sp>
        <p:nvSpPr>
          <p:cNvPr id="2" name="Foliennummernplatzhalter 1"/>
          <p:cNvSpPr>
            <a:spLocks noGrp="1"/>
          </p:cNvSpPr>
          <p:nvPr>
            <p:ph type="sldNum" sz="quarter" idx="12"/>
          </p:nvPr>
        </p:nvSpPr>
        <p:spPr/>
        <p:txBody>
          <a:bodyPr/>
          <a:lstStyle/>
          <a:p>
            <a:fld id="{AE7C363F-717F-49C1-919C-37DE8BE88CB8}" type="slidenum">
              <a:rPr lang="de-DE" smtClean="0"/>
              <a:t>6</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04997"/>
    </mc:Choice>
    <mc:Fallback xmlns="">
      <p:transition spd="slow" advTm="104997"/>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2" name="Rectangle 4"/>
          <p:cNvSpPr>
            <a:spLocks noGrp="1" noChangeArrowheads="1"/>
          </p:cNvSpPr>
          <p:nvPr>
            <p:ph type="title"/>
          </p:nvPr>
        </p:nvSpPr>
        <p:spPr>
          <a:xfrm>
            <a:off x="457200" y="0"/>
            <a:ext cx="8229600" cy="1557338"/>
          </a:xfrm>
        </p:spPr>
        <p:txBody>
          <a:bodyPr/>
          <a:lstStyle/>
          <a:p>
            <a:pPr eaLnBrk="1" hangingPunct="1">
              <a:defRPr/>
            </a:pPr>
            <a:r>
              <a:rPr lang="de-DE"/>
              <a:t>Entgeltung</a:t>
            </a:r>
          </a:p>
        </p:txBody>
      </p:sp>
      <p:sp>
        <p:nvSpPr>
          <p:cNvPr id="437251" name="Rectangle 3"/>
          <p:cNvSpPr>
            <a:spLocks noGrp="1" noChangeArrowheads="1"/>
          </p:cNvSpPr>
          <p:nvPr>
            <p:ph idx="1"/>
          </p:nvPr>
        </p:nvSpPr>
        <p:spPr>
          <a:xfrm>
            <a:off x="457200" y="1341438"/>
            <a:ext cx="8229600" cy="5059362"/>
          </a:xfrm>
        </p:spPr>
        <p:txBody>
          <a:bodyPr/>
          <a:lstStyle/>
          <a:p>
            <a:pPr eaLnBrk="1" hangingPunct="1">
              <a:lnSpc>
                <a:spcPct val="90000"/>
              </a:lnSpc>
              <a:defRPr/>
            </a:pPr>
            <a:r>
              <a:rPr lang="de-DE" sz="2400">
                <a:cs typeface="Times New Roman" pitchFamily="18" charset="0"/>
              </a:rPr>
              <a:t>Abrechnung gegenüber Krankenkassen nach Pflegesätzen (Pflegetage * Pflegesatz)</a:t>
            </a:r>
          </a:p>
          <a:p>
            <a:pPr lvl="1" eaLnBrk="1" hangingPunct="1">
              <a:lnSpc>
                <a:spcPct val="90000"/>
              </a:lnSpc>
              <a:buFont typeface="Tahoma" charset="0"/>
              <a:buChar char="–"/>
              <a:defRPr/>
            </a:pPr>
            <a:r>
              <a:rPr lang="de-DE" sz="2000">
                <a:cs typeface="Times New Roman" pitchFamily="18" charset="0"/>
              </a:rPr>
              <a:t>früher quartalsmäßig</a:t>
            </a:r>
          </a:p>
          <a:p>
            <a:pPr lvl="1" eaLnBrk="1" hangingPunct="1">
              <a:lnSpc>
                <a:spcPct val="90000"/>
              </a:lnSpc>
              <a:buFont typeface="Tahoma" charset="0"/>
              <a:buChar char="–"/>
              <a:defRPr/>
            </a:pPr>
            <a:r>
              <a:rPr lang="de-DE" sz="2000">
                <a:cs typeface="Times New Roman" pitchFamily="18" charset="0"/>
              </a:rPr>
              <a:t>heute täglich bei Entlassung</a:t>
            </a:r>
          </a:p>
          <a:p>
            <a:pPr eaLnBrk="1" hangingPunct="1">
              <a:lnSpc>
                <a:spcPct val="90000"/>
              </a:lnSpc>
              <a:defRPr/>
            </a:pPr>
            <a:r>
              <a:rPr lang="de-DE" sz="2400">
                <a:cs typeface="Times New Roman" pitchFamily="18" charset="0"/>
              </a:rPr>
              <a:t>Entgelt durch Pflegesätze als Abschlagszahlung</a:t>
            </a:r>
          </a:p>
          <a:p>
            <a:pPr eaLnBrk="1" hangingPunct="1">
              <a:lnSpc>
                <a:spcPct val="90000"/>
              </a:lnSpc>
              <a:defRPr/>
            </a:pPr>
            <a:r>
              <a:rPr lang="de-DE" sz="2400">
                <a:cs typeface="Times New Roman" pitchFamily="18" charset="0"/>
              </a:rPr>
              <a:t>Ausgleichszahlung am Jahresende</a:t>
            </a:r>
          </a:p>
          <a:p>
            <a:pPr lvl="1" eaLnBrk="1" hangingPunct="1">
              <a:lnSpc>
                <a:spcPct val="90000"/>
              </a:lnSpc>
              <a:buFont typeface="Tahoma" charset="0"/>
              <a:buChar char="–"/>
              <a:defRPr/>
            </a:pPr>
            <a:r>
              <a:rPr lang="de-DE" sz="2000">
                <a:cs typeface="Times New Roman" pitchFamily="18" charset="0"/>
              </a:rPr>
              <a:t>Belegung &lt; geplante Belegung: </a:t>
            </a:r>
            <a:r>
              <a:rPr lang="de-DE" sz="1800">
                <a:cs typeface="Times New Roman" pitchFamily="18" charset="0"/>
              </a:rPr>
              <a:t>Pflegesatzerlöse sind geringer als das Budget, d.h. am Jahresende besteht eine Forderung des Krankenhauses an die Krankenversicherungen in Höhe der Differenz zwischen Budget und Pflegesatzerlösen</a:t>
            </a:r>
            <a:r>
              <a:rPr lang="de-DE" sz="1800"/>
              <a:t> </a:t>
            </a:r>
          </a:p>
          <a:p>
            <a:pPr lvl="1" eaLnBrk="1" hangingPunct="1">
              <a:lnSpc>
                <a:spcPct val="90000"/>
              </a:lnSpc>
              <a:buFont typeface="Tahoma" charset="0"/>
              <a:buChar char="–"/>
              <a:defRPr/>
            </a:pPr>
            <a:r>
              <a:rPr lang="de-DE" sz="2000">
                <a:cs typeface="Times New Roman" pitchFamily="18" charset="0"/>
              </a:rPr>
              <a:t>Belegung = geplante Belegung (Punktlandung):</a:t>
            </a:r>
            <a:r>
              <a:rPr lang="de-DE" sz="1800">
                <a:cs typeface="Times New Roman" pitchFamily="18" charset="0"/>
              </a:rPr>
              <a:t> Kein Ausgleich nötig</a:t>
            </a:r>
            <a:r>
              <a:rPr lang="de-DE" sz="1800"/>
              <a:t> </a:t>
            </a:r>
          </a:p>
          <a:p>
            <a:pPr lvl="1" eaLnBrk="1" hangingPunct="1">
              <a:lnSpc>
                <a:spcPct val="90000"/>
              </a:lnSpc>
              <a:buFont typeface="Tahoma" charset="0"/>
              <a:buChar char="–"/>
              <a:defRPr/>
            </a:pPr>
            <a:r>
              <a:rPr lang="de-DE" sz="2000">
                <a:cs typeface="Times New Roman" pitchFamily="18" charset="0"/>
              </a:rPr>
              <a:t>Belegung &gt; geplante Belegung: </a:t>
            </a:r>
            <a:r>
              <a:rPr lang="de-DE" sz="1800">
                <a:cs typeface="Times New Roman" pitchFamily="18" charset="0"/>
              </a:rPr>
              <a:t>Pflegesatzerlöse sind höher als das Jahresbudget, d.h. die Krankenversicherung hat einen Rückzahlungsanspruch gegen das Krankenhaus in Höhe der Differenz zwischen Pflegesatzerlös und Budget</a:t>
            </a:r>
            <a:r>
              <a:rPr lang="de-DE" sz="1800"/>
              <a:t> </a:t>
            </a:r>
          </a:p>
        </p:txBody>
      </p:sp>
      <p:sp>
        <p:nvSpPr>
          <p:cNvPr id="2" name="Foliennummernplatzhalter 1"/>
          <p:cNvSpPr>
            <a:spLocks noGrp="1"/>
          </p:cNvSpPr>
          <p:nvPr>
            <p:ph type="sldNum" sz="quarter" idx="12"/>
          </p:nvPr>
        </p:nvSpPr>
        <p:spPr/>
        <p:txBody>
          <a:bodyPr/>
          <a:lstStyle/>
          <a:p>
            <a:fld id="{AE7C363F-717F-49C1-919C-37DE8BE88CB8}" type="slidenum">
              <a:rPr lang="de-DE" smtClean="0"/>
              <a:t>7</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27129"/>
    </mc:Choice>
    <mc:Fallback xmlns="">
      <p:transition spd="slow" advTm="127129"/>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2"/>
          <p:cNvSpPr>
            <a:spLocks noGrp="1" noChangeArrowheads="1"/>
          </p:cNvSpPr>
          <p:nvPr>
            <p:ph type="title"/>
          </p:nvPr>
        </p:nvSpPr>
        <p:spPr/>
        <p:txBody>
          <a:bodyPr/>
          <a:lstStyle/>
          <a:p>
            <a:pPr eaLnBrk="1" hangingPunct="1">
              <a:defRPr/>
            </a:pPr>
            <a:r>
              <a:rPr lang="de-DE"/>
              <a:t>Starres Budget</a:t>
            </a:r>
          </a:p>
        </p:txBody>
      </p:sp>
      <p:sp>
        <p:nvSpPr>
          <p:cNvPr id="879619" name="Rectangle 3"/>
          <p:cNvSpPr>
            <a:spLocks noGrp="1" noChangeArrowheads="1"/>
          </p:cNvSpPr>
          <p:nvPr>
            <p:ph idx="1"/>
          </p:nvPr>
        </p:nvSpPr>
        <p:spPr/>
        <p:txBody>
          <a:bodyPr/>
          <a:lstStyle/>
          <a:p>
            <a:pPr eaLnBrk="1" hangingPunct="1">
              <a:defRPr/>
            </a:pPr>
            <a:r>
              <a:rPr lang="de-DE" dirty="0"/>
              <a:t>Annahme:</a:t>
            </a:r>
          </a:p>
          <a:p>
            <a:pPr lvl="1" eaLnBrk="1" hangingPunct="1">
              <a:buFont typeface="Tahoma" charset="0"/>
              <a:buChar char="–"/>
              <a:defRPr/>
            </a:pPr>
            <a:r>
              <a:rPr lang="de-DE" dirty="0"/>
              <a:t>lineare Kostenfunktion</a:t>
            </a:r>
          </a:p>
          <a:p>
            <a:pPr lvl="1" eaLnBrk="1" hangingPunct="1">
              <a:buFont typeface="Tahoma" charset="0"/>
              <a:buChar char="–"/>
              <a:defRPr/>
            </a:pPr>
            <a:r>
              <a:rPr lang="de-DE" dirty="0"/>
              <a:t>keine Fixkosten</a:t>
            </a:r>
          </a:p>
          <a:p>
            <a:pPr eaLnBrk="1" hangingPunct="1">
              <a:defRPr/>
            </a:pPr>
            <a:r>
              <a:rPr lang="de-DE" dirty="0"/>
              <a:t>Unrealistisch im Krankenhaus!</a:t>
            </a:r>
          </a:p>
        </p:txBody>
      </p:sp>
      <p:sp>
        <p:nvSpPr>
          <p:cNvPr id="2" name="Foliennummernplatzhalter 1"/>
          <p:cNvSpPr>
            <a:spLocks noGrp="1"/>
          </p:cNvSpPr>
          <p:nvPr>
            <p:ph type="sldNum" sz="quarter" idx="12"/>
          </p:nvPr>
        </p:nvSpPr>
        <p:spPr/>
        <p:txBody>
          <a:bodyPr/>
          <a:lstStyle/>
          <a:p>
            <a:fld id="{AE7C363F-717F-49C1-919C-37DE8BE88CB8}" type="slidenum">
              <a:rPr lang="de-DE" smtClean="0"/>
              <a:t>8</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8312"/>
    </mc:Choice>
    <mc:Fallback xmlns="">
      <p:transition spd="slow" advTm="18312"/>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2"/>
          <p:cNvSpPr>
            <a:spLocks noGrp="1" noChangeArrowheads="1"/>
          </p:cNvSpPr>
          <p:nvPr>
            <p:ph type="title"/>
          </p:nvPr>
        </p:nvSpPr>
        <p:spPr/>
        <p:txBody>
          <a:bodyPr>
            <a:normAutofit fontScale="90000"/>
          </a:bodyPr>
          <a:lstStyle/>
          <a:p>
            <a:pPr eaLnBrk="1" hangingPunct="1">
              <a:defRPr/>
            </a:pPr>
            <a:r>
              <a:rPr lang="de-DE" sz="4000"/>
              <a:t>Plankostenfunktion als Grundlage des starren Budgets</a:t>
            </a:r>
          </a:p>
        </p:txBody>
      </p:sp>
      <p:graphicFrame>
        <p:nvGraphicFramePr>
          <p:cNvPr id="15362" name="Object 4"/>
          <p:cNvGraphicFramePr>
            <a:graphicFrameLocks noGrp="1" noChangeAspect="1"/>
          </p:cNvGraphicFramePr>
          <p:nvPr>
            <p:ph idx="1"/>
            <p:extLst>
              <p:ext uri="{D42A27DB-BD31-4B8C-83A1-F6EECF244321}">
                <p14:modId xmlns:p14="http://schemas.microsoft.com/office/powerpoint/2010/main" val="1211331985"/>
              </p:ext>
            </p:extLst>
          </p:nvPr>
        </p:nvGraphicFramePr>
        <p:xfrm>
          <a:off x="113" y="1628801"/>
          <a:ext cx="9143888" cy="5235714"/>
        </p:xfrm>
        <a:graphic>
          <a:graphicData uri="http://schemas.openxmlformats.org/presentationml/2006/ole">
            <mc:AlternateContent xmlns:mc="http://schemas.openxmlformats.org/markup-compatibility/2006">
              <mc:Choice xmlns:v="urn:schemas-microsoft-com:vml" Requires="v">
                <p:oleObj spid="_x0000_s15462" name="Bild" r:id="rId3" imgW="5850720" imgH="3349800" progId="Word.Picture.8">
                  <p:embed/>
                </p:oleObj>
              </mc:Choice>
              <mc:Fallback>
                <p:oleObj name="Bild" r:id="rId3" imgW="5850720" imgH="3349800"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1628801"/>
                        <a:ext cx="9143888" cy="5235714"/>
                      </a:xfrm>
                      <a:prstGeom prst="rect">
                        <a:avLst/>
                      </a:prstGeom>
                      <a:noFill/>
                    </p:spPr>
                  </p:pic>
                </p:oleObj>
              </mc:Fallback>
            </mc:AlternateContent>
          </a:graphicData>
        </a:graphic>
      </p:graphicFrame>
      <p:sp>
        <p:nvSpPr>
          <p:cNvPr id="2" name="Foliennummernplatzhalter 1"/>
          <p:cNvSpPr>
            <a:spLocks noGrp="1"/>
          </p:cNvSpPr>
          <p:nvPr>
            <p:ph type="sldNum" sz="quarter" idx="12"/>
          </p:nvPr>
        </p:nvSpPr>
        <p:spPr/>
        <p:txBody>
          <a:bodyPr/>
          <a:lstStyle/>
          <a:p>
            <a:fld id="{AE7C363F-717F-49C1-919C-37DE8BE88CB8}" type="slidenum">
              <a:rPr lang="de-DE" smtClean="0"/>
              <a:t>9</a:t>
            </a:fld>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61463"/>
    </mc:Choice>
    <mc:Fallback xmlns="">
      <p:transition spd="slow" advTm="61463"/>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805</Words>
  <Application>Microsoft Office PowerPoint</Application>
  <PresentationFormat>Bildschirmpräsentation (4:3)</PresentationFormat>
  <Paragraphs>143</Paragraphs>
  <Slides>26</Slides>
  <Notes>0</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2</vt:i4>
      </vt:variant>
      <vt:variant>
        <vt:lpstr>Folientitel</vt:lpstr>
      </vt:variant>
      <vt:variant>
        <vt:i4>26</vt:i4>
      </vt:variant>
    </vt:vector>
  </HeadingPairs>
  <TitlesOfParts>
    <vt:vector size="33" baseType="lpstr">
      <vt:lpstr>Arial</vt:lpstr>
      <vt:lpstr>Calibri</vt:lpstr>
      <vt:lpstr>Tahoma</vt:lpstr>
      <vt:lpstr>Times New Roman</vt:lpstr>
      <vt:lpstr>Larissa</vt:lpstr>
      <vt:lpstr>Bild</vt:lpstr>
      <vt:lpstr>Picture</vt:lpstr>
      <vt:lpstr>GESUNDHEITSMANAGEMENT I Teil 3a-5    Prof. Dr. Steffen Fleßa Lst. für Allgemeine Betriebswirtschaftslehre und Gesundheitsmanagement Universität Greifswald </vt:lpstr>
      <vt:lpstr>3 Grundlagen der Finanzierung</vt:lpstr>
      <vt:lpstr>3.2.3 Budgetierung</vt:lpstr>
      <vt:lpstr>Feste Budgets </vt:lpstr>
      <vt:lpstr>Feste Budgets </vt:lpstr>
      <vt:lpstr>Erlöskurven bei starrem Budget </vt:lpstr>
      <vt:lpstr>Entgeltung</vt:lpstr>
      <vt:lpstr>Starres Budget</vt:lpstr>
      <vt:lpstr>Plankostenfunktion als Grundlage des starren Budgets</vt:lpstr>
      <vt:lpstr>Starres Budget</vt:lpstr>
      <vt:lpstr>Flexibles Budget</vt:lpstr>
      <vt:lpstr>Kurvenverläufe bei flexiblem Budget</vt:lpstr>
      <vt:lpstr>Flexibles Budget</vt:lpstr>
      <vt:lpstr>Flexibles Budget 1986 </vt:lpstr>
      <vt:lpstr>Flexibles Budget 1986</vt:lpstr>
      <vt:lpstr>Flexibles Budget 1997 </vt:lpstr>
      <vt:lpstr>Flexibles Budget 1997 (vereinfacht)</vt:lpstr>
      <vt:lpstr>Flexibles  Budget 1997 (real)</vt:lpstr>
      <vt:lpstr>Flexibles Budget 1997 (real)</vt:lpstr>
      <vt:lpstr>Flexibles Budget 1999 </vt:lpstr>
      <vt:lpstr>Flexibles Budget 1999</vt:lpstr>
      <vt:lpstr>Flexibles Budget 1999</vt:lpstr>
      <vt:lpstr>Flexibles Budget 1999</vt:lpstr>
      <vt:lpstr>Globalbudget </vt:lpstr>
      <vt:lpstr>Globalbudget </vt:lpstr>
      <vt:lpstr>3 Grundlagen der Finanzierung</vt:lpstr>
    </vt:vector>
  </TitlesOfParts>
  <Company>ATHOEG Klinikum HD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Grundlagen der Gesundheitsökonomik</dc:title>
  <dc:creator>SteffenF</dc:creator>
  <cp:lastModifiedBy>Steffen Flessa</cp:lastModifiedBy>
  <cp:revision>439</cp:revision>
  <cp:lastPrinted>1601-01-01T00:00:00Z</cp:lastPrinted>
  <dcterms:created xsi:type="dcterms:W3CDTF">2003-05-27T08:12:45Z</dcterms:created>
  <dcterms:modified xsi:type="dcterms:W3CDTF">2023-08-03T07:38:56Z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