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56" r:id="rId1"/>
  </p:sldMasterIdLst>
  <p:notesMasterIdLst>
    <p:notesMasterId r:id="rId26"/>
  </p:notesMasterIdLst>
  <p:handoutMasterIdLst>
    <p:handoutMasterId r:id="rId27"/>
  </p:handoutMasterIdLst>
  <p:sldIdLst>
    <p:sldId id="423" r:id="rId2"/>
    <p:sldId id="1029" r:id="rId3"/>
    <p:sldId id="568" r:id="rId4"/>
    <p:sldId id="571" r:id="rId5"/>
    <p:sldId id="572" r:id="rId6"/>
    <p:sldId id="573" r:id="rId7"/>
    <p:sldId id="891" r:id="rId8"/>
    <p:sldId id="574" r:id="rId9"/>
    <p:sldId id="575" r:id="rId10"/>
    <p:sldId id="892" r:id="rId11"/>
    <p:sldId id="990" r:id="rId12"/>
    <p:sldId id="991" r:id="rId13"/>
    <p:sldId id="992" r:id="rId14"/>
    <p:sldId id="993" r:id="rId15"/>
    <p:sldId id="576" r:id="rId16"/>
    <p:sldId id="577" r:id="rId17"/>
    <p:sldId id="893" r:id="rId18"/>
    <p:sldId id="894" r:id="rId19"/>
    <p:sldId id="578" r:id="rId20"/>
    <p:sldId id="895" r:id="rId21"/>
    <p:sldId id="896" r:id="rId22"/>
    <p:sldId id="897" r:id="rId23"/>
    <p:sldId id="898" r:id="rId24"/>
    <p:sldId id="1030" r:id="rId25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54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0000"/>
    <a:srgbClr val="00FFFF"/>
    <a:srgbClr val="66FF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7743" autoAdjust="0"/>
    <p:restoredTop sz="95765" autoAdjust="0"/>
  </p:normalViewPr>
  <p:slideViewPr>
    <p:cSldViewPr>
      <p:cViewPr varScale="1">
        <p:scale>
          <a:sx n="95" d="100"/>
          <a:sy n="95" d="100"/>
        </p:scale>
        <p:origin x="461" y="72"/>
      </p:cViewPr>
      <p:guideLst>
        <p:guide orient="horz" pos="2160"/>
        <p:guide pos="2544"/>
      </p:guideLst>
    </p:cSldViewPr>
  </p:slideViewPr>
  <p:outlineViewPr>
    <p:cViewPr>
      <p:scale>
        <a:sx n="25" d="100"/>
        <a:sy n="25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801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6.xml"/><Relationship Id="rId2" Type="http://schemas.openxmlformats.org/officeDocument/2006/relationships/slide" Target="slides/slide4.xml"/><Relationship Id="rId1" Type="http://schemas.openxmlformats.org/officeDocument/2006/relationships/slide" Target="slides/slide1.xml"/><Relationship Id="rId6" Type="http://schemas.openxmlformats.org/officeDocument/2006/relationships/slide" Target="slides/slide16.xml"/><Relationship Id="rId5" Type="http://schemas.openxmlformats.org/officeDocument/2006/relationships/slide" Target="slides/slide8.xml"/><Relationship Id="rId4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747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747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747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A29BA489-B544-42FC-BF87-BBB62CCF9F3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395316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01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9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Klicken Sie, um die Formate des Vorlagentextes zu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149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49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</a:defRPr>
            </a:lvl1pPr>
          </a:lstStyle>
          <a:p>
            <a:pPr>
              <a:defRPr/>
            </a:pPr>
            <a:fld id="{1C0614F4-72D6-4F4A-9F26-BDEBF0383E7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572846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2BA3308-A017-41A6-95AC-288F6BC4D48B}" type="datetime1">
              <a:rPr lang="de-DE" smtClean="0"/>
              <a:t>03.08.2023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87892F-4E51-488D-839B-17E7A4B67A99}" type="slidenum">
              <a:rPr lang="de-DE" smtClean="0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97033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DBAF3-BC55-4867-A3F6-0F02E635F72D}" type="datetime1">
              <a:rPr lang="de-DE" smtClean="0"/>
              <a:t>03.08.2023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C363F-717F-49C1-919C-37DE8BE88CB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45820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11318-3EE7-4146-B69A-06A16867CCC7}" type="datetime1">
              <a:rPr lang="de-DE" smtClean="0"/>
              <a:t>03.08.2023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C363F-717F-49C1-919C-37DE8BE88CB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354753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03941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abellenplatzhalter 2"/>
          <p:cNvSpPr>
            <a:spLocks noGrp="1"/>
          </p:cNvSpPr>
          <p:nvPr>
            <p:ph type="tbl" idx="1"/>
          </p:nvPr>
        </p:nvSpPr>
        <p:spPr>
          <a:xfrm>
            <a:off x="457200" y="1905000"/>
            <a:ext cx="8229600" cy="4114800"/>
          </a:xfrm>
        </p:spPr>
        <p:txBody>
          <a:bodyPr/>
          <a:lstStyle/>
          <a:p>
            <a:pPr lvl="0"/>
            <a:endParaRPr lang="de-DE" noProof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0428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C20A9-0BE2-4961-9AB9-DCEC0544C664}" type="datetime1">
              <a:rPr lang="de-DE" smtClean="0"/>
              <a:t>03.08.2023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C363F-717F-49C1-919C-37DE8BE88CB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36383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AD13A-2807-46B0-9802-01B3842039A0}" type="datetime1">
              <a:rPr lang="de-DE" smtClean="0"/>
              <a:t>03.08.2023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C363F-717F-49C1-919C-37DE8BE88CB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4209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04F83-A37E-447C-9E86-DF17492DC360}" type="datetime1">
              <a:rPr lang="de-DE" smtClean="0"/>
              <a:t>03.08.2023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C363F-717F-49C1-919C-37DE8BE88CB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0289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491D1-D250-493D-80F4-9303DB4E3184}" type="datetime1">
              <a:rPr lang="de-DE" smtClean="0"/>
              <a:t>03.08.2023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C363F-717F-49C1-919C-37DE8BE88CB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0565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C9128-6F6F-49ED-AD26-E512D8E8664E}" type="datetime1">
              <a:rPr lang="de-DE" smtClean="0"/>
              <a:t>03.08.2023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C363F-717F-49C1-919C-37DE8BE88CB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25713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80CC7-2C4D-4DD4-8B4E-3F12303D233D}" type="datetime1">
              <a:rPr lang="de-DE" smtClean="0"/>
              <a:t>03.08.2023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C363F-717F-49C1-919C-37DE8BE88CB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3420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8C015-9AD9-47FC-917D-2BB1D39E1F51}" type="datetime1">
              <a:rPr lang="de-DE" smtClean="0"/>
              <a:t>03.08.2023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C363F-717F-49C1-919C-37DE8BE88CB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4921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2B8AD-62C2-4C16-959E-258EF41330B5}" type="datetime1">
              <a:rPr lang="de-DE" smtClean="0"/>
              <a:t>03.08.2023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C363F-717F-49C1-919C-37DE8BE88CB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35377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D1EE89-29AD-45EB-A5D7-4280E9F5F10B}" type="datetime1">
              <a:rPr lang="de-DE" smtClean="0"/>
              <a:t>03.08.2023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7C363F-717F-49C1-919C-37DE8BE88CB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74739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7" r:id="rId1"/>
    <p:sldLayoutId id="2147483858" r:id="rId2"/>
    <p:sldLayoutId id="2147483859" r:id="rId3"/>
    <p:sldLayoutId id="2147483860" r:id="rId4"/>
    <p:sldLayoutId id="2147483861" r:id="rId5"/>
    <p:sldLayoutId id="2147483862" r:id="rId6"/>
    <p:sldLayoutId id="2147483863" r:id="rId7"/>
    <p:sldLayoutId id="2147483864" r:id="rId8"/>
    <p:sldLayoutId id="2147483865" r:id="rId9"/>
    <p:sldLayoutId id="2147483866" r:id="rId10"/>
    <p:sldLayoutId id="2147483867" r:id="rId11"/>
    <p:sldLayoutId id="2147483868" r:id="rId12"/>
    <p:sldLayoutId id="2147483869" r:id="rId1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692150"/>
            <a:ext cx="9144000" cy="5113338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de-DE" sz="4000" b="1" dirty="0">
                <a:cs typeface="Times New Roman" pitchFamily="18" charset="0"/>
              </a:rPr>
              <a:t>GESUNDHEITSMANAGEMENT I</a:t>
            </a:r>
            <a:br>
              <a:rPr lang="de-DE" sz="4000" b="1" dirty="0">
                <a:cs typeface="Times New Roman" pitchFamily="18" charset="0"/>
              </a:rPr>
            </a:br>
            <a:r>
              <a:rPr lang="de-DE" sz="4000" b="1" dirty="0">
                <a:cs typeface="Times New Roman" pitchFamily="18" charset="0"/>
              </a:rPr>
              <a:t>Teil 3b-2</a:t>
            </a:r>
            <a:br>
              <a:rPr lang="de-DE" sz="4000" b="1" dirty="0">
                <a:cs typeface="Times New Roman" pitchFamily="18" charset="0"/>
              </a:rPr>
            </a:br>
            <a:r>
              <a:rPr lang="de-DE" sz="4000" b="1" dirty="0">
                <a:cs typeface="Times New Roman" pitchFamily="18" charset="0"/>
              </a:rPr>
              <a:t/>
            </a:r>
            <a:br>
              <a:rPr lang="de-DE" sz="4000" b="1" dirty="0">
                <a:cs typeface="Times New Roman" pitchFamily="18" charset="0"/>
              </a:rPr>
            </a:br>
            <a:r>
              <a:rPr lang="de-DE" sz="4000" b="1" dirty="0">
                <a:cs typeface="Times New Roman" pitchFamily="18" charset="0"/>
              </a:rPr>
              <a:t/>
            </a:r>
            <a:br>
              <a:rPr lang="de-DE" sz="4000" b="1" dirty="0">
                <a:cs typeface="Times New Roman" pitchFamily="18" charset="0"/>
              </a:rPr>
            </a:br>
            <a:r>
              <a:rPr lang="de-DE" sz="4000" b="1" dirty="0">
                <a:cs typeface="Times New Roman" pitchFamily="18" charset="0"/>
              </a:rPr>
              <a:t/>
            </a:r>
            <a:br>
              <a:rPr lang="de-DE" sz="4000" b="1" dirty="0">
                <a:cs typeface="Times New Roman" pitchFamily="18" charset="0"/>
              </a:rPr>
            </a:br>
            <a:r>
              <a:rPr lang="de-DE" sz="2400" b="1" dirty="0">
                <a:cs typeface="Times New Roman" pitchFamily="18" charset="0"/>
              </a:rPr>
              <a:t>Prof. Dr. Steffen Fleßa</a:t>
            </a:r>
            <a:br>
              <a:rPr lang="de-DE" sz="2400" b="1" dirty="0">
                <a:cs typeface="Times New Roman" pitchFamily="18" charset="0"/>
              </a:rPr>
            </a:br>
            <a:r>
              <a:rPr lang="de-DE" sz="2400" b="1" dirty="0" err="1">
                <a:cs typeface="Times New Roman" pitchFamily="18" charset="0"/>
              </a:rPr>
              <a:t>Lst</a:t>
            </a:r>
            <a:r>
              <a:rPr lang="de-DE" sz="2400" b="1" dirty="0">
                <a:cs typeface="Times New Roman" pitchFamily="18" charset="0"/>
              </a:rPr>
              <a:t>. für Allgemeine Betriebswirtschaftslehre und Gesundheitsmanagement</a:t>
            </a:r>
            <a:br>
              <a:rPr lang="de-DE" sz="2400" b="1" dirty="0">
                <a:cs typeface="Times New Roman" pitchFamily="18" charset="0"/>
              </a:rPr>
            </a:br>
            <a:r>
              <a:rPr lang="de-DE" sz="2400" b="1" dirty="0">
                <a:cs typeface="Times New Roman" pitchFamily="18" charset="0"/>
              </a:rPr>
              <a:t>Universität Greifswald</a:t>
            </a:r>
            <a:r>
              <a:rPr lang="de-DE" sz="4000" b="1" dirty="0">
                <a:cs typeface="Times New Roman" pitchFamily="18" charset="0"/>
              </a:rPr>
              <a:t/>
            </a:r>
            <a:br>
              <a:rPr lang="de-DE" sz="4000" b="1" dirty="0">
                <a:cs typeface="Times New Roman" pitchFamily="18" charset="0"/>
              </a:rPr>
            </a:br>
            <a:endParaRPr lang="de-DE" sz="40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099"/>
    </mc:Choice>
    <mc:Fallback xmlns="">
      <p:transition spd="slow" advTm="8099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6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92100"/>
            <a:ext cx="8458200" cy="13843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de-DE" dirty="0">
                <a:cs typeface="Times New Roman" pitchFamily="18" charset="0"/>
              </a:rPr>
              <a:t>Krankenhaus-Neuordnungsgesetz</a:t>
            </a:r>
            <a:r>
              <a:rPr lang="de-DE" dirty="0"/>
              <a:t> </a:t>
            </a:r>
          </a:p>
        </p:txBody>
      </p:sp>
      <p:sp>
        <p:nvSpPr>
          <p:cNvPr id="906243" name="Rectangle 3"/>
          <p:cNvSpPr>
            <a:spLocks noGrp="1" noChangeArrowheads="1"/>
          </p:cNvSpPr>
          <p:nvPr>
            <p:ph idx="1"/>
          </p:nvPr>
        </p:nvSpPr>
        <p:spPr>
          <a:xfrm>
            <a:off x="518864" y="1905000"/>
            <a:ext cx="8229600" cy="4724400"/>
          </a:xfrm>
        </p:spPr>
        <p:txBody>
          <a:bodyPr/>
          <a:lstStyle/>
          <a:p>
            <a:pPr eaLnBrk="1" hangingPunct="1">
              <a:defRPr/>
            </a:pPr>
            <a:r>
              <a:rPr lang="de-DE" dirty="0">
                <a:cs typeface="Times New Roman" pitchFamily="18" charset="0"/>
              </a:rPr>
              <a:t>Umsetzung: Durch „Wende“ in Bonn (1982/1982) kam es zu einer veränderten politischen Situation. CDU/CSU/FDP unter Führung von Seehofer verabschieden eine Reihe von Gesundheitsstrukturgesetzen (1993-1997) 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C363F-717F-49C1-919C-37DE8BE88CB8}" type="slidenum">
              <a:rPr lang="de-DE" smtClean="0"/>
              <a:t>10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6816"/>
    </mc:Choice>
    <mc:Fallback xmlns="">
      <p:transition spd="slow" advTm="36816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99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de-DE" sz="4000" dirty="0"/>
              <a:t>Exkurs: Krankenhausfinanzierung in der DDR*</a:t>
            </a:r>
          </a:p>
        </p:txBody>
      </p:sp>
      <p:sp>
        <p:nvSpPr>
          <p:cNvPr id="10199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de-DE" sz="2800"/>
              <a:t>Grundsatz: Historie ist nur relevant, so weit sie einen Einfluss auf heutige Strukturen hat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2400"/>
              <a:t>Funktionale und Materielle: Alte Elemente eines alten Systemregimes bleiben auch in neuen Systemregimen zu Teil bestehen, auch wenn sich die Funktion des Systems ändert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2400"/>
              <a:t>Beispiele: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de-DE" sz="2000"/>
              <a:t>Umwandlung eines Krankenhauses in ein Altenheim: alte Bausubstanz, Teil des Personals, Unternehmenskultur, Routinen, informelle Regeln etc. bleiben bestehen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de-DE" sz="2000"/>
              <a:t>Wiedervereinigung: Krankenhausfinanzierung der DDR wurde sofort auf das System der BRD umgestellt, aber Strukturen und Prägungen blieben</a:t>
            </a:r>
          </a:p>
        </p:txBody>
      </p:sp>
      <p:sp>
        <p:nvSpPr>
          <p:cNvPr id="2" name="Textfeld 1"/>
          <p:cNvSpPr txBox="1"/>
          <p:nvPr/>
        </p:nvSpPr>
        <p:spPr>
          <a:xfrm>
            <a:off x="1115616" y="5877272"/>
            <a:ext cx="75989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>
                <a:effectLst/>
              </a:rPr>
              <a:t>*              Frerich</a:t>
            </a:r>
            <a:r>
              <a:rPr lang="de-DE" sz="800" dirty="0">
                <a:effectLst/>
              </a:rPr>
              <a:t>, J. und M. Frey (1996), Handbuch der Geschichte der Sozialpolitik in Deutschland, Band 2: Sozialpolitik in der Deutschen Demokratischen Republik, München und Wien [</a:t>
            </a:r>
            <a:r>
              <a:rPr lang="de-DE" sz="800" dirty="0" err="1">
                <a:effectLst/>
              </a:rPr>
              <a:t>Oldenbourg</a:t>
            </a:r>
            <a:r>
              <a:rPr lang="de-DE" sz="800" dirty="0">
                <a:effectLst/>
              </a:rPr>
              <a:t> Verlag]. S. 252-253.</a:t>
            </a:r>
            <a:br>
              <a:rPr lang="de-DE" sz="800" dirty="0">
                <a:effectLst/>
              </a:rPr>
            </a:br>
            <a:r>
              <a:rPr lang="de-DE" sz="800" dirty="0">
                <a:effectLst/>
              </a:rPr>
              <a:t/>
            </a:r>
            <a:br>
              <a:rPr lang="de-DE" sz="800" dirty="0">
                <a:effectLst/>
              </a:rPr>
            </a:br>
            <a:endParaRPr lang="de-DE" sz="800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C363F-717F-49C1-919C-37DE8BE88CB8}" type="slidenum">
              <a:rPr lang="de-DE" smtClean="0"/>
              <a:t>11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2911"/>
    </mc:Choice>
    <mc:Fallback xmlns="">
      <p:transition spd="slow" advTm="142911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0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/>
              <a:t>Strukturen der DDR</a:t>
            </a:r>
          </a:p>
        </p:txBody>
      </p:sp>
      <p:sp>
        <p:nvSpPr>
          <p:cNvPr id="10209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de-DE" dirty="0"/>
              <a:t>Ministerium für Gesundheitswesen (1951)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de-DE" dirty="0"/>
              <a:t>Ziel: „Sozialistisches Gesundheitswesen“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de-DE" dirty="0"/>
              <a:t>Beseitigung der Freiberuflichkeit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de-DE" dirty="0" err="1"/>
              <a:t>Knappheiten</a:t>
            </a:r>
            <a:r>
              <a:rPr lang="de-DE" dirty="0"/>
              <a:t> (z.B. Flucht von Ärzten)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de-DE" dirty="0"/>
              <a:t>Starke Verzahnung von ambulant und stationär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de-DE" dirty="0"/>
              <a:t>Stärkung des Betriebsgesundheitswesens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C363F-717F-49C1-919C-37DE8BE88CB8}" type="slidenum">
              <a:rPr lang="de-DE" smtClean="0"/>
              <a:t>12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8666"/>
    </mc:Choice>
    <mc:Fallback xmlns="">
      <p:transition spd="slow" advTm="128666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1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/>
              <a:t>Krankenhäuser in der DDR</a:t>
            </a:r>
          </a:p>
        </p:txBody>
      </p:sp>
      <p:sp>
        <p:nvSpPr>
          <p:cNvPr id="10219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de-DE"/>
              <a:t>Gründung von Polikliniken (1949)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de-DE"/>
              <a:t>Rahmenkrankenhausordnung (1954)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de-DE"/>
              <a:t>Krankenhaus erhält Verantwortung für die komplette Gesundheitsversorgung (auch ambulant, Seuchenbekämpfung!) seines Einzugsgebietes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de-DE"/>
              <a:t>Rahmenkrankenhausordnung (1979)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de-DE"/>
              <a:t>strikte Standortplanung, Reduktion der Zahl der Krankenhäuser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de-DE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C363F-717F-49C1-919C-37DE8BE88CB8}" type="slidenum">
              <a:rPr lang="de-DE" smtClean="0"/>
              <a:t>13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9440"/>
    </mc:Choice>
    <mc:Fallback xmlns="">
      <p:transition spd="slow" advTm="8944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29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de-DE" sz="4000"/>
              <a:t>Funktionsfähigkeit der Krankenhäuser in der DDR 1989</a:t>
            </a:r>
          </a:p>
        </p:txBody>
      </p:sp>
      <p:sp>
        <p:nvSpPr>
          <p:cNvPr id="10229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dirty="0"/>
              <a:t>durchschnittliches </a:t>
            </a:r>
            <a:r>
              <a:rPr lang="de-DE" dirty="0" err="1"/>
              <a:t>Baualter</a:t>
            </a:r>
            <a:r>
              <a:rPr lang="de-DE" dirty="0"/>
              <a:t> der Krankenhäuser: 62 Jahre, 64 % älter als 50 Jahre</a:t>
            </a:r>
          </a:p>
          <a:p>
            <a:pPr eaLnBrk="1" hangingPunct="1">
              <a:defRPr/>
            </a:pPr>
            <a:r>
              <a:rPr lang="de-DE" dirty="0"/>
              <a:t>Gebäude der Psychiatrie: 81,2 Jahre</a:t>
            </a:r>
          </a:p>
          <a:p>
            <a:pPr eaLnBrk="1" hangingPunct="1">
              <a:defRPr/>
            </a:pPr>
            <a:r>
              <a:rPr lang="de-DE" dirty="0"/>
              <a:t>Fehlende Heizbarkeit: 22 % </a:t>
            </a:r>
          </a:p>
          <a:p>
            <a:pPr eaLnBrk="1" hangingPunct="1">
              <a:defRPr/>
            </a:pPr>
            <a:r>
              <a:rPr lang="de-DE" dirty="0"/>
              <a:t>Teile der Bettenkapazität nicht verwendbar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C363F-717F-49C1-919C-37DE8BE88CB8}" type="slidenum">
              <a:rPr lang="de-DE" smtClean="0"/>
              <a:t>14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7778"/>
    </mc:Choice>
    <mc:Fallback xmlns="">
      <p:transition spd="slow" advTm="157778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9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92100"/>
            <a:ext cx="8382000" cy="760413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de-DE" dirty="0">
                <a:cs typeface="Times New Roman" pitchFamily="18" charset="0"/>
              </a:rPr>
              <a:t>Gesundheitsstrukturgesetz (GSG)</a:t>
            </a:r>
            <a:endParaRPr lang="de-DE" dirty="0"/>
          </a:p>
        </p:txBody>
      </p:sp>
      <p:sp>
        <p:nvSpPr>
          <p:cNvPr id="4659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84313"/>
            <a:ext cx="8229600" cy="5221287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de-DE" sz="2600" dirty="0">
                <a:cs typeface="Times New Roman" pitchFamily="18" charset="0"/>
              </a:rPr>
              <a:t>= Gesetz zur Sicherung und Strukturverbesserung der gesetzlichen Krankenversicherung</a:t>
            </a:r>
            <a:r>
              <a:rPr lang="de-DE" sz="2400" dirty="0">
                <a:cs typeface="Times New Roman" pitchFamily="18" charset="0"/>
              </a:rPr>
              <a:t> </a:t>
            </a:r>
            <a:r>
              <a:rPr lang="de-DE" sz="2400">
                <a:cs typeface="Times New Roman" pitchFamily="18" charset="0"/>
              </a:rPr>
              <a:t>(</a:t>
            </a:r>
            <a:r>
              <a:rPr lang="de-DE" sz="2400" smtClean="0">
                <a:cs typeface="Times New Roman" pitchFamily="18" charset="0"/>
              </a:rPr>
              <a:t>1.1.1993</a:t>
            </a:r>
            <a:r>
              <a:rPr lang="de-DE" sz="2400" dirty="0">
                <a:cs typeface="Times New Roman" pitchFamily="18" charset="0"/>
              </a:rPr>
              <a:t>)</a:t>
            </a:r>
          </a:p>
          <a:p>
            <a:pPr>
              <a:lnSpc>
                <a:spcPct val="90000"/>
              </a:lnSpc>
              <a:defRPr/>
            </a:pPr>
            <a:r>
              <a:rPr lang="de-DE" sz="2800" dirty="0">
                <a:cs typeface="Times New Roman" pitchFamily="18" charset="0"/>
              </a:rPr>
              <a:t>Verabschiedet: 21.12.1992</a:t>
            </a:r>
            <a:r>
              <a:rPr lang="de-DE" sz="2800" dirty="0"/>
              <a:t>; In Kraft getreten: 1.1.1993</a:t>
            </a:r>
            <a:endParaRPr lang="de-DE" sz="2800" dirty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de-DE" sz="2600" dirty="0">
                <a:cs typeface="Times New Roman" pitchFamily="18" charset="0"/>
              </a:rPr>
              <a:t>Sofortbremsung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de-DE" sz="2100" dirty="0">
                <a:cs typeface="Times New Roman" pitchFamily="18" charset="0"/>
              </a:rPr>
              <a:t>Ausgangspunkt ist eine schwere Krise der Gesetzlichen Krankenversicherung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de-DE" sz="2100" dirty="0">
                <a:cs typeface="Times New Roman" pitchFamily="18" charset="0"/>
              </a:rPr>
              <a:t>Ausgaben für ärztliche und zahnärztliche Behandlung, Arznei, Verbände sowie Heilmittel dürfen nicht mehr als die Beiträge steigen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de-DE" sz="2600" dirty="0">
                <a:cs typeface="Times New Roman" pitchFamily="18" charset="0"/>
              </a:rPr>
              <a:t>Langfristiges Ziel: Monistische Finanzierung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de-DE" sz="2000" dirty="0"/>
              <a:t>Finanzierung durch Preise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de-DE" sz="2000" dirty="0"/>
              <a:t>Fallpauschalen, Sonderentgelte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de-DE" sz="2000" dirty="0"/>
              <a:t>Finanzierung aller Kosten durch Preise, d.h. auch Investitionskosten anteilig über Preis abgedeckt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de-DE" sz="2000" dirty="0"/>
              <a:t>Keine Pauschalierungen</a:t>
            </a:r>
            <a:r>
              <a:rPr lang="de-DE" sz="2000" dirty="0">
                <a:cs typeface="Times New Roman" pitchFamily="18" charset="0"/>
              </a:rPr>
              <a:t> (z.B. für Wartungsausgaben)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C363F-717F-49C1-919C-37DE8BE88CB8}" type="slidenum">
              <a:rPr lang="de-DE" smtClean="0"/>
              <a:t>15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9845"/>
    </mc:Choice>
    <mc:Fallback xmlns="">
      <p:transition spd="slow" advTm="169845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948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292100"/>
            <a:ext cx="8382000" cy="760413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de-DE"/>
              <a:t>Gesundheitsstrukturgesetz (GSG)</a:t>
            </a:r>
          </a:p>
        </p:txBody>
      </p:sp>
      <p:sp>
        <p:nvSpPr>
          <p:cNvPr id="4669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25538"/>
            <a:ext cx="8229600" cy="5580062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de-DE" sz="3400">
                <a:cs typeface="Times New Roman" pitchFamily="18" charset="0"/>
              </a:rPr>
              <a:t>Konsequenzen für Krankenhäuser</a:t>
            </a:r>
            <a:r>
              <a:rPr lang="de-DE" sz="3400"/>
              <a:t>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de-DE" sz="3000">
                <a:cs typeface="Times New Roman" pitchFamily="18" charset="0"/>
              </a:rPr>
              <a:t>Auflösung des Selbstkostendeckungsprinzips</a:t>
            </a:r>
            <a:r>
              <a:rPr lang="de-DE" sz="3000"/>
              <a:t>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de-DE" sz="3000">
                <a:cs typeface="Times New Roman" pitchFamily="18" charset="0"/>
              </a:rPr>
              <a:t>Einführung von Fallpauschalen und Sonderentgelten</a:t>
            </a:r>
            <a:r>
              <a:rPr lang="de-DE" sz="3000"/>
              <a:t>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de-DE" sz="3000">
                <a:cs typeface="Times New Roman" pitchFamily="18" charset="0"/>
              </a:rPr>
              <a:t>Teilung der Pflegesätze in Abteilungspflegesätze und Basispflegesatz</a:t>
            </a:r>
            <a:r>
              <a:rPr lang="de-DE" sz="3000"/>
              <a:t>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de-DE" sz="3000">
                <a:cs typeface="Times New Roman" pitchFamily="18" charset="0"/>
              </a:rPr>
              <a:t>Verzahnung von stationärer und ambulanter Versorgung</a:t>
            </a:r>
            <a:r>
              <a:rPr lang="de-DE" sz="3000"/>
              <a:t> (Wunsch!)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de-DE" sz="3000">
                <a:cs typeface="Times New Roman" pitchFamily="18" charset="0"/>
              </a:rPr>
              <a:t>Einführung eines Budgets</a:t>
            </a:r>
            <a:r>
              <a:rPr lang="de-DE"/>
              <a:t> 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C363F-717F-49C1-919C-37DE8BE88CB8}" type="slidenum">
              <a:rPr lang="de-DE" smtClean="0"/>
              <a:t>16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41538"/>
    </mc:Choice>
    <mc:Fallback xmlns="">
      <p:transition spd="slow" advTm="241538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72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96975"/>
            <a:ext cx="8229600" cy="4822825"/>
          </a:xfrm>
        </p:spPr>
        <p:txBody>
          <a:bodyPr/>
          <a:lstStyle/>
          <a:p>
            <a:pPr eaLnBrk="1" hangingPunct="1">
              <a:defRPr/>
            </a:pPr>
            <a:r>
              <a:rPr lang="de-DE" dirty="0"/>
              <a:t>Budgetierung:</a:t>
            </a:r>
          </a:p>
          <a:p>
            <a:pPr lvl="1" eaLnBrk="1" hangingPunct="1">
              <a:defRPr/>
            </a:pPr>
            <a:r>
              <a:rPr lang="de-DE" dirty="0"/>
              <a:t>Kostenbegrenzung: Budgets der Krankenhäuser dürfen von 1993-1995 nicht stärker steigen als Einnahmen der Krankenkassen</a:t>
            </a:r>
          </a:p>
          <a:p>
            <a:pPr lvl="2" eaLnBrk="1" hangingPunct="1">
              <a:defRPr/>
            </a:pPr>
            <a:r>
              <a:rPr lang="de-DE" dirty="0"/>
              <a:t>Deckelung bezieht sich auf das einzelne Krankenhaus, nicht auf den Bereich</a:t>
            </a:r>
          </a:p>
          <a:p>
            <a:pPr lvl="2" eaLnBrk="1" hangingPunct="1">
              <a:defRPr/>
            </a:pPr>
            <a:r>
              <a:rPr lang="de-DE" dirty="0"/>
              <a:t>Abfederung über „Bereichsbudget“ (wie im niedergelassenen Bereich)  nicht möglich: Härten</a:t>
            </a:r>
            <a:endParaRPr lang="de-DE" b="1" dirty="0"/>
          </a:p>
        </p:txBody>
      </p:sp>
      <p:sp>
        <p:nvSpPr>
          <p:cNvPr id="907268" name="Rectangle 4"/>
          <p:cNvSpPr>
            <a:spLocks noChangeArrowheads="1"/>
          </p:cNvSpPr>
          <p:nvPr/>
        </p:nvSpPr>
        <p:spPr bwMode="auto">
          <a:xfrm>
            <a:off x="381000" y="292100"/>
            <a:ext cx="8382000" cy="760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de-DE" sz="3600" dirty="0">
                <a:effectLst/>
              </a:rPr>
              <a:t>Gesundheitsstrukturgesetz (GSG)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C363F-717F-49C1-919C-37DE8BE88CB8}" type="slidenum">
              <a:rPr lang="de-DE" smtClean="0"/>
              <a:t>17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1957"/>
    </mc:Choice>
    <mc:Fallback xmlns="">
      <p:transition spd="slow" advTm="81957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8290" name="Rectangle 2"/>
          <p:cNvSpPr>
            <a:spLocks noGrp="1" noChangeArrowheads="1"/>
          </p:cNvSpPr>
          <p:nvPr>
            <p:ph idx="1"/>
          </p:nvPr>
        </p:nvSpPr>
        <p:spPr>
          <a:xfrm>
            <a:off x="468313" y="1268413"/>
            <a:ext cx="8229600" cy="53990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de-DE" dirty="0"/>
              <a:t>Budgetierung: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de-DE" dirty="0"/>
              <a:t>Budgetfortschreibung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de-DE" dirty="0"/>
              <a:t>Budgets sollen ausgehend vom Budget für 1992 ohne Berücksichtigung der individuellen Lage (z.B. Mehrnachfrage durch Zuzug,...) fortgeschrieben werden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de-DE" dirty="0"/>
              <a:t>Ausgangsbudget (1992) wird um Einnahmenzuwachs der Krankenkassen erhöht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de-DE" dirty="0"/>
              <a:t>Veränderungen der Kosten- und Leistungsstruktur der Krankenhäuser werden nicht berücksichtigt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de-DE" dirty="0"/>
              <a:t>Festes Budget: </a:t>
            </a:r>
          </a:p>
          <a:p>
            <a:pPr lvl="2" eaLnBrk="1" hangingPunct="1">
              <a:lnSpc>
                <a:spcPct val="90000"/>
              </a:lnSpc>
              <a:buFontTx/>
              <a:buNone/>
              <a:defRPr/>
            </a:pPr>
            <a:r>
              <a:rPr lang="de-DE" dirty="0"/>
              <a:t>	Kostenüberschreitung = Verlust; Kostenunterschreitung = Gewinn</a:t>
            </a:r>
          </a:p>
        </p:txBody>
      </p:sp>
      <p:sp>
        <p:nvSpPr>
          <p:cNvPr id="908291" name="Rectangle 3"/>
          <p:cNvSpPr>
            <a:spLocks noChangeArrowheads="1"/>
          </p:cNvSpPr>
          <p:nvPr/>
        </p:nvSpPr>
        <p:spPr bwMode="auto">
          <a:xfrm>
            <a:off x="381000" y="292100"/>
            <a:ext cx="8382000" cy="760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de-DE" sz="4000" dirty="0">
                <a:effectLst/>
              </a:rPr>
              <a:t>Gesundheitsstrukturgesetz (GSG)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C363F-717F-49C1-919C-37DE8BE88CB8}" type="slidenum">
              <a:rPr lang="de-DE" smtClean="0"/>
              <a:t>18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340"/>
    </mc:Choice>
    <mc:Fallback xmlns="">
      <p:transition spd="slow" advTm="60340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7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>
                <a:cs typeface="Times New Roman" pitchFamily="18" charset="0"/>
              </a:rPr>
              <a:t>Stabilitätsgesetz 1996</a:t>
            </a:r>
            <a:endParaRPr lang="de-DE"/>
          </a:p>
        </p:txBody>
      </p:sp>
      <p:sp>
        <p:nvSpPr>
          <p:cNvPr id="4679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05000"/>
            <a:ext cx="8229600" cy="4764088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de-DE" sz="3000" dirty="0">
                <a:cs typeface="Times New Roman" pitchFamily="18" charset="0"/>
              </a:rPr>
              <a:t>= </a:t>
            </a:r>
            <a:r>
              <a:rPr lang="de-DE" sz="2800" dirty="0">
                <a:cs typeface="Times New Roman" pitchFamily="18" charset="0"/>
              </a:rPr>
              <a:t>Gesetz zur Stabilisierung der Krankenhausausgaben (</a:t>
            </a:r>
            <a:r>
              <a:rPr lang="de-DE" sz="2800" dirty="0" err="1">
                <a:cs typeface="Times New Roman" pitchFamily="18" charset="0"/>
              </a:rPr>
              <a:t>StabG</a:t>
            </a:r>
            <a:r>
              <a:rPr lang="de-DE" sz="2800" dirty="0">
                <a:cs typeface="Times New Roman" pitchFamily="18" charset="0"/>
              </a:rPr>
              <a:t> 1996)</a:t>
            </a:r>
            <a:endParaRPr lang="de-DE" sz="3000" dirty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de-DE" sz="3000" dirty="0">
                <a:cs typeface="Times New Roman" pitchFamily="18" charset="0"/>
              </a:rPr>
              <a:t>Verabschiedet: 29.4.1996; in Kraft getreten: 1.1.1996; Außer Kraft getreten: 31.12.1996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de-DE" sz="3000" dirty="0">
                <a:cs typeface="Times New Roman" pitchFamily="18" charset="0"/>
              </a:rPr>
              <a:t>Ausgangslage: anhaltende Kostensteigerung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2600" dirty="0">
                <a:cs typeface="Times New Roman" pitchFamily="18" charset="0"/>
              </a:rPr>
              <a:t>1992-1995: Ausgaben für stationäre Leistungen der Krankenhäuser stiegen doppelt so stark wie die Einnahmen der Krankenkassenmitglieder </a:t>
            </a:r>
            <a:br>
              <a:rPr lang="de-DE" sz="2600" dirty="0">
                <a:cs typeface="Times New Roman" pitchFamily="18" charset="0"/>
              </a:rPr>
            </a:br>
            <a:r>
              <a:rPr lang="de-DE" sz="2600" dirty="0">
                <a:cs typeface="Times New Roman" pitchFamily="18" charset="0"/>
              </a:rPr>
              <a:t>(= Grundlohnsumme</a:t>
            </a:r>
            <a:r>
              <a:rPr lang="de-DE" dirty="0">
                <a:cs typeface="Times New Roman" pitchFamily="18" charset="0"/>
              </a:rPr>
              <a:t>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2400" dirty="0"/>
              <a:t>Begründung: 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de-DE" sz="2000" dirty="0"/>
              <a:t>Ausnahmeregelungen, z. B. Pflegepersonalregelung, Instandhaltungspauschale (+ 1,5 Mrd. DM)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de-DE" sz="2800" dirty="0"/>
              <a:t>Auslaufen der Budgetbegrenzung zum 31.12.1995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C363F-717F-49C1-919C-37DE8BE88CB8}" type="slidenum">
              <a:rPr lang="de-DE" smtClean="0"/>
              <a:t>19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9865"/>
    </mc:Choice>
    <mc:Fallback xmlns="">
      <p:transition spd="slow" advTm="79865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0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/>
              <a:t>3 Grundlagen der Finanzierung</a:t>
            </a:r>
          </a:p>
        </p:txBody>
      </p:sp>
      <p:sp>
        <p:nvSpPr>
          <p:cNvPr id="100045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buFontTx/>
              <a:buNone/>
              <a:defRPr/>
            </a:pPr>
            <a:r>
              <a:rPr lang="de-DE" sz="1600" dirty="0">
                <a:effectLst/>
              </a:rPr>
              <a:t>3.1 Typologie</a:t>
            </a:r>
          </a:p>
          <a:p>
            <a:pPr eaLnBrk="1" hangingPunct="1">
              <a:buFontTx/>
              <a:buNone/>
              <a:defRPr/>
            </a:pPr>
            <a:r>
              <a:rPr lang="de-DE" sz="1600" dirty="0">
                <a:effectLst/>
              </a:rPr>
              <a:t>	3.1.1 </a:t>
            </a:r>
            <a:r>
              <a:rPr lang="de-DE" sz="1600" dirty="0">
                <a:effectLst/>
                <a:cs typeface="Times New Roman" pitchFamily="18" charset="0"/>
              </a:rPr>
              <a:t>Unterscheidung nach Art der Leistung</a:t>
            </a:r>
          </a:p>
          <a:p>
            <a:pPr eaLnBrk="1" hangingPunct="1">
              <a:buFontTx/>
              <a:buNone/>
              <a:defRPr/>
            </a:pPr>
            <a:r>
              <a:rPr lang="de-DE" sz="1600" dirty="0">
                <a:effectLst/>
                <a:cs typeface="Times New Roman" pitchFamily="18" charset="0"/>
              </a:rPr>
              <a:t>	3.1.2 Unterscheidung nach der Finanzierung </a:t>
            </a:r>
            <a:r>
              <a:rPr lang="de-DE" sz="1600" dirty="0" err="1">
                <a:effectLst/>
                <a:cs typeface="Times New Roman" pitchFamily="18" charset="0"/>
              </a:rPr>
              <a:t>d.L</a:t>
            </a:r>
            <a:r>
              <a:rPr lang="de-DE" sz="1600" dirty="0">
                <a:effectLst/>
                <a:cs typeface="Times New Roman" pitchFamily="18" charset="0"/>
              </a:rPr>
              <a:t>.</a:t>
            </a:r>
          </a:p>
          <a:p>
            <a:pPr eaLnBrk="1" hangingPunct="1">
              <a:buFontTx/>
              <a:buNone/>
              <a:defRPr/>
            </a:pPr>
            <a:r>
              <a:rPr lang="de-DE" sz="1600" dirty="0">
                <a:effectLst/>
                <a:cs typeface="Times New Roman" pitchFamily="18" charset="0"/>
              </a:rPr>
              <a:t>3.2 Finanzierungsoptionen</a:t>
            </a:r>
          </a:p>
          <a:p>
            <a:pPr eaLnBrk="1" hangingPunct="1">
              <a:buFontTx/>
              <a:buNone/>
              <a:defRPr/>
            </a:pPr>
            <a:r>
              <a:rPr lang="de-DE" sz="1600" dirty="0">
                <a:effectLst/>
                <a:cs typeface="Times New Roman" pitchFamily="18" charset="0"/>
              </a:rPr>
              <a:t>	3.2.1 Monistische versus duale Finanzierung</a:t>
            </a:r>
          </a:p>
          <a:p>
            <a:pPr eaLnBrk="1" hangingPunct="1">
              <a:buFontTx/>
              <a:buNone/>
              <a:defRPr/>
            </a:pPr>
            <a:r>
              <a:rPr lang="de-DE" sz="1600" dirty="0">
                <a:effectLst/>
                <a:cs typeface="Times New Roman" pitchFamily="18" charset="0"/>
              </a:rPr>
              <a:t>	3.2.2 Pflegesätze versus pauschalierte Finanzierung </a:t>
            </a:r>
          </a:p>
          <a:p>
            <a:pPr eaLnBrk="1" hangingPunct="1">
              <a:buFontTx/>
              <a:buNone/>
              <a:defRPr/>
            </a:pPr>
            <a:r>
              <a:rPr lang="de-DE" sz="1600" dirty="0">
                <a:effectLst/>
                <a:cs typeface="Times New Roman" pitchFamily="18" charset="0"/>
              </a:rPr>
              <a:t>	3.2.3 Budgetierung</a:t>
            </a:r>
          </a:p>
          <a:p>
            <a:pPr eaLnBrk="1" hangingPunct="1">
              <a:buFontTx/>
              <a:buNone/>
              <a:defRPr/>
            </a:pPr>
            <a:r>
              <a:rPr lang="de-DE" dirty="0">
                <a:solidFill>
                  <a:srgbClr val="FF0000"/>
                </a:solidFill>
              </a:rPr>
              <a:t>3.3 Geschichte der Krankenhausfinanzierung</a:t>
            </a:r>
          </a:p>
          <a:p>
            <a:pPr eaLnBrk="1" hangingPunct="1">
              <a:buFontTx/>
              <a:buNone/>
              <a:defRPr/>
            </a:pPr>
            <a:r>
              <a:rPr lang="de-DE" dirty="0"/>
              <a:t>	</a:t>
            </a:r>
            <a:r>
              <a:rPr lang="de-DE" sz="2800" dirty="0">
                <a:solidFill>
                  <a:srgbClr val="FF0000"/>
                </a:solidFill>
              </a:rPr>
              <a:t>	- </a:t>
            </a:r>
            <a:r>
              <a:rPr lang="de-DE" sz="2800" dirty="0"/>
              <a:t>Teil 1: Monistische Krankenhausfinanzierung</a:t>
            </a:r>
          </a:p>
          <a:p>
            <a:pPr eaLnBrk="1" hangingPunct="1">
              <a:buFontTx/>
              <a:buNone/>
              <a:defRPr/>
            </a:pPr>
            <a:r>
              <a:rPr lang="de-DE" sz="2800" dirty="0">
                <a:solidFill>
                  <a:srgbClr val="000000"/>
                </a:solidFill>
              </a:rPr>
              <a:t>		- </a:t>
            </a:r>
            <a:r>
              <a:rPr lang="de-DE" sz="2800" dirty="0">
                <a:solidFill>
                  <a:srgbClr val="FF0000"/>
                </a:solidFill>
              </a:rPr>
              <a:t>Teil 2: Duale Krankenhausfinanzierung</a:t>
            </a:r>
          </a:p>
          <a:p>
            <a:pPr eaLnBrk="1" hangingPunct="1">
              <a:buFontTx/>
              <a:buNone/>
              <a:defRPr/>
            </a:pPr>
            <a:r>
              <a:rPr lang="de-DE" sz="2800" dirty="0">
                <a:solidFill>
                  <a:srgbClr val="000000"/>
                </a:solidFill>
              </a:rPr>
              <a:t>		- Teil 3: Diagnosis Related Groups</a:t>
            </a:r>
          </a:p>
          <a:p>
            <a:pPr>
              <a:buNone/>
              <a:defRPr/>
            </a:pPr>
            <a:r>
              <a:rPr lang="de-DE" sz="2800"/>
              <a:t>		- </a:t>
            </a:r>
            <a:r>
              <a:rPr lang="de-DE" sz="2800" dirty="0"/>
              <a:t>Teil 4: </a:t>
            </a:r>
            <a:r>
              <a:rPr lang="de-DE" sz="2800"/>
              <a:t>Aktuelle Entwicklungen</a:t>
            </a:r>
            <a:endParaRPr lang="de-DE" sz="2800" dirty="0">
              <a:solidFill>
                <a:srgbClr val="000000"/>
              </a:solidFill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C363F-717F-49C1-919C-37DE8BE88CB8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23991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985"/>
    </mc:Choice>
    <mc:Fallback xmlns="">
      <p:transition spd="slow" advTm="30985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9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dirty="0">
                <a:cs typeface="Times New Roman" pitchFamily="18" charset="0"/>
              </a:rPr>
              <a:t>Stabilitätsgesetz 1996</a:t>
            </a:r>
            <a:endParaRPr lang="de-DE" dirty="0"/>
          </a:p>
        </p:txBody>
      </p:sp>
      <p:graphicFrame>
        <p:nvGraphicFramePr>
          <p:cNvPr id="909368" name="Group 56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929216122"/>
              </p:ext>
            </p:extLst>
          </p:nvPr>
        </p:nvGraphicFramePr>
        <p:xfrm>
          <a:off x="457200" y="1905000"/>
          <a:ext cx="8229600" cy="4441826"/>
        </p:xfrm>
        <a:graphic>
          <a:graphicData uri="http://schemas.openxmlformats.org/drawingml/2006/table">
            <a:tbl>
              <a:tblPr/>
              <a:tblGrid>
                <a:gridCol w="346392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38283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38283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947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Neue Bundesländer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Alte Bundesländer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189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Kostenanstieg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43,2 %</a:t>
                      </a:r>
                      <a:r>
                        <a:rPr kumimoji="0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16,4 %</a:t>
                      </a:r>
                      <a:r>
                        <a:rPr kumimoji="0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152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Einkommensanstieg</a:t>
                      </a:r>
                      <a:endParaRPr kumimoji="0" lang="de-DE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28,9 %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7,4%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152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Differenz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14,3 %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9,0 %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5164"/>
    </mc:Choice>
    <mc:Fallback xmlns="">
      <p:transition spd="slow" advTm="35164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52513"/>
            <a:ext cx="8229600" cy="5545137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de-DE" sz="2800" dirty="0"/>
              <a:t>Maßnahmen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de-DE" sz="2400" dirty="0"/>
              <a:t>Verlängerung der Budgetbegrenzung bis 31.12.96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de-DE" sz="2000" dirty="0"/>
              <a:t>Folge: Gesamtbetrag 1996 darf pro KH nicht höher sein als 1995!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de-DE" sz="2000" dirty="0"/>
              <a:t>Gesamtbetrag </a:t>
            </a:r>
          </a:p>
          <a:p>
            <a:pPr lvl="2" eaLnBrk="1" hangingPunct="1">
              <a:lnSpc>
                <a:spcPct val="90000"/>
              </a:lnSpc>
              <a:buFontTx/>
              <a:buNone/>
              <a:defRPr/>
            </a:pPr>
            <a:r>
              <a:rPr lang="de-DE" sz="2000" dirty="0"/>
              <a:t>	= Erlöse aus stationärer Versorgung </a:t>
            </a:r>
          </a:p>
          <a:p>
            <a:pPr lvl="3" eaLnBrk="1" hangingPunct="1">
              <a:lnSpc>
                <a:spcPct val="90000"/>
              </a:lnSpc>
              <a:buFont typeface="Tahoma" pitchFamily="34" charset="0"/>
              <a:buNone/>
              <a:defRPr/>
            </a:pPr>
            <a:r>
              <a:rPr lang="de-DE" dirty="0"/>
              <a:t>+ Erlöse der vor- und nachstationären Behandlung </a:t>
            </a:r>
          </a:p>
          <a:p>
            <a:pPr lvl="3" eaLnBrk="1" hangingPunct="1">
              <a:lnSpc>
                <a:spcPct val="90000"/>
              </a:lnSpc>
              <a:buFont typeface="Tahoma" pitchFamily="34" charset="0"/>
              <a:buNone/>
              <a:defRPr/>
            </a:pPr>
            <a:r>
              <a:rPr lang="de-DE" dirty="0"/>
              <a:t>+ Erlöse aus ambulantem Operieren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de-DE" sz="2000" dirty="0"/>
              <a:t>Ausnahme: lineare Erhöhung des BAT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de-DE" sz="2000" dirty="0"/>
              <a:t>Obergrenze: Budget von 1995 ist eine Obergrenze, es können auch niedrigere Budgets ausgehandelt werden, wenn das Budget von 1995 nicht leistungsgerecht war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de-DE" sz="2400" dirty="0"/>
              <a:t>Aussetzung der Instandhaltungsfinanzierung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de-DE" sz="2400" dirty="0"/>
              <a:t>Aussetzung der letzten Stufe der Pflegepersonalregelung</a:t>
            </a:r>
          </a:p>
        </p:txBody>
      </p:sp>
      <p:sp>
        <p:nvSpPr>
          <p:cNvPr id="911364" name="Rectangle 4"/>
          <p:cNvSpPr>
            <a:spLocks noChangeArrowheads="1"/>
          </p:cNvSpPr>
          <p:nvPr/>
        </p:nvSpPr>
        <p:spPr bwMode="auto">
          <a:xfrm>
            <a:off x="673100" y="0"/>
            <a:ext cx="82296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de-DE" sz="4000" dirty="0">
                <a:effectLst/>
                <a:cs typeface="Times New Roman" pitchFamily="18" charset="0"/>
              </a:rPr>
              <a:t>Stabilitätsgesetz 1996</a:t>
            </a:r>
            <a:endParaRPr lang="de-DE" sz="4000" dirty="0">
              <a:effectLst/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C363F-717F-49C1-919C-37DE8BE88CB8}" type="slidenum">
              <a:rPr lang="de-DE" smtClean="0"/>
              <a:t>21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8636"/>
    </mc:Choice>
    <mc:Fallback xmlns="">
      <p:transition spd="slow" advTm="78636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2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>
              <a:defRPr/>
            </a:pPr>
            <a:r>
              <a:rPr lang="de-DE" sz="4000" dirty="0"/>
              <a:t>Entwurf eines Krankenhaus-Neuordnungsgesetzes (1997)</a:t>
            </a:r>
          </a:p>
        </p:txBody>
      </p:sp>
      <p:sp>
        <p:nvSpPr>
          <p:cNvPr id="9123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/>
          <a:lstStyle/>
          <a:p>
            <a:pPr eaLnBrk="1" hangingPunct="1">
              <a:defRPr/>
            </a:pPr>
            <a:r>
              <a:rPr lang="de-DE" dirty="0"/>
              <a:t>Ziel: Einführung eines Globalbudgets</a:t>
            </a:r>
          </a:p>
          <a:p>
            <a:pPr eaLnBrk="1" hangingPunct="1">
              <a:defRPr/>
            </a:pPr>
            <a:r>
              <a:rPr lang="de-DE" dirty="0"/>
              <a:t>Ablehnung: SPD verhindert mit </a:t>
            </a:r>
            <a:r>
              <a:rPr lang="de-DE" dirty="0" err="1"/>
              <a:t>Bundesratmehrheit</a:t>
            </a:r>
            <a:r>
              <a:rPr lang="de-DE" dirty="0"/>
              <a:t> den Gesetzentwurf; sie fordert die Abschaffung der Fallpauschalen und die Einführung eines „Krankenhausspezifischen Festbudgets“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C363F-717F-49C1-919C-37DE8BE88CB8}" type="slidenum">
              <a:rPr lang="de-DE" smtClean="0"/>
              <a:t>22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7374"/>
    </mc:Choice>
    <mc:Fallback xmlns="">
      <p:transition spd="slow" advTm="127374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3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412776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de-DE" sz="4000" b="1" dirty="0"/>
              <a:t>Zweites </a:t>
            </a:r>
            <a:r>
              <a:rPr lang="de-DE" sz="4000" b="1" dirty="0" err="1"/>
              <a:t>GKV</a:t>
            </a:r>
            <a:r>
              <a:rPr lang="de-DE" sz="4000" b="1" dirty="0"/>
              <a:t>-Neuordnungsgesetz</a:t>
            </a:r>
          </a:p>
        </p:txBody>
      </p:sp>
      <p:sp>
        <p:nvSpPr>
          <p:cNvPr id="9134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28800"/>
            <a:ext cx="8229600" cy="5040288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de-DE" sz="2400" dirty="0"/>
              <a:t>Verabschiedet: 23.7.1997; in Kraft getreten: 1.1.1996-1.1.1998 (unterschiedliche Artikel)</a:t>
            </a:r>
          </a:p>
          <a:p>
            <a:pPr>
              <a:lnSpc>
                <a:spcPct val="90000"/>
              </a:lnSpc>
              <a:defRPr/>
            </a:pPr>
            <a:r>
              <a:rPr lang="de-DE" sz="2400" dirty="0"/>
              <a:t>Allgemeine Inhalte: Höhere Zuzahlungen der </a:t>
            </a:r>
            <a:r>
              <a:rPr lang="de-DE" sz="2400" dirty="0" smtClean="0"/>
              <a:t>Patient*innen, </a:t>
            </a:r>
            <a:r>
              <a:rPr lang="de-DE" sz="2400" dirty="0"/>
              <a:t>Erhöhung der Anforderungen an die Dokumentation, Reduktion der Staatseingriffe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de-DE" sz="2400" dirty="0"/>
              <a:t>Krankenhausfinanzierung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de-DE" sz="2000" dirty="0"/>
              <a:t>Aufhebung der Pflegepersonalregelung; statt dessen Verhandlungslösungen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de-DE" sz="2000" dirty="0"/>
              <a:t>Aufhebung der Großgeräteplanung: vor 1997 plante das Land die Zahl und Position der Großgeräte. Dies wird nun den Selbstverwaltungspartnern überlassen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de-DE" sz="2000" dirty="0"/>
              <a:t>Budgets: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de-DE" sz="1800" dirty="0"/>
              <a:t>Öffnung des Budgets für zusätzliche Leistungen (=Aufhebung der Deckelung): Veränderung der medizinischen Leistungsstruktur, Veränderung der Fallzahlen, Veränderung der Kapazität laut Landeskrankenhausplan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de-DE" sz="1800" dirty="0"/>
              <a:t>Erhöhung des Budgets bei konstanter Leistung maximal um die Grundlohnrate (=Veränderung des Einkommens der </a:t>
            </a:r>
            <a:r>
              <a:rPr lang="de-DE" sz="1800" dirty="0" err="1"/>
              <a:t>GKV</a:t>
            </a:r>
            <a:r>
              <a:rPr lang="de-DE" sz="1800" dirty="0"/>
              <a:t>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de-DE" sz="2000" dirty="0"/>
              <a:t>Wiedereinführung einer Instandhaltungspauschale</a:t>
            </a:r>
            <a:r>
              <a:rPr lang="de-DE" sz="1400" dirty="0"/>
              <a:t> 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C363F-717F-49C1-919C-37DE8BE88CB8}" type="slidenum">
              <a:rPr lang="de-DE" smtClean="0"/>
              <a:t>23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8767"/>
    </mc:Choice>
    <mc:Fallback xmlns="">
      <p:transition spd="slow" advTm="208767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0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/>
              <a:t>3 Grundlagen der Finanzierung</a:t>
            </a:r>
          </a:p>
        </p:txBody>
      </p:sp>
      <p:sp>
        <p:nvSpPr>
          <p:cNvPr id="100045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buFontTx/>
              <a:buNone/>
              <a:defRPr/>
            </a:pPr>
            <a:r>
              <a:rPr lang="de-DE" sz="1600" dirty="0">
                <a:effectLst/>
              </a:rPr>
              <a:t>3.1 Typologie</a:t>
            </a:r>
          </a:p>
          <a:p>
            <a:pPr eaLnBrk="1" hangingPunct="1">
              <a:buFontTx/>
              <a:buNone/>
              <a:defRPr/>
            </a:pPr>
            <a:r>
              <a:rPr lang="de-DE" sz="1600" dirty="0">
                <a:effectLst/>
              </a:rPr>
              <a:t>	3.1.1 </a:t>
            </a:r>
            <a:r>
              <a:rPr lang="de-DE" sz="1600" dirty="0">
                <a:effectLst/>
                <a:cs typeface="Times New Roman" pitchFamily="18" charset="0"/>
              </a:rPr>
              <a:t>Unterscheidung nach Art der Leistung</a:t>
            </a:r>
          </a:p>
          <a:p>
            <a:pPr eaLnBrk="1" hangingPunct="1">
              <a:buFontTx/>
              <a:buNone/>
              <a:defRPr/>
            </a:pPr>
            <a:r>
              <a:rPr lang="de-DE" sz="1600" dirty="0">
                <a:effectLst/>
                <a:cs typeface="Times New Roman" pitchFamily="18" charset="0"/>
              </a:rPr>
              <a:t>	3.1.2 Unterscheidung nach der Finanzierung </a:t>
            </a:r>
            <a:r>
              <a:rPr lang="de-DE" sz="1600" dirty="0" err="1">
                <a:effectLst/>
                <a:cs typeface="Times New Roman" pitchFamily="18" charset="0"/>
              </a:rPr>
              <a:t>d.L</a:t>
            </a:r>
            <a:r>
              <a:rPr lang="de-DE" sz="1600" dirty="0">
                <a:effectLst/>
                <a:cs typeface="Times New Roman" pitchFamily="18" charset="0"/>
              </a:rPr>
              <a:t>.</a:t>
            </a:r>
          </a:p>
          <a:p>
            <a:pPr eaLnBrk="1" hangingPunct="1">
              <a:buFontTx/>
              <a:buNone/>
              <a:defRPr/>
            </a:pPr>
            <a:r>
              <a:rPr lang="de-DE" sz="1600" dirty="0">
                <a:effectLst/>
                <a:cs typeface="Times New Roman" pitchFamily="18" charset="0"/>
              </a:rPr>
              <a:t>3.2 Finanzierungsoptionen</a:t>
            </a:r>
          </a:p>
          <a:p>
            <a:pPr eaLnBrk="1" hangingPunct="1">
              <a:buFontTx/>
              <a:buNone/>
              <a:defRPr/>
            </a:pPr>
            <a:r>
              <a:rPr lang="de-DE" sz="1600" dirty="0">
                <a:effectLst/>
                <a:cs typeface="Times New Roman" pitchFamily="18" charset="0"/>
              </a:rPr>
              <a:t>	3.2.1 Monistische versus duale Finanzierung</a:t>
            </a:r>
          </a:p>
          <a:p>
            <a:pPr eaLnBrk="1" hangingPunct="1">
              <a:buFontTx/>
              <a:buNone/>
              <a:defRPr/>
            </a:pPr>
            <a:r>
              <a:rPr lang="de-DE" sz="1600" dirty="0">
                <a:effectLst/>
                <a:cs typeface="Times New Roman" pitchFamily="18" charset="0"/>
              </a:rPr>
              <a:t>	3.2.2 Pflegesätze versus pauschalierte Finanzierung </a:t>
            </a:r>
          </a:p>
          <a:p>
            <a:pPr eaLnBrk="1" hangingPunct="1">
              <a:buFontTx/>
              <a:buNone/>
              <a:defRPr/>
            </a:pPr>
            <a:r>
              <a:rPr lang="de-DE" sz="1600" dirty="0">
                <a:effectLst/>
                <a:cs typeface="Times New Roman" pitchFamily="18" charset="0"/>
              </a:rPr>
              <a:t>	3.2.3 Budgetierung</a:t>
            </a:r>
          </a:p>
          <a:p>
            <a:pPr eaLnBrk="1" hangingPunct="1">
              <a:buFontTx/>
              <a:buNone/>
              <a:defRPr/>
            </a:pPr>
            <a:r>
              <a:rPr lang="de-DE" dirty="0">
                <a:solidFill>
                  <a:srgbClr val="FF0000"/>
                </a:solidFill>
              </a:rPr>
              <a:t>3.3 Geschichte der Krankenhausfinanzierung</a:t>
            </a:r>
          </a:p>
          <a:p>
            <a:pPr eaLnBrk="1" hangingPunct="1">
              <a:buFontTx/>
              <a:buNone/>
              <a:defRPr/>
            </a:pPr>
            <a:r>
              <a:rPr lang="de-DE" dirty="0"/>
              <a:t>	</a:t>
            </a:r>
            <a:r>
              <a:rPr lang="de-DE" sz="2800" dirty="0">
                <a:solidFill>
                  <a:srgbClr val="FF0000"/>
                </a:solidFill>
              </a:rPr>
              <a:t>	- </a:t>
            </a:r>
            <a:r>
              <a:rPr lang="de-DE" sz="2800" dirty="0"/>
              <a:t>Teil 1: Monistische Krankenhausfinanzierung</a:t>
            </a:r>
          </a:p>
          <a:p>
            <a:pPr eaLnBrk="1" hangingPunct="1">
              <a:buFontTx/>
              <a:buNone/>
              <a:defRPr/>
            </a:pPr>
            <a:r>
              <a:rPr lang="de-DE" sz="2800" dirty="0">
                <a:solidFill>
                  <a:srgbClr val="000000"/>
                </a:solidFill>
              </a:rPr>
              <a:t>		- </a:t>
            </a:r>
            <a:r>
              <a:rPr lang="de-DE" sz="2800" dirty="0">
                <a:solidFill>
                  <a:srgbClr val="FF0000"/>
                </a:solidFill>
              </a:rPr>
              <a:t>Teil 2: Duale Krankenhausfinanzierung</a:t>
            </a:r>
          </a:p>
          <a:p>
            <a:pPr eaLnBrk="1" hangingPunct="1">
              <a:buFontTx/>
              <a:buNone/>
              <a:defRPr/>
            </a:pPr>
            <a:r>
              <a:rPr lang="de-DE" sz="2800" dirty="0">
                <a:solidFill>
                  <a:srgbClr val="000000"/>
                </a:solidFill>
              </a:rPr>
              <a:t>		- Teil 3: Diagnosis Related Groups</a:t>
            </a:r>
          </a:p>
          <a:p>
            <a:pPr>
              <a:buNone/>
              <a:defRPr/>
            </a:pPr>
            <a:r>
              <a:rPr lang="de-DE" sz="2800" dirty="0"/>
              <a:t>		- Teil 4: Aktuelle Entwicklungen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C363F-717F-49C1-919C-37DE8BE88CB8}" type="slidenum">
              <a:rPr lang="de-DE" smtClean="0"/>
              <a:t>24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73070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2177"/>
    </mc:Choice>
    <mc:Fallback xmlns="">
      <p:transition spd="slow" advTm="22177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773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119697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de-DE" dirty="0">
                <a:cs typeface="Times New Roman" pitchFamily="18" charset="0"/>
              </a:rPr>
              <a:t>Duale, staatlich regulierte Krankenhausfinanzierung</a:t>
            </a:r>
            <a:endParaRPr lang="de-DE" dirty="0"/>
          </a:p>
        </p:txBody>
      </p:sp>
      <p:sp>
        <p:nvSpPr>
          <p:cNvPr id="457731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628775"/>
            <a:ext cx="8353425" cy="5076825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de-DE" sz="2400" dirty="0">
                <a:cs typeface="Times New Roman" pitchFamily="18" charset="0"/>
              </a:rPr>
              <a:t>Pflegesatzfinanzierung</a:t>
            </a:r>
          </a:p>
          <a:p>
            <a:pPr lvl="1">
              <a:lnSpc>
                <a:spcPct val="90000"/>
              </a:lnSpc>
              <a:defRPr/>
            </a:pPr>
            <a:r>
              <a:rPr lang="de-DE" sz="2000" dirty="0">
                <a:cs typeface="Times New Roman" pitchFamily="18" charset="0"/>
              </a:rPr>
              <a:t>Krankenhausfinanzierungsgesetz (KHG), 1972</a:t>
            </a:r>
            <a:endParaRPr lang="de-DE" sz="2000" dirty="0"/>
          </a:p>
          <a:p>
            <a:pPr lvl="1">
              <a:lnSpc>
                <a:spcPct val="90000"/>
              </a:lnSpc>
              <a:defRPr/>
            </a:pPr>
            <a:r>
              <a:rPr lang="de-DE" sz="2000" dirty="0">
                <a:cs typeface="Times New Roman" pitchFamily="18" charset="0"/>
              </a:rPr>
              <a:t>Krankenversicherungs-Kostendämpfungsgesetz, 1977</a:t>
            </a:r>
            <a:endParaRPr lang="de-DE" sz="2000" dirty="0"/>
          </a:p>
          <a:p>
            <a:pPr lvl="1">
              <a:lnSpc>
                <a:spcPct val="90000"/>
              </a:lnSpc>
              <a:defRPr/>
            </a:pPr>
            <a:r>
              <a:rPr lang="de-DE" sz="2000" dirty="0">
                <a:cs typeface="Times New Roman" pitchFamily="18" charset="0"/>
              </a:rPr>
              <a:t>Krankenhaus-Kostendämpfungsgesetz, 1981</a:t>
            </a:r>
            <a:endParaRPr lang="de-DE" sz="2000" dirty="0"/>
          </a:p>
          <a:p>
            <a:pPr lvl="1">
              <a:lnSpc>
                <a:spcPct val="90000"/>
              </a:lnSpc>
              <a:defRPr/>
            </a:pPr>
            <a:r>
              <a:rPr lang="de-DE" sz="2000" dirty="0">
                <a:cs typeface="Times New Roman" pitchFamily="18" charset="0"/>
              </a:rPr>
              <a:t>Krankenhaus-Neuordnungsgesetz, 1984</a:t>
            </a:r>
            <a:endParaRPr lang="de-DE" sz="2000" dirty="0"/>
          </a:p>
          <a:p>
            <a:pPr lvl="1">
              <a:lnSpc>
                <a:spcPct val="90000"/>
              </a:lnSpc>
              <a:defRPr/>
            </a:pPr>
            <a:r>
              <a:rPr lang="de-DE" sz="2000" dirty="0">
                <a:cs typeface="Times New Roman" pitchFamily="18" charset="0"/>
              </a:rPr>
              <a:t>Gesundheitsstrukturgesetz </a:t>
            </a:r>
            <a:r>
              <a:rPr lang="de-DE" sz="2000" dirty="0"/>
              <a:t>(GSG), </a:t>
            </a:r>
            <a:r>
              <a:rPr lang="de-DE" sz="2000" dirty="0">
                <a:cs typeface="Times New Roman" pitchFamily="18" charset="0"/>
              </a:rPr>
              <a:t>1993</a:t>
            </a:r>
          </a:p>
          <a:p>
            <a:pPr lvl="1">
              <a:lnSpc>
                <a:spcPct val="90000"/>
              </a:lnSpc>
              <a:defRPr/>
            </a:pPr>
            <a:r>
              <a:rPr lang="de-DE" sz="2000" dirty="0">
                <a:cs typeface="Times New Roman" pitchFamily="18" charset="0"/>
              </a:rPr>
              <a:t>Gesetz zur Stabilisierung der Krankenhausausgaben, 1996</a:t>
            </a:r>
          </a:p>
          <a:p>
            <a:pPr lvl="1">
              <a:lnSpc>
                <a:spcPct val="90000"/>
              </a:lnSpc>
              <a:defRPr/>
            </a:pPr>
            <a:r>
              <a:rPr lang="de-DE" sz="2000" dirty="0">
                <a:cs typeface="Times New Roman" pitchFamily="18" charset="0"/>
              </a:rPr>
              <a:t>Entwurf eines Krankenhaus-Neuordnungsgesetzes, 1997</a:t>
            </a:r>
            <a:endParaRPr lang="de-DE" sz="2000" dirty="0"/>
          </a:p>
          <a:p>
            <a:pPr lvl="1">
              <a:lnSpc>
                <a:spcPct val="90000"/>
              </a:lnSpc>
              <a:defRPr/>
            </a:pPr>
            <a:r>
              <a:rPr lang="de-DE" sz="2000" dirty="0">
                <a:cs typeface="Times New Roman" pitchFamily="18" charset="0"/>
              </a:rPr>
              <a:t>Zweites GKV-Neuordnungsgesetz, 1997</a:t>
            </a:r>
          </a:p>
          <a:p>
            <a:pPr>
              <a:lnSpc>
                <a:spcPct val="90000"/>
              </a:lnSpc>
              <a:defRPr/>
            </a:pPr>
            <a:r>
              <a:rPr lang="de-DE" sz="2400" dirty="0">
                <a:cs typeface="Times New Roman" pitchFamily="18" charset="0"/>
              </a:rPr>
              <a:t>Einführung DRGs</a:t>
            </a:r>
          </a:p>
          <a:p>
            <a:pPr lvl="1">
              <a:defRPr/>
            </a:pPr>
            <a:r>
              <a:rPr lang="de-DE" sz="2000" dirty="0"/>
              <a:t>Vorschaltgesetz, 1998</a:t>
            </a:r>
          </a:p>
          <a:p>
            <a:pPr lvl="1">
              <a:defRPr/>
            </a:pPr>
            <a:r>
              <a:rPr lang="de-DE" sz="2000" dirty="0"/>
              <a:t>Gesundheitsreform 2000, (Entwurf)</a:t>
            </a:r>
          </a:p>
          <a:p>
            <a:pPr lvl="1">
              <a:defRPr/>
            </a:pPr>
            <a:r>
              <a:rPr lang="de-DE" sz="2000" dirty="0"/>
              <a:t>Gesetz zur Reform der gesetzlichen Krankenversicherung ab dem Jahr 2000, 2000</a:t>
            </a:r>
          </a:p>
          <a:p>
            <a:pPr lvl="1">
              <a:defRPr/>
            </a:pPr>
            <a:r>
              <a:rPr lang="de-DE" sz="2000" dirty="0" err="1"/>
              <a:t>Fallpauschalengesetz</a:t>
            </a:r>
            <a:r>
              <a:rPr lang="de-DE" sz="2000" dirty="0"/>
              <a:t>, 2003</a:t>
            </a:r>
          </a:p>
          <a:p>
            <a:pPr lvl="1">
              <a:defRPr/>
            </a:pPr>
            <a:r>
              <a:rPr lang="de-DE" sz="2000" dirty="0"/>
              <a:t>GKV-Modernisierungsgesetz, 2004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C363F-717F-49C1-919C-37DE8BE88CB8}" type="slidenum">
              <a:rPr lang="de-DE" smtClean="0"/>
              <a:t>3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6191"/>
    </mc:Choice>
    <mc:Fallback xmlns="">
      <p:transition spd="slow" advTm="76191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08" name="Rectangle 8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119697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de-DE" dirty="0">
                <a:cs typeface="Times New Roman" pitchFamily="18" charset="0"/>
              </a:rPr>
              <a:t>Duale, staatlich regulierte Krankenhausfinanzierung</a:t>
            </a:r>
            <a:endParaRPr lang="de-DE" dirty="0"/>
          </a:p>
        </p:txBody>
      </p:sp>
      <p:sp>
        <p:nvSpPr>
          <p:cNvPr id="4608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1905000"/>
            <a:ext cx="8640763" cy="4764360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de-DE" dirty="0"/>
              <a:t>Gesetze seit Einführung der DRGs</a:t>
            </a:r>
          </a:p>
          <a:p>
            <a:pPr lvl="1">
              <a:defRPr/>
            </a:pPr>
            <a:r>
              <a:rPr lang="de-DE" dirty="0"/>
              <a:t>GKV-Wettbewerbsstärkungsgesetz, 2007</a:t>
            </a:r>
          </a:p>
          <a:p>
            <a:pPr lvl="1">
              <a:defRPr/>
            </a:pPr>
            <a:r>
              <a:rPr lang="de-DE" dirty="0"/>
              <a:t>Krankenhausfinanzierungsreformgesetz, 2009 </a:t>
            </a:r>
          </a:p>
          <a:p>
            <a:pPr lvl="1">
              <a:defRPr/>
            </a:pPr>
            <a:r>
              <a:rPr lang="de-DE" dirty="0" err="1"/>
              <a:t>GKV</a:t>
            </a:r>
            <a:r>
              <a:rPr lang="de-DE" dirty="0"/>
              <a:t>-Finanzierungsgesetz, 2011</a:t>
            </a:r>
          </a:p>
          <a:p>
            <a:pPr lvl="1">
              <a:defRPr/>
            </a:pPr>
            <a:r>
              <a:rPr lang="de-DE" dirty="0" err="1"/>
              <a:t>GKV</a:t>
            </a:r>
            <a:r>
              <a:rPr lang="de-DE" dirty="0"/>
              <a:t>-Versorgungsstrukturgesetz, 2011</a:t>
            </a:r>
          </a:p>
          <a:p>
            <a:pPr lvl="1">
              <a:defRPr/>
            </a:pPr>
            <a:r>
              <a:rPr lang="de-DE" dirty="0"/>
              <a:t>Versorgungsstärkungsgesetz, 2015</a:t>
            </a:r>
          </a:p>
          <a:p>
            <a:pPr lvl="1">
              <a:defRPr/>
            </a:pPr>
            <a:r>
              <a:rPr lang="de-DE" dirty="0"/>
              <a:t>Krankenhausstrukturgesetz, 2015</a:t>
            </a:r>
          </a:p>
          <a:p>
            <a:pPr lvl="1">
              <a:defRPr/>
            </a:pPr>
            <a:r>
              <a:rPr lang="de-DE" dirty="0"/>
              <a:t>Psychiatrie Versorgungs- und Vergütungsgesetz, 2017</a:t>
            </a:r>
          </a:p>
          <a:p>
            <a:pPr lvl="1">
              <a:defRPr/>
            </a:pPr>
            <a:r>
              <a:rPr lang="de-DE" dirty="0"/>
              <a:t>Pflegepersonal-Stärkungsgesetz, 2019</a:t>
            </a:r>
          </a:p>
          <a:p>
            <a:pPr lvl="1">
              <a:defRPr/>
            </a:pPr>
            <a:r>
              <a:rPr lang="de-DE" dirty="0"/>
              <a:t>Krankenhauszukunftsgesetz (2020)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631"/>
    </mc:Choice>
    <mc:Fallback xmlns="">
      <p:transition spd="slow" advTm="13631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8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de-DE" dirty="0">
                <a:cs typeface="Times New Roman" pitchFamily="18" charset="0"/>
              </a:rPr>
              <a:t>Krankenhausfinanzierungsgesetz (KHG)</a:t>
            </a:r>
            <a:endParaRPr lang="de-DE" dirty="0"/>
          </a:p>
        </p:txBody>
      </p:sp>
      <p:sp>
        <p:nvSpPr>
          <p:cNvPr id="461827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905000"/>
            <a:ext cx="8686800" cy="47244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defRPr/>
            </a:pPr>
            <a:r>
              <a:rPr lang="de-DE" sz="2800" dirty="0">
                <a:cs typeface="Times New Roman" pitchFamily="18" charset="0"/>
              </a:rPr>
              <a:t>Verabschiedet: </a:t>
            </a:r>
            <a:r>
              <a:rPr lang="de-DE" sz="2800" dirty="0" smtClean="0">
                <a:cs typeface="Times New Roman" pitchFamily="18" charset="0"/>
              </a:rPr>
              <a:t>29.06.1972</a:t>
            </a:r>
            <a:r>
              <a:rPr lang="de-DE" sz="2800" dirty="0"/>
              <a:t>; In Kraft getreten: </a:t>
            </a:r>
            <a:r>
              <a:rPr lang="de-DE" sz="2800" dirty="0" smtClean="0"/>
              <a:t>1.1.1972 (d.h. vor </a:t>
            </a:r>
            <a:r>
              <a:rPr lang="de-DE" sz="2800" smtClean="0"/>
              <a:t>Verabschiedung!)</a:t>
            </a:r>
            <a:endParaRPr lang="de-DE" sz="2800" dirty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de-DE" sz="2800" dirty="0">
                <a:cs typeface="Times New Roman" pitchFamily="18" charset="0"/>
              </a:rPr>
              <a:t>Zweck:</a:t>
            </a:r>
            <a:r>
              <a:rPr lang="de-DE" sz="2800" dirty="0"/>
              <a:t>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de-DE" sz="2400" dirty="0">
                <a:cs typeface="Times New Roman" pitchFamily="18" charset="0"/>
              </a:rPr>
              <a:t>Wirtschaftliche Sicherung der Krankenhäuser</a:t>
            </a:r>
            <a:r>
              <a:rPr lang="de-DE" sz="2400" dirty="0"/>
              <a:t>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de-DE" sz="2400" dirty="0">
                <a:cs typeface="Times New Roman" pitchFamily="18" charset="0"/>
              </a:rPr>
              <a:t>Bedarfsgerechte Versorgung der Bevölkerung</a:t>
            </a:r>
            <a:r>
              <a:rPr lang="de-DE" sz="2400" dirty="0"/>
              <a:t>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de-DE" sz="2400" dirty="0">
                <a:cs typeface="Times New Roman" pitchFamily="18" charset="0"/>
              </a:rPr>
              <a:t>Sozial tragbare Pflegesätze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de-DE" sz="2800" dirty="0">
                <a:cs typeface="Times New Roman" pitchFamily="18" charset="0"/>
              </a:rPr>
              <a:t>Prinzip der dualen Finanzierung:</a:t>
            </a:r>
            <a:r>
              <a:rPr lang="de-DE" sz="2800" dirty="0"/>
              <a:t>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de-DE" sz="2400" dirty="0">
                <a:cs typeface="Times New Roman" pitchFamily="18" charset="0"/>
              </a:rPr>
              <a:t>Vorhaltungskosten der KH: öffentliche Aufgabe</a:t>
            </a:r>
            <a:r>
              <a:rPr lang="de-DE" sz="2400" dirty="0"/>
              <a:t>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de-DE" sz="2400" dirty="0">
                <a:cs typeface="Times New Roman" pitchFamily="18" charset="0"/>
              </a:rPr>
              <a:t>Laufende Betriebs- und Behandlungskosten: Pflegesätze</a:t>
            </a:r>
            <a:r>
              <a:rPr lang="de-DE" sz="2400" dirty="0"/>
              <a:t>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de-DE" sz="2400" dirty="0">
                <a:cs typeface="Times New Roman" pitchFamily="18" charset="0"/>
              </a:rPr>
              <a:t>Selbstkostendeckungsprinzip: volle Selbstkosten eines wirtschaftlich arbeitenden Krankenhauses müssen durch Summe beider Finanzierungsquellen gedeckt sein</a:t>
            </a:r>
            <a:r>
              <a:rPr lang="de-DE" sz="2400" dirty="0"/>
              <a:t> 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de-DE" sz="2400" dirty="0">
                <a:cs typeface="Times New Roman" pitchFamily="18" charset="0"/>
              </a:rPr>
              <a:t>Hauptproblem: </a:t>
            </a:r>
            <a:r>
              <a:rPr lang="de-DE" sz="2400" dirty="0" err="1">
                <a:cs typeface="Times New Roman" pitchFamily="18" charset="0"/>
              </a:rPr>
              <a:t>Abgrenzung</a:t>
            </a:r>
            <a:r>
              <a:rPr lang="de-DE" sz="2400" dirty="0" err="1">
                <a:cs typeface="Times New Roman" pitchFamily="18" charset="0"/>
                <a:sym typeface="Wingdings" pitchFamily="2" charset="2"/>
              </a:rPr>
              <a:t>AbgrenzungsVO</a:t>
            </a:r>
            <a:endParaRPr lang="de-DE" sz="2400" dirty="0">
              <a:sym typeface="Wingdings" pitchFamily="2" charset="2"/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C363F-717F-49C1-919C-37DE8BE88CB8}" type="slidenum">
              <a:rPr lang="de-DE" smtClean="0"/>
              <a:t>5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83679"/>
    </mc:Choice>
    <mc:Fallback xmlns="">
      <p:transition spd="slow" advTm="283679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852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de-DE" dirty="0"/>
              <a:t>Krankenhausfinanzierungsgesetz (</a:t>
            </a:r>
            <a:r>
              <a:rPr lang="de-DE" dirty="0" smtClean="0"/>
              <a:t>KHG)</a:t>
            </a:r>
            <a:endParaRPr lang="de-DE" dirty="0"/>
          </a:p>
        </p:txBody>
      </p:sp>
      <p:sp>
        <p:nvSpPr>
          <p:cNvPr id="4628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73238"/>
            <a:ext cx="8229600" cy="4932362"/>
          </a:xfrm>
        </p:spPr>
        <p:txBody>
          <a:bodyPr/>
          <a:lstStyle/>
          <a:p>
            <a:pPr eaLnBrk="1" hangingPunct="1">
              <a:defRPr/>
            </a:pPr>
            <a:r>
              <a:rPr lang="de-DE">
                <a:cs typeface="Times New Roman" pitchFamily="18" charset="0"/>
              </a:rPr>
              <a:t>Investitionskosten</a:t>
            </a:r>
          </a:p>
          <a:p>
            <a:pPr lvl="1" eaLnBrk="1" hangingPunct="1">
              <a:defRPr/>
            </a:pPr>
            <a:r>
              <a:rPr lang="de-DE">
                <a:cs typeface="Times New Roman" pitchFamily="18" charset="0"/>
              </a:rPr>
              <a:t>Geplante Mischfinanzierung</a:t>
            </a:r>
            <a:r>
              <a:rPr lang="de-DE"/>
              <a:t>: </a:t>
            </a:r>
            <a:r>
              <a:rPr lang="de-DE">
                <a:cs typeface="Times New Roman" pitchFamily="18" charset="0"/>
              </a:rPr>
              <a:t>Bund 1/3,</a:t>
            </a:r>
            <a:r>
              <a:rPr lang="de-DE"/>
              <a:t> </a:t>
            </a:r>
            <a:r>
              <a:rPr lang="de-DE">
                <a:cs typeface="Times New Roman" pitchFamily="18" charset="0"/>
              </a:rPr>
              <a:t>Länder 2/3</a:t>
            </a:r>
            <a:r>
              <a:rPr lang="de-DE"/>
              <a:t>  </a:t>
            </a:r>
          </a:p>
          <a:p>
            <a:pPr eaLnBrk="1" hangingPunct="1">
              <a:defRPr/>
            </a:pPr>
            <a:r>
              <a:rPr lang="de-DE">
                <a:cs typeface="Times New Roman" pitchFamily="18" charset="0"/>
              </a:rPr>
              <a:t>Krankenhausbedarfspläne (von Ländern aufgestellt)</a:t>
            </a:r>
            <a:r>
              <a:rPr lang="de-DE"/>
              <a:t> </a:t>
            </a:r>
          </a:p>
          <a:p>
            <a:pPr lvl="1" eaLnBrk="1" hangingPunct="1">
              <a:defRPr/>
            </a:pPr>
            <a:r>
              <a:rPr lang="de-DE">
                <a:cs typeface="Times New Roman" pitchFamily="18" charset="0"/>
              </a:rPr>
              <a:t>Zusammen mit Krankenhausgesellschaft</a:t>
            </a:r>
            <a:r>
              <a:rPr lang="de-DE"/>
              <a:t> </a:t>
            </a:r>
          </a:p>
          <a:p>
            <a:pPr lvl="1" eaLnBrk="1" hangingPunct="1">
              <a:defRPr/>
            </a:pPr>
            <a:r>
              <a:rPr lang="de-DE">
                <a:cs typeface="Times New Roman" pitchFamily="18" charset="0"/>
              </a:rPr>
              <a:t>Aufnahme ist Voraussetzung für Förderung</a:t>
            </a:r>
            <a:r>
              <a:rPr lang="de-DE"/>
              <a:t> </a:t>
            </a:r>
          </a:p>
          <a:p>
            <a:pPr lvl="1" eaLnBrk="1" hangingPunct="1">
              <a:defRPr/>
            </a:pPr>
            <a:r>
              <a:rPr lang="de-DE">
                <a:cs typeface="Times New Roman" pitchFamily="18" charset="0"/>
              </a:rPr>
              <a:t>Bei Aufnahme besteht Kontrahierungszwang für gesetzliche Krankenkassen</a:t>
            </a:r>
            <a:r>
              <a:rPr lang="de-DE"/>
              <a:t> 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C363F-717F-49C1-919C-37DE8BE88CB8}" type="slidenum">
              <a:rPr lang="de-DE" smtClean="0"/>
              <a:t>6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4687"/>
    </mc:Choice>
    <mc:Fallback xmlns="">
      <p:transition spd="slow" advTm="84687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5219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de-DE" dirty="0"/>
              <a:t>Krankenhausfinanzierungsgesetz (KHG)</a:t>
            </a:r>
          </a:p>
        </p:txBody>
      </p:sp>
      <p:sp>
        <p:nvSpPr>
          <p:cNvPr id="905218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700213"/>
            <a:ext cx="8229600" cy="5005387"/>
          </a:xfrm>
        </p:spPr>
        <p:txBody>
          <a:bodyPr/>
          <a:lstStyle/>
          <a:p>
            <a:pPr eaLnBrk="1" hangingPunct="1">
              <a:defRPr/>
            </a:pPr>
            <a:r>
              <a:rPr lang="de-DE">
                <a:cs typeface="Times New Roman" pitchFamily="18" charset="0"/>
              </a:rPr>
              <a:t>Folge des KHG: Anstieg der Kosten im Krankenhauswesen nach 1972 (Kostenexplosion)</a:t>
            </a:r>
            <a:r>
              <a:rPr lang="de-DE"/>
              <a:t> </a:t>
            </a:r>
          </a:p>
          <a:p>
            <a:pPr lvl="1" eaLnBrk="1" hangingPunct="1">
              <a:defRPr/>
            </a:pPr>
            <a:r>
              <a:rPr lang="de-DE">
                <a:cs typeface="Times New Roman" pitchFamily="18" charset="0"/>
              </a:rPr>
              <a:t>Begründung: vor 1972 kaum Investitionen, </a:t>
            </a:r>
            <a:br>
              <a:rPr lang="de-DE">
                <a:cs typeface="Times New Roman" pitchFamily="18" charset="0"/>
              </a:rPr>
            </a:br>
            <a:r>
              <a:rPr lang="de-DE">
                <a:cs typeface="Times New Roman" pitchFamily="18" charset="0"/>
              </a:rPr>
              <a:t>Folge: Nachholbedarf und Überforderung der staatlichen Mittel, Investitionsstau </a:t>
            </a:r>
          </a:p>
          <a:p>
            <a:pPr lvl="1" eaLnBrk="1" hangingPunct="1">
              <a:defRPr/>
            </a:pPr>
            <a:r>
              <a:rPr lang="de-DE">
                <a:cs typeface="Times New Roman" pitchFamily="18" charset="0"/>
              </a:rPr>
              <a:t>Gegenmaßnahmen: </a:t>
            </a:r>
            <a:r>
              <a:rPr lang="de-DE" u="sng">
                <a:cs typeface="Times New Roman" pitchFamily="18" charset="0"/>
              </a:rPr>
              <a:t>zahlreiche Gesetze</a:t>
            </a:r>
            <a:r>
              <a:rPr lang="de-DE">
                <a:cs typeface="Times New Roman" pitchFamily="18" charset="0"/>
              </a:rPr>
              <a:t> zur Reduktion der Kosten im Krankenhauswesen 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C363F-717F-49C1-919C-37DE8BE88CB8}" type="slidenum">
              <a:rPr lang="de-DE" smtClean="0"/>
              <a:t>7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3876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de-DE"/>
              <a:t>Kostendämpfungsgesetze 1977 und 1981 </a:t>
            </a:r>
          </a:p>
        </p:txBody>
      </p:sp>
      <p:sp>
        <p:nvSpPr>
          <p:cNvPr id="4638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349500"/>
            <a:ext cx="8229600" cy="36703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de-DE" sz="2400">
                <a:cs typeface="Times New Roman" pitchFamily="18" charset="0"/>
              </a:rPr>
              <a:t>Krankenversicherungs-Kostendämpfungsgesetz (27.6.1977)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2000">
                <a:cs typeface="Times New Roman" pitchFamily="18" charset="0"/>
              </a:rPr>
              <a:t>Steuerung der Leistungsnachfrage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de-DE" sz="1800"/>
              <a:t>z.B. durch Zuzahlung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2000"/>
              <a:t>kurzfristige Entlastung der GKV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de-DE" sz="2400"/>
              <a:t>Kostendämpfungs-Ergänzungsgesetz (22.12.1981)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2000"/>
              <a:t>Einschnitte in der Leistung, z.B. Zahnersatz, Heilmittel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2000"/>
              <a:t>nicht für stationären Sektor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de-DE" sz="2400">
                <a:cs typeface="Times New Roman" pitchFamily="18" charset="0"/>
              </a:rPr>
              <a:t>Krankenhaus-Kostendämpfungsgesetz (22.12.1981)</a:t>
            </a:r>
            <a:r>
              <a:rPr lang="de-DE" sz="2400"/>
              <a:t>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2000"/>
              <a:t>speziell für stationären Sektor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2000"/>
              <a:t>relativ wirkungslos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C363F-717F-49C1-919C-37DE8BE88CB8}" type="slidenum">
              <a:rPr lang="de-DE" smtClean="0"/>
              <a:t>8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0985"/>
    </mc:Choice>
    <mc:Fallback xmlns="">
      <p:transition spd="slow" advTm="150985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89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92100"/>
            <a:ext cx="8458200" cy="13843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de-DE" dirty="0">
                <a:cs typeface="Times New Roman" pitchFamily="18" charset="0"/>
              </a:rPr>
              <a:t>Krankenhaus-Neuordnungsgesetz</a:t>
            </a:r>
            <a:r>
              <a:rPr lang="de-DE" dirty="0"/>
              <a:t> </a:t>
            </a:r>
          </a:p>
        </p:txBody>
      </p:sp>
      <p:sp>
        <p:nvSpPr>
          <p:cNvPr id="4648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05000"/>
            <a:ext cx="8229600" cy="472440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de-DE" sz="2400" dirty="0">
                <a:cs typeface="Times New Roman" pitchFamily="18" charset="0"/>
              </a:rPr>
              <a:t>Verabschiedet: 20.12.1984</a:t>
            </a:r>
            <a:r>
              <a:rPr lang="de-DE" sz="2400" dirty="0"/>
              <a:t>; In Kraft getreten: 1.1.1985</a:t>
            </a:r>
            <a:endParaRPr lang="de-DE" sz="2400" dirty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de-DE" sz="2400" dirty="0">
                <a:cs typeface="Times New Roman" pitchFamily="18" charset="0"/>
              </a:rPr>
              <a:t>Auflösung der Mischfinanzierung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de-DE" sz="2000" dirty="0">
                <a:cs typeface="Times New Roman" pitchFamily="18" charset="0"/>
              </a:rPr>
              <a:t>KH-Finanzierung alleinige Zuständigkeit der Länder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de-DE" sz="2400" dirty="0">
                <a:cs typeface="Times New Roman" pitchFamily="18" charset="0"/>
              </a:rPr>
              <a:t>Einführung des Vereinbarungsprinzips im Rahmen des Pflegesatzverfahrens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de-DE" sz="2000" dirty="0">
                <a:cs typeface="Times New Roman" pitchFamily="18" charset="0"/>
              </a:rPr>
              <a:t>vorher: staatliche Festsetzung der Pflegesätze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de-DE" sz="2000" dirty="0">
                <a:cs typeface="Times New Roman" pitchFamily="18" charset="0"/>
              </a:rPr>
              <a:t>nun: Krankenkassen und individuelles Krankenhaus verhandeln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de-DE" sz="2400" dirty="0">
                <a:cs typeface="Times New Roman" pitchFamily="18" charset="0"/>
              </a:rPr>
              <a:t>Selbstkostendeckungsprinzip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de-DE" sz="2000" dirty="0"/>
              <a:t>Nicht mehr alle Kosten werden gedeckt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de-DE" sz="2000" dirty="0"/>
              <a:t>Nur noch „vorauskalkulierte Selbstkosten eines sparsam wirtschaftenden und leistungsfähigen Krankenhauses“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de-DE" sz="2000" dirty="0"/>
              <a:t>Fallpauschalen und Sonderentgelte werden angedacht</a:t>
            </a:r>
            <a:endParaRPr lang="de-DE" sz="2000" dirty="0">
              <a:cs typeface="Times New Roman" pitchFamily="18" charset="0"/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C363F-717F-49C1-919C-37DE8BE88CB8}" type="slidenum">
              <a:rPr lang="de-DE" smtClean="0"/>
              <a:t>9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87710"/>
    </mc:Choice>
    <mc:Fallback xmlns="">
      <p:transition spd="slow" advTm="18771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1118</Words>
  <Application>Microsoft Office PowerPoint</Application>
  <PresentationFormat>Bildschirmpräsentation (4:3)</PresentationFormat>
  <Paragraphs>222</Paragraphs>
  <Slides>24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24</vt:i4>
      </vt:variant>
    </vt:vector>
  </HeadingPairs>
  <TitlesOfParts>
    <vt:vector size="30" baseType="lpstr">
      <vt:lpstr>Arial</vt:lpstr>
      <vt:lpstr>Calibri</vt:lpstr>
      <vt:lpstr>Tahoma</vt:lpstr>
      <vt:lpstr>Times New Roman</vt:lpstr>
      <vt:lpstr>Wingdings</vt:lpstr>
      <vt:lpstr>Larissa</vt:lpstr>
      <vt:lpstr>GESUNDHEITSMANAGEMENT I Teil 3b-2    Prof. Dr. Steffen Fleßa Lst. für Allgemeine Betriebswirtschaftslehre und Gesundheitsmanagement Universität Greifswald </vt:lpstr>
      <vt:lpstr>3 Grundlagen der Finanzierung</vt:lpstr>
      <vt:lpstr>Duale, staatlich regulierte Krankenhausfinanzierung</vt:lpstr>
      <vt:lpstr>Duale, staatlich regulierte Krankenhausfinanzierung</vt:lpstr>
      <vt:lpstr>Krankenhausfinanzierungsgesetz (KHG)</vt:lpstr>
      <vt:lpstr>Krankenhausfinanzierungsgesetz (KHG)</vt:lpstr>
      <vt:lpstr>Krankenhausfinanzierungsgesetz (KHG)</vt:lpstr>
      <vt:lpstr>Kostendämpfungsgesetze 1977 und 1981 </vt:lpstr>
      <vt:lpstr>Krankenhaus-Neuordnungsgesetz </vt:lpstr>
      <vt:lpstr>Krankenhaus-Neuordnungsgesetz </vt:lpstr>
      <vt:lpstr>Exkurs: Krankenhausfinanzierung in der DDR*</vt:lpstr>
      <vt:lpstr>Strukturen der DDR</vt:lpstr>
      <vt:lpstr>Krankenhäuser in der DDR</vt:lpstr>
      <vt:lpstr>Funktionsfähigkeit der Krankenhäuser in der DDR 1989</vt:lpstr>
      <vt:lpstr>Gesundheitsstrukturgesetz (GSG)</vt:lpstr>
      <vt:lpstr>Gesundheitsstrukturgesetz (GSG)</vt:lpstr>
      <vt:lpstr>PowerPoint-Präsentation</vt:lpstr>
      <vt:lpstr>PowerPoint-Präsentation</vt:lpstr>
      <vt:lpstr>Stabilitätsgesetz 1996</vt:lpstr>
      <vt:lpstr>Stabilitätsgesetz 1996</vt:lpstr>
      <vt:lpstr>PowerPoint-Präsentation</vt:lpstr>
      <vt:lpstr>Entwurf eines Krankenhaus-Neuordnungsgesetzes (1997)</vt:lpstr>
      <vt:lpstr>Zweites GKV-Neuordnungsgesetz</vt:lpstr>
      <vt:lpstr>3 Grundlagen der Finanzierung</vt:lpstr>
    </vt:vector>
  </TitlesOfParts>
  <Company>ATHOEG Klinikum HD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der Gesundheitsökonomik</dc:title>
  <dc:creator>SteffenF</dc:creator>
  <cp:lastModifiedBy>Steffen Flessa</cp:lastModifiedBy>
  <cp:revision>474</cp:revision>
  <cp:lastPrinted>2023-01-23T10:38:22Z</cp:lastPrinted>
  <dcterms:created xsi:type="dcterms:W3CDTF">2003-05-27T08:12:45Z</dcterms:created>
  <dcterms:modified xsi:type="dcterms:W3CDTF">2023-08-03T07:39:55Z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6</vt:i4>
  </property>
</Properties>
</file>