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6" r:id="rId1"/>
  </p:sldMasterIdLst>
  <p:notesMasterIdLst>
    <p:notesMasterId r:id="rId33"/>
  </p:notesMasterIdLst>
  <p:handoutMasterIdLst>
    <p:handoutMasterId r:id="rId34"/>
  </p:handoutMasterIdLst>
  <p:sldIdLst>
    <p:sldId id="423" r:id="rId2"/>
    <p:sldId id="1029" r:id="rId3"/>
    <p:sldId id="998" r:id="rId4"/>
    <p:sldId id="999" r:id="rId5"/>
    <p:sldId id="1007" r:id="rId6"/>
    <p:sldId id="1019" r:id="rId7"/>
    <p:sldId id="1020" r:id="rId8"/>
    <p:sldId id="1021" r:id="rId9"/>
    <p:sldId id="1010" r:id="rId10"/>
    <p:sldId id="1011" r:id="rId11"/>
    <p:sldId id="1012" r:id="rId12"/>
    <p:sldId id="1013" r:id="rId13"/>
    <p:sldId id="1014" r:id="rId14"/>
    <p:sldId id="1015" r:id="rId15"/>
    <p:sldId id="1016" r:id="rId16"/>
    <p:sldId id="1022" r:id="rId17"/>
    <p:sldId id="1023" r:id="rId18"/>
    <p:sldId id="1027" r:id="rId19"/>
    <p:sldId id="1025" r:id="rId20"/>
    <p:sldId id="1026" r:id="rId21"/>
    <p:sldId id="1028" r:id="rId22"/>
    <p:sldId id="257" r:id="rId23"/>
    <p:sldId id="1031" r:id="rId24"/>
    <p:sldId id="1032" r:id="rId25"/>
    <p:sldId id="1033" r:id="rId26"/>
    <p:sldId id="1038" r:id="rId27"/>
    <p:sldId id="1037" r:id="rId28"/>
    <p:sldId id="1036" r:id="rId29"/>
    <p:sldId id="1034" r:id="rId30"/>
    <p:sldId id="1039" r:id="rId31"/>
    <p:sldId id="1030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5765" autoAdjust="0"/>
  </p:normalViewPr>
  <p:slideViewPr>
    <p:cSldViewPr>
      <p:cViewPr varScale="1">
        <p:scale>
          <a:sx n="95" d="100"/>
          <a:sy n="95" d="100"/>
        </p:scale>
        <p:origin x="461" y="72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29BA489-B544-42FC-BF87-BBB62CCF9F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531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1C0614F4-72D6-4F4A-9F26-BDEBF0383E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7284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9AED04-13E5-439E-BAE7-373633157DA9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7892F-4E51-488D-839B-17E7A4B67A9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70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B941-0333-4258-BE50-45D929070F69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8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9234-54D0-4865-A8AB-2A48A92349B9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7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BF0A-4AD3-4968-9D84-DC0EDC4D62E5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3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A918-1312-41DF-BCD1-35FEC7A56F50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D68E-3993-4C0F-A5BA-5220A8B22FE7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8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FA7E1-1F11-4F54-835D-AF500A595762}" type="datetime1">
              <a:rPr lang="de-DE" smtClean="0"/>
              <a:t>03.08.2023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0AE0-BD9D-49E7-95B0-CD86A9D92DF5}" type="datetime1">
              <a:rPr lang="de-DE" smtClean="0"/>
              <a:t>03.08.2023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F4BF5-8B8B-4DE1-BD1F-FD71FA80DC06}" type="datetime1">
              <a:rPr lang="de-DE" smtClean="0"/>
              <a:t>03.08.2023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42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7E31-C959-4921-8E3F-03AB140B13EE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9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0BF4-D849-4992-A489-D58E74ACD5BC}" type="datetime1">
              <a:rPr lang="de-DE" smtClean="0"/>
              <a:t>03.08.2023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C007-7AF6-4707-A70A-F3858E2D81FC}" type="datetime1">
              <a:rPr lang="de-DE" smtClean="0"/>
              <a:t>03.08.2023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7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setze-im-internet.de/sgb_5/__137a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3b-4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56"/>
    </mc:Choice>
    <mc:Fallback xmlns="">
      <p:transition spd="slow" advTm="75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Versorgungsstärkungsgesetz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Regelungen für andere Leistungserbringer:</a:t>
            </a:r>
          </a:p>
          <a:p>
            <a:pPr lvl="1"/>
            <a:r>
              <a:rPr lang="de-DE" dirty="0"/>
              <a:t>Anreize für eine Niederlassung in unterversorgten oder strukturschwachen Gebieten </a:t>
            </a:r>
          </a:p>
          <a:p>
            <a:pPr lvl="1"/>
            <a:r>
              <a:rPr lang="de-DE" dirty="0"/>
              <a:t>Strukturfonds zur Förderung der Niederlassung (insb. unterversorgte Regionen)</a:t>
            </a:r>
          </a:p>
          <a:p>
            <a:pPr lvl="1"/>
            <a:r>
              <a:rPr lang="de-DE" dirty="0" err="1"/>
              <a:t>MVZ</a:t>
            </a:r>
            <a:r>
              <a:rPr lang="de-DE" dirty="0"/>
              <a:t>: Kommunen können durch Gründung eines medizinischen Versorgungszentrums insbesondere in ländlichen Regionen aktiv die Versorgung mitgestalten (ohne Zustimmung KV)</a:t>
            </a:r>
          </a:p>
          <a:p>
            <a:pPr lvl="1"/>
            <a:r>
              <a:rPr lang="de-DE" dirty="0"/>
              <a:t>Aufbau von Niederlassungshemmnissen in überversorgten Gebieten</a:t>
            </a:r>
          </a:p>
          <a:p>
            <a:pPr lvl="1"/>
            <a:r>
              <a:rPr lang="de-DE" dirty="0"/>
              <a:t> Terminservicestellen: Versicherten mit einer Überweisung </a:t>
            </a:r>
            <a:r>
              <a:rPr lang="de-DE" dirty="0" smtClean="0"/>
              <a:t>zur </a:t>
            </a:r>
            <a:r>
              <a:rPr lang="de-DE" dirty="0" err="1" smtClean="0"/>
              <a:t>Fachärzt</a:t>
            </a:r>
            <a:r>
              <a:rPr lang="de-DE" dirty="0" smtClean="0"/>
              <a:t>*in </a:t>
            </a:r>
            <a:r>
              <a:rPr lang="de-DE" dirty="0"/>
              <a:t>innerhalb von vier Wochen, sonst Behandlung auch im Krankenhaus (Beginn der Auflösung der doppelten Facharztschiene?)</a:t>
            </a:r>
          </a:p>
          <a:p>
            <a:pPr lvl="1"/>
            <a:r>
              <a:rPr lang="de-DE" dirty="0"/>
              <a:t>Innovationsfonds beim Gemeinsamen Bundesausschuss </a:t>
            </a:r>
          </a:p>
          <a:p>
            <a:pPr lvl="2"/>
            <a:r>
              <a:rPr lang="de-DE" dirty="0"/>
              <a:t>Förderung von Innovationen in der Versorgung und von Versorgungsforschung </a:t>
            </a:r>
          </a:p>
          <a:p>
            <a:pPr lvl="2"/>
            <a:r>
              <a:rPr lang="de-DE" dirty="0"/>
              <a:t>300 Mio. Euro jährlich (2016 bis 2019)  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56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847"/>
    </mc:Choice>
    <mc:Fallback xmlns="">
      <p:transition spd="slow" advTm="8884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Versorgungsstärkungsgesetz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Regelungen für Krankenhäuser</a:t>
            </a:r>
          </a:p>
          <a:p>
            <a:pPr lvl="1"/>
            <a:r>
              <a:rPr lang="de-DE" dirty="0"/>
              <a:t>Leistungen von Hochschulambulanzen sollen angemessen vergütet werden</a:t>
            </a:r>
          </a:p>
          <a:p>
            <a:pPr lvl="1"/>
            <a:r>
              <a:rPr lang="de-DE" dirty="0"/>
              <a:t>Krankenhaus-</a:t>
            </a:r>
            <a:r>
              <a:rPr lang="de-DE" dirty="0" err="1"/>
              <a:t>Entlassmanagement</a:t>
            </a:r>
            <a:r>
              <a:rPr lang="de-DE" dirty="0"/>
              <a:t> wird verbessert</a:t>
            </a:r>
          </a:p>
          <a:p>
            <a:pPr lvl="2"/>
            <a:r>
              <a:rPr lang="de-DE" dirty="0"/>
              <a:t>Krankenhaus und Krankenkasse müssen die Nachbehandlung entsprechend dem </a:t>
            </a:r>
            <a:r>
              <a:rPr lang="de-DE" dirty="0" err="1"/>
              <a:t>Entlassplan</a:t>
            </a:r>
            <a:r>
              <a:rPr lang="de-DE" dirty="0"/>
              <a:t> organisieren (z.B. Termine mit Physiotherapeuten vereinbaren). </a:t>
            </a:r>
          </a:p>
          <a:p>
            <a:pPr lvl="2"/>
            <a:r>
              <a:rPr lang="de-DE" dirty="0"/>
              <a:t>Krankenhäuser können Arzneimittel in kleinster Packungsgröße oder Heilmittel für 7 Tage verordnen. </a:t>
            </a:r>
          </a:p>
          <a:p>
            <a:pPr lvl="1"/>
            <a:r>
              <a:rPr lang="de-DE" dirty="0"/>
              <a:t>strukturierte Behandlungsprogramme werden ausgebaut.</a:t>
            </a:r>
          </a:p>
          <a:p>
            <a:pPr lvl="1"/>
            <a:r>
              <a:rPr lang="de-DE" dirty="0"/>
              <a:t>Anspruch auf die Einholung einer unabhängigen ärztlichen Zweitmeinung</a:t>
            </a:r>
          </a:p>
          <a:p>
            <a:pPr lvl="1"/>
            <a:r>
              <a:rPr lang="de-DE" dirty="0"/>
              <a:t>Neue Untersuchungs- und Behandlungsmethoden (</a:t>
            </a:r>
            <a:r>
              <a:rPr lang="de-DE" dirty="0" err="1"/>
              <a:t>NUB</a:t>
            </a:r>
            <a:r>
              <a:rPr lang="de-DE" dirty="0"/>
              <a:t>) mit Medizinprodukten hoher Risikoklasse: </a:t>
            </a:r>
          </a:p>
          <a:p>
            <a:pPr lvl="2"/>
            <a:r>
              <a:rPr lang="de-DE" dirty="0"/>
              <a:t>nur noch nach vorheriger Risikobewertung durch den gemeinsamen Bundesausschuss finanziert</a:t>
            </a:r>
          </a:p>
          <a:p>
            <a:pPr lvl="2"/>
            <a:r>
              <a:rPr lang="de-DE" dirty="0"/>
              <a:t>Prüfung des theoretisch-wissenschaftlichen Konzepts (Wirkprinzip oder Anwendungsgebiet unterscheidet sich von anderen, in der stationären Versorgung bereits eingeführten systematischen Herangehensweisen)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56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736"/>
    </mc:Choice>
    <mc:Fallback xmlns="">
      <p:transition spd="slow" advTm="16373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Krankenhausstrukturgesetz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Gesetz zur Reform der Strukturen der Krankenhausversorgung (</a:t>
            </a:r>
            <a:r>
              <a:rPr lang="de-DE" dirty="0" err="1"/>
              <a:t>KHSG</a:t>
            </a:r>
            <a:r>
              <a:rPr lang="de-DE" dirty="0"/>
              <a:t>)</a:t>
            </a:r>
          </a:p>
          <a:p>
            <a:r>
              <a:rPr lang="de-DE" dirty="0"/>
              <a:t>Verabschiedet 5.11.2015, in Kraft getreten </a:t>
            </a:r>
            <a:r>
              <a:rPr lang="de-DE" dirty="0" smtClean="0"/>
              <a:t>1.1.2016</a:t>
            </a:r>
            <a:endParaRPr lang="de-DE" dirty="0"/>
          </a:p>
          <a:p>
            <a:r>
              <a:rPr lang="de-DE" dirty="0"/>
              <a:t>Ziel: Verbesserung der Qualität und Finanzierung von Krankenhäusern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24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32"/>
    </mc:Choice>
    <mc:Fallback xmlns="">
      <p:transition spd="slow" advTm="1403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Krankenhausstrukturgesetz: 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Qualitätssteigerung</a:t>
            </a:r>
          </a:p>
          <a:p>
            <a:pPr lvl="1"/>
            <a:r>
              <a:rPr lang="de-DE" dirty="0"/>
              <a:t>Qualität als Kriterium der Landeskrankenhausplanung (Ausschluss von KHs von der Versorgung, wenn Qualität nicht gewährleistet)</a:t>
            </a:r>
          </a:p>
          <a:p>
            <a:pPr lvl="1"/>
            <a:r>
              <a:rPr lang="de-DE" dirty="0"/>
              <a:t>Mindestmengenregelungen rechtssicher ausgestaltet</a:t>
            </a:r>
          </a:p>
          <a:p>
            <a:pPr lvl="1"/>
            <a:r>
              <a:rPr lang="de-DE" dirty="0"/>
              <a:t>Krankenhausvergütung an Qualität gebunden</a:t>
            </a:r>
          </a:p>
          <a:p>
            <a:r>
              <a:rPr lang="de-DE" dirty="0"/>
              <a:t>Pflegestellen-Förderprogramm </a:t>
            </a:r>
          </a:p>
          <a:p>
            <a:pPr lvl="1"/>
            <a:r>
              <a:rPr lang="de-DE" dirty="0"/>
              <a:t>660 Mio. € 2016-2018</a:t>
            </a:r>
          </a:p>
          <a:p>
            <a:pPr lvl="1"/>
            <a:r>
              <a:rPr lang="de-DE" dirty="0"/>
              <a:t>330 Mio. € p.a. ab 2019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2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71"/>
    </mc:Choice>
    <mc:Fallback xmlns="">
      <p:transition spd="slow" advTm="9327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Krankenhausstrukturgesetz: 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Krankenhausfinanzierung</a:t>
            </a:r>
          </a:p>
          <a:p>
            <a:pPr lvl="1"/>
            <a:r>
              <a:rPr lang="de-DE" dirty="0"/>
              <a:t>Rahmenbedingungen für Sicherstellungszuschläge</a:t>
            </a:r>
          </a:p>
          <a:p>
            <a:pPr lvl="1"/>
            <a:r>
              <a:rPr lang="de-DE" dirty="0"/>
              <a:t>Bessere Finanzierung der Notfallversorgung durch Krankenhäuser</a:t>
            </a:r>
          </a:p>
          <a:p>
            <a:pPr lvl="2"/>
            <a:r>
              <a:rPr lang="de-DE" dirty="0"/>
              <a:t>Zuschläge für Krankenhäuser, die daran teilnehmen</a:t>
            </a:r>
          </a:p>
          <a:p>
            <a:pPr lvl="2"/>
            <a:r>
              <a:rPr lang="de-DE" dirty="0"/>
              <a:t>Abschläge für Krankenhäuser, die nicht daran teilnehmen</a:t>
            </a:r>
          </a:p>
          <a:p>
            <a:pPr lvl="1"/>
            <a:r>
              <a:rPr lang="de-DE" dirty="0"/>
              <a:t>Spannweite der Landesbasisfallwerte reduziert</a:t>
            </a:r>
          </a:p>
          <a:p>
            <a:pPr lvl="2"/>
            <a:r>
              <a:rPr lang="de-DE" dirty="0"/>
              <a:t>-1,02 % bis +2,5 % des Länderdurchschnitts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28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29"/>
    </mc:Choice>
    <mc:Fallback xmlns="">
      <p:transition spd="slow" advTm="61229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Krankenhausstrukturgesetz: 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Strukturfonds</a:t>
            </a:r>
          </a:p>
          <a:p>
            <a:pPr lvl="1"/>
            <a:r>
              <a:rPr lang="de-DE" dirty="0"/>
              <a:t>500 Mio. € Bund + 500 Mio. € Länder</a:t>
            </a:r>
          </a:p>
          <a:p>
            <a:pPr lvl="1"/>
            <a:r>
              <a:rPr lang="de-DE" dirty="0"/>
              <a:t>Abbau von Überkapazität</a:t>
            </a:r>
          </a:p>
          <a:p>
            <a:pPr lvl="1"/>
            <a:r>
              <a:rPr lang="de-DE" dirty="0"/>
              <a:t>Konzentration von stationären Versorgungsangeboten</a:t>
            </a:r>
          </a:p>
          <a:p>
            <a:pPr lvl="1"/>
            <a:r>
              <a:rPr lang="de-DE" dirty="0"/>
              <a:t>Umwandlung von Krankenhäusern in nicht akutstationäre lokale Versorgungseinrichtungen</a:t>
            </a:r>
          </a:p>
          <a:p>
            <a:r>
              <a:rPr lang="de-DE" dirty="0"/>
              <a:t>Zweitmeinung </a:t>
            </a:r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3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18"/>
    </mc:Choice>
    <mc:Fallback xmlns="">
      <p:transition spd="slow" advTm="5161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Psychiatrie Versorgungs- und Vergütungsgesetz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Gesetz zur Weiterentwicklung der Versorgung und der Vergütung für psychiatrische und psychosomatische Leistungen (</a:t>
            </a:r>
            <a:r>
              <a:rPr lang="de-DE" b="1" dirty="0" err="1"/>
              <a:t>PsychVVG</a:t>
            </a:r>
            <a:r>
              <a:rPr lang="de-DE" b="1" dirty="0"/>
              <a:t>) </a:t>
            </a:r>
          </a:p>
          <a:p>
            <a:pPr lvl="1"/>
            <a:r>
              <a:rPr lang="de-DE" dirty="0"/>
              <a:t>vom 19.12.2016</a:t>
            </a:r>
          </a:p>
          <a:p>
            <a:pPr lvl="1"/>
            <a:r>
              <a:rPr lang="de-DE" dirty="0"/>
              <a:t>Inkrafttreten: 01.01.2017</a:t>
            </a:r>
          </a:p>
          <a:p>
            <a:r>
              <a:rPr lang="de-DE" dirty="0"/>
              <a:t>Inhalte:</a:t>
            </a:r>
          </a:p>
          <a:p>
            <a:pPr lvl="1"/>
            <a:r>
              <a:rPr lang="de-DE" dirty="0"/>
              <a:t>Personaluntergrenzen</a:t>
            </a:r>
          </a:p>
          <a:p>
            <a:pPr lvl="1"/>
            <a:r>
              <a:rPr lang="de-DE" dirty="0"/>
              <a:t>krankenhausindividuelles Budgets</a:t>
            </a:r>
          </a:p>
          <a:p>
            <a:pPr lvl="1"/>
            <a:r>
              <a:rPr lang="de-DE" dirty="0"/>
              <a:t>Stationsäquivalente Behandlung: Stärkung der ambulanten Versorgung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79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691"/>
    </mc:Choice>
    <mc:Fallback xmlns="">
      <p:transition spd="slow" advTm="7369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Pflegepersonal-Stärkungsgesetz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Beschlossen: 11.12.2018</a:t>
            </a:r>
          </a:p>
          <a:p>
            <a:r>
              <a:rPr lang="de-DE" dirty="0"/>
              <a:t>Inkrafttreten: 1.1.2019</a:t>
            </a:r>
          </a:p>
          <a:p>
            <a:r>
              <a:rPr lang="de-DE" dirty="0"/>
              <a:t>Gesetz zur Stärkung des Pflegepersonals (</a:t>
            </a:r>
            <a:r>
              <a:rPr lang="de-DE" dirty="0" err="1"/>
              <a:t>PpSG</a:t>
            </a:r>
            <a:r>
              <a:rPr lang="de-DE" dirty="0"/>
              <a:t>)</a:t>
            </a:r>
          </a:p>
          <a:p>
            <a:r>
              <a:rPr lang="de-DE" dirty="0"/>
              <a:t>Inhalt:</a:t>
            </a:r>
          </a:p>
          <a:p>
            <a:pPr lvl="1"/>
            <a:r>
              <a:rPr lang="de-DE" dirty="0"/>
              <a:t>Finanzierung von zusätzlichen Stellen in der Pflege</a:t>
            </a:r>
          </a:p>
          <a:p>
            <a:pPr lvl="1"/>
            <a:r>
              <a:rPr lang="de-DE" dirty="0"/>
              <a:t>Vollständige Finanzierung der Auszubildenden in der Pflege</a:t>
            </a:r>
          </a:p>
          <a:p>
            <a:pPr lvl="1"/>
            <a:r>
              <a:rPr lang="de-DE" dirty="0"/>
              <a:t>Vollständige Finanzierung der Tarifsteigerung</a:t>
            </a:r>
          </a:p>
          <a:p>
            <a:pPr lvl="1"/>
            <a:r>
              <a:rPr lang="de-DE" dirty="0"/>
              <a:t>Ausweitung der Personaluntergrenzen</a:t>
            </a:r>
          </a:p>
          <a:p>
            <a:pPr lvl="1"/>
            <a:r>
              <a:rPr lang="de-DE" dirty="0"/>
              <a:t>Krankenhausindividuelle Vergütung von Pflegepersonalkosten</a:t>
            </a:r>
          </a:p>
          <a:p>
            <a:pPr lvl="2"/>
            <a:r>
              <a:rPr lang="de-DE" dirty="0"/>
              <a:t>Ab 2020: Kombination von Fallpauschalen und einer Pflegepersonalkostenvergütung </a:t>
            </a:r>
          </a:p>
          <a:p>
            <a:pPr lvl="2"/>
            <a:r>
              <a:rPr lang="de-DE" dirty="0"/>
              <a:t>Pflegebudget: Aufwendungen für den krankenhausindividuellen Pflegepersonalbedarf und die krankenhausindividuellen Pflegepersonalkosten für die unmittelbare Patientenversorgung auf bettenführenden Stationen. Die DRG-Berechnungen werden um diese Pflegepersonalkosten bereinigt. 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3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435"/>
    </mc:Choice>
    <mc:Fallback xmlns="">
      <p:transition spd="slow" advTm="14743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Zuschlag für bedarfsnotwendige Krankenhäuser im ländlichen Raum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Krankenhäuser in dünn besiedelten Regionen</a:t>
            </a:r>
          </a:p>
          <a:p>
            <a:pPr lvl="1"/>
            <a:r>
              <a:rPr lang="de-DE" dirty="0"/>
              <a:t>Antrag an GBA</a:t>
            </a:r>
          </a:p>
          <a:p>
            <a:pPr lvl="1"/>
            <a:r>
              <a:rPr lang="de-DE" dirty="0"/>
              <a:t>zusätzlich 400.000 Euro pro Klinik p.a.</a:t>
            </a:r>
          </a:p>
          <a:p>
            <a:pPr lvl="1"/>
            <a:r>
              <a:rPr lang="de-DE" dirty="0"/>
              <a:t>bessere Versorgung in ländlichen Regionen </a:t>
            </a:r>
          </a:p>
          <a:p>
            <a:pPr lvl="1"/>
            <a:r>
              <a:rPr lang="de-DE" dirty="0"/>
              <a:t>Bundesweit werden etwa 120 Krankenhäuser gefördert (70 </a:t>
            </a:r>
            <a:r>
              <a:rPr lang="de-DE"/>
              <a:t>in Ostdeutschland)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81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533"/>
    </mc:Choice>
    <mc:Fallback xmlns="">
      <p:transition spd="slow" advTm="3153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Pflegepersonaluntergrenzen-Verordnung (</a:t>
            </a:r>
            <a:r>
              <a:rPr lang="de-DE" dirty="0" err="1"/>
              <a:t>PpUGV</a:t>
            </a:r>
            <a:r>
              <a:rPr lang="de-DE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19</a:t>
            </a:fld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pPr marL="342900" indent="-342900" eaLnBrk="1" hangingPunct="1">
              <a:defRPr/>
            </a:pPr>
            <a:r>
              <a:rPr lang="de-DE" sz="2800" dirty="0" err="1"/>
              <a:t>Inkraftgetreten</a:t>
            </a:r>
            <a:r>
              <a:rPr lang="de-DE" sz="2800" dirty="0"/>
              <a:t>: 11.10.2018</a:t>
            </a:r>
          </a:p>
          <a:p>
            <a:r>
              <a:rPr lang="de-DE" b="1" dirty="0"/>
              <a:t>Untergrenzen für pflegesensitive Krankenhausbereiche </a:t>
            </a:r>
          </a:p>
          <a:p>
            <a:pPr lvl="1"/>
            <a:r>
              <a:rPr lang="de-DE" dirty="0"/>
              <a:t>Intensivmedizin</a:t>
            </a:r>
          </a:p>
          <a:p>
            <a:pPr lvl="2"/>
            <a:r>
              <a:rPr lang="de-DE" dirty="0"/>
              <a:t>Tagschicht maximal 2,5 </a:t>
            </a:r>
            <a:r>
              <a:rPr lang="de-DE" dirty="0" smtClean="0"/>
              <a:t>Patient*innen </a:t>
            </a:r>
            <a:r>
              <a:rPr lang="de-DE" dirty="0"/>
              <a:t>pro Pflegekraft; Nachtschicht 3,5 </a:t>
            </a:r>
            <a:r>
              <a:rPr lang="de-DE" dirty="0" smtClean="0"/>
              <a:t>Patient*innen </a:t>
            </a:r>
            <a:r>
              <a:rPr lang="de-DE" dirty="0"/>
              <a:t>pro Pflegekraft</a:t>
            </a:r>
          </a:p>
          <a:p>
            <a:pPr lvl="2"/>
            <a:r>
              <a:rPr lang="de-DE" dirty="0"/>
              <a:t>Ab 1. Januar 2021 gilt: Tagschicht 2 Patient*innen pro Pflegekraft; Nachschicht 3 Patient*innen pro Pflegekraft</a:t>
            </a:r>
          </a:p>
          <a:p>
            <a:pPr lvl="1"/>
            <a:r>
              <a:rPr lang="de-DE" dirty="0"/>
              <a:t>Geriatrie</a:t>
            </a:r>
          </a:p>
          <a:p>
            <a:pPr lvl="2"/>
            <a:r>
              <a:rPr lang="de-DE" dirty="0"/>
              <a:t>Tagschicht 10 Patient*innen pro Pflegekraft; Nachtschicht 20  Patient*innen pro Pflegekraft </a:t>
            </a:r>
          </a:p>
          <a:p>
            <a:pPr lvl="1"/>
            <a:r>
              <a:rPr lang="de-DE" dirty="0"/>
              <a:t>Unfallchirurgie</a:t>
            </a:r>
          </a:p>
          <a:p>
            <a:pPr lvl="2"/>
            <a:r>
              <a:rPr lang="de-DE" dirty="0"/>
              <a:t>Tagschicht 10 Patient*innen pro Pflegekraft; Nachtschicht 20 Patient*innen pro Pflegekraft,</a:t>
            </a:r>
          </a:p>
          <a:p>
            <a:pPr lvl="1"/>
            <a:r>
              <a:rPr lang="de-DE" dirty="0"/>
              <a:t>Kardiologie</a:t>
            </a:r>
          </a:p>
          <a:p>
            <a:pPr lvl="2"/>
            <a:r>
              <a:rPr lang="de-DE" dirty="0"/>
              <a:t>Tagschicht 12 Patient*innen pro Pflegekraft; Nachtschicht 24 Patient*innen pro Pflegekraft </a:t>
            </a:r>
          </a:p>
        </p:txBody>
      </p:sp>
    </p:spTree>
    <p:extLst>
      <p:ext uri="{BB962C8B-B14F-4D97-AF65-F5344CB8AC3E}">
        <p14:creationId xmlns:p14="http://schemas.microsoft.com/office/powerpoint/2010/main" val="335477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319"/>
    </mc:Choice>
    <mc:Fallback xmlns="">
      <p:transition spd="slow" advTm="16231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	3.1.1 </a:t>
            </a:r>
            <a:r>
              <a:rPr lang="de-DE" sz="1600" dirty="0">
                <a:effectLst/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3.1.2 Unterscheidung nach der Finanzierung </a:t>
            </a:r>
            <a:r>
              <a:rPr lang="de-DE" sz="1600" dirty="0" err="1">
                <a:effectLst/>
                <a:cs typeface="Times New Roman" pitchFamily="18" charset="0"/>
              </a:rPr>
              <a:t>d.L</a:t>
            </a:r>
            <a:r>
              <a:rPr lang="de-DE" sz="1600" dirty="0">
                <a:effectLst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3.3 Geschichte der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sz="2800" dirty="0"/>
              <a:t>	- Teil 1: Monistische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</a:t>
            </a:r>
            <a:r>
              <a:rPr lang="de-DE" sz="2800" dirty="0"/>
              <a:t>- Teil 2: Duale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/>
              <a:t>		- Teil 3: Diagnosis Related Groups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FF0000"/>
                </a:solidFill>
              </a:rPr>
              <a:t>		- Teil 4: Aktuelle Entwicklungen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39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25"/>
    </mc:Choice>
    <mc:Fallback xmlns="">
      <p:transition spd="slow" advTm="1932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Pflegepersonaluntergrenzen-Verordnung (</a:t>
            </a:r>
            <a:r>
              <a:rPr lang="de-DE" dirty="0" err="1"/>
              <a:t>PpUGV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Vorgaben für die gesamte Pflege im Krankenhaus (Ganzhausansatz)</a:t>
            </a:r>
          </a:p>
          <a:p>
            <a:pPr lvl="1"/>
            <a:r>
              <a:rPr lang="de-DE" dirty="0"/>
              <a:t>„Pflegepersonalquotient“: noch nicht festgelegt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21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26"/>
    </mc:Choice>
    <mc:Fallback xmlns="">
      <p:transition spd="slow" advTm="2822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COVID-19-Krankenhausentlastungsgesetz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err="1"/>
              <a:t>Inkraftgetreten</a:t>
            </a:r>
            <a:r>
              <a:rPr lang="de-DE" dirty="0"/>
              <a:t>: 27.3.2020</a:t>
            </a:r>
          </a:p>
          <a:p>
            <a:r>
              <a:rPr lang="de-DE" b="1" dirty="0"/>
              <a:t>Gesetz zum Ausgleich COVID-19 bedingter finanzieller Belastungen der Krankenhäuser und weiterer Gesundheitseinrichtungen</a:t>
            </a:r>
            <a:endParaRPr lang="de-DE" sz="1800" dirty="0"/>
          </a:p>
          <a:p>
            <a:pPr lvl="0"/>
            <a:r>
              <a:rPr lang="de-DE" dirty="0"/>
              <a:t>finanzieller Ausgleich für verschobene planbare Operationen und Behandlungen, um Kapazitäten für die Behandlung von Patient*innen mit einer Coronavirus-Infektion frei zu halten</a:t>
            </a:r>
            <a:endParaRPr lang="de-DE" sz="2800" dirty="0"/>
          </a:p>
          <a:p>
            <a:pPr lvl="1"/>
            <a:r>
              <a:rPr lang="de-DE" dirty="0"/>
              <a:t>560 Euro pro ausgebliebenen Patient*innen und Tag </a:t>
            </a:r>
            <a:endParaRPr lang="de-DE" sz="2400" dirty="0"/>
          </a:p>
          <a:p>
            <a:pPr lvl="0"/>
            <a:r>
              <a:rPr lang="de-DE" dirty="0"/>
              <a:t>Bonus in Höhe von 50.000 Euro für jedes Intensivbett, das sie zusätzlich schaffen</a:t>
            </a:r>
            <a:endParaRPr lang="de-DE" sz="2800" dirty="0"/>
          </a:p>
          <a:p>
            <a:pPr lvl="0"/>
            <a:r>
              <a:rPr lang="de-DE" dirty="0"/>
              <a:t>Mehrkosten für persönliche Schutzausrüstungen: Zuschlag je </a:t>
            </a:r>
            <a:r>
              <a:rPr lang="de-DE" dirty="0" smtClean="0"/>
              <a:t>Patient*in </a:t>
            </a:r>
            <a:r>
              <a:rPr lang="de-DE" dirty="0"/>
              <a:t>in Höhe von 50 Euro</a:t>
            </a:r>
          </a:p>
          <a:p>
            <a:pPr lvl="0"/>
            <a:r>
              <a:rPr lang="de-DE" sz="2800" dirty="0"/>
              <a:t>…</a:t>
            </a:r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02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121"/>
    </mc:Choice>
    <mc:Fallback xmlns="">
      <p:transition spd="slow" advTm="11412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Krankenhauszukunftsgesetz (KHZG, 2020)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638415"/>
          </a:xfrm>
        </p:spPr>
        <p:txBody>
          <a:bodyPr>
            <a:normAutofit fontScale="47500" lnSpcReduction="20000"/>
          </a:bodyPr>
          <a:lstStyle/>
          <a:p>
            <a:r>
              <a:rPr lang="de-DE" dirty="0"/>
              <a:t>Investitionsprogramm für Notfallkapazitäten und Digitalisierung von Krankenhäusern </a:t>
            </a:r>
          </a:p>
          <a:p>
            <a:pPr lvl="1"/>
            <a:r>
              <a:rPr lang="de-DE" dirty="0"/>
              <a:t>Bund: 3 Milliarden Euro</a:t>
            </a:r>
          </a:p>
          <a:p>
            <a:pPr lvl="1"/>
            <a:r>
              <a:rPr lang="de-DE" dirty="0"/>
              <a:t>Länder: 1,3 Milliarden Euro</a:t>
            </a:r>
          </a:p>
          <a:p>
            <a:r>
              <a:rPr lang="de-DE" b="1" dirty="0"/>
              <a:t>Inhalte: </a:t>
            </a:r>
            <a:endParaRPr lang="de-DE" dirty="0"/>
          </a:p>
          <a:p>
            <a:pPr lvl="1"/>
            <a:r>
              <a:rPr lang="de-DE" dirty="0"/>
              <a:t>Krankenhauszukunftsfonds (KHZF) ab 1. Januar 2021, finanziert aus Liquiditätsreserve des Gesundheitsfonds </a:t>
            </a:r>
          </a:p>
          <a:p>
            <a:pPr lvl="1"/>
            <a:r>
              <a:rPr lang="de-DE" dirty="0"/>
              <a:t>Förderanträge </a:t>
            </a:r>
          </a:p>
          <a:p>
            <a:pPr lvl="1"/>
            <a:r>
              <a:rPr lang="de-DE" dirty="0"/>
              <a:t>Investitionen:</a:t>
            </a:r>
          </a:p>
          <a:p>
            <a:pPr lvl="2"/>
            <a:r>
              <a:rPr lang="de-DE" dirty="0"/>
              <a:t>Notfallkapazitäten </a:t>
            </a:r>
          </a:p>
          <a:p>
            <a:pPr lvl="2"/>
            <a:r>
              <a:rPr lang="de-DE" dirty="0"/>
              <a:t>digitale Infrastruktur, z.B. Patientenportale, elektronische Dokumentation von Pflege- und Behandlungsleistungen, digitales Medikationsmanagement, Maßnahmen zur IT-Sicherheit sowie sektorenübergreifende telemedizinische Netzwerkstrukturen</a:t>
            </a:r>
          </a:p>
          <a:p>
            <a:pPr lvl="2"/>
            <a:r>
              <a:rPr lang="de-DE" dirty="0"/>
              <a:t>Hierfür erforderliche personelle Maßnahmen</a:t>
            </a:r>
          </a:p>
          <a:p>
            <a:pPr lvl="1"/>
            <a:r>
              <a:rPr lang="de-DE" dirty="0"/>
              <a:t>Krankenhausstrukturfonds (II) wird um zwei Jahre bis 2024 verlängert.</a:t>
            </a:r>
          </a:p>
          <a:p>
            <a:pPr lvl="1"/>
            <a:r>
              <a:rPr lang="de-DE" dirty="0"/>
              <a:t>Erlösrückgänge durch Corona 2020 werden in Verhandlungen mit den Kostenträgern krankenhausindividuell ausgeglichen. </a:t>
            </a:r>
          </a:p>
          <a:p>
            <a:pPr lvl="1"/>
            <a:r>
              <a:rPr lang="de-DE" dirty="0"/>
              <a:t>Mehrkosten von Krankenhäusern aufgrund der Corona-Pandemie (z.B. </a:t>
            </a:r>
            <a:r>
              <a:rPr lang="de-DE" dirty="0" err="1"/>
              <a:t>persönlichee</a:t>
            </a:r>
            <a:r>
              <a:rPr lang="de-DE" dirty="0"/>
              <a:t> Schutzausrüstungen): bis Ende 2021 krankenhausindividuelle Zuschläge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523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335"/>
    </mc:Choice>
    <mc:Fallback xmlns="">
      <p:transition spd="slow" advTm="9433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GKV-Finanzstabilisierungsgesetz (</a:t>
            </a:r>
            <a:r>
              <a:rPr lang="de-DE" b="1" dirty="0" smtClean="0"/>
              <a:t>GKV-</a:t>
            </a:r>
            <a:r>
              <a:rPr lang="de-DE" b="1" dirty="0" err="1" smtClean="0"/>
              <a:t>FinStG</a:t>
            </a:r>
            <a:r>
              <a:rPr lang="de-DE" b="1" dirty="0" smtClean="0"/>
              <a:t> 2022)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Inkrafttreten: </a:t>
            </a:r>
            <a:r>
              <a:rPr lang="de-DE" dirty="0" smtClean="0"/>
              <a:t>15.11.2022</a:t>
            </a:r>
          </a:p>
          <a:p>
            <a:pPr lvl="0"/>
            <a:r>
              <a:rPr lang="de-DE" dirty="0"/>
              <a:t>Finanzreformen in allen Bereichen der gesetzlichen Krankenversicherung</a:t>
            </a:r>
          </a:p>
          <a:p>
            <a:pPr lvl="1"/>
            <a:r>
              <a:rPr lang="de-DE" dirty="0"/>
              <a:t>Preisbildung von Arzneimitteln </a:t>
            </a:r>
          </a:p>
          <a:p>
            <a:pPr lvl="1"/>
            <a:r>
              <a:rPr lang="de-DE" dirty="0"/>
              <a:t>Honorierung von Ärzt*innen </a:t>
            </a:r>
          </a:p>
          <a:p>
            <a:pPr lvl="1"/>
            <a:r>
              <a:rPr lang="de-DE" dirty="0"/>
              <a:t>Reduktion der Finanzreserven der Krankenversicherung zur Stabilisierung der Beitragssätze</a:t>
            </a:r>
          </a:p>
          <a:p>
            <a:pPr lvl="1"/>
            <a:r>
              <a:rPr lang="de-DE" dirty="0"/>
              <a:t>Apothekenabschlag </a:t>
            </a:r>
          </a:p>
          <a:p>
            <a:pPr lvl="1"/>
            <a:r>
              <a:rPr lang="de-DE" dirty="0"/>
              <a:t>Schnellere Vergabe von Facharzttermine</a:t>
            </a:r>
          </a:p>
          <a:p>
            <a:pPr lvl="1"/>
            <a:r>
              <a:rPr lang="de-DE" dirty="0"/>
              <a:t>Arzneimittel ohne Zusatznutzen werden billiger.</a:t>
            </a:r>
          </a:p>
          <a:p>
            <a:pPr lvl="0"/>
            <a:r>
              <a:rPr lang="de-DE" dirty="0"/>
              <a:t>Relevanz für das Krankenhaus</a:t>
            </a:r>
          </a:p>
          <a:p>
            <a:pPr lvl="1"/>
            <a:r>
              <a:rPr lang="de-DE" dirty="0"/>
              <a:t>Pflegebudget: Ab 2025 werden im Pflegebudget nur noch die Kosten für qualifizierte Pflegekräfte berücksichtigt, die in der unmittelbaren Patientenversorgung auf bettenführenden Stationen eingesetzt sind.</a:t>
            </a:r>
          </a:p>
          <a:p>
            <a:pPr marL="457200" lvl="1" indent="0">
              <a:buNone/>
            </a:pPr>
            <a:r>
              <a:rPr lang="de-DE" dirty="0" smtClean="0"/>
              <a:t>=&gt; Großer Protest der Krankenhäuser „Kürzung von 20.000 Pflegehilfskräften“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37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Krankenhauspflegeentlastungsgesetz (</a:t>
            </a:r>
            <a:r>
              <a:rPr lang="de-DE" dirty="0" err="1"/>
              <a:t>KHPflEG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Noch im Bundesrat</a:t>
            </a:r>
          </a:p>
          <a:p>
            <a:r>
              <a:rPr lang="de-DE" dirty="0" smtClean="0"/>
              <a:t>„Gesetz </a:t>
            </a:r>
            <a:r>
              <a:rPr lang="de-DE" dirty="0"/>
              <a:t>zur Pflegepersonalbemessung im Krankenhaus sowie zur Anpassung weiterer Regelungen im Krankenhauswesen und in der </a:t>
            </a:r>
            <a:r>
              <a:rPr lang="de-DE" dirty="0" smtClean="0"/>
              <a:t>Digitalisierung“</a:t>
            </a:r>
          </a:p>
          <a:p>
            <a:pPr lvl="0"/>
            <a:r>
              <a:rPr lang="de-DE" dirty="0"/>
              <a:t>Ziel: Verbesserung der Situation der Pflege in Krankenhäusern durch „Idealbesetzungen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7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Krankenhauspflegeentlastungsgesetz (</a:t>
            </a:r>
            <a:r>
              <a:rPr lang="de-DE" dirty="0" err="1"/>
              <a:t>KHPflEG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dirty="0" smtClean="0"/>
              <a:t>PPR </a:t>
            </a:r>
            <a:r>
              <a:rPr lang="de-DE" dirty="0"/>
              <a:t>2.0 </a:t>
            </a:r>
          </a:p>
          <a:p>
            <a:pPr lvl="1"/>
            <a:r>
              <a:rPr lang="de-DE" dirty="0"/>
              <a:t>1.1.2023: Erprobungsphase mit Praxistest in ausgewählten </a:t>
            </a:r>
            <a:r>
              <a:rPr lang="de-DE" dirty="0" smtClean="0"/>
              <a:t>Krankenhäusern</a:t>
            </a:r>
          </a:p>
          <a:p>
            <a:pPr lvl="1"/>
            <a:r>
              <a:rPr lang="de-DE" dirty="0" smtClean="0"/>
              <a:t>1.1.2024: Verpflichtend in (fast) allen Krankenhäusern</a:t>
            </a:r>
            <a:endParaRPr lang="de-DE" dirty="0"/>
          </a:p>
          <a:p>
            <a:pPr lvl="1"/>
            <a:r>
              <a:rPr lang="de-DE" dirty="0"/>
              <a:t>1.1.2025. verbindliche Vorgaben für </a:t>
            </a:r>
            <a:r>
              <a:rPr lang="de-DE" dirty="0" smtClean="0"/>
              <a:t>Personalbemessung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Krankenhauspflegeentlastungsgesetz (</a:t>
            </a:r>
            <a:r>
              <a:rPr lang="de-DE" dirty="0" err="1"/>
              <a:t>KHPflEG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dirty="0" smtClean="0"/>
              <a:t>PPR </a:t>
            </a:r>
            <a:r>
              <a:rPr lang="de-DE" dirty="0"/>
              <a:t>2.0 </a:t>
            </a:r>
          </a:p>
          <a:p>
            <a:pPr lvl="1"/>
            <a:r>
              <a:rPr lang="de-DE" dirty="0"/>
              <a:t>1.1.2023: Erprobungsphase mit Praxistest in ausgewählten </a:t>
            </a:r>
            <a:r>
              <a:rPr lang="de-DE" dirty="0" smtClean="0"/>
              <a:t>Krankenhäusern</a:t>
            </a:r>
          </a:p>
          <a:p>
            <a:pPr lvl="1"/>
            <a:r>
              <a:rPr lang="de-DE" dirty="0" smtClean="0"/>
              <a:t>1.1.2024: Verpflichtend in (fast) allen Krankenhäusern</a:t>
            </a:r>
            <a:endParaRPr lang="de-DE" dirty="0"/>
          </a:p>
          <a:p>
            <a:pPr lvl="1"/>
            <a:r>
              <a:rPr lang="de-DE" dirty="0"/>
              <a:t>1.1.2025. verbindliche Vorgaben für </a:t>
            </a:r>
            <a:r>
              <a:rPr lang="de-DE" dirty="0" smtClean="0"/>
              <a:t>Personalbemessung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26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19287" t="24801" r="19288" b="18500"/>
          <a:stretch/>
        </p:blipFill>
        <p:spPr>
          <a:xfrm>
            <a:off x="2497741" y="2704427"/>
            <a:ext cx="6646440" cy="3834485"/>
          </a:xfrm>
          <a:prstGeom prst="rect">
            <a:avLst/>
          </a:prstGeom>
        </p:spPr>
      </p:pic>
      <p:sp>
        <p:nvSpPr>
          <p:cNvPr id="6" name="Abgerundete rechteckige Legende 5"/>
          <p:cNvSpPr/>
          <p:nvPr/>
        </p:nvSpPr>
        <p:spPr>
          <a:xfrm>
            <a:off x="179512" y="92076"/>
            <a:ext cx="4248472" cy="1680740"/>
          </a:xfrm>
          <a:prstGeom prst="wedgeRoundRectCallout">
            <a:avLst>
              <a:gd name="adj1" fmla="val 20315"/>
              <a:gd name="adj2" fmla="val 1136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dirty="0">
                <a:solidFill>
                  <a:schemeClr val="bg1"/>
                </a:solidFill>
                <a:effectLst/>
              </a:rPr>
              <a:t>A1 </a:t>
            </a:r>
            <a:r>
              <a:rPr lang="de-DE" dirty="0" smtClean="0">
                <a:solidFill>
                  <a:schemeClr val="bg1"/>
                </a:solidFill>
                <a:effectLst/>
              </a:rPr>
              <a:t>Grundleistungen</a:t>
            </a:r>
          </a:p>
          <a:p>
            <a:pPr algn="l"/>
            <a:r>
              <a:rPr lang="de-DE" dirty="0">
                <a:solidFill>
                  <a:schemeClr val="bg1"/>
                </a:solidFill>
                <a:effectLst/>
              </a:rPr>
              <a:t>A2 </a:t>
            </a:r>
            <a:r>
              <a:rPr lang="de-DE" dirty="0" smtClean="0">
                <a:solidFill>
                  <a:schemeClr val="bg1"/>
                </a:solidFill>
                <a:effectLst/>
              </a:rPr>
              <a:t>Erweiterte Leistungen</a:t>
            </a:r>
          </a:p>
          <a:p>
            <a:pPr algn="l"/>
            <a:r>
              <a:rPr lang="de-DE" dirty="0">
                <a:solidFill>
                  <a:schemeClr val="bg1"/>
                </a:solidFill>
                <a:effectLst/>
              </a:rPr>
              <a:t>A3 </a:t>
            </a:r>
            <a:r>
              <a:rPr lang="de-DE" dirty="0" smtClean="0">
                <a:solidFill>
                  <a:schemeClr val="bg1"/>
                </a:solidFill>
                <a:effectLst/>
              </a:rPr>
              <a:t>Besondere Leistungen</a:t>
            </a:r>
          </a:p>
          <a:p>
            <a:pPr algn="l"/>
            <a:r>
              <a:rPr lang="de-DE" dirty="0">
                <a:solidFill>
                  <a:schemeClr val="bg1"/>
                </a:solidFill>
                <a:effectLst/>
              </a:rPr>
              <a:t>A4 </a:t>
            </a:r>
            <a:r>
              <a:rPr lang="de-DE" dirty="0" smtClean="0">
                <a:solidFill>
                  <a:schemeClr val="bg1"/>
                </a:solidFill>
                <a:effectLst/>
              </a:rPr>
              <a:t>Hochaufwendige </a:t>
            </a:r>
            <a:r>
              <a:rPr lang="de-DE" dirty="0">
                <a:solidFill>
                  <a:schemeClr val="bg1"/>
                </a:solidFill>
                <a:effectLst/>
              </a:rPr>
              <a:t>Leistungen </a:t>
            </a:r>
            <a:r>
              <a:rPr lang="de-DE" dirty="0" err="1" smtClean="0">
                <a:solidFill>
                  <a:schemeClr val="bg1"/>
                </a:solidFill>
                <a:effectLst/>
              </a:rPr>
              <a:t>Leistungen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Abgerundete rechteckige Legende 8"/>
          <p:cNvSpPr/>
          <p:nvPr/>
        </p:nvSpPr>
        <p:spPr>
          <a:xfrm>
            <a:off x="4716016" y="45082"/>
            <a:ext cx="4248472" cy="1680740"/>
          </a:xfrm>
          <a:prstGeom prst="wedgeRoundRectCallout">
            <a:avLst>
              <a:gd name="adj1" fmla="val -74259"/>
              <a:gd name="adj2" fmla="val 1131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dirty="0" smtClean="0">
                <a:solidFill>
                  <a:schemeClr val="bg1"/>
                </a:solidFill>
                <a:effectLst/>
              </a:rPr>
              <a:t>S1 Grundleistungen</a:t>
            </a:r>
          </a:p>
          <a:p>
            <a:pPr algn="l"/>
            <a:r>
              <a:rPr lang="de-DE" dirty="0" smtClean="0">
                <a:solidFill>
                  <a:schemeClr val="bg1"/>
                </a:solidFill>
                <a:effectLst/>
              </a:rPr>
              <a:t>S2 Erweiterte Leistungen</a:t>
            </a:r>
          </a:p>
          <a:p>
            <a:pPr algn="l"/>
            <a:r>
              <a:rPr lang="de-DE" dirty="0" smtClean="0">
                <a:solidFill>
                  <a:schemeClr val="bg1"/>
                </a:solidFill>
                <a:effectLst/>
              </a:rPr>
              <a:t>S3 Besondere Leistungen</a:t>
            </a:r>
          </a:p>
          <a:p>
            <a:pPr algn="l"/>
            <a:r>
              <a:rPr lang="de-DE" dirty="0" smtClean="0">
                <a:solidFill>
                  <a:schemeClr val="bg1"/>
                </a:solidFill>
                <a:effectLst/>
              </a:rPr>
              <a:t>S4 Hochaufwendige </a:t>
            </a:r>
            <a:r>
              <a:rPr lang="de-DE" dirty="0">
                <a:solidFill>
                  <a:schemeClr val="bg1"/>
                </a:solidFill>
                <a:effectLst/>
              </a:rPr>
              <a:t>Leistungen </a:t>
            </a:r>
            <a:r>
              <a:rPr lang="de-DE" dirty="0" err="1" smtClean="0">
                <a:solidFill>
                  <a:schemeClr val="bg1"/>
                </a:solidFill>
                <a:effectLst/>
              </a:rPr>
              <a:t>Leistungen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Abgerundete rechteckige Legende 7"/>
          <p:cNvSpPr/>
          <p:nvPr/>
        </p:nvSpPr>
        <p:spPr>
          <a:xfrm>
            <a:off x="179512" y="2924944"/>
            <a:ext cx="2016224" cy="1296144"/>
          </a:xfrm>
          <a:prstGeom prst="wedgeRoundRectCallout">
            <a:avLst>
              <a:gd name="adj1" fmla="val 152221"/>
              <a:gd name="adj2" fmla="val -9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59,61 Minuten Pflege pro Patient*in und Tag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61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Krankenhauspflegeentlastungsgesetz (</a:t>
            </a:r>
            <a:r>
              <a:rPr lang="de-DE" dirty="0" err="1"/>
              <a:t>KHPflEG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de-DE" dirty="0" smtClean="0"/>
              <a:t>PPR </a:t>
            </a:r>
            <a:r>
              <a:rPr lang="de-DE" dirty="0"/>
              <a:t>2.0 </a:t>
            </a:r>
          </a:p>
          <a:p>
            <a:pPr lvl="1"/>
            <a:r>
              <a:rPr lang="de-DE" dirty="0"/>
              <a:t>1.1.2023: Erprobungsphase mit Praxistest in ausgewählten </a:t>
            </a:r>
            <a:r>
              <a:rPr lang="de-DE" dirty="0" smtClean="0"/>
              <a:t>Krankenhäusern</a:t>
            </a:r>
          </a:p>
          <a:p>
            <a:pPr lvl="1"/>
            <a:r>
              <a:rPr lang="de-DE" dirty="0" smtClean="0"/>
              <a:t>1.1.2024: Verpflichtend in (fast) allen Krankenhäusern</a:t>
            </a:r>
            <a:endParaRPr lang="de-DE" dirty="0"/>
          </a:p>
          <a:p>
            <a:pPr lvl="1"/>
            <a:r>
              <a:rPr lang="de-DE" dirty="0"/>
              <a:t>1.1.2025. verbindliche Vorgaben für </a:t>
            </a:r>
            <a:r>
              <a:rPr lang="de-DE" dirty="0" smtClean="0"/>
              <a:t>Personalbemessung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27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19287" t="24801" r="19288" b="18500"/>
          <a:stretch/>
        </p:blipFill>
        <p:spPr>
          <a:xfrm>
            <a:off x="2497741" y="2704427"/>
            <a:ext cx="6646440" cy="3834485"/>
          </a:xfrm>
          <a:prstGeom prst="rect">
            <a:avLst/>
          </a:prstGeom>
        </p:spPr>
      </p:pic>
      <p:sp>
        <p:nvSpPr>
          <p:cNvPr id="6" name="Abgerundete rechteckige Legende 5"/>
          <p:cNvSpPr/>
          <p:nvPr/>
        </p:nvSpPr>
        <p:spPr>
          <a:xfrm>
            <a:off x="179512" y="2924944"/>
            <a:ext cx="2016224" cy="1008112"/>
          </a:xfrm>
          <a:prstGeom prst="wedgeRoundRectCallout">
            <a:avLst>
              <a:gd name="adj1" fmla="val 101299"/>
              <a:gd name="adj2" fmla="val 2399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Je Patient und Tag</a:t>
            </a:r>
            <a:endParaRPr lang="de-DE" dirty="0"/>
          </a:p>
        </p:txBody>
      </p:sp>
      <p:sp>
        <p:nvSpPr>
          <p:cNvPr id="7" name="Abgerundete rechteckige Legende 6"/>
          <p:cNvSpPr/>
          <p:nvPr/>
        </p:nvSpPr>
        <p:spPr>
          <a:xfrm>
            <a:off x="3228165" y="1917757"/>
            <a:ext cx="2016224" cy="1008112"/>
          </a:xfrm>
          <a:prstGeom prst="wedgeRoundRectCallout">
            <a:avLst>
              <a:gd name="adj1" fmla="val 69474"/>
              <a:gd name="adj2" fmla="val 3290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Je Aufnahme</a:t>
            </a:r>
            <a:endParaRPr lang="de-DE" dirty="0"/>
          </a:p>
        </p:txBody>
      </p:sp>
      <p:sp>
        <p:nvSpPr>
          <p:cNvPr id="8" name="Abgerundete rechteckige Legende 7"/>
          <p:cNvSpPr/>
          <p:nvPr/>
        </p:nvSpPr>
        <p:spPr>
          <a:xfrm>
            <a:off x="6611888" y="3855630"/>
            <a:ext cx="2016224" cy="630750"/>
          </a:xfrm>
          <a:prstGeom prst="wedgeRoundRectCallout">
            <a:avLst>
              <a:gd name="adj1" fmla="val 14971"/>
              <a:gd name="adj2" fmla="val 2461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>
                <a:solidFill>
                  <a:schemeClr val="bg1"/>
                </a:solidFill>
                <a:effectLst/>
              </a:rPr>
              <a:t>Je Patient und Isolationstag</a:t>
            </a:r>
            <a:endParaRPr lang="de-DE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60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Krankenhauspflegeentlastungsgesetz (</a:t>
            </a:r>
            <a:r>
              <a:rPr lang="de-DE" dirty="0" err="1"/>
              <a:t>KHPflEG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de-DE" dirty="0" smtClean="0"/>
              <a:t>…</a:t>
            </a:r>
            <a:endParaRPr lang="de-DE" dirty="0"/>
          </a:p>
          <a:p>
            <a:pPr lvl="0"/>
            <a:r>
              <a:rPr lang="de-DE" dirty="0"/>
              <a:t>Krankenhaustagesbehandlung </a:t>
            </a:r>
          </a:p>
          <a:p>
            <a:pPr lvl="1"/>
            <a:r>
              <a:rPr lang="de-DE" dirty="0"/>
              <a:t>Behandlung ohne Übernachtung</a:t>
            </a:r>
          </a:p>
          <a:p>
            <a:pPr lvl="1"/>
            <a:r>
              <a:rPr lang="de-DE" dirty="0"/>
              <a:t>Entscheidung: </a:t>
            </a:r>
            <a:r>
              <a:rPr lang="de-DE" dirty="0" smtClean="0"/>
              <a:t>Ärzt*in und Patient*in </a:t>
            </a:r>
            <a:r>
              <a:rPr lang="de-DE" dirty="0"/>
              <a:t>im Einvernehmen</a:t>
            </a:r>
          </a:p>
          <a:p>
            <a:pPr lvl="0"/>
            <a:r>
              <a:rPr lang="de-DE" dirty="0"/>
              <a:t>Spezielle sektorengleiche Vergütung</a:t>
            </a:r>
          </a:p>
          <a:p>
            <a:pPr lvl="1"/>
            <a:r>
              <a:rPr lang="de-DE" dirty="0"/>
              <a:t>einheitlich, egal ob ambulant oder stationär erbrachte Leistung</a:t>
            </a:r>
          </a:p>
          <a:p>
            <a:pPr lvl="1"/>
            <a:r>
              <a:rPr lang="de-DE" dirty="0"/>
              <a:t>betragsmäßig zwischen EBM und DRG</a:t>
            </a:r>
          </a:p>
          <a:p>
            <a:pPr lvl="1"/>
            <a:r>
              <a:rPr lang="de-DE" dirty="0"/>
              <a:t>Katalog ambulant durchführbarer OPs bis </a:t>
            </a:r>
            <a:r>
              <a:rPr lang="de-DE" dirty="0" smtClean="0"/>
              <a:t>31.3.23</a:t>
            </a:r>
          </a:p>
          <a:p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8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Krankenhauspflegeentlastungsgesetz (</a:t>
            </a:r>
            <a:r>
              <a:rPr lang="de-DE" dirty="0" err="1"/>
              <a:t>KHPflEG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e-DE" dirty="0" smtClean="0"/>
              <a:t>…</a:t>
            </a:r>
          </a:p>
          <a:p>
            <a:pPr lvl="0"/>
            <a:r>
              <a:rPr lang="de-DE" dirty="0" smtClean="0"/>
              <a:t>Geburtshilfe </a:t>
            </a:r>
            <a:r>
              <a:rPr lang="de-DE" dirty="0"/>
              <a:t>und Pädiatrie</a:t>
            </a:r>
          </a:p>
          <a:p>
            <a:pPr lvl="1"/>
            <a:r>
              <a:rPr lang="de-DE" dirty="0"/>
              <a:t>flächendeckende Versorgung mit Geburtshilfestandorten </a:t>
            </a:r>
          </a:p>
          <a:p>
            <a:pPr lvl="1"/>
            <a:r>
              <a:rPr lang="de-DE" dirty="0" smtClean="0"/>
              <a:t>2023 </a:t>
            </a:r>
            <a:r>
              <a:rPr lang="de-DE" dirty="0"/>
              <a:t>und 2024 jeweils 120 </a:t>
            </a:r>
            <a:r>
              <a:rPr lang="de-DE" dirty="0" err="1"/>
              <a:t>Mio</a:t>
            </a:r>
            <a:r>
              <a:rPr lang="de-DE" dirty="0"/>
              <a:t> </a:t>
            </a:r>
            <a:r>
              <a:rPr lang="de-DE" dirty="0" smtClean="0"/>
              <a:t>Euro</a:t>
            </a:r>
            <a:endParaRPr lang="de-DE" dirty="0"/>
          </a:p>
          <a:p>
            <a:pPr lvl="1"/>
            <a:r>
              <a:rPr lang="de-DE" dirty="0"/>
              <a:t>Garantie des Erlösvolumens für Pädiatrie aus 2019</a:t>
            </a:r>
          </a:p>
          <a:p>
            <a:pPr lvl="0"/>
            <a:r>
              <a:rPr lang="de-DE" dirty="0"/>
              <a:t>Hebammenversorgung</a:t>
            </a:r>
          </a:p>
          <a:p>
            <a:pPr lvl="1"/>
            <a:r>
              <a:rPr lang="de-DE" dirty="0"/>
              <a:t>ab 2025 Personalkosten von Hebammen werden vollständig im Pflegebudget berücksichtigt</a:t>
            </a:r>
          </a:p>
          <a:p>
            <a:pPr lvl="0"/>
            <a:r>
              <a:rPr lang="de-DE" dirty="0" smtClean="0"/>
              <a:t>Budgetverhandlungen</a:t>
            </a:r>
          </a:p>
          <a:p>
            <a:pPr lvl="1"/>
            <a:r>
              <a:rPr lang="de-DE" dirty="0" smtClean="0"/>
              <a:t>Aktuell: Meistens erfolgen Budgetverhandlungen für Jahr t im Jahr t+1</a:t>
            </a:r>
          </a:p>
          <a:p>
            <a:pPr lvl="1"/>
            <a:r>
              <a:rPr lang="de-DE" dirty="0"/>
              <a:t>Ab </a:t>
            </a:r>
            <a:r>
              <a:rPr lang="de-DE" dirty="0" smtClean="0"/>
              <a:t>2026: regulärer </a:t>
            </a:r>
            <a:r>
              <a:rPr lang="de-DE" dirty="0"/>
              <a:t>Budgetabschluss bis zum 31. Juli des </a:t>
            </a:r>
            <a:r>
              <a:rPr lang="de-DE" dirty="0" smtClean="0"/>
              <a:t>Jahres, </a:t>
            </a:r>
            <a:r>
              <a:rPr lang="de-DE" dirty="0"/>
              <a:t>für das die Vereinbarung gelten </a:t>
            </a:r>
            <a:r>
              <a:rPr lang="de-DE" dirty="0" smtClean="0"/>
              <a:t>soll</a:t>
            </a:r>
          </a:p>
          <a:p>
            <a:pPr lvl="1"/>
            <a:r>
              <a:rPr lang="de-DE" dirty="0" smtClean="0"/>
              <a:t>Konvergenz: schrittweise Annäherung am 31.07.</a:t>
            </a:r>
            <a:endParaRPr lang="de-DE" dirty="0"/>
          </a:p>
          <a:p>
            <a:pPr lvl="0"/>
            <a:r>
              <a:rPr lang="de-DE" dirty="0"/>
              <a:t>Digitale Gesundheitsversorgung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2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err="1"/>
              <a:t>GKV</a:t>
            </a:r>
            <a:r>
              <a:rPr lang="de-DE" dirty="0"/>
              <a:t>-Finanzierungsgesetz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de-DE" sz="2200" dirty="0"/>
              <a:t>Gesetz zur nachhaltigen und sozial ausgewogenen Finanzierung der Gesetzlichen Krankenversicherung (</a:t>
            </a:r>
            <a:r>
              <a:rPr lang="de-DE" sz="2200" dirty="0" err="1"/>
              <a:t>GKV-FinG</a:t>
            </a:r>
            <a:r>
              <a:rPr lang="de-DE" sz="2200" dirty="0"/>
              <a:t>)</a:t>
            </a:r>
          </a:p>
          <a:p>
            <a:pPr>
              <a:defRPr/>
            </a:pPr>
            <a:r>
              <a:rPr lang="de-DE" sz="2200" dirty="0"/>
              <a:t>Verabschiedet: 22.12.2010; In Kraft getreten: 1.1.2011</a:t>
            </a:r>
          </a:p>
          <a:p>
            <a:pPr>
              <a:defRPr/>
            </a:pPr>
            <a:r>
              <a:rPr lang="de-DE" sz="2200" dirty="0"/>
              <a:t>Einsparungen im KH-Bereich: </a:t>
            </a:r>
          </a:p>
          <a:p>
            <a:pPr lvl="1">
              <a:defRPr/>
            </a:pPr>
            <a:r>
              <a:rPr lang="de-DE" sz="2200" dirty="0"/>
              <a:t>Mehrleistungsabschlag (§4 Abs.2a </a:t>
            </a:r>
            <a:r>
              <a:rPr lang="de-DE" sz="2200" dirty="0" err="1"/>
              <a:t>KHEntgG</a:t>
            </a:r>
            <a:r>
              <a:rPr lang="de-DE" sz="2200" dirty="0"/>
              <a:t>) =&gt; 2011: 30% gesetzlicher Abschlag, ab 2012 vertragliche Vereinbarung</a:t>
            </a:r>
          </a:p>
          <a:p>
            <a:pPr lvl="2">
              <a:defRPr/>
            </a:pPr>
            <a:r>
              <a:rPr lang="de-DE" sz="2200" dirty="0"/>
              <a:t>Ausgenommen: </a:t>
            </a:r>
          </a:p>
          <a:p>
            <a:pPr lvl="3">
              <a:defRPr/>
            </a:pPr>
            <a:r>
              <a:rPr lang="de-DE" sz="1800" dirty="0"/>
              <a:t>Leistungen mit Sachkostenanteil von mehr als 2/3</a:t>
            </a:r>
          </a:p>
          <a:p>
            <a:pPr lvl="3">
              <a:defRPr/>
            </a:pPr>
            <a:r>
              <a:rPr lang="de-DE" sz="1800" dirty="0"/>
              <a:t>Zusätzliche Kapazitäten aufgrund der KH-Planung oder des Landesinvestitionsprogramms</a:t>
            </a:r>
          </a:p>
          <a:p>
            <a:pPr lvl="3">
              <a:defRPr/>
            </a:pPr>
            <a:r>
              <a:rPr lang="de-DE" sz="1800" dirty="0"/>
              <a:t>Zudem: zur Vermeidung unzumutbarer Härten (z. B. wg. ansonsten Defizit bei einzelnen Leistungsbereichen oder </a:t>
            </a:r>
            <a:r>
              <a:rPr lang="de-DE" sz="1800" dirty="0" err="1"/>
              <a:t>mgl</a:t>
            </a:r>
            <a:r>
              <a:rPr lang="de-DE" sz="1800" dirty="0"/>
              <a:t>. Versorgungsproblemen) können Vertragsparteien einzelne Leistungen ausnehmen</a:t>
            </a:r>
          </a:p>
          <a:p>
            <a:pPr lvl="1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289"/>
    </mc:Choice>
    <mc:Fallback xmlns="">
      <p:transition spd="slow" advTm="79289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30</a:t>
            </a:fld>
            <a:endParaRPr lang="de-DE"/>
          </a:p>
        </p:txBody>
      </p:sp>
      <p:pic>
        <p:nvPicPr>
          <p:cNvPr id="6" name="Grafik 5" descr="https://i0.wp.com/natashaerikadiaz.com/wp-content/uploads/2018/10/moretocome_0.png?resize=225%2C225&amp;ssl=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46138"/>
            <a:ext cx="4572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84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1000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</a:rPr>
              <a:t>	3.1.1 </a:t>
            </a:r>
            <a:r>
              <a:rPr lang="de-DE" sz="1600" dirty="0">
                <a:effectLst/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3.1.2 Unterscheidung nach der Finanzierung </a:t>
            </a:r>
            <a:r>
              <a:rPr lang="de-DE" sz="1600" dirty="0" err="1">
                <a:effectLst/>
                <a:cs typeface="Times New Roman" pitchFamily="18" charset="0"/>
              </a:rPr>
              <a:t>d.L</a:t>
            </a:r>
            <a:r>
              <a:rPr lang="de-DE" sz="1600" dirty="0">
                <a:effectLst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1600" dirty="0">
                <a:effectLst/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3.3 Geschichte der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dirty="0"/>
              <a:t>	</a:t>
            </a:r>
            <a:r>
              <a:rPr lang="de-DE" sz="2800" dirty="0"/>
              <a:t>	- Teil 1: Monistische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000000"/>
                </a:solidFill>
              </a:rPr>
              <a:t>		</a:t>
            </a:r>
            <a:r>
              <a:rPr lang="de-DE" sz="2800" dirty="0"/>
              <a:t>- Teil 2: Duale Krankenhausfinanzierung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/>
              <a:t>		- Teil 3: Diagnosis Related Groups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>
                <a:solidFill>
                  <a:srgbClr val="FF0000"/>
                </a:solidFill>
              </a:rPr>
              <a:t>		- Teil 4: Aktuelle Entwicklungen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79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508"/>
    </mc:Choice>
    <mc:Fallback xmlns="">
      <p:transition spd="slow" advTm="19950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de-DE" dirty="0"/>
              <a:t>GKV-Versorgungsstrukturgesetz 2011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de-DE" sz="2800" dirty="0"/>
              <a:t>Gesetz zur Verbesserung der Versorgungsstrukturen in der Gesetzlichen Krankenversicherung (</a:t>
            </a:r>
            <a:r>
              <a:rPr lang="de-DE" sz="2800" dirty="0" err="1"/>
              <a:t>GKV</a:t>
            </a:r>
            <a:r>
              <a:rPr lang="de-DE" sz="2800" dirty="0"/>
              <a:t>-VStG)</a:t>
            </a:r>
          </a:p>
          <a:p>
            <a:pPr>
              <a:defRPr/>
            </a:pPr>
            <a:r>
              <a:rPr lang="de-DE" sz="2800" dirty="0"/>
              <a:t>Verabschiedet: 22.12.2011; In Kraft getreten: 1.1.2012</a:t>
            </a:r>
          </a:p>
          <a:p>
            <a:pPr>
              <a:defRPr/>
            </a:pPr>
            <a:r>
              <a:rPr lang="de-DE" sz="2800" dirty="0"/>
              <a:t>Ziel: Sicherung einer wohnortnahen, bedarfsgerechten und flächendeckenden medizinischen Versorgung</a:t>
            </a:r>
          </a:p>
          <a:p>
            <a:pPr lvl="1">
              <a:defRPr/>
            </a:pPr>
            <a:r>
              <a:rPr lang="de-DE" sz="2400" dirty="0"/>
              <a:t>Bessere Versorgung für </a:t>
            </a:r>
            <a:r>
              <a:rPr lang="de-DE" sz="2400" dirty="0" smtClean="0"/>
              <a:t>Patient*innen</a:t>
            </a:r>
            <a:endParaRPr lang="de-DE" sz="2400" dirty="0"/>
          </a:p>
          <a:p>
            <a:pPr lvl="1">
              <a:defRPr/>
            </a:pPr>
            <a:r>
              <a:rPr lang="de-DE" sz="2400" dirty="0"/>
              <a:t>Flexiblere Versorgungsstrukturen auf dem Land</a:t>
            </a:r>
          </a:p>
          <a:p>
            <a:pPr lvl="1">
              <a:defRPr/>
            </a:pPr>
            <a:r>
              <a:rPr lang="de-DE" sz="2400" dirty="0"/>
              <a:t>Anreize für </a:t>
            </a:r>
            <a:r>
              <a:rPr lang="de-DE" sz="2400" dirty="0" smtClean="0"/>
              <a:t>Ärzt*innen </a:t>
            </a:r>
            <a:r>
              <a:rPr lang="de-DE" sz="2400" dirty="0"/>
              <a:t>in strukturschwachen Gebieten</a:t>
            </a:r>
          </a:p>
          <a:p>
            <a:pPr lvl="1">
              <a:defRPr/>
            </a:pPr>
            <a:r>
              <a:rPr lang="de-DE" sz="2400" dirty="0"/>
              <a:t>Gute Rahmenbedingungen für den Arztberuf</a:t>
            </a:r>
          </a:p>
          <a:p>
            <a:pPr lvl="1">
              <a:defRPr/>
            </a:pPr>
            <a:r>
              <a:rPr lang="de-DE" sz="2400" dirty="0"/>
              <a:t>Zielgenaue Bedarfsplanung</a:t>
            </a:r>
          </a:p>
          <a:p>
            <a:pPr>
              <a:defRPr/>
            </a:pP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856"/>
    </mc:Choice>
    <mc:Fallback xmlns="">
      <p:transition spd="slow" advTm="9085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Psych</a:t>
            </a:r>
            <a:r>
              <a:rPr lang="de-DE" dirty="0"/>
              <a:t>-Entgeltgesetz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„Gesetz zur Einführung eines pauschalierenden Entgeltsystems für psychiatrische und psychosomatische Einrichtungen“ (Psych-EntgG)</a:t>
            </a:r>
          </a:p>
          <a:p>
            <a:r>
              <a:rPr lang="de-DE" dirty="0"/>
              <a:t>Verabschiedet: </a:t>
            </a:r>
            <a:r>
              <a:rPr lang="de-DE" dirty="0" smtClean="0"/>
              <a:t>21.7.2012, in </a:t>
            </a:r>
            <a:r>
              <a:rPr lang="de-DE" dirty="0"/>
              <a:t>Kraft getreten: 1.1.2013</a:t>
            </a:r>
          </a:p>
          <a:p>
            <a:r>
              <a:rPr lang="de-DE" dirty="0"/>
              <a:t>Finanzierung bisher:</a:t>
            </a:r>
          </a:p>
          <a:p>
            <a:pPr lvl="1"/>
            <a:r>
              <a:rPr lang="de-DE" dirty="0"/>
              <a:t>mit jeder Klinik individuell ausgehandelte Entgelte</a:t>
            </a:r>
          </a:p>
          <a:p>
            <a:pPr lvl="1"/>
            <a:r>
              <a:rPr lang="de-DE" dirty="0"/>
              <a:t>An </a:t>
            </a:r>
            <a:r>
              <a:rPr lang="de-DE" dirty="0" err="1"/>
              <a:t>Istkosten</a:t>
            </a:r>
            <a:r>
              <a:rPr lang="de-DE" dirty="0"/>
              <a:t> orientiert</a:t>
            </a:r>
          </a:p>
          <a:p>
            <a:pPr lvl="1"/>
            <a:r>
              <a:rPr lang="de-DE" dirty="0"/>
              <a:t>Abteilungsbezogene Tagespflegesätzen</a:t>
            </a:r>
          </a:p>
          <a:p>
            <a:r>
              <a:rPr lang="de-DE" dirty="0"/>
              <a:t>PEPP: Pauschalierende Entgelte für Psychiatrie und Psychosomatik</a:t>
            </a:r>
          </a:p>
          <a:p>
            <a:pPr lvl="1"/>
            <a:r>
              <a:rPr lang="de-DE" dirty="0"/>
              <a:t>Einheitlicher Entgeltkatalog Psychiatrie</a:t>
            </a:r>
          </a:p>
          <a:p>
            <a:pPr lvl="1"/>
            <a:r>
              <a:rPr lang="de-DE" dirty="0"/>
              <a:t>Abrechnungsbezug tagesbezogen</a:t>
            </a:r>
          </a:p>
          <a:p>
            <a:pPr lvl="1"/>
            <a:r>
              <a:rPr lang="de-DE" dirty="0"/>
              <a:t>Leistungsbezug auf Diagnosen und Prozeduren, nicht auf Abteilungen</a:t>
            </a:r>
          </a:p>
          <a:p>
            <a:pPr lvl="0"/>
            <a:r>
              <a:rPr lang="de-DE" dirty="0"/>
              <a:t>Einführung:</a:t>
            </a:r>
          </a:p>
          <a:p>
            <a:pPr lvl="1"/>
            <a:r>
              <a:rPr lang="de-DE" dirty="0"/>
              <a:t>Optionsphase: 2013-2014</a:t>
            </a:r>
          </a:p>
          <a:p>
            <a:pPr lvl="1"/>
            <a:r>
              <a:rPr lang="de-DE" dirty="0"/>
              <a:t>Budgetneutrale Phase: 2015 bis </a:t>
            </a:r>
            <a:r>
              <a:rPr lang="de-DE" dirty="0" smtClean="0"/>
              <a:t>2016 </a:t>
            </a:r>
            <a:endParaRPr lang="de-DE" dirty="0"/>
          </a:p>
          <a:p>
            <a:pPr lvl="1"/>
            <a:r>
              <a:rPr lang="de-DE" dirty="0"/>
              <a:t>Konvergenzphase: 2017 bis 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26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760"/>
    </mc:Choice>
    <mc:Fallback xmlns="">
      <p:transition spd="slow" advTm="13476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GKV-Finanzstrukturgesetz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GKV-Finanzstruktur- und Qualitätsweiterentwicklungsgesetz (GKV-FQWG)</a:t>
            </a:r>
          </a:p>
          <a:p>
            <a:pPr lvl="1"/>
            <a:r>
              <a:rPr lang="de-DE" dirty="0"/>
              <a:t>Verabschiedet: 24. Juli 2014, </a:t>
            </a:r>
            <a:r>
              <a:rPr lang="de-DE" dirty="0" smtClean="0"/>
              <a:t>in Kraft getreten </a:t>
            </a:r>
            <a:r>
              <a:rPr lang="de-DE" dirty="0"/>
              <a:t>1.1.2015</a:t>
            </a:r>
          </a:p>
          <a:p>
            <a:r>
              <a:rPr lang="de-DE" dirty="0"/>
              <a:t>Inhalte:</a:t>
            </a:r>
          </a:p>
          <a:p>
            <a:pPr lvl="1"/>
            <a:r>
              <a:rPr lang="de-DE" dirty="0"/>
              <a:t>Beitragssatz</a:t>
            </a:r>
          </a:p>
          <a:p>
            <a:pPr lvl="1"/>
            <a:r>
              <a:rPr lang="de-DE" dirty="0"/>
              <a:t>Mehr Wettbewerb durch kassenindividuelle Zusatzbeiträge</a:t>
            </a:r>
          </a:p>
          <a:p>
            <a:pPr lvl="1"/>
            <a:r>
              <a:rPr lang="de-DE" dirty="0"/>
              <a:t>Sonderkündigungsrecht: Mehr Transparenz beim Zusatzbeitrag</a:t>
            </a:r>
          </a:p>
          <a:p>
            <a:pPr lvl="1"/>
            <a:r>
              <a:rPr lang="de-DE" dirty="0"/>
              <a:t>Bürokratieabbau</a:t>
            </a:r>
          </a:p>
          <a:p>
            <a:pPr lvl="1"/>
            <a:r>
              <a:rPr lang="de-DE" b="1" dirty="0"/>
              <a:t>Qualitätsinstitut</a:t>
            </a:r>
          </a:p>
          <a:p>
            <a:pPr lvl="1"/>
            <a:r>
              <a:rPr lang="de-DE" dirty="0"/>
              <a:t>Finanzielle Entlastung für Hebammen</a:t>
            </a:r>
          </a:p>
          <a:p>
            <a:pPr lvl="1"/>
            <a:r>
              <a:rPr lang="de-DE" dirty="0"/>
              <a:t>Unabhängige Patientenberatung (UPD)</a:t>
            </a:r>
          </a:p>
          <a:p>
            <a:pPr lvl="1"/>
            <a:r>
              <a:rPr lang="de-DE" dirty="0"/>
              <a:t>Anpassung an das neue PEPP-Entgeltsystem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35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70"/>
    </mc:Choice>
    <mc:Fallback xmlns="">
      <p:transition spd="slow" advTm="402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IQTIG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b="1" dirty="0"/>
              <a:t>IQTIG: I</a:t>
            </a:r>
            <a:r>
              <a:rPr lang="de-DE" dirty="0"/>
              <a:t>nstitut für </a:t>
            </a:r>
            <a:r>
              <a:rPr lang="de-DE" b="1" dirty="0"/>
              <a:t>Q</a:t>
            </a:r>
            <a:r>
              <a:rPr lang="de-DE" dirty="0"/>
              <a:t>ualitätssicherung und </a:t>
            </a:r>
            <a:r>
              <a:rPr lang="de-DE" b="1" dirty="0"/>
              <a:t>T</a:t>
            </a:r>
            <a:r>
              <a:rPr lang="de-DE" dirty="0"/>
              <a:t>ransparenz </a:t>
            </a:r>
            <a:r>
              <a:rPr lang="de-DE" b="1" dirty="0"/>
              <a:t>i</a:t>
            </a:r>
            <a:r>
              <a:rPr lang="de-DE" dirty="0"/>
              <a:t>m </a:t>
            </a:r>
            <a:r>
              <a:rPr lang="de-DE" b="1" dirty="0"/>
              <a:t>G</a:t>
            </a:r>
            <a:r>
              <a:rPr lang="de-DE" dirty="0"/>
              <a:t>esundheitswesen, Berlin</a:t>
            </a:r>
          </a:p>
          <a:p>
            <a:r>
              <a:rPr lang="de-DE" dirty="0"/>
              <a:t>Gegr. 2014</a:t>
            </a:r>
          </a:p>
          <a:p>
            <a:r>
              <a:rPr lang="de-DE" dirty="0"/>
              <a:t>Gesetz zur Weiterentwicklung der Finanzstruktur und der Qualität in der gesetzlichen Krankenversicherung (GKV-FQWG, 2014)</a:t>
            </a:r>
          </a:p>
          <a:p>
            <a:r>
              <a:rPr lang="de-DE" dirty="0"/>
              <a:t>„fachlich unabhängiges, wissenschaftliches Institut für Qualitätssicherung und Transparenz im Gesundheitswesen zu gründen“</a:t>
            </a:r>
            <a:r>
              <a:rPr lang="de-DE" dirty="0">
                <a:hlinkClick r:id="rId2"/>
              </a:rPr>
              <a:t>§ 137a SGB V</a:t>
            </a:r>
            <a:r>
              <a:rPr lang="de-DE" dirty="0"/>
              <a:t> </a:t>
            </a:r>
          </a:p>
          <a:p>
            <a:r>
              <a:rPr lang="de-DE" dirty="0"/>
              <a:t>Aufgaben:</a:t>
            </a:r>
          </a:p>
          <a:p>
            <a:pPr lvl="1"/>
            <a:r>
              <a:rPr lang="de-DE" dirty="0"/>
              <a:t>Erarbeitung von Instrumenten der Qualitätssicherung im Auftrag des GBA</a:t>
            </a:r>
          </a:p>
          <a:p>
            <a:pPr lvl="1"/>
            <a:r>
              <a:rPr lang="de-DE" dirty="0"/>
              <a:t>Fortführung und Weiterentwicklung der bereits existierenden Verfahren der Qualitätssicherung.</a:t>
            </a:r>
          </a:p>
          <a:p>
            <a:pPr lvl="1"/>
            <a:r>
              <a:rPr lang="de-DE" dirty="0"/>
              <a:t>Schaffung von Kriterien zur Bewertung von Zertifikaten und Qualitätssiegeln im ambulanten wie stationären Bereich.</a:t>
            </a:r>
          </a:p>
          <a:p>
            <a:pPr lvl="1"/>
            <a:r>
              <a:rPr lang="de-DE" dirty="0"/>
              <a:t>Planungsrelevante Qualitätsindikatoren,</a:t>
            </a:r>
          </a:p>
          <a:p>
            <a:pPr lvl="1"/>
            <a:r>
              <a:rPr lang="de-DE" dirty="0"/>
              <a:t>Zu- und Abschläge in der qualitätsorientierten Vergütung</a:t>
            </a:r>
          </a:p>
          <a:p>
            <a:pPr lvl="1"/>
            <a:r>
              <a:rPr lang="de-DE" dirty="0"/>
              <a:t>…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75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725"/>
    </mc:Choice>
    <mc:Fallback xmlns="">
      <p:transition spd="slow" advTm="7872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8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12944" t="32423" r="53521" b="12142"/>
          <a:stretch/>
        </p:blipFill>
        <p:spPr>
          <a:xfrm>
            <a:off x="107504" y="116632"/>
            <a:ext cx="7344816" cy="682939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-36512" y="6642556"/>
            <a:ext cx="6497291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800" dirty="0">
                <a:effectLst/>
              </a:rPr>
              <a:t>http://www.spiegel.de/wirtschaft/soziales/krankenhaus-pruefer-iqtig-dieses-institut-haut-schlechten-kliniken-auf-die-finger-a-1237390.html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2320" y="274638"/>
            <a:ext cx="1691680" cy="6081712"/>
          </a:xfrm>
        </p:spPr>
        <p:txBody>
          <a:bodyPr vert="vert">
            <a:normAutofit/>
          </a:bodyPr>
          <a:lstStyle/>
          <a:p>
            <a:r>
              <a:rPr lang="de-DE"/>
              <a:t>„Klinik-TÜV</a:t>
            </a:r>
            <a:r>
              <a:rPr lang="de-DE" dirty="0"/>
              <a:t>“ des IQTIG</a:t>
            </a:r>
          </a:p>
        </p:txBody>
      </p:sp>
    </p:spTree>
    <p:extLst>
      <p:ext uri="{BB962C8B-B14F-4D97-AF65-F5344CB8AC3E}">
        <p14:creationId xmlns:p14="http://schemas.microsoft.com/office/powerpoint/2010/main" val="372888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44"/>
    </mc:Choice>
    <mc:Fallback xmlns="">
      <p:transition spd="slow" advTm="2394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Versorgungsstärkungsgesetz 2015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de-DE" sz="2400" dirty="0"/>
              <a:t>Gesetz zur Stärkung der Versorgung in der gesetzlichen Krankenversicherung, </a:t>
            </a:r>
            <a:r>
              <a:rPr lang="de-DE" sz="2400" dirty="0" err="1"/>
              <a:t>GKV</a:t>
            </a:r>
            <a:r>
              <a:rPr lang="de-DE" sz="2400" dirty="0"/>
              <a:t>-VSG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de-DE" sz="2400" dirty="0"/>
              <a:t>Verabschiedet: 16.7.2015; In Kraft getreten: 17.7.2015</a:t>
            </a:r>
          </a:p>
          <a:p>
            <a:r>
              <a:rPr lang="de-DE" sz="2400" dirty="0"/>
              <a:t>Ziel: Erhalt und Verbesserung der Versorgung insbesondere im ländlichen Raum </a:t>
            </a:r>
          </a:p>
          <a:p>
            <a:r>
              <a:rPr lang="de-DE" sz="2400" dirty="0"/>
              <a:t>Instrumente:</a:t>
            </a:r>
          </a:p>
          <a:p>
            <a:pPr lvl="1"/>
            <a:r>
              <a:rPr lang="de-DE" sz="2400" dirty="0"/>
              <a:t>Finanzierung</a:t>
            </a:r>
          </a:p>
          <a:p>
            <a:pPr lvl="1"/>
            <a:r>
              <a:rPr lang="de-DE" sz="2400" dirty="0"/>
              <a:t>Arbeitsbedingungen (insb. für Niederlassung)</a:t>
            </a:r>
          </a:p>
          <a:p>
            <a:pPr lvl="1"/>
            <a:r>
              <a:rPr lang="de-DE" sz="2400" dirty="0"/>
              <a:t>Innovationsfonds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90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76"/>
    </mc:Choice>
    <mc:Fallback xmlns="">
      <p:transition spd="slow" advTm="4167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1540</Words>
  <Application>Microsoft Office PowerPoint</Application>
  <PresentationFormat>Bildschirmpräsentation (4:3)</PresentationFormat>
  <Paragraphs>301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6" baseType="lpstr">
      <vt:lpstr>Arial</vt:lpstr>
      <vt:lpstr>Calibri</vt:lpstr>
      <vt:lpstr>Tahoma</vt:lpstr>
      <vt:lpstr>Times New Roman</vt:lpstr>
      <vt:lpstr>Larissa</vt:lpstr>
      <vt:lpstr>GESUNDHEITSMANAGEMENT I Teil 3b-4    Prof. Dr. Steffen Fleßa Lst. für Allgemeine Betriebswirtschaftslehre und Gesundheitsmanagement Universität Greifswald </vt:lpstr>
      <vt:lpstr>3 Grundlagen der Finanzierung</vt:lpstr>
      <vt:lpstr>GKV-Finanzierungsgesetz</vt:lpstr>
      <vt:lpstr>GKV-Versorgungsstrukturgesetz 2011</vt:lpstr>
      <vt:lpstr>Psych-Entgeltgesetz</vt:lpstr>
      <vt:lpstr>GKV-Finanzstrukturgesetz </vt:lpstr>
      <vt:lpstr>IQTIG</vt:lpstr>
      <vt:lpstr>„Klinik-TÜV“ des IQTIG</vt:lpstr>
      <vt:lpstr>Versorgungsstärkungsgesetz 2015</vt:lpstr>
      <vt:lpstr>Versorgungsstärkungsgesetz</vt:lpstr>
      <vt:lpstr>Versorgungsstärkungsgesetz</vt:lpstr>
      <vt:lpstr>Krankenhausstrukturgesetz</vt:lpstr>
      <vt:lpstr>Krankenhausstrukturgesetz: Inhalt</vt:lpstr>
      <vt:lpstr>Krankenhausstrukturgesetz: Inhalt</vt:lpstr>
      <vt:lpstr>Krankenhausstrukturgesetz: Inhalt</vt:lpstr>
      <vt:lpstr>Psychiatrie Versorgungs- und Vergütungsgesetz</vt:lpstr>
      <vt:lpstr>Pflegepersonal-Stärkungsgesetz</vt:lpstr>
      <vt:lpstr>Zuschlag für bedarfsnotwendige Krankenhäuser im ländlichen Raum </vt:lpstr>
      <vt:lpstr>Pflegepersonaluntergrenzen-Verordnung (PpUGV)</vt:lpstr>
      <vt:lpstr>Pflegepersonaluntergrenzen-Verordnung (PpUGV)</vt:lpstr>
      <vt:lpstr>COVID-19-Krankenhausentlastungsgesetz </vt:lpstr>
      <vt:lpstr>Krankenhauszukunftsgesetz (KHZG, 2020)</vt:lpstr>
      <vt:lpstr>GKV-Finanzstabilisierungsgesetz (GKV-FinStG 2022)</vt:lpstr>
      <vt:lpstr>Krankenhauspflegeentlastungsgesetz (KHPflEG)</vt:lpstr>
      <vt:lpstr>Krankenhauspflegeentlastungsgesetz (KHPflEG)</vt:lpstr>
      <vt:lpstr>Krankenhauspflegeentlastungsgesetz (KHPflEG)</vt:lpstr>
      <vt:lpstr>Krankenhauspflegeentlastungsgesetz (KHPflEG)</vt:lpstr>
      <vt:lpstr>Krankenhauspflegeentlastungsgesetz (KHPflEG)</vt:lpstr>
      <vt:lpstr>Krankenhauspflegeentlastungsgesetz (KHPflEG)</vt:lpstr>
      <vt:lpstr>PowerPoint-Präsentation</vt:lpstr>
      <vt:lpstr>3 Grundlagen der Finanzierung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481</cp:revision>
  <cp:lastPrinted>1601-01-01T00:00:00Z</cp:lastPrinted>
  <dcterms:created xsi:type="dcterms:W3CDTF">2003-05-27T08:12:45Z</dcterms:created>
  <dcterms:modified xsi:type="dcterms:W3CDTF">2023-08-03T07:40:47Z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