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8"/>
  </p:notesMasterIdLst>
  <p:handoutMasterIdLst>
    <p:handoutMasterId r:id="rId59"/>
  </p:handoutMasterIdLst>
  <p:sldIdLst>
    <p:sldId id="1099" r:id="rId2"/>
    <p:sldId id="888" r:id="rId3"/>
    <p:sldId id="910" r:id="rId4"/>
    <p:sldId id="915" r:id="rId5"/>
    <p:sldId id="951" r:id="rId6"/>
    <p:sldId id="952" r:id="rId7"/>
    <p:sldId id="916" r:id="rId8"/>
    <p:sldId id="917" r:id="rId9"/>
    <p:sldId id="918" r:id="rId10"/>
    <p:sldId id="1072" r:id="rId11"/>
    <p:sldId id="1073" r:id="rId12"/>
    <p:sldId id="1074" r:id="rId13"/>
    <p:sldId id="961" r:id="rId14"/>
    <p:sldId id="962" r:id="rId15"/>
    <p:sldId id="963" r:id="rId16"/>
    <p:sldId id="964" r:id="rId17"/>
    <p:sldId id="965" r:id="rId18"/>
    <p:sldId id="966" r:id="rId19"/>
    <p:sldId id="957" r:id="rId20"/>
    <p:sldId id="1102" r:id="rId21"/>
    <p:sldId id="1103" r:id="rId22"/>
    <p:sldId id="1104" r:id="rId23"/>
    <p:sldId id="1105" r:id="rId24"/>
    <p:sldId id="920" r:id="rId25"/>
    <p:sldId id="967" r:id="rId26"/>
    <p:sldId id="969" r:id="rId27"/>
    <p:sldId id="989" r:id="rId28"/>
    <p:sldId id="956" r:id="rId29"/>
    <p:sldId id="968" r:id="rId30"/>
    <p:sldId id="922" r:id="rId31"/>
    <p:sldId id="958" r:id="rId32"/>
    <p:sldId id="384" r:id="rId33"/>
    <p:sldId id="382" r:id="rId34"/>
    <p:sldId id="383" r:id="rId35"/>
    <p:sldId id="386" r:id="rId36"/>
    <p:sldId id="398" r:id="rId37"/>
    <p:sldId id="388" r:id="rId38"/>
    <p:sldId id="395" r:id="rId39"/>
    <p:sldId id="393" r:id="rId40"/>
    <p:sldId id="396" r:id="rId41"/>
    <p:sldId id="390" r:id="rId42"/>
    <p:sldId id="389" r:id="rId43"/>
    <p:sldId id="391" r:id="rId44"/>
    <p:sldId id="399" r:id="rId45"/>
    <p:sldId id="1101" r:id="rId46"/>
    <p:sldId id="367" r:id="rId47"/>
    <p:sldId id="368" r:id="rId48"/>
    <p:sldId id="1106" r:id="rId49"/>
    <p:sldId id="438" r:id="rId50"/>
    <p:sldId id="924" r:id="rId51"/>
    <p:sldId id="959" r:id="rId52"/>
    <p:sldId id="925" r:id="rId53"/>
    <p:sldId id="960" r:id="rId54"/>
    <p:sldId id="1064" r:id="rId55"/>
    <p:sldId id="926" r:id="rId56"/>
    <p:sldId id="1100" r:id="rId57"/>
  </p:sldIdLst>
  <p:sldSz cx="9144000" cy="6858000" type="screen4x3"/>
  <p:notesSz cx="6797675" cy="9926638"/>
  <p:defaultTextStyle>
    <a:defPPr>
      <a:defRPr lang="en-US"/>
    </a:defPPr>
    <a:lvl1pPr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5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000000"/>
    <a:srgbClr val="FFCCFF"/>
    <a:srgbClr val="DDDDDD"/>
    <a:srgbClr val="FFCCCC"/>
    <a:srgbClr val="FF0000"/>
    <a:srgbClr val="FFFF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07" autoAdjust="0"/>
    <p:restoredTop sz="67155" autoAdjust="0"/>
  </p:normalViewPr>
  <p:slideViewPr>
    <p:cSldViewPr>
      <p:cViewPr varScale="1">
        <p:scale>
          <a:sx n="91" d="100"/>
          <a:sy n="91" d="100"/>
        </p:scale>
        <p:origin x="58" y="163"/>
      </p:cViewPr>
      <p:guideLst>
        <p:guide orient="horz" pos="2160"/>
        <p:guide pos="2544"/>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95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141.53.24.25\RSF-HOME$\FLESSA\STEFFEN-FLESSA\Forschung\Enquette-Kommission%20Landtag\eingener%20Vortrag\&#220;berlebenswahrscheinlichkei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141.53.24.25\RSF-HOME$\FLESSA\STEFFEN-FLESSA\Forschung\Enquette-Kommission%20Landtag\eingener%20Vortrag\&#220;berlebenswahrscheinlichkei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41.53.24.25\RSF-HOME$\FLESSA\STEFFEN-FLESSA\Forschung\Enquette-Kommission%20Landtag\eingener%20Vortrag\&#220;berlebenswahrscheinlichkei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41.53.24.25\RSF-HOME$\FLESSA\STEFFEN-FLESSA\Forschung\Enquette-Kommission%20Landtag\eingener%20Vortrag\&#220;berlebenswahrscheinlichkeit.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4"/>
          <c:order val="0"/>
          <c:tx>
            <c:strRef>
              <c:f>[Überlebenswahrscheinlichkeit.xlsx]Tabelle1!$O$3</c:f>
              <c:strCache>
                <c:ptCount val="1"/>
                <c:pt idx="0">
                  <c:v>UnfallPK</c:v>
                </c:pt>
              </c:strCache>
            </c:strRef>
          </c:tx>
          <c:spPr>
            <a:ln w="38100" cap="rnd">
              <a:solidFill>
                <a:srgbClr val="FF0000"/>
              </a:solidFill>
              <a:round/>
            </a:ln>
            <a:effectLst/>
          </c:spPr>
          <c:marker>
            <c:symbol val="circle"/>
            <c:size val="5"/>
            <c:spPr>
              <a:noFill/>
              <a:ln w="38100">
                <a:noFill/>
              </a:ln>
              <a:effectLst/>
            </c:spPr>
          </c:marker>
          <c:xVal>
            <c:numRef>
              <c:f>[Überlebenswahrscheinlichkeit.xlsx]Tabelle1!$J$4:$J$44</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[Überlebenswahrscheinlichkeit.xlsx]Tabelle1!$O$4:$O$44</c:f>
              <c:numCache>
                <c:formatCode>0.00</c:formatCode>
                <c:ptCount val="41"/>
                <c:pt idx="0">
                  <c:v>0</c:v>
                </c:pt>
                <c:pt idx="1">
                  <c:v>6.2500000000000001E-4</c:v>
                </c:pt>
                <c:pt idx="2">
                  <c:v>2.5000000000000001E-3</c:v>
                </c:pt>
                <c:pt idx="3">
                  <c:v>5.6249999999999998E-3</c:v>
                </c:pt>
                <c:pt idx="4">
                  <c:v>0.01</c:v>
                </c:pt>
                <c:pt idx="5">
                  <c:v>1.5625E-2</c:v>
                </c:pt>
                <c:pt idx="6">
                  <c:v>2.2499999999999999E-2</c:v>
                </c:pt>
                <c:pt idx="7">
                  <c:v>3.0624999999999999E-2</c:v>
                </c:pt>
                <c:pt idx="8">
                  <c:v>0.04</c:v>
                </c:pt>
                <c:pt idx="9">
                  <c:v>5.0625000000000003E-2</c:v>
                </c:pt>
                <c:pt idx="10">
                  <c:v>6.25E-2</c:v>
                </c:pt>
                <c:pt idx="11">
                  <c:v>7.5624999999999998E-2</c:v>
                </c:pt>
                <c:pt idx="12">
                  <c:v>0.09</c:v>
                </c:pt>
                <c:pt idx="13">
                  <c:v>0.105625</c:v>
                </c:pt>
                <c:pt idx="14">
                  <c:v>0.1225</c:v>
                </c:pt>
                <c:pt idx="15">
                  <c:v>0.140625</c:v>
                </c:pt>
                <c:pt idx="16">
                  <c:v>0.16</c:v>
                </c:pt>
                <c:pt idx="17">
                  <c:v>0.18062500000000001</c:v>
                </c:pt>
                <c:pt idx="18">
                  <c:v>0.20250000000000001</c:v>
                </c:pt>
                <c:pt idx="19">
                  <c:v>0.22562499999999999</c:v>
                </c:pt>
                <c:pt idx="20">
                  <c:v>0.25</c:v>
                </c:pt>
                <c:pt idx="21">
                  <c:v>0.27562500000000001</c:v>
                </c:pt>
                <c:pt idx="22">
                  <c:v>0.30249999999999999</c:v>
                </c:pt>
                <c:pt idx="23">
                  <c:v>0.330625</c:v>
                </c:pt>
                <c:pt idx="24">
                  <c:v>0.36</c:v>
                </c:pt>
                <c:pt idx="25">
                  <c:v>0.390625</c:v>
                </c:pt>
                <c:pt idx="26">
                  <c:v>0.42249999999999999</c:v>
                </c:pt>
                <c:pt idx="27">
                  <c:v>0.455625</c:v>
                </c:pt>
                <c:pt idx="28">
                  <c:v>0.49</c:v>
                </c:pt>
                <c:pt idx="29">
                  <c:v>0.52562500000000001</c:v>
                </c:pt>
                <c:pt idx="30">
                  <c:v>0.5625</c:v>
                </c:pt>
                <c:pt idx="31">
                  <c:v>0.60062499999999996</c:v>
                </c:pt>
                <c:pt idx="32">
                  <c:v>0.64</c:v>
                </c:pt>
                <c:pt idx="33">
                  <c:v>0.68062500000000004</c:v>
                </c:pt>
                <c:pt idx="34">
                  <c:v>0.72250000000000003</c:v>
                </c:pt>
                <c:pt idx="35">
                  <c:v>0.765625</c:v>
                </c:pt>
                <c:pt idx="36">
                  <c:v>0.81</c:v>
                </c:pt>
                <c:pt idx="37">
                  <c:v>0.85562499999999997</c:v>
                </c:pt>
                <c:pt idx="38">
                  <c:v>0.90249999999999997</c:v>
                </c:pt>
                <c:pt idx="39">
                  <c:v>0.95062500000000005</c:v>
                </c:pt>
                <c:pt idx="40">
                  <c:v>1</c:v>
                </c:pt>
              </c:numCache>
            </c:numRef>
          </c:yVal>
          <c:smooth val="1"/>
          <c:extLst xmlns:c16r2="http://schemas.microsoft.com/office/drawing/2015/06/chart">
            <c:ext xmlns:c16="http://schemas.microsoft.com/office/drawing/2014/chart" uri="{C3380CC4-5D6E-409C-BE32-E72D297353CC}">
              <c16:uniqueId val="{00000004-B001-47A4-A376-E5068F8B05B5}"/>
            </c:ext>
          </c:extLst>
        </c:ser>
        <c:dLbls>
          <c:showLegendKey val="0"/>
          <c:showVal val="0"/>
          <c:showCatName val="0"/>
          <c:showSerName val="0"/>
          <c:showPercent val="0"/>
          <c:showBubbleSize val="0"/>
        </c:dLbls>
        <c:axId val="420058672"/>
        <c:axId val="420059064"/>
      </c:scatterChart>
      <c:valAx>
        <c:axId val="420058672"/>
        <c:scaling>
          <c:orientation val="minMax"/>
          <c:max val="40"/>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dirty="0" err="1">
                    <a:solidFill>
                      <a:schemeClr val="tx1"/>
                    </a:solidFill>
                  </a:rPr>
                  <a:t>Distanz</a:t>
                </a:r>
                <a:r>
                  <a:rPr lang="en-US" sz="2000" dirty="0">
                    <a:solidFill>
                      <a:schemeClr val="tx1"/>
                    </a:solidFill>
                  </a:rPr>
                  <a:t> </a:t>
                </a:r>
                <a:r>
                  <a:rPr lang="en-US" sz="2000" dirty="0" err="1">
                    <a:solidFill>
                      <a:schemeClr val="tx1"/>
                    </a:solidFill>
                  </a:rPr>
                  <a:t>zum</a:t>
                </a:r>
                <a:r>
                  <a:rPr lang="en-US" sz="2000" dirty="0">
                    <a:solidFill>
                      <a:schemeClr val="tx1"/>
                    </a:solidFill>
                  </a:rPr>
                  <a:t> </a:t>
                </a:r>
                <a:r>
                  <a:rPr lang="en-US" sz="2000" dirty="0" err="1">
                    <a:solidFill>
                      <a:schemeClr val="tx1"/>
                    </a:solidFill>
                  </a:rPr>
                  <a:t>Krankenhaus</a:t>
                </a:r>
                <a:r>
                  <a:rPr lang="en-US" sz="2000" dirty="0">
                    <a:solidFill>
                      <a:schemeClr val="tx1"/>
                    </a:solidFill>
                  </a:rPr>
                  <a:t> [min]</a:t>
                </a:r>
              </a:p>
            </c:rich>
          </c:tx>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de-DE"/>
          </a:p>
        </c:txPr>
        <c:crossAx val="420059064"/>
        <c:crosses val="autoZero"/>
        <c:crossBetween val="midCat"/>
      </c:valAx>
      <c:valAx>
        <c:axId val="420059064"/>
        <c:scaling>
          <c:orientation val="minMax"/>
          <c:max val="1"/>
        </c:scaling>
        <c:delete val="0"/>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de-DE" sz="2000" noProof="0" dirty="0">
                    <a:solidFill>
                      <a:schemeClr val="tx1"/>
                    </a:solidFill>
                  </a:rPr>
                  <a:t>Qualität</a:t>
                </a:r>
              </a:p>
            </c:rich>
          </c:tx>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de-DE"/>
            </a:p>
          </c:txPr>
        </c:title>
        <c:numFmt formatCode="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de-DE"/>
          </a:p>
        </c:txPr>
        <c:crossAx val="420058672"/>
        <c:crosses val="autoZero"/>
        <c:crossBetween val="midCat"/>
      </c:valAx>
      <c:spPr>
        <a:noFill/>
        <a:ln>
          <a:solidFill>
            <a:schemeClr val="bg1"/>
          </a:solidFill>
        </a:ln>
        <a:effectLst/>
      </c:spPr>
    </c:plotArea>
    <c:plotVisOnly val="1"/>
    <c:dispBlanksAs val="gap"/>
    <c:showDLblsOverMax val="0"/>
  </c:chart>
  <c:spPr>
    <a:solidFill>
      <a:schemeClr val="bg1"/>
    </a:solidFill>
    <a:ln>
      <a:noFill/>
    </a:ln>
    <a:effectLst/>
  </c:spPr>
  <c:txPr>
    <a:bodyPr/>
    <a:lstStyle/>
    <a:p>
      <a:pPr>
        <a:defRPr/>
      </a:pPr>
      <a:endParaRPr lang="de-D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3"/>
          <c:order val="0"/>
          <c:tx>
            <c:strRef>
              <c:f>[Überlebenswahrscheinlichkeit.xlsx]Tabelle1!$N$3</c:f>
              <c:strCache>
                <c:ptCount val="1"/>
                <c:pt idx="0">
                  <c:v>UnfallPT</c:v>
                </c:pt>
              </c:strCache>
            </c:strRef>
          </c:tx>
          <c:spPr>
            <a:ln w="38100" cap="rnd">
              <a:solidFill>
                <a:schemeClr val="tx1"/>
              </a:solidFill>
              <a:round/>
            </a:ln>
            <a:effectLst/>
          </c:spPr>
          <c:marker>
            <c:symbol val="circle"/>
            <c:size val="5"/>
            <c:spPr>
              <a:noFill/>
              <a:ln w="38100">
                <a:noFill/>
              </a:ln>
              <a:effectLst/>
            </c:spPr>
          </c:marker>
          <c:xVal>
            <c:numRef>
              <c:f>[Überlebenswahrscheinlichkeit.xlsx]Tabelle1!$J$4:$J$44</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[Überlebenswahrscheinlichkeit.xlsx]Tabelle1!$N$4:$N$44</c:f>
              <c:numCache>
                <c:formatCode>0.00</c:formatCode>
                <c:ptCount val="41"/>
                <c:pt idx="0">
                  <c:v>1</c:v>
                </c:pt>
                <c:pt idx="1">
                  <c:v>0.99937500000000001</c:v>
                </c:pt>
                <c:pt idx="2">
                  <c:v>0.99750000000000005</c:v>
                </c:pt>
                <c:pt idx="3">
                  <c:v>0.99437500000000001</c:v>
                </c:pt>
                <c:pt idx="4">
                  <c:v>0.99</c:v>
                </c:pt>
                <c:pt idx="5">
                  <c:v>0.984375</c:v>
                </c:pt>
                <c:pt idx="6">
                  <c:v>0.97750000000000004</c:v>
                </c:pt>
                <c:pt idx="7">
                  <c:v>0.96937499999999999</c:v>
                </c:pt>
                <c:pt idx="8">
                  <c:v>0.96</c:v>
                </c:pt>
                <c:pt idx="9">
                  <c:v>0.94937499999999997</c:v>
                </c:pt>
                <c:pt idx="10">
                  <c:v>0.9375</c:v>
                </c:pt>
                <c:pt idx="11">
                  <c:v>0.92437499999999995</c:v>
                </c:pt>
                <c:pt idx="12">
                  <c:v>0.91</c:v>
                </c:pt>
                <c:pt idx="13">
                  <c:v>0.89437500000000003</c:v>
                </c:pt>
                <c:pt idx="14">
                  <c:v>0.87749999999999995</c:v>
                </c:pt>
                <c:pt idx="15">
                  <c:v>0.859375</c:v>
                </c:pt>
                <c:pt idx="16">
                  <c:v>0.84</c:v>
                </c:pt>
                <c:pt idx="17">
                  <c:v>0.81937499999999996</c:v>
                </c:pt>
                <c:pt idx="18">
                  <c:v>0.79749999999999999</c:v>
                </c:pt>
                <c:pt idx="19">
                  <c:v>0.77437500000000004</c:v>
                </c:pt>
                <c:pt idx="20">
                  <c:v>0.75</c:v>
                </c:pt>
                <c:pt idx="21">
                  <c:v>0.72437499999999999</c:v>
                </c:pt>
                <c:pt idx="22">
                  <c:v>0.69750000000000001</c:v>
                </c:pt>
                <c:pt idx="23">
                  <c:v>0.66937500000000005</c:v>
                </c:pt>
                <c:pt idx="24">
                  <c:v>0.64</c:v>
                </c:pt>
                <c:pt idx="25">
                  <c:v>0.609375</c:v>
                </c:pt>
                <c:pt idx="26">
                  <c:v>0.57750000000000001</c:v>
                </c:pt>
                <c:pt idx="27">
                  <c:v>0.54437500000000005</c:v>
                </c:pt>
                <c:pt idx="28">
                  <c:v>0.51</c:v>
                </c:pt>
                <c:pt idx="29">
                  <c:v>0.47437499999999999</c:v>
                </c:pt>
                <c:pt idx="30">
                  <c:v>0.4375</c:v>
                </c:pt>
                <c:pt idx="31">
                  <c:v>0.39937499999999998</c:v>
                </c:pt>
                <c:pt idx="32">
                  <c:v>0.36</c:v>
                </c:pt>
                <c:pt idx="33">
                  <c:v>0.31937500000000002</c:v>
                </c:pt>
                <c:pt idx="34">
                  <c:v>0.27750000000000002</c:v>
                </c:pt>
                <c:pt idx="35">
                  <c:v>0.234375</c:v>
                </c:pt>
                <c:pt idx="36">
                  <c:v>0.19</c:v>
                </c:pt>
                <c:pt idx="37">
                  <c:v>0.144375</c:v>
                </c:pt>
                <c:pt idx="38">
                  <c:v>9.7500000000000003E-2</c:v>
                </c:pt>
                <c:pt idx="39">
                  <c:v>4.9375000000000002E-2</c:v>
                </c:pt>
                <c:pt idx="40">
                  <c:v>0</c:v>
                </c:pt>
              </c:numCache>
            </c:numRef>
          </c:yVal>
          <c:smooth val="1"/>
          <c:extLst xmlns:c16r2="http://schemas.microsoft.com/office/drawing/2015/06/chart">
            <c:ext xmlns:c16="http://schemas.microsoft.com/office/drawing/2014/chart" uri="{C3380CC4-5D6E-409C-BE32-E72D297353CC}">
              <c16:uniqueId val="{00000003-B001-47A4-A376-E5068F8B05B5}"/>
            </c:ext>
          </c:extLst>
        </c:ser>
        <c:ser>
          <c:idx val="4"/>
          <c:order val="1"/>
          <c:tx>
            <c:strRef>
              <c:f>[Überlebenswahrscheinlichkeit.xlsx]Tabelle1!$O$3</c:f>
              <c:strCache>
                <c:ptCount val="1"/>
                <c:pt idx="0">
                  <c:v>UnfallPK</c:v>
                </c:pt>
              </c:strCache>
            </c:strRef>
          </c:tx>
          <c:spPr>
            <a:ln w="38100" cap="rnd">
              <a:solidFill>
                <a:srgbClr val="FF0000"/>
              </a:solidFill>
              <a:round/>
            </a:ln>
            <a:effectLst/>
          </c:spPr>
          <c:marker>
            <c:symbol val="circle"/>
            <c:size val="5"/>
            <c:spPr>
              <a:noFill/>
              <a:ln w="38100">
                <a:noFill/>
              </a:ln>
              <a:effectLst/>
            </c:spPr>
          </c:marker>
          <c:xVal>
            <c:numRef>
              <c:f>[Überlebenswahrscheinlichkeit.xlsx]Tabelle1!$J$4:$J$44</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[Überlebenswahrscheinlichkeit.xlsx]Tabelle1!$O$4:$O$44</c:f>
              <c:numCache>
                <c:formatCode>0.00</c:formatCode>
                <c:ptCount val="41"/>
                <c:pt idx="0">
                  <c:v>0</c:v>
                </c:pt>
                <c:pt idx="1">
                  <c:v>6.2500000000000001E-4</c:v>
                </c:pt>
                <c:pt idx="2">
                  <c:v>2.5000000000000001E-3</c:v>
                </c:pt>
                <c:pt idx="3">
                  <c:v>5.6249999999999998E-3</c:v>
                </c:pt>
                <c:pt idx="4">
                  <c:v>0.01</c:v>
                </c:pt>
                <c:pt idx="5">
                  <c:v>1.5625E-2</c:v>
                </c:pt>
                <c:pt idx="6">
                  <c:v>2.2499999999999999E-2</c:v>
                </c:pt>
                <c:pt idx="7">
                  <c:v>3.0624999999999999E-2</c:v>
                </c:pt>
                <c:pt idx="8">
                  <c:v>0.04</c:v>
                </c:pt>
                <c:pt idx="9">
                  <c:v>5.0625000000000003E-2</c:v>
                </c:pt>
                <c:pt idx="10">
                  <c:v>6.25E-2</c:v>
                </c:pt>
                <c:pt idx="11">
                  <c:v>7.5624999999999998E-2</c:v>
                </c:pt>
                <c:pt idx="12">
                  <c:v>0.09</c:v>
                </c:pt>
                <c:pt idx="13">
                  <c:v>0.105625</c:v>
                </c:pt>
                <c:pt idx="14">
                  <c:v>0.1225</c:v>
                </c:pt>
                <c:pt idx="15">
                  <c:v>0.140625</c:v>
                </c:pt>
                <c:pt idx="16">
                  <c:v>0.16</c:v>
                </c:pt>
                <c:pt idx="17">
                  <c:v>0.18062500000000001</c:v>
                </c:pt>
                <c:pt idx="18">
                  <c:v>0.20250000000000001</c:v>
                </c:pt>
                <c:pt idx="19">
                  <c:v>0.22562499999999999</c:v>
                </c:pt>
                <c:pt idx="20">
                  <c:v>0.25</c:v>
                </c:pt>
                <c:pt idx="21">
                  <c:v>0.27562500000000001</c:v>
                </c:pt>
                <c:pt idx="22">
                  <c:v>0.30249999999999999</c:v>
                </c:pt>
                <c:pt idx="23">
                  <c:v>0.330625</c:v>
                </c:pt>
                <c:pt idx="24">
                  <c:v>0.36</c:v>
                </c:pt>
                <c:pt idx="25">
                  <c:v>0.390625</c:v>
                </c:pt>
                <c:pt idx="26">
                  <c:v>0.42249999999999999</c:v>
                </c:pt>
                <c:pt idx="27">
                  <c:v>0.455625</c:v>
                </c:pt>
                <c:pt idx="28">
                  <c:v>0.49</c:v>
                </c:pt>
                <c:pt idx="29">
                  <c:v>0.52562500000000001</c:v>
                </c:pt>
                <c:pt idx="30">
                  <c:v>0.5625</c:v>
                </c:pt>
                <c:pt idx="31">
                  <c:v>0.60062499999999996</c:v>
                </c:pt>
                <c:pt idx="32">
                  <c:v>0.64</c:v>
                </c:pt>
                <c:pt idx="33">
                  <c:v>0.68062500000000004</c:v>
                </c:pt>
                <c:pt idx="34">
                  <c:v>0.72250000000000003</c:v>
                </c:pt>
                <c:pt idx="35">
                  <c:v>0.765625</c:v>
                </c:pt>
                <c:pt idx="36">
                  <c:v>0.81</c:v>
                </c:pt>
                <c:pt idx="37">
                  <c:v>0.85562499999999997</c:v>
                </c:pt>
                <c:pt idx="38">
                  <c:v>0.90249999999999997</c:v>
                </c:pt>
                <c:pt idx="39">
                  <c:v>0.95062500000000005</c:v>
                </c:pt>
                <c:pt idx="40">
                  <c:v>1</c:v>
                </c:pt>
              </c:numCache>
            </c:numRef>
          </c:yVal>
          <c:smooth val="1"/>
          <c:extLst xmlns:c16r2="http://schemas.microsoft.com/office/drawing/2015/06/chart">
            <c:ext xmlns:c16="http://schemas.microsoft.com/office/drawing/2014/chart" uri="{C3380CC4-5D6E-409C-BE32-E72D297353CC}">
              <c16:uniqueId val="{00000004-B001-47A4-A376-E5068F8B05B5}"/>
            </c:ext>
          </c:extLst>
        </c:ser>
        <c:dLbls>
          <c:showLegendKey val="0"/>
          <c:showVal val="0"/>
          <c:showCatName val="0"/>
          <c:showSerName val="0"/>
          <c:showPercent val="0"/>
          <c:showBubbleSize val="0"/>
        </c:dLbls>
        <c:axId val="420057104"/>
        <c:axId val="420055928"/>
      </c:scatterChart>
      <c:valAx>
        <c:axId val="420057104"/>
        <c:scaling>
          <c:orientation val="minMax"/>
          <c:max val="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dirty="0" err="1">
                    <a:solidFill>
                      <a:schemeClr val="tx1"/>
                    </a:solidFill>
                  </a:rPr>
                  <a:t>Distanz</a:t>
                </a:r>
                <a:r>
                  <a:rPr lang="en-US" sz="2000" dirty="0">
                    <a:solidFill>
                      <a:schemeClr val="tx1"/>
                    </a:solidFill>
                  </a:rPr>
                  <a:t> </a:t>
                </a:r>
                <a:r>
                  <a:rPr lang="en-US" sz="2000" dirty="0" err="1">
                    <a:solidFill>
                      <a:schemeClr val="tx1"/>
                    </a:solidFill>
                  </a:rPr>
                  <a:t>zum</a:t>
                </a:r>
                <a:r>
                  <a:rPr lang="en-US" sz="2000" dirty="0">
                    <a:solidFill>
                      <a:schemeClr val="tx1"/>
                    </a:solidFill>
                  </a:rPr>
                  <a:t> </a:t>
                </a:r>
                <a:r>
                  <a:rPr lang="en-US" sz="2000" dirty="0" err="1">
                    <a:solidFill>
                      <a:schemeClr val="tx1"/>
                    </a:solidFill>
                  </a:rPr>
                  <a:t>Krankenhaus</a:t>
                </a:r>
                <a:r>
                  <a:rPr lang="en-US" sz="2000" dirty="0">
                    <a:solidFill>
                      <a:schemeClr val="tx1"/>
                    </a:solidFill>
                  </a:rPr>
                  <a:t> [min]</a:t>
                </a:r>
              </a:p>
            </c:rich>
          </c:tx>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de-DE"/>
          </a:p>
        </c:txPr>
        <c:crossAx val="420055928"/>
        <c:crosses val="autoZero"/>
        <c:crossBetween val="midCat"/>
      </c:valAx>
      <c:valAx>
        <c:axId val="420055928"/>
        <c:scaling>
          <c:orientation val="minMax"/>
          <c:max val="1"/>
        </c:scaling>
        <c:delete val="0"/>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de-DE" sz="2000" b="0" i="0" u="none" strike="noStrike" baseline="0" dirty="0">
                    <a:solidFill>
                      <a:schemeClr val="tx1"/>
                    </a:solidFill>
                    <a:effectLst/>
                  </a:rPr>
                  <a:t>Qualität</a:t>
                </a:r>
                <a:endParaRPr lang="en-US" sz="2000" dirty="0">
                  <a:solidFill>
                    <a:schemeClr val="tx1"/>
                  </a:solidFill>
                </a:endParaRPr>
              </a:p>
            </c:rich>
          </c:tx>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de-DE"/>
            </a:p>
          </c:txPr>
        </c:title>
        <c:numFmt formatCode="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de-DE"/>
          </a:p>
        </c:txPr>
        <c:crossAx val="420057104"/>
        <c:crosses val="autoZero"/>
        <c:crossBetween val="midCat"/>
      </c:valAx>
      <c:spPr>
        <a:noFill/>
        <a:ln>
          <a:solidFill>
            <a:schemeClr val="bg1"/>
          </a:solidFill>
        </a:ln>
        <a:effectLst/>
      </c:spPr>
    </c:plotArea>
    <c:plotVisOnly val="1"/>
    <c:dispBlanksAs val="gap"/>
    <c:showDLblsOverMax val="0"/>
  </c:chart>
  <c:spPr>
    <a:solidFill>
      <a:schemeClr val="bg1"/>
    </a:solid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3"/>
          <c:order val="0"/>
          <c:tx>
            <c:strRef>
              <c:f>[Überlebenswahrscheinlichkeit.xlsx]Tabelle1!$N$3</c:f>
              <c:strCache>
                <c:ptCount val="1"/>
                <c:pt idx="0">
                  <c:v>UnfallPT</c:v>
                </c:pt>
              </c:strCache>
            </c:strRef>
          </c:tx>
          <c:spPr>
            <a:ln w="38100" cap="rnd">
              <a:solidFill>
                <a:schemeClr val="tx1"/>
              </a:solidFill>
              <a:round/>
            </a:ln>
            <a:effectLst/>
          </c:spPr>
          <c:marker>
            <c:symbol val="circle"/>
            <c:size val="5"/>
            <c:spPr>
              <a:noFill/>
              <a:ln w="38100">
                <a:noFill/>
              </a:ln>
              <a:effectLst/>
            </c:spPr>
          </c:marker>
          <c:xVal>
            <c:numRef>
              <c:f>[Überlebenswahrscheinlichkeit.xlsx]Tabelle1!$J$4:$J$44</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[Überlebenswahrscheinlichkeit.xlsx]Tabelle1!$N$4:$N$44</c:f>
              <c:numCache>
                <c:formatCode>0.00</c:formatCode>
                <c:ptCount val="41"/>
                <c:pt idx="0">
                  <c:v>1</c:v>
                </c:pt>
                <c:pt idx="1">
                  <c:v>0.99937500000000001</c:v>
                </c:pt>
                <c:pt idx="2">
                  <c:v>0.99750000000000005</c:v>
                </c:pt>
                <c:pt idx="3">
                  <c:v>0.99437500000000001</c:v>
                </c:pt>
                <c:pt idx="4">
                  <c:v>0.99</c:v>
                </c:pt>
                <c:pt idx="5">
                  <c:v>0.984375</c:v>
                </c:pt>
                <c:pt idx="6">
                  <c:v>0.97750000000000004</c:v>
                </c:pt>
                <c:pt idx="7">
                  <c:v>0.96937499999999999</c:v>
                </c:pt>
                <c:pt idx="8">
                  <c:v>0.96</c:v>
                </c:pt>
                <c:pt idx="9">
                  <c:v>0.94937499999999997</c:v>
                </c:pt>
                <c:pt idx="10">
                  <c:v>0.9375</c:v>
                </c:pt>
                <c:pt idx="11">
                  <c:v>0.92437499999999995</c:v>
                </c:pt>
                <c:pt idx="12">
                  <c:v>0.91</c:v>
                </c:pt>
                <c:pt idx="13">
                  <c:v>0.89437500000000003</c:v>
                </c:pt>
                <c:pt idx="14">
                  <c:v>0.87749999999999995</c:v>
                </c:pt>
                <c:pt idx="15">
                  <c:v>0.859375</c:v>
                </c:pt>
                <c:pt idx="16">
                  <c:v>0.84</c:v>
                </c:pt>
                <c:pt idx="17">
                  <c:v>0.81937499999999996</c:v>
                </c:pt>
                <c:pt idx="18">
                  <c:v>0.79749999999999999</c:v>
                </c:pt>
                <c:pt idx="19">
                  <c:v>0.77437500000000004</c:v>
                </c:pt>
                <c:pt idx="20">
                  <c:v>0.75</c:v>
                </c:pt>
                <c:pt idx="21">
                  <c:v>0.72437499999999999</c:v>
                </c:pt>
                <c:pt idx="22">
                  <c:v>0.69750000000000001</c:v>
                </c:pt>
                <c:pt idx="23">
                  <c:v>0.66937500000000005</c:v>
                </c:pt>
                <c:pt idx="24">
                  <c:v>0.64</c:v>
                </c:pt>
                <c:pt idx="25">
                  <c:v>0.609375</c:v>
                </c:pt>
                <c:pt idx="26">
                  <c:v>0.57750000000000001</c:v>
                </c:pt>
                <c:pt idx="27">
                  <c:v>0.54437500000000005</c:v>
                </c:pt>
                <c:pt idx="28">
                  <c:v>0.51</c:v>
                </c:pt>
                <c:pt idx="29">
                  <c:v>0.47437499999999999</c:v>
                </c:pt>
                <c:pt idx="30">
                  <c:v>0.4375</c:v>
                </c:pt>
                <c:pt idx="31">
                  <c:v>0.39937499999999998</c:v>
                </c:pt>
                <c:pt idx="32">
                  <c:v>0.36</c:v>
                </c:pt>
                <c:pt idx="33">
                  <c:v>0.31937500000000002</c:v>
                </c:pt>
                <c:pt idx="34">
                  <c:v>0.27750000000000002</c:v>
                </c:pt>
                <c:pt idx="35">
                  <c:v>0.234375</c:v>
                </c:pt>
                <c:pt idx="36">
                  <c:v>0.19</c:v>
                </c:pt>
                <c:pt idx="37">
                  <c:v>0.144375</c:v>
                </c:pt>
                <c:pt idx="38">
                  <c:v>9.7500000000000003E-2</c:v>
                </c:pt>
                <c:pt idx="39">
                  <c:v>4.9375000000000002E-2</c:v>
                </c:pt>
                <c:pt idx="40">
                  <c:v>0</c:v>
                </c:pt>
              </c:numCache>
            </c:numRef>
          </c:yVal>
          <c:smooth val="1"/>
          <c:extLst xmlns:c16r2="http://schemas.microsoft.com/office/drawing/2015/06/chart">
            <c:ext xmlns:c16="http://schemas.microsoft.com/office/drawing/2014/chart" uri="{C3380CC4-5D6E-409C-BE32-E72D297353CC}">
              <c16:uniqueId val="{00000003-B001-47A4-A376-E5068F8B05B5}"/>
            </c:ext>
          </c:extLst>
        </c:ser>
        <c:ser>
          <c:idx val="4"/>
          <c:order val="1"/>
          <c:tx>
            <c:strRef>
              <c:f>[Überlebenswahrscheinlichkeit.xlsx]Tabelle1!$O$3</c:f>
              <c:strCache>
                <c:ptCount val="1"/>
                <c:pt idx="0">
                  <c:v>UnfallPK</c:v>
                </c:pt>
              </c:strCache>
            </c:strRef>
          </c:tx>
          <c:spPr>
            <a:ln w="38100" cap="rnd">
              <a:solidFill>
                <a:srgbClr val="FF0000"/>
              </a:solidFill>
              <a:round/>
            </a:ln>
            <a:effectLst/>
          </c:spPr>
          <c:marker>
            <c:symbol val="circle"/>
            <c:size val="5"/>
            <c:spPr>
              <a:noFill/>
              <a:ln w="38100">
                <a:noFill/>
              </a:ln>
              <a:effectLst/>
            </c:spPr>
          </c:marker>
          <c:xVal>
            <c:numRef>
              <c:f>[Überlebenswahrscheinlichkeit.xlsx]Tabelle1!$J$4:$J$44</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[Überlebenswahrscheinlichkeit.xlsx]Tabelle1!$O$4:$O$44</c:f>
              <c:numCache>
                <c:formatCode>0.00</c:formatCode>
                <c:ptCount val="41"/>
                <c:pt idx="0">
                  <c:v>0</c:v>
                </c:pt>
                <c:pt idx="1">
                  <c:v>6.2500000000000001E-4</c:v>
                </c:pt>
                <c:pt idx="2">
                  <c:v>2.5000000000000001E-3</c:v>
                </c:pt>
                <c:pt idx="3">
                  <c:v>5.6249999999999998E-3</c:v>
                </c:pt>
                <c:pt idx="4">
                  <c:v>0.01</c:v>
                </c:pt>
                <c:pt idx="5">
                  <c:v>1.5625E-2</c:v>
                </c:pt>
                <c:pt idx="6">
                  <c:v>2.2499999999999999E-2</c:v>
                </c:pt>
                <c:pt idx="7">
                  <c:v>3.0624999999999999E-2</c:v>
                </c:pt>
                <c:pt idx="8">
                  <c:v>0.04</c:v>
                </c:pt>
                <c:pt idx="9">
                  <c:v>5.0625000000000003E-2</c:v>
                </c:pt>
                <c:pt idx="10">
                  <c:v>6.25E-2</c:v>
                </c:pt>
                <c:pt idx="11">
                  <c:v>7.5624999999999998E-2</c:v>
                </c:pt>
                <c:pt idx="12">
                  <c:v>0.09</c:v>
                </c:pt>
                <c:pt idx="13">
                  <c:v>0.105625</c:v>
                </c:pt>
                <c:pt idx="14">
                  <c:v>0.1225</c:v>
                </c:pt>
                <c:pt idx="15">
                  <c:v>0.140625</c:v>
                </c:pt>
                <c:pt idx="16">
                  <c:v>0.16</c:v>
                </c:pt>
                <c:pt idx="17">
                  <c:v>0.18062500000000001</c:v>
                </c:pt>
                <c:pt idx="18">
                  <c:v>0.20250000000000001</c:v>
                </c:pt>
                <c:pt idx="19">
                  <c:v>0.22562499999999999</c:v>
                </c:pt>
                <c:pt idx="20">
                  <c:v>0.25</c:v>
                </c:pt>
                <c:pt idx="21">
                  <c:v>0.27562500000000001</c:v>
                </c:pt>
                <c:pt idx="22">
                  <c:v>0.30249999999999999</c:v>
                </c:pt>
                <c:pt idx="23">
                  <c:v>0.330625</c:v>
                </c:pt>
                <c:pt idx="24">
                  <c:v>0.36</c:v>
                </c:pt>
                <c:pt idx="25">
                  <c:v>0.390625</c:v>
                </c:pt>
                <c:pt idx="26">
                  <c:v>0.42249999999999999</c:v>
                </c:pt>
                <c:pt idx="27">
                  <c:v>0.455625</c:v>
                </c:pt>
                <c:pt idx="28">
                  <c:v>0.49</c:v>
                </c:pt>
                <c:pt idx="29">
                  <c:v>0.52562500000000001</c:v>
                </c:pt>
                <c:pt idx="30">
                  <c:v>0.5625</c:v>
                </c:pt>
                <c:pt idx="31">
                  <c:v>0.60062499999999996</c:v>
                </c:pt>
                <c:pt idx="32">
                  <c:v>0.64</c:v>
                </c:pt>
                <c:pt idx="33">
                  <c:v>0.68062500000000004</c:v>
                </c:pt>
                <c:pt idx="34">
                  <c:v>0.72250000000000003</c:v>
                </c:pt>
                <c:pt idx="35">
                  <c:v>0.765625</c:v>
                </c:pt>
                <c:pt idx="36">
                  <c:v>0.81</c:v>
                </c:pt>
                <c:pt idx="37">
                  <c:v>0.85562499999999997</c:v>
                </c:pt>
                <c:pt idx="38">
                  <c:v>0.90249999999999997</c:v>
                </c:pt>
                <c:pt idx="39">
                  <c:v>0.95062500000000005</c:v>
                </c:pt>
                <c:pt idx="40">
                  <c:v>1</c:v>
                </c:pt>
              </c:numCache>
            </c:numRef>
          </c:yVal>
          <c:smooth val="1"/>
          <c:extLst xmlns:c16r2="http://schemas.microsoft.com/office/drawing/2015/06/chart">
            <c:ext xmlns:c16="http://schemas.microsoft.com/office/drawing/2014/chart" uri="{C3380CC4-5D6E-409C-BE32-E72D297353CC}">
              <c16:uniqueId val="{00000004-B001-47A4-A376-E5068F8B05B5}"/>
            </c:ext>
          </c:extLst>
        </c:ser>
        <c:ser>
          <c:idx val="5"/>
          <c:order val="2"/>
          <c:tx>
            <c:strRef>
              <c:f>[Überlebenswahrscheinlichkeit.xlsx]Tabelle1!$P$3</c:f>
              <c:strCache>
                <c:ptCount val="1"/>
                <c:pt idx="0">
                  <c:v>UnfallPT*PK</c:v>
                </c:pt>
              </c:strCache>
            </c:strRef>
          </c:tx>
          <c:spPr>
            <a:ln w="38100" cap="rnd">
              <a:solidFill>
                <a:schemeClr val="accent2">
                  <a:lumMod val="75000"/>
                </a:schemeClr>
              </a:solidFill>
              <a:prstDash val="solid"/>
              <a:round/>
            </a:ln>
            <a:effectLst/>
          </c:spPr>
          <c:marker>
            <c:symbol val="circle"/>
            <c:size val="5"/>
            <c:spPr>
              <a:noFill/>
              <a:ln w="38100">
                <a:noFill/>
                <a:prstDash val="solid"/>
              </a:ln>
              <a:effectLst/>
            </c:spPr>
          </c:marker>
          <c:xVal>
            <c:numRef>
              <c:f>[Überlebenswahrscheinlichkeit.xlsx]Tabelle1!$J$4:$J$44</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[Überlebenswahrscheinlichkeit.xlsx]Tabelle1!$P$4:$P$44</c:f>
              <c:numCache>
                <c:formatCode>0.00</c:formatCode>
                <c:ptCount val="41"/>
                <c:pt idx="0">
                  <c:v>0</c:v>
                </c:pt>
                <c:pt idx="1">
                  <c:v>6.2460937500000006E-4</c:v>
                </c:pt>
                <c:pt idx="2">
                  <c:v>2.4937500000000003E-3</c:v>
                </c:pt>
                <c:pt idx="3">
                  <c:v>5.5933593749999998E-3</c:v>
                </c:pt>
                <c:pt idx="4">
                  <c:v>9.9000000000000008E-3</c:v>
                </c:pt>
                <c:pt idx="5">
                  <c:v>1.5380859375E-2</c:v>
                </c:pt>
                <c:pt idx="6">
                  <c:v>2.1993749999999999E-2</c:v>
                </c:pt>
                <c:pt idx="7">
                  <c:v>2.9687109375E-2</c:v>
                </c:pt>
                <c:pt idx="8">
                  <c:v>3.8399999999999997E-2</c:v>
                </c:pt>
                <c:pt idx="9">
                  <c:v>4.8062109375000002E-2</c:v>
                </c:pt>
                <c:pt idx="10">
                  <c:v>5.859375E-2</c:v>
                </c:pt>
                <c:pt idx="11">
                  <c:v>6.990585937499999E-2</c:v>
                </c:pt>
                <c:pt idx="12">
                  <c:v>8.1900000000000001E-2</c:v>
                </c:pt>
                <c:pt idx="13">
                  <c:v>9.4468359375000005E-2</c:v>
                </c:pt>
                <c:pt idx="14">
                  <c:v>0.10749374999999999</c:v>
                </c:pt>
                <c:pt idx="15">
                  <c:v>0.120849609375</c:v>
                </c:pt>
                <c:pt idx="16">
                  <c:v>0.13439999999999999</c:v>
                </c:pt>
                <c:pt idx="17">
                  <c:v>0.14799960937500001</c:v>
                </c:pt>
                <c:pt idx="18">
                  <c:v>0.16149375000000002</c:v>
                </c:pt>
                <c:pt idx="19">
                  <c:v>0.17471835937499999</c:v>
                </c:pt>
                <c:pt idx="20">
                  <c:v>0.1875</c:v>
                </c:pt>
                <c:pt idx="21">
                  <c:v>0.19965585937499999</c:v>
                </c:pt>
                <c:pt idx="22">
                  <c:v>0.21099375000000001</c:v>
                </c:pt>
                <c:pt idx="23">
                  <c:v>0.22131210937500001</c:v>
                </c:pt>
                <c:pt idx="24">
                  <c:v>0.23039999999999999</c:v>
                </c:pt>
                <c:pt idx="25">
                  <c:v>0.238037109375</c:v>
                </c:pt>
                <c:pt idx="26">
                  <c:v>0.24399375000000001</c:v>
                </c:pt>
                <c:pt idx="27">
                  <c:v>0.24803085937500002</c:v>
                </c:pt>
                <c:pt idx="28">
                  <c:v>0.24990000000000001</c:v>
                </c:pt>
                <c:pt idx="29">
                  <c:v>0.24934335937499999</c:v>
                </c:pt>
                <c:pt idx="30">
                  <c:v>0.24609375</c:v>
                </c:pt>
                <c:pt idx="31">
                  <c:v>0.23987460937499996</c:v>
                </c:pt>
                <c:pt idx="32">
                  <c:v>0.23039999999999999</c:v>
                </c:pt>
                <c:pt idx="33">
                  <c:v>0.21737460937500003</c:v>
                </c:pt>
                <c:pt idx="34">
                  <c:v>0.20049375000000003</c:v>
                </c:pt>
                <c:pt idx="35">
                  <c:v>0.179443359375</c:v>
                </c:pt>
                <c:pt idx="36">
                  <c:v>0.15390000000000001</c:v>
                </c:pt>
                <c:pt idx="37">
                  <c:v>0.123530859375</c:v>
                </c:pt>
                <c:pt idx="38">
                  <c:v>8.7993749999999996E-2</c:v>
                </c:pt>
                <c:pt idx="39">
                  <c:v>4.6937109375000008E-2</c:v>
                </c:pt>
                <c:pt idx="40">
                  <c:v>0</c:v>
                </c:pt>
              </c:numCache>
            </c:numRef>
          </c:yVal>
          <c:smooth val="1"/>
          <c:extLst xmlns:c16r2="http://schemas.microsoft.com/office/drawing/2015/06/chart">
            <c:ext xmlns:c16="http://schemas.microsoft.com/office/drawing/2014/chart" uri="{C3380CC4-5D6E-409C-BE32-E72D297353CC}">
              <c16:uniqueId val="{00000005-B001-47A4-A376-E5068F8B05B5}"/>
            </c:ext>
          </c:extLst>
        </c:ser>
        <c:dLbls>
          <c:showLegendKey val="0"/>
          <c:showVal val="0"/>
          <c:showCatName val="0"/>
          <c:showSerName val="0"/>
          <c:showPercent val="0"/>
          <c:showBubbleSize val="0"/>
        </c:dLbls>
        <c:axId val="420062984"/>
        <c:axId val="420059456"/>
      </c:scatterChart>
      <c:valAx>
        <c:axId val="420062984"/>
        <c:scaling>
          <c:orientation val="minMax"/>
          <c:max val="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dirty="0" err="1">
                    <a:solidFill>
                      <a:schemeClr val="tx1"/>
                    </a:solidFill>
                  </a:rPr>
                  <a:t>Distanz</a:t>
                </a:r>
                <a:r>
                  <a:rPr lang="en-US" sz="2000" dirty="0">
                    <a:solidFill>
                      <a:schemeClr val="tx1"/>
                    </a:solidFill>
                  </a:rPr>
                  <a:t> </a:t>
                </a:r>
                <a:r>
                  <a:rPr lang="en-US" sz="2000" dirty="0" err="1">
                    <a:solidFill>
                      <a:schemeClr val="tx1"/>
                    </a:solidFill>
                  </a:rPr>
                  <a:t>zum</a:t>
                </a:r>
                <a:r>
                  <a:rPr lang="en-US" sz="2000" dirty="0">
                    <a:solidFill>
                      <a:schemeClr val="tx1"/>
                    </a:solidFill>
                  </a:rPr>
                  <a:t> </a:t>
                </a:r>
                <a:r>
                  <a:rPr lang="en-US" sz="2000" dirty="0" err="1">
                    <a:solidFill>
                      <a:schemeClr val="tx1"/>
                    </a:solidFill>
                  </a:rPr>
                  <a:t>Krankenhaus</a:t>
                </a:r>
                <a:r>
                  <a:rPr lang="en-US" sz="2000" dirty="0">
                    <a:solidFill>
                      <a:schemeClr val="tx1"/>
                    </a:solidFill>
                  </a:rPr>
                  <a:t> [min]</a:t>
                </a:r>
              </a:p>
            </c:rich>
          </c:tx>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de-DE"/>
          </a:p>
        </c:txPr>
        <c:crossAx val="420059456"/>
        <c:crosses val="autoZero"/>
        <c:crossBetween val="midCat"/>
      </c:valAx>
      <c:valAx>
        <c:axId val="420059456"/>
        <c:scaling>
          <c:orientation val="minMax"/>
          <c:max val="1"/>
        </c:scaling>
        <c:delete val="0"/>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de-DE" sz="2000" b="0" i="0" u="none" strike="noStrike" baseline="0" dirty="0">
                    <a:solidFill>
                      <a:schemeClr val="tx1"/>
                    </a:solidFill>
                    <a:effectLst/>
                  </a:rPr>
                  <a:t>Qualität</a:t>
                </a:r>
                <a:endParaRPr lang="en-US" sz="2000" dirty="0">
                  <a:solidFill>
                    <a:schemeClr val="tx1"/>
                  </a:solidFill>
                </a:endParaRPr>
              </a:p>
            </c:rich>
          </c:tx>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de-DE"/>
            </a:p>
          </c:txPr>
        </c:title>
        <c:numFmt formatCode="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de-DE"/>
          </a:p>
        </c:txPr>
        <c:crossAx val="420062984"/>
        <c:crosses val="autoZero"/>
        <c:crossBetween val="midCat"/>
      </c:valAx>
      <c:spPr>
        <a:solidFill>
          <a:schemeClr val="bg1"/>
        </a:solidFill>
        <a:ln>
          <a:solidFill>
            <a:schemeClr val="bg1"/>
          </a:solidFill>
        </a:ln>
        <a:effectLst/>
      </c:spPr>
    </c:plotArea>
    <c:plotVisOnly val="1"/>
    <c:dispBlanksAs val="gap"/>
    <c:showDLblsOverMax val="0"/>
  </c:chart>
  <c:spPr>
    <a:solidFill>
      <a:schemeClr val="bg1"/>
    </a:solid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9805336832896"/>
          <c:y val="4.1371456584437243E-2"/>
          <c:w val="0.84027646544181978"/>
          <c:h val="0.78587875990295641"/>
        </c:manualLayout>
      </c:layout>
      <c:scatterChart>
        <c:scatterStyle val="smoothMarker"/>
        <c:varyColors val="0"/>
        <c:ser>
          <c:idx val="0"/>
          <c:order val="0"/>
          <c:tx>
            <c:strRef>
              <c:f>[Überlebenswahrscheinlichkeit.xlsx]Tabelle1!$K$3</c:f>
              <c:strCache>
                <c:ptCount val="1"/>
                <c:pt idx="0">
                  <c:v>UnfallPT</c:v>
                </c:pt>
              </c:strCache>
            </c:strRef>
          </c:tx>
          <c:spPr>
            <a:ln w="38100" cap="rnd">
              <a:solidFill>
                <a:schemeClr val="tx1"/>
              </a:solidFill>
              <a:round/>
            </a:ln>
            <a:effectLst/>
          </c:spPr>
          <c:marker>
            <c:symbol val="circle"/>
            <c:size val="5"/>
            <c:spPr>
              <a:noFill/>
              <a:ln w="38100">
                <a:noFill/>
              </a:ln>
              <a:effectLst/>
            </c:spPr>
          </c:marker>
          <c:xVal>
            <c:numRef>
              <c:f>[Überlebenswahrscheinlichkeit.xlsx]Tabelle1!$J$4:$J$44</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[Überlebenswahrscheinlichkeit.xlsx]Tabelle1!$K$4:$K$44</c:f>
              <c:numCache>
                <c:formatCode>0.00</c:formatCode>
                <c:ptCount val="41"/>
                <c:pt idx="0">
                  <c:v>1</c:v>
                </c:pt>
                <c:pt idx="1">
                  <c:v>0.99750000000000005</c:v>
                </c:pt>
                <c:pt idx="2">
                  <c:v>0.99</c:v>
                </c:pt>
                <c:pt idx="3">
                  <c:v>0.97750000000000004</c:v>
                </c:pt>
                <c:pt idx="4">
                  <c:v>0.96</c:v>
                </c:pt>
                <c:pt idx="5">
                  <c:v>0.9375</c:v>
                </c:pt>
                <c:pt idx="6">
                  <c:v>0.91</c:v>
                </c:pt>
                <c:pt idx="7">
                  <c:v>0.87749999999999995</c:v>
                </c:pt>
                <c:pt idx="8">
                  <c:v>0.84</c:v>
                </c:pt>
                <c:pt idx="9">
                  <c:v>0.79749999999999999</c:v>
                </c:pt>
                <c:pt idx="10">
                  <c:v>0.75</c:v>
                </c:pt>
                <c:pt idx="11">
                  <c:v>0.69750000000000001</c:v>
                </c:pt>
                <c:pt idx="12">
                  <c:v>0.64</c:v>
                </c:pt>
                <c:pt idx="13">
                  <c:v>0.57750000000000001</c:v>
                </c:pt>
                <c:pt idx="14">
                  <c:v>0.51</c:v>
                </c:pt>
                <c:pt idx="15">
                  <c:v>0.4375</c:v>
                </c:pt>
                <c:pt idx="16">
                  <c:v>0.36</c:v>
                </c:pt>
                <c:pt idx="17">
                  <c:v>0.27750000000000002</c:v>
                </c:pt>
                <c:pt idx="18">
                  <c:v>0.19</c:v>
                </c:pt>
                <c:pt idx="19">
                  <c:v>9.7500000000000003E-2</c:v>
                </c:pt>
                <c:pt idx="20">
                  <c:v>0</c:v>
                </c:pt>
              </c:numCache>
            </c:numRef>
          </c:yVal>
          <c:smooth val="1"/>
          <c:extLst xmlns:c16r2="http://schemas.microsoft.com/office/drawing/2015/06/chart">
            <c:ext xmlns:c16="http://schemas.microsoft.com/office/drawing/2014/chart" uri="{C3380CC4-5D6E-409C-BE32-E72D297353CC}">
              <c16:uniqueId val="{00000000-B001-47A4-A376-E5068F8B05B5}"/>
            </c:ext>
          </c:extLst>
        </c:ser>
        <c:ser>
          <c:idx val="1"/>
          <c:order val="1"/>
          <c:tx>
            <c:strRef>
              <c:f>[Überlebenswahrscheinlichkeit.xlsx]Tabelle1!$L$3</c:f>
              <c:strCache>
                <c:ptCount val="1"/>
                <c:pt idx="0">
                  <c:v>UnfallPK</c:v>
                </c:pt>
              </c:strCache>
            </c:strRef>
          </c:tx>
          <c:spPr>
            <a:ln w="38100" cap="rnd">
              <a:solidFill>
                <a:srgbClr val="FF0000"/>
              </a:solidFill>
              <a:round/>
            </a:ln>
            <a:effectLst/>
          </c:spPr>
          <c:marker>
            <c:symbol val="circle"/>
            <c:size val="5"/>
            <c:spPr>
              <a:noFill/>
              <a:ln w="38100">
                <a:noFill/>
              </a:ln>
              <a:effectLst/>
            </c:spPr>
          </c:marker>
          <c:xVal>
            <c:numRef>
              <c:f>[Überlebenswahrscheinlichkeit.xlsx]Tabelle1!$J$4:$J$44</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[Überlebenswahrscheinlichkeit.xlsx]Tabelle1!$L$4:$L$44</c:f>
              <c:numCache>
                <c:formatCode>0.00</c:formatCode>
                <c:ptCount val="41"/>
                <c:pt idx="0">
                  <c:v>0</c:v>
                </c:pt>
                <c:pt idx="1">
                  <c:v>2.5000000000000001E-3</c:v>
                </c:pt>
                <c:pt idx="2">
                  <c:v>0.01</c:v>
                </c:pt>
                <c:pt idx="3">
                  <c:v>2.2499999999999999E-2</c:v>
                </c:pt>
                <c:pt idx="4">
                  <c:v>0.04</c:v>
                </c:pt>
                <c:pt idx="5">
                  <c:v>6.25E-2</c:v>
                </c:pt>
                <c:pt idx="6">
                  <c:v>0.09</c:v>
                </c:pt>
                <c:pt idx="7">
                  <c:v>0.1225</c:v>
                </c:pt>
                <c:pt idx="8">
                  <c:v>0.16</c:v>
                </c:pt>
                <c:pt idx="9">
                  <c:v>0.20250000000000001</c:v>
                </c:pt>
                <c:pt idx="10">
                  <c:v>0.25</c:v>
                </c:pt>
                <c:pt idx="11">
                  <c:v>0.30249999999999999</c:v>
                </c:pt>
                <c:pt idx="12">
                  <c:v>0.36</c:v>
                </c:pt>
                <c:pt idx="13">
                  <c:v>0.42249999999999999</c:v>
                </c:pt>
                <c:pt idx="14">
                  <c:v>0.49</c:v>
                </c:pt>
                <c:pt idx="15">
                  <c:v>0.5625</c:v>
                </c:pt>
                <c:pt idx="16">
                  <c:v>0.64</c:v>
                </c:pt>
                <c:pt idx="17">
                  <c:v>0.72250000000000003</c:v>
                </c:pt>
                <c:pt idx="18">
                  <c:v>0.81</c:v>
                </c:pt>
                <c:pt idx="19">
                  <c:v>0.90249999999999997</c:v>
                </c:pt>
                <c:pt idx="20">
                  <c:v>1</c:v>
                </c:pt>
              </c:numCache>
            </c:numRef>
          </c:yVal>
          <c:smooth val="1"/>
          <c:extLst xmlns:c16r2="http://schemas.microsoft.com/office/drawing/2015/06/chart">
            <c:ext xmlns:c16="http://schemas.microsoft.com/office/drawing/2014/chart" uri="{C3380CC4-5D6E-409C-BE32-E72D297353CC}">
              <c16:uniqueId val="{00000001-B001-47A4-A376-E5068F8B05B5}"/>
            </c:ext>
          </c:extLst>
        </c:ser>
        <c:ser>
          <c:idx val="2"/>
          <c:order val="2"/>
          <c:tx>
            <c:strRef>
              <c:f>[Überlebenswahrscheinlichkeit.xlsx]Tabelle1!$M$3</c:f>
              <c:strCache>
                <c:ptCount val="1"/>
                <c:pt idx="0">
                  <c:v>UnfallPT*PK</c:v>
                </c:pt>
              </c:strCache>
            </c:strRef>
          </c:tx>
          <c:spPr>
            <a:ln w="38100" cap="rnd">
              <a:solidFill>
                <a:schemeClr val="accent2">
                  <a:lumMod val="75000"/>
                </a:schemeClr>
              </a:solidFill>
              <a:round/>
            </a:ln>
            <a:effectLst/>
          </c:spPr>
          <c:marker>
            <c:symbol val="circle"/>
            <c:size val="5"/>
            <c:spPr>
              <a:noFill/>
              <a:ln w="38100">
                <a:noFill/>
              </a:ln>
              <a:effectLst/>
            </c:spPr>
          </c:marker>
          <c:xVal>
            <c:numRef>
              <c:f>[Überlebenswahrscheinlichkeit.xlsx]Tabelle1!$J$4:$J$44</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[Überlebenswahrscheinlichkeit.xlsx]Tabelle1!$M$4:$M$44</c:f>
              <c:numCache>
                <c:formatCode>0.00</c:formatCode>
                <c:ptCount val="41"/>
                <c:pt idx="0">
                  <c:v>0</c:v>
                </c:pt>
                <c:pt idx="1">
                  <c:v>2.4937500000000003E-3</c:v>
                </c:pt>
                <c:pt idx="2">
                  <c:v>9.9000000000000008E-3</c:v>
                </c:pt>
                <c:pt idx="3">
                  <c:v>2.1993749999999999E-2</c:v>
                </c:pt>
                <c:pt idx="4">
                  <c:v>3.8399999999999997E-2</c:v>
                </c:pt>
                <c:pt idx="5">
                  <c:v>5.859375E-2</c:v>
                </c:pt>
                <c:pt idx="6">
                  <c:v>8.1900000000000001E-2</c:v>
                </c:pt>
                <c:pt idx="7">
                  <c:v>0.10749374999999999</c:v>
                </c:pt>
                <c:pt idx="8">
                  <c:v>0.13439999999999999</c:v>
                </c:pt>
                <c:pt idx="9">
                  <c:v>0.16149375000000002</c:v>
                </c:pt>
                <c:pt idx="10">
                  <c:v>0.1875</c:v>
                </c:pt>
                <c:pt idx="11">
                  <c:v>0.21099375000000001</c:v>
                </c:pt>
                <c:pt idx="12">
                  <c:v>0.23039999999999999</c:v>
                </c:pt>
                <c:pt idx="13">
                  <c:v>0.24399375000000001</c:v>
                </c:pt>
                <c:pt idx="14">
                  <c:v>0.24990000000000001</c:v>
                </c:pt>
                <c:pt idx="15">
                  <c:v>0.24609375</c:v>
                </c:pt>
                <c:pt idx="16">
                  <c:v>0.23039999999999999</c:v>
                </c:pt>
                <c:pt idx="17">
                  <c:v>0.20049375000000003</c:v>
                </c:pt>
                <c:pt idx="18">
                  <c:v>0.15390000000000001</c:v>
                </c:pt>
                <c:pt idx="19">
                  <c:v>8.7993749999999996E-2</c:v>
                </c:pt>
                <c:pt idx="20">
                  <c:v>0</c:v>
                </c:pt>
              </c:numCache>
            </c:numRef>
          </c:yVal>
          <c:smooth val="1"/>
          <c:extLst xmlns:c16r2="http://schemas.microsoft.com/office/drawing/2015/06/chart">
            <c:ext xmlns:c16="http://schemas.microsoft.com/office/drawing/2014/chart" uri="{C3380CC4-5D6E-409C-BE32-E72D297353CC}">
              <c16:uniqueId val="{00000002-B001-47A4-A376-E5068F8B05B5}"/>
            </c:ext>
          </c:extLst>
        </c:ser>
        <c:ser>
          <c:idx val="3"/>
          <c:order val="3"/>
          <c:tx>
            <c:strRef>
              <c:f>[Überlebenswahrscheinlichkeit.xlsx]Tabelle1!$N$3</c:f>
              <c:strCache>
                <c:ptCount val="1"/>
                <c:pt idx="0">
                  <c:v>UnfallPT</c:v>
                </c:pt>
              </c:strCache>
            </c:strRef>
          </c:tx>
          <c:spPr>
            <a:ln w="38100" cap="rnd">
              <a:solidFill>
                <a:schemeClr val="tx1"/>
              </a:solidFill>
              <a:prstDash val="dash"/>
              <a:round/>
            </a:ln>
            <a:effectLst/>
          </c:spPr>
          <c:marker>
            <c:symbol val="circle"/>
            <c:size val="5"/>
            <c:spPr>
              <a:solidFill>
                <a:schemeClr val="bg1"/>
              </a:solidFill>
              <a:ln w="38100">
                <a:noFill/>
                <a:prstDash val="dash"/>
              </a:ln>
              <a:effectLst/>
            </c:spPr>
          </c:marker>
          <c:xVal>
            <c:numRef>
              <c:f>[Überlebenswahrscheinlichkeit.xlsx]Tabelle1!$J$4:$J$44</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[Überlebenswahrscheinlichkeit.xlsx]Tabelle1!$N$4:$N$44</c:f>
              <c:numCache>
                <c:formatCode>0.00</c:formatCode>
                <c:ptCount val="41"/>
                <c:pt idx="0">
                  <c:v>1</c:v>
                </c:pt>
                <c:pt idx="1">
                  <c:v>0.99937500000000001</c:v>
                </c:pt>
                <c:pt idx="2">
                  <c:v>0.99750000000000005</c:v>
                </c:pt>
                <c:pt idx="3">
                  <c:v>0.99437500000000001</c:v>
                </c:pt>
                <c:pt idx="4">
                  <c:v>0.99</c:v>
                </c:pt>
                <c:pt idx="5">
                  <c:v>0.984375</c:v>
                </c:pt>
                <c:pt idx="6">
                  <c:v>0.97750000000000004</c:v>
                </c:pt>
                <c:pt idx="7">
                  <c:v>0.96937499999999999</c:v>
                </c:pt>
                <c:pt idx="8">
                  <c:v>0.96</c:v>
                </c:pt>
                <c:pt idx="9">
                  <c:v>0.94937499999999997</c:v>
                </c:pt>
                <c:pt idx="10">
                  <c:v>0.9375</c:v>
                </c:pt>
                <c:pt idx="11">
                  <c:v>0.92437499999999995</c:v>
                </c:pt>
                <c:pt idx="12">
                  <c:v>0.91</c:v>
                </c:pt>
                <c:pt idx="13">
                  <c:v>0.89437500000000003</c:v>
                </c:pt>
                <c:pt idx="14">
                  <c:v>0.87749999999999995</c:v>
                </c:pt>
                <c:pt idx="15">
                  <c:v>0.859375</c:v>
                </c:pt>
                <c:pt idx="16">
                  <c:v>0.84</c:v>
                </c:pt>
                <c:pt idx="17">
                  <c:v>0.81937499999999996</c:v>
                </c:pt>
                <c:pt idx="18">
                  <c:v>0.79749999999999999</c:v>
                </c:pt>
                <c:pt idx="19">
                  <c:v>0.77437500000000004</c:v>
                </c:pt>
                <c:pt idx="20">
                  <c:v>0.75</c:v>
                </c:pt>
                <c:pt idx="21">
                  <c:v>0.72437499999999999</c:v>
                </c:pt>
                <c:pt idx="22">
                  <c:v>0.69750000000000001</c:v>
                </c:pt>
                <c:pt idx="23">
                  <c:v>0.66937500000000005</c:v>
                </c:pt>
                <c:pt idx="24">
                  <c:v>0.64</c:v>
                </c:pt>
                <c:pt idx="25">
                  <c:v>0.609375</c:v>
                </c:pt>
                <c:pt idx="26">
                  <c:v>0.57750000000000001</c:v>
                </c:pt>
                <c:pt idx="27">
                  <c:v>0.54437500000000005</c:v>
                </c:pt>
                <c:pt idx="28">
                  <c:v>0.51</c:v>
                </c:pt>
                <c:pt idx="29">
                  <c:v>0.47437499999999999</c:v>
                </c:pt>
                <c:pt idx="30">
                  <c:v>0.4375</c:v>
                </c:pt>
                <c:pt idx="31">
                  <c:v>0.39937499999999998</c:v>
                </c:pt>
                <c:pt idx="32">
                  <c:v>0.36</c:v>
                </c:pt>
                <c:pt idx="33">
                  <c:v>0.31937500000000002</c:v>
                </c:pt>
                <c:pt idx="34">
                  <c:v>0.27750000000000002</c:v>
                </c:pt>
                <c:pt idx="35">
                  <c:v>0.234375</c:v>
                </c:pt>
                <c:pt idx="36">
                  <c:v>0.19</c:v>
                </c:pt>
                <c:pt idx="37">
                  <c:v>0.144375</c:v>
                </c:pt>
                <c:pt idx="38">
                  <c:v>9.7500000000000003E-2</c:v>
                </c:pt>
                <c:pt idx="39">
                  <c:v>4.9375000000000002E-2</c:v>
                </c:pt>
                <c:pt idx="40">
                  <c:v>0</c:v>
                </c:pt>
              </c:numCache>
            </c:numRef>
          </c:yVal>
          <c:smooth val="1"/>
          <c:extLst xmlns:c16r2="http://schemas.microsoft.com/office/drawing/2015/06/chart">
            <c:ext xmlns:c16="http://schemas.microsoft.com/office/drawing/2014/chart" uri="{C3380CC4-5D6E-409C-BE32-E72D297353CC}">
              <c16:uniqueId val="{00000003-B001-47A4-A376-E5068F8B05B5}"/>
            </c:ext>
          </c:extLst>
        </c:ser>
        <c:ser>
          <c:idx val="4"/>
          <c:order val="4"/>
          <c:tx>
            <c:strRef>
              <c:f>[Überlebenswahrscheinlichkeit.xlsx]Tabelle1!$O$3</c:f>
              <c:strCache>
                <c:ptCount val="1"/>
                <c:pt idx="0">
                  <c:v>UnfallPK</c:v>
                </c:pt>
              </c:strCache>
            </c:strRef>
          </c:tx>
          <c:spPr>
            <a:ln w="38100" cap="rnd">
              <a:solidFill>
                <a:srgbClr val="FF0000"/>
              </a:solidFill>
              <a:prstDash val="sysDash"/>
              <a:round/>
            </a:ln>
            <a:effectLst/>
          </c:spPr>
          <c:marker>
            <c:symbol val="circle"/>
            <c:size val="5"/>
            <c:spPr>
              <a:noFill/>
              <a:ln w="38100">
                <a:noFill/>
              </a:ln>
              <a:effectLst/>
            </c:spPr>
          </c:marker>
          <c:xVal>
            <c:numRef>
              <c:f>[Überlebenswahrscheinlichkeit.xlsx]Tabelle1!$J$4:$J$44</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[Überlebenswahrscheinlichkeit.xlsx]Tabelle1!$O$4:$O$44</c:f>
              <c:numCache>
                <c:formatCode>0.00</c:formatCode>
                <c:ptCount val="41"/>
                <c:pt idx="0">
                  <c:v>0</c:v>
                </c:pt>
                <c:pt idx="1">
                  <c:v>6.2500000000000001E-4</c:v>
                </c:pt>
                <c:pt idx="2">
                  <c:v>2.5000000000000001E-3</c:v>
                </c:pt>
                <c:pt idx="3">
                  <c:v>5.6249999999999998E-3</c:v>
                </c:pt>
                <c:pt idx="4">
                  <c:v>0.01</c:v>
                </c:pt>
                <c:pt idx="5">
                  <c:v>1.5625E-2</c:v>
                </c:pt>
                <c:pt idx="6">
                  <c:v>2.2499999999999999E-2</c:v>
                </c:pt>
                <c:pt idx="7">
                  <c:v>3.0624999999999999E-2</c:v>
                </c:pt>
                <c:pt idx="8">
                  <c:v>0.04</c:v>
                </c:pt>
                <c:pt idx="9">
                  <c:v>5.0625000000000003E-2</c:v>
                </c:pt>
                <c:pt idx="10">
                  <c:v>6.25E-2</c:v>
                </c:pt>
                <c:pt idx="11">
                  <c:v>7.5624999999999998E-2</c:v>
                </c:pt>
                <c:pt idx="12">
                  <c:v>0.09</c:v>
                </c:pt>
                <c:pt idx="13">
                  <c:v>0.105625</c:v>
                </c:pt>
                <c:pt idx="14">
                  <c:v>0.1225</c:v>
                </c:pt>
                <c:pt idx="15">
                  <c:v>0.140625</c:v>
                </c:pt>
                <c:pt idx="16">
                  <c:v>0.16</c:v>
                </c:pt>
                <c:pt idx="17">
                  <c:v>0.18062500000000001</c:v>
                </c:pt>
                <c:pt idx="18">
                  <c:v>0.20250000000000001</c:v>
                </c:pt>
                <c:pt idx="19">
                  <c:v>0.22562499999999999</c:v>
                </c:pt>
                <c:pt idx="20">
                  <c:v>0.25</c:v>
                </c:pt>
                <c:pt idx="21">
                  <c:v>0.27562500000000001</c:v>
                </c:pt>
                <c:pt idx="22">
                  <c:v>0.30249999999999999</c:v>
                </c:pt>
                <c:pt idx="23">
                  <c:v>0.330625</c:v>
                </c:pt>
                <c:pt idx="24">
                  <c:v>0.36</c:v>
                </c:pt>
                <c:pt idx="25">
                  <c:v>0.390625</c:v>
                </c:pt>
                <c:pt idx="26">
                  <c:v>0.42249999999999999</c:v>
                </c:pt>
                <c:pt idx="27">
                  <c:v>0.455625</c:v>
                </c:pt>
                <c:pt idx="28">
                  <c:v>0.49</c:v>
                </c:pt>
                <c:pt idx="29">
                  <c:v>0.52562500000000001</c:v>
                </c:pt>
                <c:pt idx="30">
                  <c:v>0.5625</c:v>
                </c:pt>
                <c:pt idx="31">
                  <c:v>0.60062499999999996</c:v>
                </c:pt>
                <c:pt idx="32">
                  <c:v>0.64</c:v>
                </c:pt>
                <c:pt idx="33">
                  <c:v>0.68062500000000004</c:v>
                </c:pt>
                <c:pt idx="34">
                  <c:v>0.72250000000000003</c:v>
                </c:pt>
                <c:pt idx="35">
                  <c:v>0.765625</c:v>
                </c:pt>
                <c:pt idx="36">
                  <c:v>0.81</c:v>
                </c:pt>
                <c:pt idx="37">
                  <c:v>0.85562499999999997</c:v>
                </c:pt>
                <c:pt idx="38">
                  <c:v>0.90249999999999997</c:v>
                </c:pt>
                <c:pt idx="39">
                  <c:v>0.95062500000000005</c:v>
                </c:pt>
                <c:pt idx="40">
                  <c:v>1</c:v>
                </c:pt>
              </c:numCache>
            </c:numRef>
          </c:yVal>
          <c:smooth val="1"/>
          <c:extLst xmlns:c16r2="http://schemas.microsoft.com/office/drawing/2015/06/chart">
            <c:ext xmlns:c16="http://schemas.microsoft.com/office/drawing/2014/chart" uri="{C3380CC4-5D6E-409C-BE32-E72D297353CC}">
              <c16:uniqueId val="{00000004-B001-47A4-A376-E5068F8B05B5}"/>
            </c:ext>
          </c:extLst>
        </c:ser>
        <c:ser>
          <c:idx val="5"/>
          <c:order val="5"/>
          <c:tx>
            <c:strRef>
              <c:f>[Überlebenswahrscheinlichkeit.xlsx]Tabelle1!$P$3</c:f>
              <c:strCache>
                <c:ptCount val="1"/>
                <c:pt idx="0">
                  <c:v>UnfallPT*PK</c:v>
                </c:pt>
              </c:strCache>
            </c:strRef>
          </c:tx>
          <c:spPr>
            <a:ln w="38100" cap="rnd">
              <a:solidFill>
                <a:schemeClr val="accent2">
                  <a:lumMod val="75000"/>
                </a:schemeClr>
              </a:solidFill>
              <a:prstDash val="sysDash"/>
              <a:round/>
            </a:ln>
            <a:effectLst/>
          </c:spPr>
          <c:marker>
            <c:symbol val="circle"/>
            <c:size val="5"/>
            <c:spPr>
              <a:noFill/>
              <a:ln w="38100">
                <a:noFill/>
                <a:prstDash val="solid"/>
              </a:ln>
              <a:effectLst/>
            </c:spPr>
          </c:marker>
          <c:xVal>
            <c:numRef>
              <c:f>[Überlebenswahrscheinlichkeit.xlsx]Tabelle1!$J$4:$J$44</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[Überlebenswahrscheinlichkeit.xlsx]Tabelle1!$P$4:$P$44</c:f>
              <c:numCache>
                <c:formatCode>0.00</c:formatCode>
                <c:ptCount val="41"/>
                <c:pt idx="0">
                  <c:v>0</c:v>
                </c:pt>
                <c:pt idx="1">
                  <c:v>6.2460937500000006E-4</c:v>
                </c:pt>
                <c:pt idx="2">
                  <c:v>2.4937500000000003E-3</c:v>
                </c:pt>
                <c:pt idx="3">
                  <c:v>5.5933593749999998E-3</c:v>
                </c:pt>
                <c:pt idx="4">
                  <c:v>9.9000000000000008E-3</c:v>
                </c:pt>
                <c:pt idx="5">
                  <c:v>1.5380859375E-2</c:v>
                </c:pt>
                <c:pt idx="6">
                  <c:v>2.1993749999999999E-2</c:v>
                </c:pt>
                <c:pt idx="7">
                  <c:v>2.9687109375E-2</c:v>
                </c:pt>
                <c:pt idx="8">
                  <c:v>3.8399999999999997E-2</c:v>
                </c:pt>
                <c:pt idx="9">
                  <c:v>4.8062109375000002E-2</c:v>
                </c:pt>
                <c:pt idx="10">
                  <c:v>5.859375E-2</c:v>
                </c:pt>
                <c:pt idx="11">
                  <c:v>6.990585937499999E-2</c:v>
                </c:pt>
                <c:pt idx="12">
                  <c:v>8.1900000000000001E-2</c:v>
                </c:pt>
                <c:pt idx="13">
                  <c:v>9.4468359375000005E-2</c:v>
                </c:pt>
                <c:pt idx="14">
                  <c:v>0.10749374999999999</c:v>
                </c:pt>
                <c:pt idx="15">
                  <c:v>0.120849609375</c:v>
                </c:pt>
                <c:pt idx="16">
                  <c:v>0.13439999999999999</c:v>
                </c:pt>
                <c:pt idx="17">
                  <c:v>0.14799960937500001</c:v>
                </c:pt>
                <c:pt idx="18">
                  <c:v>0.16149375000000002</c:v>
                </c:pt>
                <c:pt idx="19">
                  <c:v>0.17471835937499999</c:v>
                </c:pt>
                <c:pt idx="20">
                  <c:v>0.1875</c:v>
                </c:pt>
                <c:pt idx="21">
                  <c:v>0.19965585937499999</c:v>
                </c:pt>
                <c:pt idx="22">
                  <c:v>0.21099375000000001</c:v>
                </c:pt>
                <c:pt idx="23">
                  <c:v>0.22131210937500001</c:v>
                </c:pt>
                <c:pt idx="24">
                  <c:v>0.23039999999999999</c:v>
                </c:pt>
                <c:pt idx="25">
                  <c:v>0.238037109375</c:v>
                </c:pt>
                <c:pt idx="26">
                  <c:v>0.24399375000000001</c:v>
                </c:pt>
                <c:pt idx="27">
                  <c:v>0.24803085937500002</c:v>
                </c:pt>
                <c:pt idx="28">
                  <c:v>0.24990000000000001</c:v>
                </c:pt>
                <c:pt idx="29">
                  <c:v>0.24934335937499999</c:v>
                </c:pt>
                <c:pt idx="30">
                  <c:v>0.24609375</c:v>
                </c:pt>
                <c:pt idx="31">
                  <c:v>0.23987460937499996</c:v>
                </c:pt>
                <c:pt idx="32">
                  <c:v>0.23039999999999999</c:v>
                </c:pt>
                <c:pt idx="33">
                  <c:v>0.21737460937500003</c:v>
                </c:pt>
                <c:pt idx="34">
                  <c:v>0.20049375000000003</c:v>
                </c:pt>
                <c:pt idx="35">
                  <c:v>0.179443359375</c:v>
                </c:pt>
                <c:pt idx="36">
                  <c:v>0.15390000000000001</c:v>
                </c:pt>
                <c:pt idx="37">
                  <c:v>0.123530859375</c:v>
                </c:pt>
                <c:pt idx="38">
                  <c:v>8.7993749999999996E-2</c:v>
                </c:pt>
                <c:pt idx="39">
                  <c:v>4.6937109375000008E-2</c:v>
                </c:pt>
                <c:pt idx="40">
                  <c:v>0</c:v>
                </c:pt>
              </c:numCache>
            </c:numRef>
          </c:yVal>
          <c:smooth val="1"/>
          <c:extLst xmlns:c16r2="http://schemas.microsoft.com/office/drawing/2015/06/chart">
            <c:ext xmlns:c16="http://schemas.microsoft.com/office/drawing/2014/chart" uri="{C3380CC4-5D6E-409C-BE32-E72D297353CC}">
              <c16:uniqueId val="{00000005-B001-47A4-A376-E5068F8B05B5}"/>
            </c:ext>
          </c:extLst>
        </c:ser>
        <c:dLbls>
          <c:showLegendKey val="0"/>
          <c:showVal val="0"/>
          <c:showCatName val="0"/>
          <c:showSerName val="0"/>
          <c:showPercent val="0"/>
          <c:showBubbleSize val="0"/>
        </c:dLbls>
        <c:axId val="420061024"/>
        <c:axId val="420060632"/>
      </c:scatterChart>
      <c:valAx>
        <c:axId val="420061024"/>
        <c:scaling>
          <c:orientation val="minMax"/>
          <c:max val="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dirty="0" err="1">
                    <a:solidFill>
                      <a:schemeClr val="tx1"/>
                    </a:solidFill>
                  </a:rPr>
                  <a:t>Distanz</a:t>
                </a:r>
                <a:r>
                  <a:rPr lang="en-US" sz="2000" dirty="0">
                    <a:solidFill>
                      <a:schemeClr val="tx1"/>
                    </a:solidFill>
                  </a:rPr>
                  <a:t> </a:t>
                </a:r>
                <a:r>
                  <a:rPr lang="en-US" sz="2000" dirty="0" err="1">
                    <a:solidFill>
                      <a:schemeClr val="tx1"/>
                    </a:solidFill>
                  </a:rPr>
                  <a:t>zum</a:t>
                </a:r>
                <a:r>
                  <a:rPr lang="en-US" sz="2000" dirty="0">
                    <a:solidFill>
                      <a:schemeClr val="tx1"/>
                    </a:solidFill>
                  </a:rPr>
                  <a:t> </a:t>
                </a:r>
                <a:r>
                  <a:rPr lang="en-US" sz="2000" dirty="0" err="1">
                    <a:solidFill>
                      <a:schemeClr val="tx1"/>
                    </a:solidFill>
                  </a:rPr>
                  <a:t>Krankenhaus</a:t>
                </a:r>
                <a:r>
                  <a:rPr lang="en-US" sz="2000" dirty="0">
                    <a:solidFill>
                      <a:schemeClr val="tx1"/>
                    </a:solidFill>
                  </a:rPr>
                  <a:t> [min]</a:t>
                </a:r>
              </a:p>
            </c:rich>
          </c:tx>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de-DE"/>
          </a:p>
        </c:txPr>
        <c:crossAx val="420060632"/>
        <c:crosses val="autoZero"/>
        <c:crossBetween val="midCat"/>
      </c:valAx>
      <c:valAx>
        <c:axId val="420060632"/>
        <c:scaling>
          <c:orientation val="minMax"/>
          <c:max val="1"/>
        </c:scaling>
        <c:delete val="0"/>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dirty="0" err="1">
                    <a:solidFill>
                      <a:schemeClr val="tx1"/>
                    </a:solidFill>
                  </a:rPr>
                  <a:t>Qualität</a:t>
                </a:r>
                <a:endParaRPr lang="en-US" sz="2000" dirty="0">
                  <a:solidFill>
                    <a:schemeClr val="tx1"/>
                  </a:solidFill>
                </a:endParaRPr>
              </a:p>
            </c:rich>
          </c:tx>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de-DE"/>
            </a:p>
          </c:txPr>
        </c:title>
        <c:numFmt formatCode="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de-DE"/>
          </a:p>
        </c:txPr>
        <c:crossAx val="420061024"/>
        <c:crosses val="autoZero"/>
        <c:crossBetween val="midCat"/>
      </c:valAx>
      <c:spPr>
        <a:solidFill>
          <a:schemeClr val="bg1"/>
        </a:solidFill>
        <a:ln>
          <a:solidFill>
            <a:schemeClr val="bg1"/>
          </a:solidFill>
        </a:ln>
        <a:effectLst/>
      </c:spPr>
    </c:plotArea>
    <c:plotVisOnly val="1"/>
    <c:dispBlanksAs val="gap"/>
    <c:showDLblsOverMax val="0"/>
  </c:chart>
  <c:spPr>
    <a:solidFill>
      <a:schemeClr val="bg1"/>
    </a:solid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0.30313</cdr:x>
      <cdr:y>0.12883</cdr:y>
    </cdr:from>
    <cdr:to>
      <cdr:x>0.61812</cdr:x>
      <cdr:y>0.41227</cdr:y>
    </cdr:to>
    <cdr:sp macro="" textlink="">
      <cdr:nvSpPr>
        <cdr:cNvPr id="2" name="Abgerundete rechteckige Legende 1"/>
        <cdr:cNvSpPr/>
      </cdr:nvSpPr>
      <cdr:spPr>
        <a:xfrm xmlns:a="http://schemas.openxmlformats.org/drawingml/2006/main">
          <a:off x="2771800" y="720080"/>
          <a:ext cx="2880320" cy="1584176"/>
        </a:xfrm>
        <a:prstGeom xmlns:a="http://schemas.openxmlformats.org/drawingml/2006/main" prst="wedgeRoundRectCallout">
          <a:avLst>
            <a:gd name="adj1" fmla="val 86086"/>
            <a:gd name="adj2" fmla="val 55315"/>
            <a:gd name="adj3" fmla="val 16667"/>
          </a:avLst>
        </a:prstGeom>
        <a:solidFill xmlns:a="http://schemas.openxmlformats.org/drawingml/2006/main">
          <a:srgbClr val="FF0000"/>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de-DE" sz="2400" dirty="0"/>
            <a:t>Krankenhaus-qualität</a:t>
          </a:r>
        </a:p>
        <a:p xmlns:a="http://schemas.openxmlformats.org/drawingml/2006/main">
          <a:pPr algn="ctr"/>
          <a:r>
            <a:rPr lang="de-DE" sz="1600" dirty="0"/>
            <a:t>(NB: große Distanz = großes Krankenhaus)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478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1">
                <a:effectLst>
                  <a:outerShdw blurRad="38100" dist="38100" dir="2700000" algn="tl">
                    <a:srgbClr val="C0C0C0"/>
                  </a:outerShdw>
                </a:effectLst>
              </a:defRPr>
            </a:lvl1pPr>
          </a:lstStyle>
          <a:p>
            <a:pPr>
              <a:defRPr/>
            </a:pPr>
            <a:endParaRPr lang="de-DE"/>
          </a:p>
        </p:txBody>
      </p:sp>
      <p:sp>
        <p:nvSpPr>
          <p:cNvPr id="374787"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effectLst>
                  <a:outerShdw blurRad="38100" dist="38100" dir="2700000" algn="tl">
                    <a:srgbClr val="C0C0C0"/>
                  </a:outerShdw>
                </a:effectLst>
              </a:defRPr>
            </a:lvl1pPr>
          </a:lstStyle>
          <a:p>
            <a:pPr>
              <a:defRPr/>
            </a:pPr>
            <a:endParaRPr lang="de-DE"/>
          </a:p>
        </p:txBody>
      </p:sp>
      <p:sp>
        <p:nvSpPr>
          <p:cNvPr id="374788"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1">
                <a:effectLst>
                  <a:outerShdw blurRad="38100" dist="38100" dir="2700000" algn="tl">
                    <a:srgbClr val="C0C0C0"/>
                  </a:outerShdw>
                </a:effectLst>
              </a:defRPr>
            </a:lvl1pPr>
          </a:lstStyle>
          <a:p>
            <a:pPr>
              <a:defRPr/>
            </a:pPr>
            <a:endParaRPr lang="de-DE"/>
          </a:p>
        </p:txBody>
      </p:sp>
      <p:sp>
        <p:nvSpPr>
          <p:cNvPr id="374789"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effectLst>
                  <a:outerShdw blurRad="38100" dist="38100" dir="2700000" algn="tl">
                    <a:srgbClr val="C0C0C0"/>
                  </a:outerShdw>
                </a:effectLst>
              </a:defRPr>
            </a:lvl1pPr>
          </a:lstStyle>
          <a:p>
            <a:pPr>
              <a:defRPr/>
            </a:pPr>
            <a:fld id="{8A791768-DB43-4384-BA8E-18557D938BA5}" type="slidenum">
              <a:rPr lang="de-DE"/>
              <a:pPr>
                <a:defRPr/>
              </a:pPr>
              <a:t>‹Nr.›</a:t>
            </a:fld>
            <a:endParaRPr lang="de-DE"/>
          </a:p>
        </p:txBody>
      </p:sp>
    </p:spTree>
    <p:extLst>
      <p:ext uri="{BB962C8B-B14F-4D97-AF65-F5344CB8AC3E}">
        <p14:creationId xmlns:p14="http://schemas.microsoft.com/office/powerpoint/2010/main" val="3885364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ffectLst/>
              </a:defRPr>
            </a:lvl1pPr>
          </a:lstStyle>
          <a:p>
            <a:pPr>
              <a:defRPr/>
            </a:pPr>
            <a:endParaRPr lang="de-DE"/>
          </a:p>
        </p:txBody>
      </p:sp>
      <p:sp>
        <p:nvSpPr>
          <p:cNvPr id="149507"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defRPr>
            </a:lvl1pPr>
          </a:lstStyle>
          <a:p>
            <a:pPr>
              <a:defRPr/>
            </a:pPr>
            <a:endParaRPr lang="de-DE"/>
          </a:p>
        </p:txBody>
      </p:sp>
      <p:sp>
        <p:nvSpPr>
          <p:cNvPr id="17715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9"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4951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defRPr>
            </a:lvl1pPr>
          </a:lstStyle>
          <a:p>
            <a:pPr>
              <a:defRPr/>
            </a:pPr>
            <a:endParaRPr lang="de-DE"/>
          </a:p>
        </p:txBody>
      </p:sp>
      <p:sp>
        <p:nvSpPr>
          <p:cNvPr id="149511"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defRPr>
            </a:lvl1pPr>
          </a:lstStyle>
          <a:p>
            <a:pPr>
              <a:defRPr/>
            </a:pPr>
            <a:fld id="{1EF17558-0290-4C89-B4D4-DE901B46B615}" type="slidenum">
              <a:rPr lang="de-DE"/>
              <a:pPr>
                <a:defRPr/>
              </a:pPr>
              <a:t>‹Nr.›</a:t>
            </a:fld>
            <a:endParaRPr lang="de-DE"/>
          </a:p>
        </p:txBody>
      </p:sp>
    </p:spTree>
    <p:extLst>
      <p:ext uri="{BB962C8B-B14F-4D97-AF65-F5344CB8AC3E}">
        <p14:creationId xmlns:p14="http://schemas.microsoft.com/office/powerpoint/2010/main" val="39521601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Folienbildplatzhalter 1"/>
          <p:cNvSpPr>
            <a:spLocks noGrp="1" noRot="1" noChangeAspect="1" noTextEdit="1"/>
          </p:cNvSpPr>
          <p:nvPr>
            <p:ph type="sldImg"/>
          </p:nvPr>
        </p:nvSpPr>
        <p:spPr>
          <a:ln/>
        </p:spPr>
      </p:sp>
      <p:sp>
        <p:nvSpPr>
          <p:cNvPr id="17408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latin typeface="+mn-lt"/>
            </a:endParaRPr>
          </a:p>
        </p:txBody>
      </p:sp>
      <p:sp>
        <p:nvSpPr>
          <p:cNvPr id="17408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889" indent="-285726" eaLnBrk="0" hangingPunct="0">
              <a:defRPr sz="2000">
                <a:solidFill>
                  <a:schemeClr val="tx1"/>
                </a:solidFill>
                <a:latin typeface="Tahoma" pitchFamily="34" charset="0"/>
              </a:defRPr>
            </a:lvl2pPr>
            <a:lvl3pPr marL="1142907" indent="-228581" eaLnBrk="0" hangingPunct="0">
              <a:defRPr sz="2000">
                <a:solidFill>
                  <a:schemeClr val="tx1"/>
                </a:solidFill>
                <a:latin typeface="Tahoma" pitchFamily="34" charset="0"/>
              </a:defRPr>
            </a:lvl3pPr>
            <a:lvl4pPr marL="1600070" indent="-228581" eaLnBrk="0" hangingPunct="0">
              <a:defRPr sz="2000">
                <a:solidFill>
                  <a:schemeClr val="tx1"/>
                </a:solidFill>
                <a:latin typeface="Tahoma" pitchFamily="34" charset="0"/>
              </a:defRPr>
            </a:lvl4pPr>
            <a:lvl5pPr marL="2057232" indent="-228581" eaLnBrk="0" hangingPunct="0">
              <a:defRPr sz="2000">
                <a:solidFill>
                  <a:schemeClr val="tx1"/>
                </a:solidFill>
                <a:latin typeface="Tahoma" pitchFamily="34" charset="0"/>
              </a:defRPr>
            </a:lvl5pPr>
            <a:lvl6pPr marL="2514395" indent="-228581" algn="ctr" eaLnBrk="0" fontAlgn="base" hangingPunct="0">
              <a:spcBef>
                <a:spcPct val="0"/>
              </a:spcBef>
              <a:spcAft>
                <a:spcPct val="0"/>
              </a:spcAft>
              <a:defRPr sz="2000">
                <a:solidFill>
                  <a:schemeClr val="tx1"/>
                </a:solidFill>
                <a:latin typeface="Tahoma" pitchFamily="34" charset="0"/>
              </a:defRPr>
            </a:lvl6pPr>
            <a:lvl7pPr marL="2971559" indent="-228581" algn="ctr" eaLnBrk="0" fontAlgn="base" hangingPunct="0">
              <a:spcBef>
                <a:spcPct val="0"/>
              </a:spcBef>
              <a:spcAft>
                <a:spcPct val="0"/>
              </a:spcAft>
              <a:defRPr sz="2000">
                <a:solidFill>
                  <a:schemeClr val="tx1"/>
                </a:solidFill>
                <a:latin typeface="Tahoma" pitchFamily="34" charset="0"/>
              </a:defRPr>
            </a:lvl7pPr>
            <a:lvl8pPr marL="3428722" indent="-228581" algn="ctr" eaLnBrk="0" fontAlgn="base" hangingPunct="0">
              <a:spcBef>
                <a:spcPct val="0"/>
              </a:spcBef>
              <a:spcAft>
                <a:spcPct val="0"/>
              </a:spcAft>
              <a:defRPr sz="2000">
                <a:solidFill>
                  <a:schemeClr val="tx1"/>
                </a:solidFill>
                <a:latin typeface="Tahoma" pitchFamily="34" charset="0"/>
              </a:defRPr>
            </a:lvl8pPr>
            <a:lvl9pPr marL="3885884" indent="-228581" algn="ctr" eaLnBrk="0" fontAlgn="base" hangingPunct="0">
              <a:spcBef>
                <a:spcPct val="0"/>
              </a:spcBef>
              <a:spcAft>
                <a:spcPct val="0"/>
              </a:spcAft>
              <a:defRPr sz="2000">
                <a:solidFill>
                  <a:schemeClr val="tx1"/>
                </a:solidFill>
                <a:latin typeface="Tahoma" pitchFamily="34" charset="0"/>
              </a:defRPr>
            </a:lvl9pPr>
          </a:lstStyle>
          <a:p>
            <a:pPr eaLnBrk="1" hangingPunct="1"/>
            <a:fld id="{0D391168-26D1-4B2E-B610-04E7843715D5}" type="slidenum">
              <a:rPr lang="de-DE" sz="1200"/>
              <a:pPr eaLnBrk="1" hangingPunct="1"/>
              <a:t>1</a:t>
            </a:fld>
            <a:endParaRPr lang="de-DE" sz="1200"/>
          </a:p>
        </p:txBody>
      </p:sp>
    </p:spTree>
    <p:extLst>
      <p:ext uri="{BB962C8B-B14F-4D97-AF65-F5344CB8AC3E}">
        <p14:creationId xmlns:p14="http://schemas.microsoft.com/office/powerpoint/2010/main" val="975378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Folienbildplatzhalter 1"/>
          <p:cNvSpPr>
            <a:spLocks noGrp="1" noRot="1" noChangeAspect="1" noTextEdit="1"/>
          </p:cNvSpPr>
          <p:nvPr>
            <p:ph type="sldImg"/>
          </p:nvPr>
        </p:nvSpPr>
        <p:spPr>
          <a:ln/>
        </p:spPr>
      </p:sp>
      <p:sp>
        <p:nvSpPr>
          <p:cNvPr id="21811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atin typeface="Arial" pitchFamily="34" charset="0"/>
            </a:endParaRPr>
          </a:p>
        </p:txBody>
      </p:sp>
      <p:sp>
        <p:nvSpPr>
          <p:cNvPr id="21811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D3A78208-FEB4-44BC-B582-2FA450C981BA}" type="slidenum">
              <a:rPr lang="de-DE" sz="1200" smtClean="0"/>
              <a:pPr eaLnBrk="1" hangingPunct="1"/>
              <a:t>10</a:t>
            </a:fld>
            <a:endParaRPr lang="de-DE" sz="1200"/>
          </a:p>
        </p:txBody>
      </p:sp>
    </p:spTree>
    <p:extLst>
      <p:ext uri="{BB962C8B-B14F-4D97-AF65-F5344CB8AC3E}">
        <p14:creationId xmlns:p14="http://schemas.microsoft.com/office/powerpoint/2010/main" val="3761800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Folienbildplatzhalter 1"/>
          <p:cNvSpPr>
            <a:spLocks noGrp="1" noRot="1" noChangeAspect="1" noTextEdit="1"/>
          </p:cNvSpPr>
          <p:nvPr>
            <p:ph type="sldImg"/>
          </p:nvPr>
        </p:nvSpPr>
        <p:spPr>
          <a:ln/>
        </p:spPr>
      </p:sp>
      <p:sp>
        <p:nvSpPr>
          <p:cNvPr id="2191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atin typeface="Arial" pitchFamily="34" charset="0"/>
            </a:endParaRPr>
          </a:p>
        </p:txBody>
      </p:sp>
      <p:sp>
        <p:nvSpPr>
          <p:cNvPr id="21914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CE6DCC97-FDAC-4CE8-BD9C-B913F86EA629}" type="slidenum">
              <a:rPr lang="de-DE" sz="1200" smtClean="0"/>
              <a:pPr eaLnBrk="1" hangingPunct="1"/>
              <a:t>11</a:t>
            </a:fld>
            <a:endParaRPr lang="de-DE" sz="1200"/>
          </a:p>
        </p:txBody>
      </p:sp>
    </p:spTree>
    <p:extLst>
      <p:ext uri="{BB962C8B-B14F-4D97-AF65-F5344CB8AC3E}">
        <p14:creationId xmlns:p14="http://schemas.microsoft.com/office/powerpoint/2010/main" val="2730483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Folienbildplatzhalter 1"/>
          <p:cNvSpPr>
            <a:spLocks noGrp="1" noRot="1" noChangeAspect="1" noTextEdit="1"/>
          </p:cNvSpPr>
          <p:nvPr>
            <p:ph type="sldImg"/>
          </p:nvPr>
        </p:nvSpPr>
        <p:spPr>
          <a:ln/>
        </p:spPr>
      </p:sp>
      <p:sp>
        <p:nvSpPr>
          <p:cNvPr id="22016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de-DE" dirty="0">
              <a:latin typeface="Arial" pitchFamily="34" charset="0"/>
            </a:endParaRPr>
          </a:p>
        </p:txBody>
      </p:sp>
      <p:sp>
        <p:nvSpPr>
          <p:cNvPr id="22016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B533FBB5-C7A3-4A17-A7E6-1A41E098ACFD}" type="slidenum">
              <a:rPr lang="de-DE" sz="1200" smtClean="0"/>
              <a:pPr eaLnBrk="1" hangingPunct="1"/>
              <a:t>12</a:t>
            </a:fld>
            <a:endParaRPr lang="de-DE" sz="1200"/>
          </a:p>
        </p:txBody>
      </p:sp>
    </p:spTree>
    <p:extLst>
      <p:ext uri="{BB962C8B-B14F-4D97-AF65-F5344CB8AC3E}">
        <p14:creationId xmlns:p14="http://schemas.microsoft.com/office/powerpoint/2010/main" val="2542177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Folienbildplatzhalter 1"/>
          <p:cNvSpPr>
            <a:spLocks noGrp="1" noRot="1" noChangeAspect="1" noTextEdit="1"/>
          </p:cNvSpPr>
          <p:nvPr>
            <p:ph type="sldImg"/>
          </p:nvPr>
        </p:nvSpPr>
        <p:spPr>
          <a:ln/>
        </p:spPr>
      </p:sp>
      <p:sp>
        <p:nvSpPr>
          <p:cNvPr id="22118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de-DE" dirty="0">
              <a:latin typeface="Arial" pitchFamily="34" charset="0"/>
            </a:endParaRPr>
          </a:p>
        </p:txBody>
      </p:sp>
      <p:sp>
        <p:nvSpPr>
          <p:cNvPr id="22118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71FD479C-1692-4BB7-84FB-70EC93353426}" type="slidenum">
              <a:rPr lang="de-DE" sz="1200" smtClean="0"/>
              <a:pPr eaLnBrk="1" hangingPunct="1"/>
              <a:t>13</a:t>
            </a:fld>
            <a:endParaRPr lang="de-DE" sz="1200"/>
          </a:p>
        </p:txBody>
      </p:sp>
    </p:spTree>
    <p:extLst>
      <p:ext uri="{BB962C8B-B14F-4D97-AF65-F5344CB8AC3E}">
        <p14:creationId xmlns:p14="http://schemas.microsoft.com/office/powerpoint/2010/main" val="917386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Folienbildplatzhalter 1"/>
          <p:cNvSpPr>
            <a:spLocks noGrp="1" noRot="1" noChangeAspect="1" noTextEdit="1"/>
          </p:cNvSpPr>
          <p:nvPr>
            <p:ph type="sldImg"/>
          </p:nvPr>
        </p:nvSpPr>
        <p:spPr>
          <a:ln/>
        </p:spPr>
      </p:sp>
      <p:sp>
        <p:nvSpPr>
          <p:cNvPr id="22221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8650" lvl="1" indent="-171450">
              <a:buFontTx/>
              <a:buChar char="•"/>
            </a:pPr>
            <a:endParaRPr lang="de-DE" dirty="0">
              <a:latin typeface="Arial" pitchFamily="34" charset="0"/>
            </a:endParaRPr>
          </a:p>
        </p:txBody>
      </p:sp>
      <p:sp>
        <p:nvSpPr>
          <p:cNvPr id="22221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D8377893-7806-4D27-98EB-ECEDBC67F0AC}" type="slidenum">
              <a:rPr lang="de-DE" sz="1200" smtClean="0"/>
              <a:pPr eaLnBrk="1" hangingPunct="1"/>
              <a:t>14</a:t>
            </a:fld>
            <a:endParaRPr lang="de-DE" sz="1200"/>
          </a:p>
        </p:txBody>
      </p:sp>
    </p:spTree>
    <p:extLst>
      <p:ext uri="{BB962C8B-B14F-4D97-AF65-F5344CB8AC3E}">
        <p14:creationId xmlns:p14="http://schemas.microsoft.com/office/powerpoint/2010/main" val="2173939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a:defRPr/>
            </a:pPr>
            <a:endParaRPr lang="de-DE" dirty="0"/>
          </a:p>
        </p:txBody>
      </p:sp>
      <p:sp>
        <p:nvSpPr>
          <p:cNvPr id="2232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CA40290A-F7EF-4E42-9BB0-B40ED289937C}" type="slidenum">
              <a:rPr lang="de-DE" sz="1200" smtClean="0"/>
              <a:pPr eaLnBrk="1" hangingPunct="1"/>
              <a:t>15</a:t>
            </a:fld>
            <a:endParaRPr lang="de-DE" sz="1200"/>
          </a:p>
        </p:txBody>
      </p:sp>
    </p:spTree>
    <p:extLst>
      <p:ext uri="{BB962C8B-B14F-4D97-AF65-F5344CB8AC3E}">
        <p14:creationId xmlns:p14="http://schemas.microsoft.com/office/powerpoint/2010/main" val="934845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a:defRPr/>
            </a:pPr>
            <a:endParaRPr lang="de-DE" dirty="0"/>
          </a:p>
        </p:txBody>
      </p:sp>
      <p:sp>
        <p:nvSpPr>
          <p:cNvPr id="22426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E319255A-E2FD-4E74-A4FA-BFE8B27DF2D8}" type="slidenum">
              <a:rPr lang="de-DE" sz="1200" smtClean="0"/>
              <a:pPr eaLnBrk="1" hangingPunct="1"/>
              <a:t>16</a:t>
            </a:fld>
            <a:endParaRPr lang="de-DE" sz="1200"/>
          </a:p>
        </p:txBody>
      </p:sp>
    </p:spTree>
    <p:extLst>
      <p:ext uri="{BB962C8B-B14F-4D97-AF65-F5344CB8AC3E}">
        <p14:creationId xmlns:p14="http://schemas.microsoft.com/office/powerpoint/2010/main" val="774809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a:defRPr/>
            </a:pPr>
            <a:endParaRPr lang="de-DE" dirty="0"/>
          </a:p>
        </p:txBody>
      </p:sp>
      <p:sp>
        <p:nvSpPr>
          <p:cNvPr id="22528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1B54C040-4435-4460-B563-03710A9BF450}" type="slidenum">
              <a:rPr lang="de-DE" sz="1200" smtClean="0"/>
              <a:pPr eaLnBrk="1" hangingPunct="1"/>
              <a:t>17</a:t>
            </a:fld>
            <a:endParaRPr lang="de-DE" sz="1200"/>
          </a:p>
        </p:txBody>
      </p:sp>
    </p:spTree>
    <p:extLst>
      <p:ext uri="{BB962C8B-B14F-4D97-AF65-F5344CB8AC3E}">
        <p14:creationId xmlns:p14="http://schemas.microsoft.com/office/powerpoint/2010/main" val="2219158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a:defRPr/>
            </a:pPr>
            <a:endParaRPr lang="de-DE" dirty="0"/>
          </a:p>
        </p:txBody>
      </p:sp>
      <p:sp>
        <p:nvSpPr>
          <p:cNvPr id="22630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D9815C41-8AB8-46C3-BFEE-576D8843BA99}" type="slidenum">
              <a:rPr lang="de-DE" sz="1200" smtClean="0"/>
              <a:pPr eaLnBrk="1" hangingPunct="1"/>
              <a:t>18</a:t>
            </a:fld>
            <a:endParaRPr lang="de-DE" sz="1200"/>
          </a:p>
        </p:txBody>
      </p:sp>
    </p:spTree>
    <p:extLst>
      <p:ext uri="{BB962C8B-B14F-4D97-AF65-F5344CB8AC3E}">
        <p14:creationId xmlns:p14="http://schemas.microsoft.com/office/powerpoint/2010/main" val="2913030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Folienbildplatzhalter 1"/>
          <p:cNvSpPr>
            <a:spLocks noGrp="1" noRot="1" noChangeAspect="1" noTextEdit="1"/>
          </p:cNvSpPr>
          <p:nvPr>
            <p:ph type="sldImg"/>
          </p:nvPr>
        </p:nvSpPr>
        <p:spPr>
          <a:ln/>
        </p:spPr>
      </p:sp>
      <p:sp>
        <p:nvSpPr>
          <p:cNvPr id="22733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de-DE" dirty="0">
              <a:latin typeface="Arial" pitchFamily="34" charset="0"/>
            </a:endParaRPr>
          </a:p>
        </p:txBody>
      </p:sp>
      <p:sp>
        <p:nvSpPr>
          <p:cNvPr id="22733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4EB9061C-BE78-4E67-8335-07B0C21E0968}" type="slidenum">
              <a:rPr lang="de-DE" sz="1200" smtClean="0"/>
              <a:pPr eaLnBrk="1" hangingPunct="1"/>
              <a:t>19</a:t>
            </a:fld>
            <a:endParaRPr lang="de-DE" sz="1200"/>
          </a:p>
        </p:txBody>
      </p:sp>
    </p:spTree>
    <p:extLst>
      <p:ext uri="{BB962C8B-B14F-4D97-AF65-F5344CB8AC3E}">
        <p14:creationId xmlns:p14="http://schemas.microsoft.com/office/powerpoint/2010/main" val="3314551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a:defRPr/>
            </a:pPr>
            <a:endParaRPr lang="de-DE" dirty="0"/>
          </a:p>
        </p:txBody>
      </p:sp>
      <p:sp>
        <p:nvSpPr>
          <p:cNvPr id="17920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FA24775A-3CB5-43B9-8BDC-120641130D52}" type="slidenum">
              <a:rPr lang="de-DE" sz="1200" smtClean="0"/>
              <a:pPr eaLnBrk="1" hangingPunct="1"/>
              <a:t>2</a:t>
            </a:fld>
            <a:endParaRPr lang="de-DE" sz="1200"/>
          </a:p>
        </p:txBody>
      </p:sp>
    </p:spTree>
    <p:extLst>
      <p:ext uri="{BB962C8B-B14F-4D97-AF65-F5344CB8AC3E}">
        <p14:creationId xmlns:p14="http://schemas.microsoft.com/office/powerpoint/2010/main" val="3560031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Folienbildplatzhalter 1"/>
          <p:cNvSpPr>
            <a:spLocks noGrp="1" noRot="1" noChangeAspect="1" noTextEdit="1"/>
          </p:cNvSpPr>
          <p:nvPr>
            <p:ph type="sldImg"/>
          </p:nvPr>
        </p:nvSpPr>
        <p:spPr>
          <a:ln/>
        </p:spPr>
      </p:sp>
      <p:sp>
        <p:nvSpPr>
          <p:cNvPr id="228355" name="Notizenplatzhalt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itchFamily="34" charset="0"/>
              <a:buChar char="•"/>
              <a:defRPr/>
            </a:pPr>
            <a:endParaRPr lang="de-DE" dirty="0"/>
          </a:p>
        </p:txBody>
      </p:sp>
      <p:sp>
        <p:nvSpPr>
          <p:cNvPr id="22835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54897FDF-1354-45A5-BF09-A06F65C9E870}" type="slidenum">
              <a:rPr lang="de-DE" sz="1200" smtClean="0"/>
              <a:pPr eaLnBrk="1" hangingPunct="1"/>
              <a:t>24</a:t>
            </a:fld>
            <a:endParaRPr lang="de-DE" sz="1200"/>
          </a:p>
        </p:txBody>
      </p:sp>
    </p:spTree>
    <p:extLst>
      <p:ext uri="{BB962C8B-B14F-4D97-AF65-F5344CB8AC3E}">
        <p14:creationId xmlns:p14="http://schemas.microsoft.com/office/powerpoint/2010/main" val="3225721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Folienbildplatzhalter 1"/>
          <p:cNvSpPr>
            <a:spLocks noGrp="1" noRot="1" noChangeAspect="1" noTextEdit="1"/>
          </p:cNvSpPr>
          <p:nvPr>
            <p:ph type="sldImg"/>
          </p:nvPr>
        </p:nvSpPr>
        <p:spPr>
          <a:ln/>
        </p:spPr>
      </p:sp>
      <p:sp>
        <p:nvSpPr>
          <p:cNvPr id="22937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 typeface="Calibri" pitchFamily="34" charset="0"/>
              <a:buAutoNum type="arabicPeriod"/>
            </a:pPr>
            <a:endParaRPr lang="de-DE" dirty="0">
              <a:latin typeface="Arial" pitchFamily="34" charset="0"/>
            </a:endParaRPr>
          </a:p>
        </p:txBody>
      </p:sp>
      <p:sp>
        <p:nvSpPr>
          <p:cNvPr id="22938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C2467602-17FC-42E3-9B40-0B14B32821D3}" type="slidenum">
              <a:rPr lang="de-DE" sz="1200" smtClean="0"/>
              <a:pPr eaLnBrk="1" hangingPunct="1"/>
              <a:t>25</a:t>
            </a:fld>
            <a:endParaRPr lang="de-DE" sz="1200"/>
          </a:p>
        </p:txBody>
      </p:sp>
    </p:spTree>
    <p:extLst>
      <p:ext uri="{BB962C8B-B14F-4D97-AF65-F5344CB8AC3E}">
        <p14:creationId xmlns:p14="http://schemas.microsoft.com/office/powerpoint/2010/main" val="219951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a:defRPr/>
            </a:pPr>
            <a:endParaRPr lang="de-DE" dirty="0"/>
          </a:p>
        </p:txBody>
      </p:sp>
      <p:sp>
        <p:nvSpPr>
          <p:cNvPr id="23040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28D648DB-A5B0-4AF6-9E41-B56051812DC2}" type="slidenum">
              <a:rPr lang="de-DE" sz="1200" smtClean="0"/>
              <a:pPr eaLnBrk="1" hangingPunct="1"/>
              <a:t>26</a:t>
            </a:fld>
            <a:endParaRPr lang="de-DE" sz="1200"/>
          </a:p>
        </p:txBody>
      </p:sp>
    </p:spTree>
    <p:extLst>
      <p:ext uri="{BB962C8B-B14F-4D97-AF65-F5344CB8AC3E}">
        <p14:creationId xmlns:p14="http://schemas.microsoft.com/office/powerpoint/2010/main" val="1046912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Folienbildplatzhalter 1"/>
          <p:cNvSpPr>
            <a:spLocks noGrp="1" noRot="1" noChangeAspect="1" noTextEdit="1"/>
          </p:cNvSpPr>
          <p:nvPr>
            <p:ph type="sldImg"/>
          </p:nvPr>
        </p:nvSpPr>
        <p:spPr>
          <a:ln/>
        </p:spPr>
      </p:sp>
      <p:sp>
        <p:nvSpPr>
          <p:cNvPr id="23142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latin typeface="Arial" pitchFamily="34" charset="0"/>
            </a:endParaRPr>
          </a:p>
        </p:txBody>
      </p:sp>
      <p:sp>
        <p:nvSpPr>
          <p:cNvPr id="23142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8F674CF4-376C-4C53-99A5-68815EDA25BE}" type="slidenum">
              <a:rPr lang="de-DE" sz="1200" smtClean="0"/>
              <a:pPr eaLnBrk="1" hangingPunct="1"/>
              <a:t>27</a:t>
            </a:fld>
            <a:endParaRPr lang="de-DE" sz="1200"/>
          </a:p>
        </p:txBody>
      </p:sp>
    </p:spTree>
    <p:extLst>
      <p:ext uri="{BB962C8B-B14F-4D97-AF65-F5344CB8AC3E}">
        <p14:creationId xmlns:p14="http://schemas.microsoft.com/office/powerpoint/2010/main" val="2325918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a:defRPr/>
            </a:pPr>
            <a:endParaRPr lang="de-DE" dirty="0"/>
          </a:p>
        </p:txBody>
      </p:sp>
      <p:sp>
        <p:nvSpPr>
          <p:cNvPr id="23859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88D11AE0-3FEC-496C-99A5-54B8BD7664CE}" type="slidenum">
              <a:rPr lang="de-DE" sz="1200" smtClean="0"/>
              <a:pPr eaLnBrk="1" hangingPunct="1"/>
              <a:t>28</a:t>
            </a:fld>
            <a:endParaRPr lang="de-DE" sz="1200"/>
          </a:p>
        </p:txBody>
      </p:sp>
    </p:spTree>
    <p:extLst>
      <p:ext uri="{BB962C8B-B14F-4D97-AF65-F5344CB8AC3E}">
        <p14:creationId xmlns:p14="http://schemas.microsoft.com/office/powerpoint/2010/main" val="2444647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Folienbildplatzhalter 1"/>
          <p:cNvSpPr>
            <a:spLocks noGrp="1" noRot="1" noChangeAspect="1" noTextEdit="1"/>
          </p:cNvSpPr>
          <p:nvPr>
            <p:ph type="sldImg"/>
          </p:nvPr>
        </p:nvSpPr>
        <p:spPr>
          <a:ln/>
        </p:spPr>
      </p:sp>
      <p:sp>
        <p:nvSpPr>
          <p:cNvPr id="23961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de-DE" dirty="0">
              <a:latin typeface="Arial" pitchFamily="34" charset="0"/>
            </a:endParaRPr>
          </a:p>
        </p:txBody>
      </p:sp>
      <p:sp>
        <p:nvSpPr>
          <p:cNvPr id="23962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8534E94D-D3F6-46F3-89DE-FCFC6DAE3316}" type="slidenum">
              <a:rPr lang="de-DE" sz="1200" smtClean="0"/>
              <a:pPr eaLnBrk="1" hangingPunct="1"/>
              <a:t>29</a:t>
            </a:fld>
            <a:endParaRPr lang="de-DE" sz="1200"/>
          </a:p>
        </p:txBody>
      </p:sp>
    </p:spTree>
    <p:extLst>
      <p:ext uri="{BB962C8B-B14F-4D97-AF65-F5344CB8AC3E}">
        <p14:creationId xmlns:p14="http://schemas.microsoft.com/office/powerpoint/2010/main" val="3848583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Folienbildplatzhalter 1"/>
          <p:cNvSpPr>
            <a:spLocks noGrp="1" noRot="1" noChangeAspect="1" noTextEdit="1"/>
          </p:cNvSpPr>
          <p:nvPr>
            <p:ph type="sldImg"/>
          </p:nvPr>
        </p:nvSpPr>
        <p:spPr>
          <a:ln/>
        </p:spPr>
      </p:sp>
      <p:sp>
        <p:nvSpPr>
          <p:cNvPr id="24064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latin typeface="Arial" pitchFamily="34" charset="0"/>
            </a:endParaRPr>
          </a:p>
        </p:txBody>
      </p:sp>
      <p:sp>
        <p:nvSpPr>
          <p:cNvPr id="24064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4996B49B-0216-4C56-B168-837EAE96BEFE}" type="slidenum">
              <a:rPr lang="de-DE" sz="1200" smtClean="0"/>
              <a:pPr eaLnBrk="1" hangingPunct="1"/>
              <a:t>30</a:t>
            </a:fld>
            <a:endParaRPr lang="de-DE" sz="1200"/>
          </a:p>
        </p:txBody>
      </p:sp>
    </p:spTree>
    <p:extLst>
      <p:ext uri="{BB962C8B-B14F-4D97-AF65-F5344CB8AC3E}">
        <p14:creationId xmlns:p14="http://schemas.microsoft.com/office/powerpoint/2010/main" val="2160606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Folienbildplatzhalter 1"/>
          <p:cNvSpPr>
            <a:spLocks noGrp="1" noRot="1" noChangeAspect="1" noTextEdit="1"/>
          </p:cNvSpPr>
          <p:nvPr>
            <p:ph type="sldImg"/>
          </p:nvPr>
        </p:nvSpPr>
        <p:spPr>
          <a:ln/>
        </p:spPr>
      </p:sp>
      <p:sp>
        <p:nvSpPr>
          <p:cNvPr id="24166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de-DE" dirty="0">
              <a:latin typeface="Arial" pitchFamily="34" charset="0"/>
            </a:endParaRPr>
          </a:p>
        </p:txBody>
      </p:sp>
      <p:sp>
        <p:nvSpPr>
          <p:cNvPr id="24166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653FDDE9-3EB9-4724-B234-9FF97830FB99}" type="slidenum">
              <a:rPr lang="de-DE" sz="1200" smtClean="0"/>
              <a:pPr eaLnBrk="1" hangingPunct="1"/>
              <a:t>31</a:t>
            </a:fld>
            <a:endParaRPr lang="de-DE" sz="1200"/>
          </a:p>
        </p:txBody>
      </p:sp>
    </p:spTree>
    <p:extLst>
      <p:ext uri="{BB962C8B-B14F-4D97-AF65-F5344CB8AC3E}">
        <p14:creationId xmlns:p14="http://schemas.microsoft.com/office/powerpoint/2010/main" val="1717365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75661C0-89DC-494D-A4BB-7C689C5750F0}" type="slidenum">
              <a:rPr lang="en-US" smtClean="0"/>
              <a:pPr>
                <a:defRPr/>
              </a:pPr>
              <a:t>45</a:t>
            </a:fld>
            <a:endParaRPr lang="en-US"/>
          </a:p>
        </p:txBody>
      </p:sp>
    </p:spTree>
    <p:extLst>
      <p:ext uri="{BB962C8B-B14F-4D97-AF65-F5344CB8AC3E}">
        <p14:creationId xmlns:p14="http://schemas.microsoft.com/office/powerpoint/2010/main" val="3245154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75661C0-89DC-494D-A4BB-7C689C5750F0}" type="slidenum">
              <a:rPr lang="en-US" smtClean="0"/>
              <a:pPr>
                <a:defRPr/>
              </a:pPr>
              <a:t>48</a:t>
            </a:fld>
            <a:endParaRPr lang="en-US"/>
          </a:p>
        </p:txBody>
      </p:sp>
    </p:spTree>
    <p:extLst>
      <p:ext uri="{BB962C8B-B14F-4D97-AF65-F5344CB8AC3E}">
        <p14:creationId xmlns:p14="http://schemas.microsoft.com/office/powerpoint/2010/main" val="1407558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Folienbildplatzhalter 1"/>
          <p:cNvSpPr>
            <a:spLocks noGrp="1" noRot="1" noChangeAspect="1" noTextEdit="1"/>
          </p:cNvSpPr>
          <p:nvPr>
            <p:ph type="sldImg"/>
          </p:nvPr>
        </p:nvSpPr>
        <p:spPr>
          <a:ln/>
        </p:spPr>
      </p:sp>
      <p:sp>
        <p:nvSpPr>
          <p:cNvPr id="21094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atin typeface="Arial" pitchFamily="34" charset="0"/>
            </a:endParaRPr>
          </a:p>
        </p:txBody>
      </p:sp>
      <p:sp>
        <p:nvSpPr>
          <p:cNvPr id="21094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AD4CE599-E42C-4B6F-940C-BDE816C287C6}" type="slidenum">
              <a:rPr lang="de-DE" sz="1200" smtClean="0"/>
              <a:pPr eaLnBrk="1" hangingPunct="1"/>
              <a:t>3</a:t>
            </a:fld>
            <a:endParaRPr lang="de-DE" sz="1200"/>
          </a:p>
        </p:txBody>
      </p:sp>
    </p:spTree>
    <p:extLst>
      <p:ext uri="{BB962C8B-B14F-4D97-AF65-F5344CB8AC3E}">
        <p14:creationId xmlns:p14="http://schemas.microsoft.com/office/powerpoint/2010/main" val="17507588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75661C0-89DC-494D-A4BB-7C689C5750F0}" type="slidenum">
              <a:rPr lang="en-US" smtClean="0"/>
              <a:pPr>
                <a:defRPr/>
              </a:pPr>
              <a:t>49</a:t>
            </a:fld>
            <a:endParaRPr lang="en-US"/>
          </a:p>
        </p:txBody>
      </p:sp>
    </p:spTree>
    <p:extLst>
      <p:ext uri="{BB962C8B-B14F-4D97-AF65-F5344CB8AC3E}">
        <p14:creationId xmlns:p14="http://schemas.microsoft.com/office/powerpoint/2010/main" val="23766052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Folienbildplatzhalter 1"/>
          <p:cNvSpPr>
            <a:spLocks noGrp="1" noRot="1" noChangeAspect="1" noTextEdit="1"/>
          </p:cNvSpPr>
          <p:nvPr>
            <p:ph type="sldImg"/>
          </p:nvPr>
        </p:nvSpPr>
        <p:spPr>
          <a:ln/>
        </p:spPr>
      </p:sp>
      <p:sp>
        <p:nvSpPr>
          <p:cNvPr id="24678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de-DE" dirty="0">
              <a:latin typeface="Arial" pitchFamily="34" charset="0"/>
            </a:endParaRPr>
          </a:p>
        </p:txBody>
      </p:sp>
      <p:sp>
        <p:nvSpPr>
          <p:cNvPr id="24678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B19BE221-06BB-41AA-862D-F37DC652DEB3}" type="slidenum">
              <a:rPr lang="de-DE" sz="1200" smtClean="0"/>
              <a:pPr eaLnBrk="1" hangingPunct="1"/>
              <a:t>50</a:t>
            </a:fld>
            <a:endParaRPr lang="de-DE" sz="1200"/>
          </a:p>
        </p:txBody>
      </p:sp>
    </p:spTree>
    <p:extLst>
      <p:ext uri="{BB962C8B-B14F-4D97-AF65-F5344CB8AC3E}">
        <p14:creationId xmlns:p14="http://schemas.microsoft.com/office/powerpoint/2010/main" val="2048751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Folienbildplatzhalter 1"/>
          <p:cNvSpPr>
            <a:spLocks noGrp="1" noRot="1" noChangeAspect="1" noTextEdit="1"/>
          </p:cNvSpPr>
          <p:nvPr>
            <p:ph type="sldImg"/>
          </p:nvPr>
        </p:nvSpPr>
        <p:spPr>
          <a:ln/>
        </p:spPr>
      </p:sp>
      <p:sp>
        <p:nvSpPr>
          <p:cNvPr id="24781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de-DE" dirty="0">
              <a:latin typeface="Arial" pitchFamily="34" charset="0"/>
            </a:endParaRPr>
          </a:p>
        </p:txBody>
      </p:sp>
      <p:sp>
        <p:nvSpPr>
          <p:cNvPr id="24781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BB8F81A2-D01C-4D35-87EF-A60BFA5333D2}" type="slidenum">
              <a:rPr lang="de-DE" sz="1200" smtClean="0"/>
              <a:pPr eaLnBrk="1" hangingPunct="1"/>
              <a:t>51</a:t>
            </a:fld>
            <a:endParaRPr lang="de-DE" sz="1200"/>
          </a:p>
        </p:txBody>
      </p:sp>
    </p:spTree>
    <p:extLst>
      <p:ext uri="{BB962C8B-B14F-4D97-AF65-F5344CB8AC3E}">
        <p14:creationId xmlns:p14="http://schemas.microsoft.com/office/powerpoint/2010/main" val="34395623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a:defRPr/>
            </a:pPr>
            <a:endParaRPr lang="de-DE" dirty="0"/>
          </a:p>
        </p:txBody>
      </p:sp>
      <p:sp>
        <p:nvSpPr>
          <p:cNvPr id="2488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919CE736-8EDD-45B4-837A-110AED4FE60D}" type="slidenum">
              <a:rPr lang="de-DE" sz="1200" smtClean="0"/>
              <a:pPr eaLnBrk="1" hangingPunct="1"/>
              <a:t>52</a:t>
            </a:fld>
            <a:endParaRPr lang="de-DE" sz="1200"/>
          </a:p>
        </p:txBody>
      </p:sp>
    </p:spTree>
    <p:extLst>
      <p:ext uri="{BB962C8B-B14F-4D97-AF65-F5344CB8AC3E}">
        <p14:creationId xmlns:p14="http://schemas.microsoft.com/office/powerpoint/2010/main" val="2134596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Folienbildplatzhalter 1"/>
          <p:cNvSpPr>
            <a:spLocks noGrp="1" noRot="1" noChangeAspect="1" noTextEdit="1"/>
          </p:cNvSpPr>
          <p:nvPr>
            <p:ph type="sldImg"/>
          </p:nvPr>
        </p:nvSpPr>
        <p:spPr>
          <a:ln/>
        </p:spPr>
      </p:sp>
      <p:sp>
        <p:nvSpPr>
          <p:cNvPr id="24985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de-DE" dirty="0">
              <a:latin typeface="Arial" pitchFamily="34" charset="0"/>
            </a:endParaRPr>
          </a:p>
        </p:txBody>
      </p:sp>
      <p:sp>
        <p:nvSpPr>
          <p:cNvPr id="24986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A821FD2B-8EF5-422A-B1AB-E4CEEA72985C}" type="slidenum">
              <a:rPr lang="de-DE" sz="1200" smtClean="0"/>
              <a:pPr eaLnBrk="1" hangingPunct="1"/>
              <a:t>53</a:t>
            </a:fld>
            <a:endParaRPr lang="de-DE" sz="1200"/>
          </a:p>
        </p:txBody>
      </p:sp>
    </p:spTree>
    <p:extLst>
      <p:ext uri="{BB962C8B-B14F-4D97-AF65-F5344CB8AC3E}">
        <p14:creationId xmlns:p14="http://schemas.microsoft.com/office/powerpoint/2010/main" val="16562130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a:defRPr/>
            </a:pPr>
            <a:endParaRPr lang="de-DE" dirty="0"/>
          </a:p>
        </p:txBody>
      </p:sp>
      <p:sp>
        <p:nvSpPr>
          <p:cNvPr id="25088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4DD58DE6-3281-49F0-85A3-8FAD5BB64D6A}" type="slidenum">
              <a:rPr lang="de-DE" sz="1200" smtClean="0"/>
              <a:pPr eaLnBrk="1" hangingPunct="1"/>
              <a:t>54</a:t>
            </a:fld>
            <a:endParaRPr lang="de-DE" sz="1200"/>
          </a:p>
        </p:txBody>
      </p:sp>
    </p:spTree>
    <p:extLst>
      <p:ext uri="{BB962C8B-B14F-4D97-AF65-F5344CB8AC3E}">
        <p14:creationId xmlns:p14="http://schemas.microsoft.com/office/powerpoint/2010/main" val="10403551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Folienbildplatzhalter 1"/>
          <p:cNvSpPr>
            <a:spLocks noGrp="1" noRot="1" noChangeAspect="1" noTextEdit="1"/>
          </p:cNvSpPr>
          <p:nvPr>
            <p:ph type="sldImg"/>
          </p:nvPr>
        </p:nvSpPr>
        <p:spPr>
          <a:ln/>
        </p:spPr>
      </p:sp>
      <p:sp>
        <p:nvSpPr>
          <p:cNvPr id="25190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de-DE" dirty="0">
              <a:latin typeface="Arial" pitchFamily="34" charset="0"/>
            </a:endParaRPr>
          </a:p>
        </p:txBody>
      </p:sp>
      <p:sp>
        <p:nvSpPr>
          <p:cNvPr id="25190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FD173508-B08C-437D-90D4-30F7F0B8A882}" type="slidenum">
              <a:rPr lang="de-DE" sz="1200" smtClean="0"/>
              <a:pPr eaLnBrk="1" hangingPunct="1"/>
              <a:t>55</a:t>
            </a:fld>
            <a:endParaRPr lang="de-DE" sz="1200"/>
          </a:p>
        </p:txBody>
      </p:sp>
    </p:spTree>
    <p:extLst>
      <p:ext uri="{BB962C8B-B14F-4D97-AF65-F5344CB8AC3E}">
        <p14:creationId xmlns:p14="http://schemas.microsoft.com/office/powerpoint/2010/main" val="10859629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Folienbildplatzhalter 1"/>
          <p:cNvSpPr>
            <a:spLocks noGrp="1" noRot="1" noChangeAspect="1" noTextEdit="1"/>
          </p:cNvSpPr>
          <p:nvPr>
            <p:ph type="sldImg"/>
          </p:nvPr>
        </p:nvSpPr>
        <p:spPr>
          <a:ln/>
        </p:spPr>
      </p:sp>
      <p:sp>
        <p:nvSpPr>
          <p:cNvPr id="21094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atin typeface="Arial" pitchFamily="34" charset="0"/>
            </a:endParaRPr>
          </a:p>
        </p:txBody>
      </p:sp>
      <p:sp>
        <p:nvSpPr>
          <p:cNvPr id="21094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AD4CE599-E42C-4B6F-940C-BDE816C287C6}" type="slidenum">
              <a:rPr lang="de-DE" sz="1200" smtClean="0"/>
              <a:pPr eaLnBrk="1" hangingPunct="1"/>
              <a:t>56</a:t>
            </a:fld>
            <a:endParaRPr lang="de-DE" sz="1200"/>
          </a:p>
        </p:txBody>
      </p:sp>
    </p:spTree>
    <p:extLst>
      <p:ext uri="{BB962C8B-B14F-4D97-AF65-F5344CB8AC3E}">
        <p14:creationId xmlns:p14="http://schemas.microsoft.com/office/powerpoint/2010/main" val="4035755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Folienbildplatzhalter 1"/>
          <p:cNvSpPr>
            <a:spLocks noGrp="1" noRot="1" noChangeAspect="1" noTextEdit="1"/>
          </p:cNvSpPr>
          <p:nvPr>
            <p:ph type="sldImg"/>
          </p:nvPr>
        </p:nvSpPr>
        <p:spPr>
          <a:ln/>
        </p:spPr>
      </p:sp>
      <p:sp>
        <p:nvSpPr>
          <p:cNvPr id="2119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de-DE" dirty="0">
              <a:latin typeface="Arial" pitchFamily="34" charset="0"/>
            </a:endParaRPr>
          </a:p>
        </p:txBody>
      </p:sp>
      <p:sp>
        <p:nvSpPr>
          <p:cNvPr id="21197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BC53ED37-1192-4A6D-9FA9-36FB00B25737}" type="slidenum">
              <a:rPr lang="de-DE" sz="1200" smtClean="0"/>
              <a:pPr eaLnBrk="1" hangingPunct="1"/>
              <a:t>4</a:t>
            </a:fld>
            <a:endParaRPr lang="de-DE" sz="1200"/>
          </a:p>
        </p:txBody>
      </p:sp>
    </p:spTree>
    <p:extLst>
      <p:ext uri="{BB962C8B-B14F-4D97-AF65-F5344CB8AC3E}">
        <p14:creationId xmlns:p14="http://schemas.microsoft.com/office/powerpoint/2010/main" val="1794957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Folienbildplatzhalter 1"/>
          <p:cNvSpPr>
            <a:spLocks noGrp="1" noRot="1" noChangeAspect="1" noTextEdit="1"/>
          </p:cNvSpPr>
          <p:nvPr>
            <p:ph type="sldImg"/>
          </p:nvPr>
        </p:nvSpPr>
        <p:spPr>
          <a:ln/>
        </p:spPr>
      </p:sp>
      <p:sp>
        <p:nvSpPr>
          <p:cNvPr id="21299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de-DE" dirty="0">
              <a:latin typeface="Arial" pitchFamily="34" charset="0"/>
            </a:endParaRPr>
          </a:p>
        </p:txBody>
      </p:sp>
      <p:sp>
        <p:nvSpPr>
          <p:cNvPr id="21299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6AB8008E-31C4-487F-A0CA-D0C9D1EBB052}" type="slidenum">
              <a:rPr lang="de-DE" sz="1200" smtClean="0"/>
              <a:pPr eaLnBrk="1" hangingPunct="1"/>
              <a:t>5</a:t>
            </a:fld>
            <a:endParaRPr lang="de-DE" sz="1200"/>
          </a:p>
        </p:txBody>
      </p:sp>
    </p:spTree>
    <p:extLst>
      <p:ext uri="{BB962C8B-B14F-4D97-AF65-F5344CB8AC3E}">
        <p14:creationId xmlns:p14="http://schemas.microsoft.com/office/powerpoint/2010/main" val="3173964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Folienbildplatzhalter 1"/>
          <p:cNvSpPr>
            <a:spLocks noGrp="1" noRot="1" noChangeAspect="1" noTextEdit="1"/>
          </p:cNvSpPr>
          <p:nvPr>
            <p:ph type="sldImg"/>
          </p:nvPr>
        </p:nvSpPr>
        <p:spPr>
          <a:ln/>
        </p:spPr>
      </p:sp>
      <p:sp>
        <p:nvSpPr>
          <p:cNvPr id="21401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de-DE" dirty="0">
              <a:latin typeface="Arial" pitchFamily="34" charset="0"/>
            </a:endParaRPr>
          </a:p>
        </p:txBody>
      </p:sp>
      <p:sp>
        <p:nvSpPr>
          <p:cNvPr id="21402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F366992F-2A16-4F8A-8820-5EDB2CE4B49E}" type="slidenum">
              <a:rPr lang="de-DE" sz="1200" smtClean="0"/>
              <a:pPr eaLnBrk="1" hangingPunct="1"/>
              <a:t>6</a:t>
            </a:fld>
            <a:endParaRPr lang="de-DE" sz="1200"/>
          </a:p>
        </p:txBody>
      </p:sp>
    </p:spTree>
    <p:extLst>
      <p:ext uri="{BB962C8B-B14F-4D97-AF65-F5344CB8AC3E}">
        <p14:creationId xmlns:p14="http://schemas.microsoft.com/office/powerpoint/2010/main" val="269206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Folienbildplatzhalter 1"/>
          <p:cNvSpPr>
            <a:spLocks noGrp="1" noRot="1" noChangeAspect="1" noTextEdit="1"/>
          </p:cNvSpPr>
          <p:nvPr>
            <p:ph type="sldImg"/>
          </p:nvPr>
        </p:nvSpPr>
        <p:spPr>
          <a:ln/>
        </p:spPr>
      </p:sp>
      <p:sp>
        <p:nvSpPr>
          <p:cNvPr id="21504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de-DE" dirty="0">
              <a:latin typeface="Calibri" pitchFamily="34" charset="0"/>
            </a:endParaRPr>
          </a:p>
        </p:txBody>
      </p:sp>
      <p:sp>
        <p:nvSpPr>
          <p:cNvPr id="21504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E04E07D2-05CA-4CEA-9FDB-E36B406BD64C}" type="slidenum">
              <a:rPr lang="de-DE" sz="1200" smtClean="0"/>
              <a:pPr eaLnBrk="1" hangingPunct="1"/>
              <a:t>7</a:t>
            </a:fld>
            <a:endParaRPr lang="de-DE" sz="1200"/>
          </a:p>
        </p:txBody>
      </p:sp>
    </p:spTree>
    <p:extLst>
      <p:ext uri="{BB962C8B-B14F-4D97-AF65-F5344CB8AC3E}">
        <p14:creationId xmlns:p14="http://schemas.microsoft.com/office/powerpoint/2010/main" val="2466881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Folienbildplatzhalter 1"/>
          <p:cNvSpPr>
            <a:spLocks noGrp="1" noRot="1" noChangeAspect="1" noTextEdit="1"/>
          </p:cNvSpPr>
          <p:nvPr>
            <p:ph type="sldImg"/>
          </p:nvPr>
        </p:nvSpPr>
        <p:spPr>
          <a:ln/>
        </p:spPr>
      </p:sp>
      <p:sp>
        <p:nvSpPr>
          <p:cNvPr id="21606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de-DE" dirty="0">
              <a:latin typeface="Arial" pitchFamily="34" charset="0"/>
            </a:endParaRPr>
          </a:p>
        </p:txBody>
      </p:sp>
      <p:sp>
        <p:nvSpPr>
          <p:cNvPr id="21606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4731F7D2-13DE-4E7C-82E8-7C37406A5C5B}" type="slidenum">
              <a:rPr lang="de-DE" sz="1200" smtClean="0"/>
              <a:pPr eaLnBrk="1" hangingPunct="1"/>
              <a:t>8</a:t>
            </a:fld>
            <a:endParaRPr lang="de-DE" sz="1200"/>
          </a:p>
        </p:txBody>
      </p:sp>
    </p:spTree>
    <p:extLst>
      <p:ext uri="{BB962C8B-B14F-4D97-AF65-F5344CB8AC3E}">
        <p14:creationId xmlns:p14="http://schemas.microsoft.com/office/powerpoint/2010/main" val="1778507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Folienbildplatzhalter 1"/>
          <p:cNvSpPr>
            <a:spLocks noGrp="1" noRot="1" noChangeAspect="1" noTextEdit="1"/>
          </p:cNvSpPr>
          <p:nvPr>
            <p:ph type="sldImg"/>
          </p:nvPr>
        </p:nvSpPr>
        <p:spPr>
          <a:ln/>
        </p:spPr>
      </p:sp>
      <p:sp>
        <p:nvSpPr>
          <p:cNvPr id="2170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de-DE" dirty="0">
              <a:latin typeface="Arial" pitchFamily="34" charset="0"/>
            </a:endParaRPr>
          </a:p>
        </p:txBody>
      </p:sp>
      <p:sp>
        <p:nvSpPr>
          <p:cNvPr id="2170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eaLnBrk="1" hangingPunct="1"/>
            <a:fld id="{F8D96F78-E9B7-42A1-ADA3-DF4B47DD6892}" type="slidenum">
              <a:rPr lang="de-DE" sz="1200" smtClean="0"/>
              <a:pPr eaLnBrk="1" hangingPunct="1"/>
              <a:t>9</a:t>
            </a:fld>
            <a:endParaRPr lang="de-DE" sz="1200"/>
          </a:p>
        </p:txBody>
      </p:sp>
    </p:spTree>
    <p:extLst>
      <p:ext uri="{BB962C8B-B14F-4D97-AF65-F5344CB8AC3E}">
        <p14:creationId xmlns:p14="http://schemas.microsoft.com/office/powerpoint/2010/main" val="1325180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pPr>
              <a:defRPr/>
            </a:pPr>
            <a:fld id="{2F619E9F-3AF7-4D8C-92A5-3D97D3B2E428}" type="datetime1">
              <a:rPr lang="de-DE" smtClean="0"/>
              <a:t>30.01.2024</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Komplikationen in der Medizin</a:t>
            </a:r>
          </a:p>
        </p:txBody>
      </p:sp>
      <p:sp>
        <p:nvSpPr>
          <p:cNvPr id="6" name="Foliennummernplatzhalter 5"/>
          <p:cNvSpPr>
            <a:spLocks noGrp="1"/>
          </p:cNvSpPr>
          <p:nvPr>
            <p:ph type="sldNum" sz="quarter" idx="12"/>
          </p:nvPr>
        </p:nvSpPr>
        <p:spPr/>
        <p:txBody>
          <a:bodyPr/>
          <a:lstStyle>
            <a:lvl1pPr>
              <a:defRPr/>
            </a:lvl1pPr>
          </a:lstStyle>
          <a:p>
            <a:pPr>
              <a:defRPr/>
            </a:pPr>
            <a:fld id="{959AB307-4BEA-4C59-A38B-C0686C3AEE8A}" type="slidenum">
              <a:rPr lang="de-DE"/>
              <a:pPr>
                <a:defRPr/>
              </a:pPr>
              <a:t>‹Nr.›</a:t>
            </a:fld>
            <a:endParaRPr lang="de-DE"/>
          </a:p>
        </p:txBody>
      </p:sp>
    </p:spTree>
    <p:extLst>
      <p:ext uri="{BB962C8B-B14F-4D97-AF65-F5344CB8AC3E}">
        <p14:creationId xmlns:p14="http://schemas.microsoft.com/office/powerpoint/2010/main" val="10628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BB769770-B3B8-4F01-8ABF-3DD5FF2C23C2}" type="datetime1">
              <a:rPr lang="de-DE" smtClean="0"/>
              <a:t>30.01.2024</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Komplikationen in der Medizin</a:t>
            </a:r>
          </a:p>
        </p:txBody>
      </p:sp>
      <p:sp>
        <p:nvSpPr>
          <p:cNvPr id="6" name="Foliennummernplatzhalter 5"/>
          <p:cNvSpPr>
            <a:spLocks noGrp="1"/>
          </p:cNvSpPr>
          <p:nvPr>
            <p:ph type="sldNum" sz="quarter" idx="12"/>
          </p:nvPr>
        </p:nvSpPr>
        <p:spPr/>
        <p:txBody>
          <a:bodyPr/>
          <a:lstStyle>
            <a:lvl1pPr>
              <a:defRPr/>
            </a:lvl1pPr>
          </a:lstStyle>
          <a:p>
            <a:pPr>
              <a:defRPr/>
            </a:pPr>
            <a:fld id="{D56534F9-AE1C-4D0D-9736-93D3F5923D13}" type="slidenum">
              <a:rPr lang="de-DE"/>
              <a:pPr>
                <a:defRPr/>
              </a:pPr>
              <a:t>‹Nr.›</a:t>
            </a:fld>
            <a:endParaRPr lang="de-DE"/>
          </a:p>
        </p:txBody>
      </p:sp>
    </p:spTree>
    <p:extLst>
      <p:ext uri="{BB962C8B-B14F-4D97-AF65-F5344CB8AC3E}">
        <p14:creationId xmlns:p14="http://schemas.microsoft.com/office/powerpoint/2010/main" val="4169826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F255EB20-71E2-41E7-B11B-39BB775A97C7}" type="datetime1">
              <a:rPr lang="de-DE" smtClean="0"/>
              <a:t>30.01.2024</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Komplikationen in der Medizin</a:t>
            </a:r>
          </a:p>
        </p:txBody>
      </p:sp>
      <p:sp>
        <p:nvSpPr>
          <p:cNvPr id="6" name="Foliennummernplatzhalter 5"/>
          <p:cNvSpPr>
            <a:spLocks noGrp="1"/>
          </p:cNvSpPr>
          <p:nvPr>
            <p:ph type="sldNum" sz="quarter" idx="12"/>
          </p:nvPr>
        </p:nvSpPr>
        <p:spPr/>
        <p:txBody>
          <a:bodyPr/>
          <a:lstStyle>
            <a:lvl1pPr>
              <a:defRPr/>
            </a:lvl1pPr>
          </a:lstStyle>
          <a:p>
            <a:pPr>
              <a:defRPr/>
            </a:pPr>
            <a:fld id="{5D81B99A-479B-44DC-8154-03383004ECC3}" type="slidenum">
              <a:rPr lang="de-DE"/>
              <a:pPr>
                <a:defRPr/>
              </a:pPr>
              <a:t>‹Nr.›</a:t>
            </a:fld>
            <a:endParaRPr lang="de-DE"/>
          </a:p>
        </p:txBody>
      </p:sp>
    </p:spTree>
    <p:extLst>
      <p:ext uri="{BB962C8B-B14F-4D97-AF65-F5344CB8AC3E}">
        <p14:creationId xmlns:p14="http://schemas.microsoft.com/office/powerpoint/2010/main" val="1531229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F696BFA5-B462-4275-BC17-489B3F28F0A4}" type="datetime1">
              <a:rPr lang="de-DE" smtClean="0"/>
              <a:t>30.01.2024</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Komplikationen in der Medizin</a:t>
            </a:r>
          </a:p>
        </p:txBody>
      </p:sp>
      <p:sp>
        <p:nvSpPr>
          <p:cNvPr id="6" name="Foliennummernplatzhalter 5"/>
          <p:cNvSpPr>
            <a:spLocks noGrp="1"/>
          </p:cNvSpPr>
          <p:nvPr>
            <p:ph type="sldNum" sz="quarter" idx="12"/>
          </p:nvPr>
        </p:nvSpPr>
        <p:spPr/>
        <p:txBody>
          <a:bodyPr/>
          <a:lstStyle>
            <a:lvl1pPr>
              <a:defRPr/>
            </a:lvl1pPr>
          </a:lstStyle>
          <a:p>
            <a:pPr>
              <a:defRPr/>
            </a:pPr>
            <a:fld id="{4524B82D-9F93-4DEA-B310-BDCF6A594BF7}" type="slidenum">
              <a:rPr lang="de-DE"/>
              <a:pPr>
                <a:defRPr/>
              </a:pPr>
              <a:t>‹Nr.›</a:t>
            </a:fld>
            <a:endParaRPr lang="de-DE"/>
          </a:p>
        </p:txBody>
      </p:sp>
    </p:spTree>
    <p:extLst>
      <p:ext uri="{BB962C8B-B14F-4D97-AF65-F5344CB8AC3E}">
        <p14:creationId xmlns:p14="http://schemas.microsoft.com/office/powerpoint/2010/main" val="3501197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pPr>
              <a:defRPr/>
            </a:pPr>
            <a:fld id="{9F66D95F-96E9-4D12-A8C6-BECD1E45DBAD}" type="datetime1">
              <a:rPr lang="de-DE" smtClean="0"/>
              <a:t>30.01.2024</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Komplikationen in der Medizin</a:t>
            </a:r>
          </a:p>
        </p:txBody>
      </p:sp>
      <p:sp>
        <p:nvSpPr>
          <p:cNvPr id="6" name="Foliennummernplatzhalter 5"/>
          <p:cNvSpPr>
            <a:spLocks noGrp="1"/>
          </p:cNvSpPr>
          <p:nvPr>
            <p:ph type="sldNum" sz="quarter" idx="12"/>
          </p:nvPr>
        </p:nvSpPr>
        <p:spPr/>
        <p:txBody>
          <a:bodyPr/>
          <a:lstStyle>
            <a:lvl1pPr>
              <a:defRPr/>
            </a:lvl1pPr>
          </a:lstStyle>
          <a:p>
            <a:pPr>
              <a:defRPr/>
            </a:pPr>
            <a:fld id="{B5E81E12-DD25-4028-9D37-1C48D34DDDC1}" type="slidenum">
              <a:rPr lang="de-DE"/>
              <a:pPr>
                <a:defRPr/>
              </a:pPr>
              <a:t>‹Nr.›</a:t>
            </a:fld>
            <a:endParaRPr lang="de-DE"/>
          </a:p>
        </p:txBody>
      </p:sp>
    </p:spTree>
    <p:extLst>
      <p:ext uri="{BB962C8B-B14F-4D97-AF65-F5344CB8AC3E}">
        <p14:creationId xmlns:p14="http://schemas.microsoft.com/office/powerpoint/2010/main" val="820047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pPr>
              <a:defRPr/>
            </a:pPr>
            <a:fld id="{293EF173-6293-42EC-9E94-13310188F748}" type="datetime1">
              <a:rPr lang="de-DE" smtClean="0"/>
              <a:t>30.01.2024</a:t>
            </a:fld>
            <a:endParaRPr lang="de-DE"/>
          </a:p>
        </p:txBody>
      </p:sp>
      <p:sp>
        <p:nvSpPr>
          <p:cNvPr id="6" name="Fußzeilenplatzhalter 4"/>
          <p:cNvSpPr>
            <a:spLocks noGrp="1"/>
          </p:cNvSpPr>
          <p:nvPr>
            <p:ph type="ftr" sz="quarter" idx="11"/>
          </p:nvPr>
        </p:nvSpPr>
        <p:spPr/>
        <p:txBody>
          <a:bodyPr/>
          <a:lstStyle>
            <a:lvl1pPr>
              <a:defRPr/>
            </a:lvl1pPr>
          </a:lstStyle>
          <a:p>
            <a:pPr>
              <a:defRPr/>
            </a:pPr>
            <a:r>
              <a:rPr lang="de-DE"/>
              <a:t>Komplikationen in der Medizin</a:t>
            </a:r>
          </a:p>
        </p:txBody>
      </p:sp>
      <p:sp>
        <p:nvSpPr>
          <p:cNvPr id="7" name="Foliennummernplatzhalter 5"/>
          <p:cNvSpPr>
            <a:spLocks noGrp="1"/>
          </p:cNvSpPr>
          <p:nvPr>
            <p:ph type="sldNum" sz="quarter" idx="12"/>
          </p:nvPr>
        </p:nvSpPr>
        <p:spPr/>
        <p:txBody>
          <a:bodyPr/>
          <a:lstStyle>
            <a:lvl1pPr>
              <a:defRPr/>
            </a:lvl1pPr>
          </a:lstStyle>
          <a:p>
            <a:pPr>
              <a:defRPr/>
            </a:pPr>
            <a:fld id="{65479FA6-AC0D-40D3-8FAE-15F4CCF59324}" type="slidenum">
              <a:rPr lang="de-DE"/>
              <a:pPr>
                <a:defRPr/>
              </a:pPr>
              <a:t>‹Nr.›</a:t>
            </a:fld>
            <a:endParaRPr lang="de-DE"/>
          </a:p>
        </p:txBody>
      </p:sp>
    </p:spTree>
    <p:extLst>
      <p:ext uri="{BB962C8B-B14F-4D97-AF65-F5344CB8AC3E}">
        <p14:creationId xmlns:p14="http://schemas.microsoft.com/office/powerpoint/2010/main" val="1231794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pPr>
              <a:defRPr/>
            </a:pPr>
            <a:fld id="{3BF3B511-9AE2-48BC-A745-556FEA645E28}" type="datetime1">
              <a:rPr lang="de-DE" smtClean="0"/>
              <a:t>30.01.2024</a:t>
            </a:fld>
            <a:endParaRPr lang="de-DE"/>
          </a:p>
        </p:txBody>
      </p:sp>
      <p:sp>
        <p:nvSpPr>
          <p:cNvPr id="8" name="Fußzeilenplatzhalter 4"/>
          <p:cNvSpPr>
            <a:spLocks noGrp="1"/>
          </p:cNvSpPr>
          <p:nvPr>
            <p:ph type="ftr" sz="quarter" idx="11"/>
          </p:nvPr>
        </p:nvSpPr>
        <p:spPr/>
        <p:txBody>
          <a:bodyPr/>
          <a:lstStyle>
            <a:lvl1pPr>
              <a:defRPr/>
            </a:lvl1pPr>
          </a:lstStyle>
          <a:p>
            <a:pPr>
              <a:defRPr/>
            </a:pPr>
            <a:r>
              <a:rPr lang="de-DE"/>
              <a:t>Komplikationen in der Medizin</a:t>
            </a:r>
          </a:p>
        </p:txBody>
      </p:sp>
      <p:sp>
        <p:nvSpPr>
          <p:cNvPr id="9" name="Foliennummernplatzhalter 5"/>
          <p:cNvSpPr>
            <a:spLocks noGrp="1"/>
          </p:cNvSpPr>
          <p:nvPr>
            <p:ph type="sldNum" sz="quarter" idx="12"/>
          </p:nvPr>
        </p:nvSpPr>
        <p:spPr/>
        <p:txBody>
          <a:bodyPr/>
          <a:lstStyle>
            <a:lvl1pPr>
              <a:defRPr/>
            </a:lvl1pPr>
          </a:lstStyle>
          <a:p>
            <a:pPr>
              <a:defRPr/>
            </a:pPr>
            <a:fld id="{D20797F6-DA88-4517-A8E3-418FD6C03AD9}" type="slidenum">
              <a:rPr lang="de-DE"/>
              <a:pPr>
                <a:defRPr/>
              </a:pPr>
              <a:t>‹Nr.›</a:t>
            </a:fld>
            <a:endParaRPr lang="de-DE"/>
          </a:p>
        </p:txBody>
      </p:sp>
    </p:spTree>
    <p:extLst>
      <p:ext uri="{BB962C8B-B14F-4D97-AF65-F5344CB8AC3E}">
        <p14:creationId xmlns:p14="http://schemas.microsoft.com/office/powerpoint/2010/main" val="772836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fld id="{04FDE05B-B610-4373-A42D-93B399579BD9}" type="datetime1">
              <a:rPr lang="de-DE" smtClean="0"/>
              <a:t>30.01.2024</a:t>
            </a:fld>
            <a:endParaRPr lang="de-DE"/>
          </a:p>
        </p:txBody>
      </p:sp>
      <p:sp>
        <p:nvSpPr>
          <p:cNvPr id="4" name="Fußzeilenplatzhalter 4"/>
          <p:cNvSpPr>
            <a:spLocks noGrp="1"/>
          </p:cNvSpPr>
          <p:nvPr>
            <p:ph type="ftr" sz="quarter" idx="11"/>
          </p:nvPr>
        </p:nvSpPr>
        <p:spPr/>
        <p:txBody>
          <a:bodyPr/>
          <a:lstStyle>
            <a:lvl1pPr>
              <a:defRPr/>
            </a:lvl1pPr>
          </a:lstStyle>
          <a:p>
            <a:pPr>
              <a:defRPr/>
            </a:pPr>
            <a:r>
              <a:rPr lang="de-DE"/>
              <a:t>Komplikationen in der Medizin</a:t>
            </a:r>
          </a:p>
        </p:txBody>
      </p:sp>
      <p:sp>
        <p:nvSpPr>
          <p:cNvPr id="5" name="Foliennummernplatzhalter 5"/>
          <p:cNvSpPr>
            <a:spLocks noGrp="1"/>
          </p:cNvSpPr>
          <p:nvPr>
            <p:ph type="sldNum" sz="quarter" idx="12"/>
          </p:nvPr>
        </p:nvSpPr>
        <p:spPr/>
        <p:txBody>
          <a:bodyPr/>
          <a:lstStyle>
            <a:lvl1pPr>
              <a:defRPr/>
            </a:lvl1pPr>
          </a:lstStyle>
          <a:p>
            <a:pPr>
              <a:defRPr/>
            </a:pPr>
            <a:fld id="{87424BC2-E647-406E-A8B6-EB4A4509A69D}" type="slidenum">
              <a:rPr lang="de-DE"/>
              <a:pPr>
                <a:defRPr/>
              </a:pPr>
              <a:t>‹Nr.›</a:t>
            </a:fld>
            <a:endParaRPr lang="de-DE"/>
          </a:p>
        </p:txBody>
      </p:sp>
    </p:spTree>
    <p:extLst>
      <p:ext uri="{BB962C8B-B14F-4D97-AF65-F5344CB8AC3E}">
        <p14:creationId xmlns:p14="http://schemas.microsoft.com/office/powerpoint/2010/main" val="3618136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95EABC1A-AB1F-4C74-92CC-A37E227347A2}" type="datetime1">
              <a:rPr lang="de-DE" smtClean="0"/>
              <a:t>30.01.2024</a:t>
            </a:fld>
            <a:endParaRPr lang="de-DE"/>
          </a:p>
        </p:txBody>
      </p:sp>
      <p:sp>
        <p:nvSpPr>
          <p:cNvPr id="3" name="Fußzeilenplatzhalter 4"/>
          <p:cNvSpPr>
            <a:spLocks noGrp="1"/>
          </p:cNvSpPr>
          <p:nvPr>
            <p:ph type="ftr" sz="quarter" idx="11"/>
          </p:nvPr>
        </p:nvSpPr>
        <p:spPr/>
        <p:txBody>
          <a:bodyPr/>
          <a:lstStyle>
            <a:lvl1pPr>
              <a:defRPr/>
            </a:lvl1pPr>
          </a:lstStyle>
          <a:p>
            <a:pPr>
              <a:defRPr/>
            </a:pPr>
            <a:r>
              <a:rPr lang="de-DE"/>
              <a:t>Komplikationen in der Medizin</a:t>
            </a:r>
          </a:p>
        </p:txBody>
      </p:sp>
      <p:sp>
        <p:nvSpPr>
          <p:cNvPr id="4" name="Foliennummernplatzhalter 5"/>
          <p:cNvSpPr>
            <a:spLocks noGrp="1"/>
          </p:cNvSpPr>
          <p:nvPr>
            <p:ph type="sldNum" sz="quarter" idx="12"/>
          </p:nvPr>
        </p:nvSpPr>
        <p:spPr/>
        <p:txBody>
          <a:bodyPr/>
          <a:lstStyle>
            <a:lvl1pPr>
              <a:defRPr/>
            </a:lvl1pPr>
          </a:lstStyle>
          <a:p>
            <a:pPr>
              <a:defRPr/>
            </a:pPr>
            <a:fld id="{E657F717-9B3A-45AD-B520-56A10EDDF158}" type="slidenum">
              <a:rPr lang="de-DE"/>
              <a:pPr>
                <a:defRPr/>
              </a:pPr>
              <a:t>‹Nr.›</a:t>
            </a:fld>
            <a:endParaRPr lang="de-DE"/>
          </a:p>
        </p:txBody>
      </p:sp>
    </p:spTree>
    <p:extLst>
      <p:ext uri="{BB962C8B-B14F-4D97-AF65-F5344CB8AC3E}">
        <p14:creationId xmlns:p14="http://schemas.microsoft.com/office/powerpoint/2010/main" val="3246513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28A39AE5-CD97-420E-8E3F-D3D9A1F56AB8}" type="datetime1">
              <a:rPr lang="de-DE" smtClean="0"/>
              <a:t>30.01.2024</a:t>
            </a:fld>
            <a:endParaRPr lang="de-DE"/>
          </a:p>
        </p:txBody>
      </p:sp>
      <p:sp>
        <p:nvSpPr>
          <p:cNvPr id="6" name="Fußzeilenplatzhalter 4"/>
          <p:cNvSpPr>
            <a:spLocks noGrp="1"/>
          </p:cNvSpPr>
          <p:nvPr>
            <p:ph type="ftr" sz="quarter" idx="11"/>
          </p:nvPr>
        </p:nvSpPr>
        <p:spPr/>
        <p:txBody>
          <a:bodyPr/>
          <a:lstStyle>
            <a:lvl1pPr>
              <a:defRPr/>
            </a:lvl1pPr>
          </a:lstStyle>
          <a:p>
            <a:pPr>
              <a:defRPr/>
            </a:pPr>
            <a:r>
              <a:rPr lang="de-DE"/>
              <a:t>Komplikationen in der Medizin</a:t>
            </a:r>
          </a:p>
        </p:txBody>
      </p:sp>
      <p:sp>
        <p:nvSpPr>
          <p:cNvPr id="7" name="Foliennummernplatzhalter 5"/>
          <p:cNvSpPr>
            <a:spLocks noGrp="1"/>
          </p:cNvSpPr>
          <p:nvPr>
            <p:ph type="sldNum" sz="quarter" idx="12"/>
          </p:nvPr>
        </p:nvSpPr>
        <p:spPr/>
        <p:txBody>
          <a:bodyPr/>
          <a:lstStyle>
            <a:lvl1pPr>
              <a:defRPr/>
            </a:lvl1pPr>
          </a:lstStyle>
          <a:p>
            <a:pPr>
              <a:defRPr/>
            </a:pPr>
            <a:fld id="{FDB0A358-980F-4CA5-93EE-A756A62C22B5}" type="slidenum">
              <a:rPr lang="de-DE"/>
              <a:pPr>
                <a:defRPr/>
              </a:pPr>
              <a:t>‹Nr.›</a:t>
            </a:fld>
            <a:endParaRPr lang="de-DE"/>
          </a:p>
        </p:txBody>
      </p:sp>
    </p:spTree>
    <p:extLst>
      <p:ext uri="{BB962C8B-B14F-4D97-AF65-F5344CB8AC3E}">
        <p14:creationId xmlns:p14="http://schemas.microsoft.com/office/powerpoint/2010/main" val="758135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2866520F-934D-4BB5-AF7E-E7BA54AB576D}" type="datetime1">
              <a:rPr lang="de-DE" smtClean="0"/>
              <a:t>30.01.2024</a:t>
            </a:fld>
            <a:endParaRPr lang="de-DE"/>
          </a:p>
        </p:txBody>
      </p:sp>
      <p:sp>
        <p:nvSpPr>
          <p:cNvPr id="6" name="Fußzeilenplatzhalter 4"/>
          <p:cNvSpPr>
            <a:spLocks noGrp="1"/>
          </p:cNvSpPr>
          <p:nvPr>
            <p:ph type="ftr" sz="quarter" idx="11"/>
          </p:nvPr>
        </p:nvSpPr>
        <p:spPr/>
        <p:txBody>
          <a:bodyPr/>
          <a:lstStyle>
            <a:lvl1pPr>
              <a:defRPr/>
            </a:lvl1pPr>
          </a:lstStyle>
          <a:p>
            <a:pPr>
              <a:defRPr/>
            </a:pPr>
            <a:r>
              <a:rPr lang="de-DE"/>
              <a:t>Komplikationen in der Medizin</a:t>
            </a:r>
          </a:p>
        </p:txBody>
      </p:sp>
      <p:sp>
        <p:nvSpPr>
          <p:cNvPr id="7" name="Foliennummernplatzhalter 5"/>
          <p:cNvSpPr>
            <a:spLocks noGrp="1"/>
          </p:cNvSpPr>
          <p:nvPr>
            <p:ph type="sldNum" sz="quarter" idx="12"/>
          </p:nvPr>
        </p:nvSpPr>
        <p:spPr/>
        <p:txBody>
          <a:bodyPr/>
          <a:lstStyle>
            <a:lvl1pPr>
              <a:defRPr/>
            </a:lvl1pPr>
          </a:lstStyle>
          <a:p>
            <a:pPr>
              <a:defRPr/>
            </a:pPr>
            <a:fld id="{E60FDB22-6FCD-4E67-B2B9-11A316C5E387}" type="slidenum">
              <a:rPr lang="de-DE"/>
              <a:pPr>
                <a:defRPr/>
              </a:pPr>
              <a:t>‹Nr.›</a:t>
            </a:fld>
            <a:endParaRPr lang="de-DE"/>
          </a:p>
        </p:txBody>
      </p:sp>
    </p:spTree>
    <p:extLst>
      <p:ext uri="{BB962C8B-B14F-4D97-AF65-F5344CB8AC3E}">
        <p14:creationId xmlns:p14="http://schemas.microsoft.com/office/powerpoint/2010/main" val="4218803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2051"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103B405-A846-4A79-9D72-39FD94B17470}" type="datetime1">
              <a:rPr lang="de-DE" smtClean="0"/>
              <a:t>30.01.2024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de-DE"/>
              <a:t>Komplikationen in der Medizin</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B5FC673-52CC-4850-8BC2-AC4DA3141DBD}"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883"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emf"/><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niaz.n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jointcommission.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www.cchsa.ca/"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efqm.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www.jellinek.nl/"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ctrTitle"/>
          </p:nvPr>
        </p:nvSpPr>
        <p:spPr>
          <a:xfrm>
            <a:off x="0" y="692150"/>
            <a:ext cx="9144000" cy="5113338"/>
          </a:xfrm>
        </p:spPr>
        <p:txBody>
          <a:bodyPr>
            <a:normAutofit fontScale="90000"/>
          </a:bodyPr>
          <a:lstStyle/>
          <a:p>
            <a:pPr eaLnBrk="1" hangingPunct="1">
              <a:defRPr/>
            </a:pPr>
            <a:r>
              <a:rPr lang="de-DE" sz="4000" b="1" dirty="0">
                <a:cs typeface="Times New Roman" charset="0"/>
              </a:rPr>
              <a:t>GESUNDHEITSMANAGEMENT II</a:t>
            </a:r>
            <a:br>
              <a:rPr lang="de-DE" sz="4000" b="1" dirty="0">
                <a:cs typeface="Times New Roman" charset="0"/>
              </a:rPr>
            </a:br>
            <a:r>
              <a:rPr lang="de-DE" sz="4000" b="1" dirty="0">
                <a:cs typeface="Times New Roman" charset="0"/>
              </a:rPr>
              <a:t>Teil </a:t>
            </a:r>
            <a:r>
              <a:rPr lang="de-DE" sz="4000" b="1" dirty="0" smtClean="0">
                <a:cs typeface="Times New Roman" charset="0"/>
              </a:rPr>
              <a:t>3a-2</a:t>
            </a:r>
            <a:r>
              <a:rPr lang="de-DE" sz="4000" b="1" dirty="0">
                <a:cs typeface="Times New Roman" charset="0"/>
              </a:rPr>
              <a:t/>
            </a:r>
            <a:br>
              <a:rPr lang="de-DE" sz="4000" b="1" dirty="0">
                <a:cs typeface="Times New Roman" charset="0"/>
              </a:rPr>
            </a:br>
            <a:r>
              <a:rPr lang="de-DE" sz="4000" b="1" dirty="0">
                <a:cs typeface="Times New Roman" charset="0"/>
              </a:rPr>
              <a:t/>
            </a:r>
            <a:br>
              <a:rPr lang="de-DE" sz="4000" b="1" dirty="0">
                <a:cs typeface="Times New Roman" charset="0"/>
              </a:rPr>
            </a:br>
            <a:r>
              <a:rPr lang="de-DE" sz="4000" b="1" dirty="0">
                <a:cs typeface="Times New Roman" charset="0"/>
              </a:rPr>
              <a:t/>
            </a:r>
            <a:br>
              <a:rPr lang="de-DE" sz="4000" b="1" dirty="0">
                <a:cs typeface="Times New Roman" charset="0"/>
              </a:rPr>
            </a:br>
            <a:r>
              <a:rPr lang="de-DE" sz="4000" b="1" dirty="0">
                <a:cs typeface="Times New Roman" charset="0"/>
              </a:rPr>
              <a:t/>
            </a:r>
            <a:br>
              <a:rPr lang="de-DE" sz="4000" b="1" dirty="0">
                <a:cs typeface="Times New Roman" charset="0"/>
              </a:rPr>
            </a:br>
            <a:r>
              <a:rPr lang="de-DE" sz="2400" b="1" dirty="0">
                <a:cs typeface="Times New Roman" charset="0"/>
              </a:rPr>
              <a:t>Prof. Dr. Steffen </a:t>
            </a:r>
            <a:r>
              <a:rPr lang="de-DE" sz="2400" b="1" dirty="0" err="1">
                <a:cs typeface="Times New Roman" charset="0"/>
              </a:rPr>
              <a:t>Fleßa</a:t>
            </a:r>
            <a:r>
              <a:rPr lang="de-DE" sz="2400" b="1" dirty="0">
                <a:cs typeface="Times New Roman" charset="0"/>
              </a:rPr>
              <a:t/>
            </a:r>
            <a:br>
              <a:rPr lang="de-DE" sz="2400" b="1" dirty="0">
                <a:cs typeface="Times New Roman" charset="0"/>
              </a:rPr>
            </a:br>
            <a:r>
              <a:rPr lang="de-DE" sz="2400" b="1" dirty="0">
                <a:cs typeface="Times New Roman" charset="0"/>
              </a:rPr>
              <a:t/>
            </a:r>
            <a:br>
              <a:rPr lang="de-DE" sz="2400" b="1" dirty="0">
                <a:cs typeface="Times New Roman" charset="0"/>
              </a:rPr>
            </a:br>
            <a:r>
              <a:rPr lang="de-DE" sz="2400" b="1" dirty="0">
                <a:cs typeface="Times New Roman" charset="0"/>
              </a:rPr>
              <a:t>Lehrstuhl für Allgemeine Betriebswirtschaftslehre </a:t>
            </a:r>
            <a:br>
              <a:rPr lang="de-DE" sz="2400" b="1" dirty="0">
                <a:cs typeface="Times New Roman" charset="0"/>
              </a:rPr>
            </a:br>
            <a:r>
              <a:rPr lang="de-DE" sz="2400" b="1" dirty="0">
                <a:cs typeface="Times New Roman" charset="0"/>
              </a:rPr>
              <a:t>und Gesundheitsmanagement</a:t>
            </a:r>
            <a:br>
              <a:rPr lang="de-DE" sz="2400" b="1" dirty="0">
                <a:cs typeface="Times New Roman" charset="0"/>
              </a:rPr>
            </a:br>
            <a:r>
              <a:rPr lang="de-DE" sz="2400" b="1" dirty="0">
                <a:cs typeface="Times New Roman" charset="0"/>
              </a:rPr>
              <a:t>Universität Greifswald</a:t>
            </a:r>
            <a:r>
              <a:rPr lang="de-DE" sz="4000" b="1" dirty="0">
                <a:cs typeface="Times New Roman" charset="0"/>
              </a:rPr>
              <a:t/>
            </a:r>
            <a:br>
              <a:rPr lang="de-DE" sz="4000" b="1" dirty="0">
                <a:cs typeface="Times New Roman" charset="0"/>
              </a:rPr>
            </a:br>
            <a:endParaRPr lang="de-DE" sz="4000" dirty="0"/>
          </a:p>
        </p:txBody>
      </p:sp>
      <p:sp>
        <p:nvSpPr>
          <p:cNvPr id="2" name="Foliennummernplatzhalter 1">
            <a:extLst>
              <a:ext uri="{FF2B5EF4-FFF2-40B4-BE49-F238E27FC236}">
                <a16:creationId xmlns:a16="http://schemas.microsoft.com/office/drawing/2014/main" xmlns="" id="{5820A55B-19A9-425B-903A-9B6232274BDD}"/>
              </a:ext>
            </a:extLst>
          </p:cNvPr>
          <p:cNvSpPr>
            <a:spLocks noGrp="1"/>
          </p:cNvSpPr>
          <p:nvPr>
            <p:ph type="sldNum" sz="quarter" idx="12"/>
          </p:nvPr>
        </p:nvSpPr>
        <p:spPr/>
        <p:txBody>
          <a:bodyPr/>
          <a:lstStyle/>
          <a:p>
            <a:pPr>
              <a:defRPr/>
            </a:pPr>
            <a:fld id="{959AB307-4BEA-4C59-A38B-C0686C3AEE8A}" type="slidenum">
              <a:rPr lang="de-DE" smtClean="0"/>
              <a:pPr>
                <a:defRPr/>
              </a:pPr>
              <a:t>1</a:t>
            </a:fld>
            <a:endParaRPr lang="de-DE"/>
          </a:p>
        </p:txBody>
      </p:sp>
    </p:spTree>
    <p:extLst>
      <p:ext uri="{BB962C8B-B14F-4D97-AF65-F5344CB8AC3E}">
        <p14:creationId xmlns:p14="http://schemas.microsoft.com/office/powerpoint/2010/main" val="200329086"/>
      </p:ext>
    </p:extLst>
  </p:cSld>
  <p:clrMapOvr>
    <a:masterClrMapping/>
  </p:clrMapOvr>
  <mc:AlternateContent xmlns:mc="http://schemas.openxmlformats.org/markup-compatibility/2006" xmlns:p14="http://schemas.microsoft.com/office/powerpoint/2010/main">
    <mc:Choice Requires="p14">
      <p:transition spd="slow" p14:dur="2000" advTm="8486"/>
    </mc:Choice>
    <mc:Fallback xmlns="">
      <p:transition spd="slow" advTm="848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de-DE" dirty="0"/>
              <a:t>Ansatz von </a:t>
            </a:r>
            <a:r>
              <a:rPr lang="de-DE" dirty="0" err="1"/>
              <a:t>Donabedian</a:t>
            </a:r>
            <a:endParaRPr lang="de-DE" dirty="0"/>
          </a:p>
        </p:txBody>
      </p:sp>
      <p:sp>
        <p:nvSpPr>
          <p:cNvPr id="46083" name="Rectangle 3"/>
          <p:cNvSpPr>
            <a:spLocks noGrp="1" noChangeArrowheads="1"/>
          </p:cNvSpPr>
          <p:nvPr>
            <p:ph idx="1"/>
          </p:nvPr>
        </p:nvSpPr>
        <p:spPr/>
        <p:txBody>
          <a:bodyPr/>
          <a:lstStyle/>
          <a:p>
            <a:pPr eaLnBrk="1" hangingPunct="1"/>
            <a:r>
              <a:rPr lang="de-DE" dirty="0"/>
              <a:t>Spezieller Ansatz für medizinische Leistungen</a:t>
            </a:r>
          </a:p>
          <a:p>
            <a:pPr eaLnBrk="1" hangingPunct="1"/>
            <a:r>
              <a:rPr lang="de-DE" dirty="0"/>
              <a:t>Aufbauend auf Produktionsprozess</a:t>
            </a:r>
          </a:p>
          <a:p>
            <a:pPr lvl="1" eaLnBrk="1" hangingPunct="1"/>
            <a:r>
              <a:rPr lang="de-DE" b="1" dirty="0"/>
              <a:t>Strukturqualität</a:t>
            </a:r>
          </a:p>
          <a:p>
            <a:pPr lvl="1" eaLnBrk="1" hangingPunct="1"/>
            <a:r>
              <a:rPr lang="de-DE" dirty="0"/>
              <a:t>Prozessqualität</a:t>
            </a:r>
          </a:p>
          <a:p>
            <a:pPr lvl="1" eaLnBrk="1" hangingPunct="1"/>
            <a:r>
              <a:rPr lang="de-DE" dirty="0"/>
              <a:t>Ergebnisqualität</a:t>
            </a:r>
          </a:p>
        </p:txBody>
      </p:sp>
      <p:sp>
        <p:nvSpPr>
          <p:cNvPr id="46084" name="AutoShape 4"/>
          <p:cNvSpPr>
            <a:spLocks noChangeArrowheads="1"/>
          </p:cNvSpPr>
          <p:nvPr/>
        </p:nvSpPr>
        <p:spPr bwMode="auto">
          <a:xfrm>
            <a:off x="4716463" y="3429001"/>
            <a:ext cx="3743969" cy="2016224"/>
          </a:xfrm>
          <a:prstGeom prst="wedgeRoundRectCallout">
            <a:avLst>
              <a:gd name="adj1" fmla="val -73333"/>
              <a:gd name="adj2" fmla="val -66403"/>
              <a:gd name="adj3" fmla="val 16667"/>
            </a:avLst>
          </a:prstGeom>
          <a:solidFill>
            <a:schemeClr val="accent3">
              <a:lumMod val="40000"/>
              <a:lumOff val="60000"/>
            </a:schemeClr>
          </a:solidFill>
          <a:ln w="9525">
            <a:solidFill>
              <a:schemeClr val="tx1"/>
            </a:solidFill>
            <a:miter lim="800000"/>
            <a:headEnd/>
            <a:tailEnd/>
          </a:ln>
        </p:spPr>
        <p:txBody>
          <a:bodyPr/>
          <a:lstStyle/>
          <a:p>
            <a:pPr marL="342900" indent="-342900" algn="l">
              <a:buFont typeface="Arial" pitchFamily="34" charset="0"/>
              <a:buChar char="•"/>
            </a:pPr>
            <a:r>
              <a:rPr lang="de-DE" dirty="0">
                <a:effectLst/>
                <a:latin typeface="+mj-lt"/>
              </a:rPr>
              <a:t>Qualifikation der Mitarbeiter</a:t>
            </a:r>
          </a:p>
          <a:p>
            <a:pPr marL="342900" indent="-342900" algn="l">
              <a:buFont typeface="Arial" pitchFamily="34" charset="0"/>
              <a:buChar char="•"/>
            </a:pPr>
            <a:r>
              <a:rPr lang="de-DE" dirty="0">
                <a:effectLst/>
                <a:latin typeface="+mj-lt"/>
              </a:rPr>
              <a:t>Modernität der Anlagen und Gebäude</a:t>
            </a:r>
          </a:p>
          <a:p>
            <a:pPr marL="342900" indent="-342900" algn="l">
              <a:buFont typeface="Arial" pitchFamily="34" charset="0"/>
              <a:buChar char="•"/>
            </a:pPr>
            <a:r>
              <a:rPr lang="de-DE" dirty="0">
                <a:effectLst/>
                <a:latin typeface="+mj-lt"/>
              </a:rPr>
              <a:t>Raumangebot der Gebäude</a:t>
            </a:r>
          </a:p>
          <a:p>
            <a:pPr marL="342900" indent="-342900" algn="l">
              <a:buFont typeface="Arial" pitchFamily="34" charset="0"/>
              <a:buChar char="•"/>
            </a:pPr>
            <a:r>
              <a:rPr lang="de-DE" dirty="0">
                <a:effectLst/>
                <a:latin typeface="+mj-lt"/>
              </a:rPr>
              <a:t>Zugänglichkeit</a:t>
            </a:r>
          </a:p>
          <a:p>
            <a:pPr marL="342900" indent="-342900" algn="l">
              <a:buFont typeface="Arial" pitchFamily="34" charset="0"/>
              <a:buChar char="•"/>
            </a:pPr>
            <a:r>
              <a:rPr lang="de-DE" dirty="0">
                <a:effectLst/>
                <a:latin typeface="+mj-lt"/>
              </a:rPr>
              <a:t>…</a:t>
            </a:r>
          </a:p>
        </p:txBody>
      </p:sp>
      <p:sp>
        <p:nvSpPr>
          <p:cNvPr id="3" name="Foliennummernplatzhalter 2">
            <a:extLst>
              <a:ext uri="{FF2B5EF4-FFF2-40B4-BE49-F238E27FC236}">
                <a16:creationId xmlns:a16="http://schemas.microsoft.com/office/drawing/2014/main" xmlns="" id="{3A4CD80B-DA04-4696-B0CA-3AAC83CCF756}"/>
              </a:ext>
            </a:extLst>
          </p:cNvPr>
          <p:cNvSpPr>
            <a:spLocks noGrp="1"/>
          </p:cNvSpPr>
          <p:nvPr>
            <p:ph type="sldNum" sz="quarter" idx="12"/>
          </p:nvPr>
        </p:nvSpPr>
        <p:spPr/>
        <p:txBody>
          <a:bodyPr/>
          <a:lstStyle/>
          <a:p>
            <a:pPr>
              <a:defRPr/>
            </a:pPr>
            <a:fld id="{4524B82D-9F93-4DEA-B310-BDCF6A594BF7}" type="slidenum">
              <a:rPr lang="de-DE" smtClean="0"/>
              <a:pPr>
                <a:defRPr/>
              </a:pPr>
              <a:t>10</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44102"/>
    </mc:Choice>
    <mc:Fallback xmlns="">
      <p:transition spd="slow" advTm="4410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de-DE" dirty="0"/>
              <a:t>Ansatz von </a:t>
            </a:r>
            <a:r>
              <a:rPr lang="de-DE" dirty="0" err="1"/>
              <a:t>Donabedian</a:t>
            </a:r>
            <a:endParaRPr lang="de-DE" dirty="0"/>
          </a:p>
        </p:txBody>
      </p:sp>
      <p:sp>
        <p:nvSpPr>
          <p:cNvPr id="47107" name="Rectangle 3"/>
          <p:cNvSpPr>
            <a:spLocks noGrp="1" noChangeArrowheads="1"/>
          </p:cNvSpPr>
          <p:nvPr>
            <p:ph idx="1"/>
          </p:nvPr>
        </p:nvSpPr>
        <p:spPr/>
        <p:txBody>
          <a:bodyPr/>
          <a:lstStyle/>
          <a:p>
            <a:pPr eaLnBrk="1" hangingPunct="1"/>
            <a:r>
              <a:rPr lang="de-DE" dirty="0"/>
              <a:t>Spezieller Ansatz für medizinische Leistungen</a:t>
            </a:r>
          </a:p>
          <a:p>
            <a:pPr eaLnBrk="1" hangingPunct="1"/>
            <a:r>
              <a:rPr lang="de-DE" dirty="0"/>
              <a:t>Aufbauend auf Produktionsprozess</a:t>
            </a:r>
          </a:p>
          <a:p>
            <a:pPr lvl="1" eaLnBrk="1" hangingPunct="1"/>
            <a:r>
              <a:rPr lang="de-DE" dirty="0"/>
              <a:t>Strukturqualität</a:t>
            </a:r>
          </a:p>
          <a:p>
            <a:pPr lvl="1" eaLnBrk="1" hangingPunct="1"/>
            <a:r>
              <a:rPr lang="de-DE" b="1" dirty="0"/>
              <a:t>Prozessqualität</a:t>
            </a:r>
          </a:p>
          <a:p>
            <a:pPr lvl="1" eaLnBrk="1" hangingPunct="1"/>
            <a:r>
              <a:rPr lang="de-DE" dirty="0"/>
              <a:t>Ergebnisqualität</a:t>
            </a:r>
          </a:p>
        </p:txBody>
      </p:sp>
      <p:sp>
        <p:nvSpPr>
          <p:cNvPr id="47108" name="AutoShape 4"/>
          <p:cNvSpPr>
            <a:spLocks noChangeArrowheads="1"/>
          </p:cNvSpPr>
          <p:nvPr/>
        </p:nvSpPr>
        <p:spPr bwMode="auto">
          <a:xfrm>
            <a:off x="4716463" y="3429001"/>
            <a:ext cx="2807865" cy="1584176"/>
          </a:xfrm>
          <a:prstGeom prst="wedgeRoundRectCallout">
            <a:avLst>
              <a:gd name="adj1" fmla="val -85433"/>
              <a:gd name="adj2" fmla="val -41425"/>
              <a:gd name="adj3" fmla="val 16667"/>
            </a:avLst>
          </a:prstGeom>
          <a:solidFill>
            <a:schemeClr val="accent3">
              <a:lumMod val="40000"/>
              <a:lumOff val="60000"/>
            </a:schemeClr>
          </a:solidFill>
          <a:ln w="9525">
            <a:solidFill>
              <a:schemeClr val="tx1"/>
            </a:solidFill>
            <a:miter lim="800000"/>
            <a:headEnd/>
            <a:tailEnd/>
          </a:ln>
        </p:spPr>
        <p:txBody>
          <a:bodyPr/>
          <a:lstStyle/>
          <a:p>
            <a:pPr marL="342900" indent="-342900" algn="l">
              <a:buFont typeface="Arial" pitchFamily="34" charset="0"/>
              <a:buChar char="•"/>
            </a:pPr>
            <a:r>
              <a:rPr lang="de-DE">
                <a:effectLst/>
                <a:latin typeface="+mj-lt"/>
              </a:rPr>
              <a:t>Wartezeiten</a:t>
            </a:r>
          </a:p>
          <a:p>
            <a:pPr marL="342900" indent="-342900" algn="l">
              <a:buFont typeface="Arial" pitchFamily="34" charset="0"/>
              <a:buChar char="•"/>
            </a:pPr>
            <a:r>
              <a:rPr lang="de-DE">
                <a:effectLst/>
                <a:latin typeface="+mj-lt"/>
              </a:rPr>
              <a:t>Dokumentation</a:t>
            </a:r>
          </a:p>
          <a:p>
            <a:pPr marL="342900" indent="-342900" algn="l">
              <a:buFont typeface="Arial" pitchFamily="34" charset="0"/>
              <a:buChar char="•"/>
            </a:pPr>
            <a:r>
              <a:rPr lang="de-DE">
                <a:effectLst/>
                <a:latin typeface="+mj-lt"/>
              </a:rPr>
              <a:t>Therapieverlauf</a:t>
            </a:r>
          </a:p>
          <a:p>
            <a:pPr marL="342900" indent="-342900" algn="l">
              <a:buFont typeface="Arial" pitchFamily="34" charset="0"/>
              <a:buChar char="•"/>
            </a:pPr>
            <a:r>
              <a:rPr lang="de-DE">
                <a:effectLst/>
                <a:latin typeface="+mj-lt"/>
              </a:rPr>
              <a:t>…</a:t>
            </a:r>
          </a:p>
        </p:txBody>
      </p:sp>
      <p:sp>
        <p:nvSpPr>
          <p:cNvPr id="3" name="Foliennummernplatzhalter 2">
            <a:extLst>
              <a:ext uri="{FF2B5EF4-FFF2-40B4-BE49-F238E27FC236}">
                <a16:creationId xmlns:a16="http://schemas.microsoft.com/office/drawing/2014/main" xmlns="" id="{8F4E66CF-CF09-4301-A424-ECF80DC7D61B}"/>
              </a:ext>
            </a:extLst>
          </p:cNvPr>
          <p:cNvSpPr>
            <a:spLocks noGrp="1"/>
          </p:cNvSpPr>
          <p:nvPr>
            <p:ph type="sldNum" sz="quarter" idx="12"/>
          </p:nvPr>
        </p:nvSpPr>
        <p:spPr/>
        <p:txBody>
          <a:bodyPr/>
          <a:lstStyle/>
          <a:p>
            <a:pPr>
              <a:defRPr/>
            </a:pPr>
            <a:fld id="{4524B82D-9F93-4DEA-B310-BDCF6A594BF7}" type="slidenum">
              <a:rPr lang="de-DE" smtClean="0"/>
              <a:pPr>
                <a:defRPr/>
              </a:pPr>
              <a:t>11</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14212"/>
    </mc:Choice>
    <mc:Fallback xmlns="">
      <p:transition spd="slow" advTm="1421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de-DE" dirty="0"/>
              <a:t>Ansatz von </a:t>
            </a:r>
            <a:r>
              <a:rPr lang="de-DE" dirty="0" err="1"/>
              <a:t>Donabedian</a:t>
            </a:r>
            <a:endParaRPr lang="de-DE" dirty="0"/>
          </a:p>
        </p:txBody>
      </p:sp>
      <p:sp>
        <p:nvSpPr>
          <p:cNvPr id="48131" name="Rectangle 3"/>
          <p:cNvSpPr>
            <a:spLocks noGrp="1" noChangeArrowheads="1"/>
          </p:cNvSpPr>
          <p:nvPr>
            <p:ph idx="1"/>
          </p:nvPr>
        </p:nvSpPr>
        <p:spPr/>
        <p:txBody>
          <a:bodyPr/>
          <a:lstStyle/>
          <a:p>
            <a:pPr eaLnBrk="1" hangingPunct="1"/>
            <a:r>
              <a:rPr lang="de-DE" dirty="0"/>
              <a:t>Spezieller Ansatz für medizinische Leistungen</a:t>
            </a:r>
          </a:p>
          <a:p>
            <a:pPr eaLnBrk="1" hangingPunct="1"/>
            <a:r>
              <a:rPr lang="de-DE" dirty="0"/>
              <a:t>Aufbauend auf Produktionsprozess</a:t>
            </a:r>
          </a:p>
          <a:p>
            <a:pPr lvl="1" eaLnBrk="1" hangingPunct="1"/>
            <a:r>
              <a:rPr lang="de-DE" dirty="0"/>
              <a:t>Strukturqualität</a:t>
            </a:r>
          </a:p>
          <a:p>
            <a:pPr lvl="1" eaLnBrk="1" hangingPunct="1"/>
            <a:r>
              <a:rPr lang="de-DE" dirty="0"/>
              <a:t>Prozessqualität</a:t>
            </a:r>
          </a:p>
          <a:p>
            <a:pPr lvl="1" eaLnBrk="1" hangingPunct="1"/>
            <a:r>
              <a:rPr lang="de-DE" b="1" dirty="0"/>
              <a:t>Ergebnisqualität</a:t>
            </a:r>
          </a:p>
        </p:txBody>
      </p:sp>
      <p:sp>
        <p:nvSpPr>
          <p:cNvPr id="48132" name="AutoShape 4"/>
          <p:cNvSpPr>
            <a:spLocks noChangeArrowheads="1"/>
          </p:cNvSpPr>
          <p:nvPr/>
        </p:nvSpPr>
        <p:spPr bwMode="auto">
          <a:xfrm>
            <a:off x="4787900" y="4076701"/>
            <a:ext cx="3888556" cy="1872580"/>
          </a:xfrm>
          <a:prstGeom prst="wedgeRoundRectCallout">
            <a:avLst>
              <a:gd name="adj1" fmla="val -75426"/>
              <a:gd name="adj2" fmla="val -49352"/>
              <a:gd name="adj3" fmla="val 16667"/>
            </a:avLst>
          </a:prstGeom>
          <a:solidFill>
            <a:schemeClr val="accent3">
              <a:lumMod val="40000"/>
              <a:lumOff val="60000"/>
            </a:schemeClr>
          </a:solidFill>
          <a:ln w="9525">
            <a:solidFill>
              <a:schemeClr val="tx1"/>
            </a:solidFill>
            <a:miter lim="800000"/>
            <a:headEnd/>
            <a:tailEnd/>
          </a:ln>
        </p:spPr>
        <p:txBody>
          <a:bodyPr/>
          <a:lstStyle/>
          <a:p>
            <a:pPr marL="342900" indent="-342900" algn="l">
              <a:buFont typeface="Arial" pitchFamily="34" charset="0"/>
              <a:buChar char="•"/>
            </a:pPr>
            <a:r>
              <a:rPr lang="de-DE">
                <a:effectLst/>
                <a:latin typeface="+mj-lt"/>
              </a:rPr>
              <a:t>Heilungserfolg</a:t>
            </a:r>
          </a:p>
          <a:p>
            <a:pPr marL="342900" indent="-342900" algn="l">
              <a:buFont typeface="Arial" pitchFamily="34" charset="0"/>
              <a:buChar char="•"/>
            </a:pPr>
            <a:r>
              <a:rPr lang="de-DE">
                <a:effectLst/>
                <a:latin typeface="+mj-lt"/>
              </a:rPr>
              <a:t>Nosokomiale Infektionsraten</a:t>
            </a:r>
          </a:p>
          <a:p>
            <a:pPr marL="342900" indent="-342900" algn="l">
              <a:buFont typeface="Arial" pitchFamily="34" charset="0"/>
              <a:buChar char="•"/>
            </a:pPr>
            <a:r>
              <a:rPr lang="de-DE">
                <a:effectLst/>
                <a:latin typeface="+mj-lt"/>
              </a:rPr>
              <a:t>Sterblichkeit</a:t>
            </a:r>
          </a:p>
          <a:p>
            <a:pPr marL="342900" indent="-342900" algn="l">
              <a:buFont typeface="Arial" pitchFamily="34" charset="0"/>
              <a:buChar char="•"/>
            </a:pPr>
            <a:r>
              <a:rPr lang="de-DE">
                <a:effectLst/>
                <a:latin typeface="+mj-lt"/>
              </a:rPr>
              <a:t>Kaiserschnittrate</a:t>
            </a:r>
          </a:p>
          <a:p>
            <a:pPr marL="342900" indent="-342900" algn="l">
              <a:buFont typeface="Arial" pitchFamily="34" charset="0"/>
              <a:buChar char="•"/>
            </a:pPr>
            <a:r>
              <a:rPr lang="de-DE">
                <a:effectLst/>
                <a:latin typeface="+mj-lt"/>
              </a:rPr>
              <a:t>…</a:t>
            </a:r>
          </a:p>
        </p:txBody>
      </p:sp>
      <p:sp>
        <p:nvSpPr>
          <p:cNvPr id="3" name="Foliennummernplatzhalter 2">
            <a:extLst>
              <a:ext uri="{FF2B5EF4-FFF2-40B4-BE49-F238E27FC236}">
                <a16:creationId xmlns:a16="http://schemas.microsoft.com/office/drawing/2014/main" xmlns="" id="{9DB34B8F-86A5-4765-8C35-2D81FC737F77}"/>
              </a:ext>
            </a:extLst>
          </p:cNvPr>
          <p:cNvSpPr>
            <a:spLocks noGrp="1"/>
          </p:cNvSpPr>
          <p:nvPr>
            <p:ph type="sldNum" sz="quarter" idx="12"/>
          </p:nvPr>
        </p:nvSpPr>
        <p:spPr/>
        <p:txBody>
          <a:bodyPr/>
          <a:lstStyle/>
          <a:p>
            <a:pPr>
              <a:defRPr/>
            </a:pPr>
            <a:fld id="{4524B82D-9F93-4DEA-B310-BDCF6A594BF7}" type="slidenum">
              <a:rPr lang="de-DE" smtClean="0"/>
              <a:pPr>
                <a:defRPr/>
              </a:pPr>
              <a:t>12</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63571"/>
    </mc:Choice>
    <mc:Fallback xmlns="">
      <p:transition spd="slow" advTm="6357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de-DE" dirty="0"/>
              <a:t>Ansatz von </a:t>
            </a:r>
            <a:r>
              <a:rPr lang="de-DE" dirty="0" err="1"/>
              <a:t>Donabedian</a:t>
            </a:r>
            <a:endParaRPr lang="de-DE" dirty="0"/>
          </a:p>
        </p:txBody>
      </p:sp>
      <p:sp>
        <p:nvSpPr>
          <p:cNvPr id="49155" name="Rectangle 3"/>
          <p:cNvSpPr>
            <a:spLocks noGrp="1" noChangeArrowheads="1"/>
          </p:cNvSpPr>
          <p:nvPr>
            <p:ph idx="1"/>
          </p:nvPr>
        </p:nvSpPr>
        <p:spPr/>
        <p:txBody>
          <a:bodyPr/>
          <a:lstStyle/>
          <a:p>
            <a:pPr eaLnBrk="1" hangingPunct="1"/>
            <a:r>
              <a:rPr lang="de-DE"/>
              <a:t>Notwendige versus hinreichende Bedingungen</a:t>
            </a:r>
          </a:p>
          <a:p>
            <a:pPr lvl="1" eaLnBrk="1" hangingPunct="1"/>
            <a:r>
              <a:rPr lang="de-DE"/>
              <a:t>Strukturqualität ist eine notwendige, aber nicht hinreichende Bedingung für Prozessqualität</a:t>
            </a:r>
          </a:p>
          <a:p>
            <a:pPr lvl="1" eaLnBrk="1" hangingPunct="1"/>
            <a:r>
              <a:rPr lang="de-DE"/>
              <a:t>Prozessqualität ist eine notwendige, aber nicht hinreichende Bedingung für Ergebnisqualität</a:t>
            </a:r>
          </a:p>
        </p:txBody>
      </p:sp>
      <p:sp>
        <p:nvSpPr>
          <p:cNvPr id="3" name="Foliennummernplatzhalter 2">
            <a:extLst>
              <a:ext uri="{FF2B5EF4-FFF2-40B4-BE49-F238E27FC236}">
                <a16:creationId xmlns:a16="http://schemas.microsoft.com/office/drawing/2014/main" xmlns="" id="{D9FE042B-4FF3-4F03-B93C-ED06D3B7F758}"/>
              </a:ext>
            </a:extLst>
          </p:cNvPr>
          <p:cNvSpPr>
            <a:spLocks noGrp="1"/>
          </p:cNvSpPr>
          <p:nvPr>
            <p:ph type="sldNum" sz="quarter" idx="12"/>
          </p:nvPr>
        </p:nvSpPr>
        <p:spPr/>
        <p:txBody>
          <a:bodyPr/>
          <a:lstStyle/>
          <a:p>
            <a:pPr>
              <a:defRPr/>
            </a:pPr>
            <a:fld id="{4524B82D-9F93-4DEA-B310-BDCF6A594BF7}" type="slidenum">
              <a:rPr lang="de-DE" smtClean="0"/>
              <a:pPr>
                <a:defRPr/>
              </a:pPr>
              <a:t>13</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47335"/>
    </mc:Choice>
    <mc:Fallback xmlns="">
      <p:transition spd="slow" advTm="47335"/>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de-DE" sz="4000" dirty="0"/>
              <a:t>Erweiterter Ansatz von </a:t>
            </a:r>
            <a:r>
              <a:rPr lang="de-DE" sz="4000" dirty="0" err="1"/>
              <a:t>Donabedian</a:t>
            </a:r>
            <a:endParaRPr lang="de-DE" sz="4000" dirty="0"/>
          </a:p>
        </p:txBody>
      </p:sp>
      <p:graphicFrame>
        <p:nvGraphicFramePr>
          <p:cNvPr id="1381715" name="Group 339"/>
          <p:cNvGraphicFramePr>
            <a:graphicFrameLocks noGrp="1"/>
          </p:cNvGraphicFramePr>
          <p:nvPr>
            <p:ph type="tbl" idx="4294967295"/>
            <p:extLst>
              <p:ext uri="{D42A27DB-BD31-4B8C-83A1-F6EECF244321}">
                <p14:modId xmlns:p14="http://schemas.microsoft.com/office/powerpoint/2010/main" val="1891615018"/>
              </p:ext>
            </p:extLst>
          </p:nvPr>
        </p:nvGraphicFramePr>
        <p:xfrm>
          <a:off x="179512" y="1484784"/>
          <a:ext cx="8712968" cy="4824536"/>
        </p:xfrm>
        <a:graphic>
          <a:graphicData uri="http://schemas.openxmlformats.org/drawingml/2006/table">
            <a:tbl>
              <a:tblPr/>
              <a:tblGrid>
                <a:gridCol w="2106414">
                  <a:extLst>
                    <a:ext uri="{9D8B030D-6E8A-4147-A177-3AD203B41FA5}">
                      <a16:colId xmlns:a16="http://schemas.microsoft.com/office/drawing/2014/main" xmlns="" val="20000"/>
                    </a:ext>
                  </a:extLst>
                </a:gridCol>
                <a:gridCol w="1665131">
                  <a:extLst>
                    <a:ext uri="{9D8B030D-6E8A-4147-A177-3AD203B41FA5}">
                      <a16:colId xmlns:a16="http://schemas.microsoft.com/office/drawing/2014/main" xmlns="" val="20001"/>
                    </a:ext>
                  </a:extLst>
                </a:gridCol>
                <a:gridCol w="1707989">
                  <a:extLst>
                    <a:ext uri="{9D8B030D-6E8A-4147-A177-3AD203B41FA5}">
                      <a16:colId xmlns:a16="http://schemas.microsoft.com/office/drawing/2014/main" xmlns="" val="20002"/>
                    </a:ext>
                  </a:extLst>
                </a:gridCol>
                <a:gridCol w="1615923">
                  <a:extLst>
                    <a:ext uri="{9D8B030D-6E8A-4147-A177-3AD203B41FA5}">
                      <a16:colId xmlns:a16="http://schemas.microsoft.com/office/drawing/2014/main" xmlns="" val="20003"/>
                    </a:ext>
                  </a:extLst>
                </a:gridCol>
                <a:gridCol w="1617511">
                  <a:extLst>
                    <a:ext uri="{9D8B030D-6E8A-4147-A177-3AD203B41FA5}">
                      <a16:colId xmlns:a16="http://schemas.microsoft.com/office/drawing/2014/main" xmlns="" val="20004"/>
                    </a:ext>
                  </a:extLst>
                </a:gridCol>
              </a:tblGrid>
              <a:tr h="936104">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de-DE" sz="1700" b="0" i="0" u="none" strike="noStrike" cap="none" normalizeH="0" baseline="0" dirty="0">
                        <a:ln>
                          <a:noFill/>
                        </a:ln>
                        <a:solidFill>
                          <a:srgbClr val="000000"/>
                        </a:solidFill>
                        <a:effectLst>
                          <a:outerShdw blurRad="38100" dist="38100" dir="2700000" algn="tl">
                            <a:srgbClr val="FFFFFF"/>
                          </a:outerShdw>
                        </a:effectLst>
                        <a:latin typeface="+mj-lt"/>
                      </a:endParaRPr>
                    </a:p>
                  </a:txBody>
                  <a:tcPr marL="86359" marR="86359"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de-DE" sz="1700" b="0" i="0" u="none" strike="noStrike" cap="none" normalizeH="0" baseline="0" noProof="0" dirty="0" smtClean="0">
                          <a:ln>
                            <a:noFill/>
                          </a:ln>
                          <a:solidFill>
                            <a:srgbClr val="000000"/>
                          </a:solidFill>
                          <a:effectLst>
                            <a:outerShdw blurRad="38100" dist="38100" dir="2700000" algn="tl">
                              <a:srgbClr val="FFFFFF"/>
                            </a:outerShdw>
                          </a:effectLst>
                          <a:latin typeface="+mj-lt"/>
                        </a:rPr>
                        <a:t>Strukturelle Gegebenheiten</a:t>
                      </a:r>
                      <a:endParaRPr kumimoji="0" lang="de-DE" sz="1700" b="0" i="0" u="none" strike="noStrike" cap="none" normalizeH="0" baseline="0" noProof="0" dirty="0">
                        <a:ln>
                          <a:noFill/>
                        </a:ln>
                        <a:solidFill>
                          <a:srgbClr val="000000"/>
                        </a:solidFill>
                        <a:effectLst>
                          <a:outerShdw blurRad="38100" dist="38100" dir="2700000" algn="tl">
                            <a:srgbClr val="FFFFFF"/>
                          </a:outerShdw>
                        </a:effectLst>
                        <a:latin typeface="+mj-lt"/>
                      </a:endParaRPr>
                    </a:p>
                  </a:txBody>
                  <a:tcPr marL="86359" marR="86359"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de-DE" sz="1700" b="0" i="0" u="none" strike="noStrike" cap="none" normalizeH="0" baseline="0" dirty="0">
                          <a:ln>
                            <a:noFill/>
                          </a:ln>
                          <a:solidFill>
                            <a:srgbClr val="000000"/>
                          </a:solidFill>
                          <a:effectLst>
                            <a:outerShdw blurRad="38100" dist="38100" dir="2700000" algn="tl">
                              <a:srgbClr val="FFFFFF"/>
                            </a:outerShdw>
                          </a:effectLst>
                          <a:latin typeface="+mj-lt"/>
                        </a:rPr>
                        <a:t>Prozessuale Gegebenheiten</a:t>
                      </a:r>
                    </a:p>
                  </a:txBody>
                  <a:tcPr marL="86359" marR="86359"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de-DE" sz="1700" b="0" i="0" u="none" strike="noStrike" cap="none" normalizeH="0" baseline="0">
                          <a:ln>
                            <a:noFill/>
                          </a:ln>
                          <a:solidFill>
                            <a:srgbClr val="000000"/>
                          </a:solidFill>
                          <a:effectLst>
                            <a:outerShdw blurRad="38100" dist="38100" dir="2700000" algn="tl">
                              <a:srgbClr val="FFFFFF"/>
                            </a:outerShdw>
                          </a:effectLst>
                          <a:latin typeface="+mj-lt"/>
                        </a:rPr>
                        <a:t>Ergebnisse für Patienten</a:t>
                      </a:r>
                    </a:p>
                  </a:txBody>
                  <a:tcPr marL="86359" marR="86359"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de-DE" sz="1700" b="0" i="0" u="none" strike="noStrike" cap="none" normalizeH="0" baseline="0">
                          <a:ln>
                            <a:noFill/>
                          </a:ln>
                          <a:solidFill>
                            <a:srgbClr val="000000"/>
                          </a:solidFill>
                          <a:effectLst>
                            <a:outerShdw blurRad="38100" dist="38100" dir="2700000" algn="tl">
                              <a:srgbClr val="FFFFFF"/>
                            </a:outerShdw>
                          </a:effectLst>
                          <a:latin typeface="+mj-lt"/>
                        </a:rPr>
                        <a:t>Ergebnisse für Personal (Ärzte, Pflege…)</a:t>
                      </a:r>
                    </a:p>
                  </a:txBody>
                  <a:tcPr marL="86359" marR="86359"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463011">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de-DE" sz="1700" b="0" i="0" u="none" strike="noStrike" cap="none" normalizeH="0" baseline="0" dirty="0">
                          <a:ln>
                            <a:noFill/>
                          </a:ln>
                          <a:solidFill>
                            <a:srgbClr val="000000"/>
                          </a:solidFill>
                          <a:effectLst>
                            <a:outerShdw blurRad="38100" dist="38100" dir="2700000" algn="tl">
                              <a:srgbClr val="FFFFFF"/>
                            </a:outerShdw>
                          </a:effectLst>
                          <a:latin typeface="+mj-lt"/>
                        </a:rPr>
                        <a:t>Qualität der </a:t>
                      </a:r>
                      <a:r>
                        <a:rPr kumimoji="0" lang="de-DE" sz="1700" b="0" i="0" u="none" strike="noStrike" cap="none" normalizeH="0" baseline="0" dirty="0" err="1">
                          <a:ln>
                            <a:noFill/>
                          </a:ln>
                          <a:solidFill>
                            <a:srgbClr val="000000"/>
                          </a:solidFill>
                          <a:effectLst>
                            <a:outerShdw blurRad="38100" dist="38100" dir="2700000" algn="tl">
                              <a:srgbClr val="FFFFFF"/>
                            </a:outerShdw>
                          </a:effectLst>
                          <a:latin typeface="+mj-lt"/>
                        </a:rPr>
                        <a:t>physika-lischen</a:t>
                      </a:r>
                      <a:r>
                        <a:rPr kumimoji="0" lang="de-DE" sz="1700" b="0" i="0" u="none" strike="noStrike" cap="none" normalizeH="0" baseline="0" dirty="0">
                          <a:ln>
                            <a:noFill/>
                          </a:ln>
                          <a:solidFill>
                            <a:srgbClr val="000000"/>
                          </a:solidFill>
                          <a:effectLst>
                            <a:outerShdw blurRad="38100" dist="38100" dir="2700000" algn="tl">
                              <a:srgbClr val="FFFFFF"/>
                            </a:outerShdw>
                          </a:effectLst>
                          <a:latin typeface="+mj-lt"/>
                        </a:rPr>
                        <a:t> und sozio-demographischen Erreichbarkeit</a:t>
                      </a:r>
                    </a:p>
                  </a:txBody>
                  <a:tcPr marL="86359" marR="86359"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de-DE" sz="2000" b="0" i="0" u="none" strike="noStrike" cap="none" normalizeH="0" baseline="0">
                        <a:ln>
                          <a:noFill/>
                        </a:ln>
                        <a:solidFill>
                          <a:srgbClr val="000000"/>
                        </a:solidFill>
                        <a:effectLst/>
                        <a:latin typeface="+mj-lt"/>
                      </a:endParaRP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de-DE" sz="2000" b="0" i="0" u="none" strike="noStrike" cap="none" normalizeH="0" baseline="0">
                          <a:ln>
                            <a:noFill/>
                          </a:ln>
                          <a:solidFill>
                            <a:srgbClr val="000000"/>
                          </a:solidFill>
                          <a:effectLst/>
                          <a:latin typeface="+mj-lt"/>
                        </a:rPr>
                        <a:t>1</a:t>
                      </a:r>
                    </a:p>
                  </a:txBody>
                  <a:tcPr marL="86359" marR="86359"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de-DE" sz="2000" b="0" i="0" u="none" strike="noStrike" cap="none" normalizeH="0" baseline="0" dirty="0">
                        <a:ln>
                          <a:noFill/>
                        </a:ln>
                        <a:solidFill>
                          <a:srgbClr val="000000"/>
                        </a:solidFill>
                        <a:effectLst/>
                        <a:latin typeface="+mj-lt"/>
                      </a:endParaRP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de-DE" sz="2000" b="0" i="0" u="none" strike="noStrike" cap="none" normalizeH="0" baseline="0" dirty="0">
                          <a:ln>
                            <a:noFill/>
                          </a:ln>
                          <a:solidFill>
                            <a:srgbClr val="000000"/>
                          </a:solidFill>
                          <a:effectLst/>
                          <a:latin typeface="+mj-lt"/>
                        </a:rPr>
                        <a:t>2</a:t>
                      </a:r>
                    </a:p>
                  </a:txBody>
                  <a:tcPr marL="86359" marR="86359"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de-DE" sz="2000" b="0" i="0" u="none" strike="noStrike" cap="none" normalizeH="0" baseline="0">
                        <a:ln>
                          <a:noFill/>
                        </a:ln>
                        <a:solidFill>
                          <a:srgbClr val="000000"/>
                        </a:solidFill>
                        <a:effectLst/>
                        <a:latin typeface="+mj-lt"/>
                      </a:endParaRP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de-DE" sz="2000" b="0" i="0" u="none" strike="noStrike" cap="none" normalizeH="0" baseline="0">
                          <a:ln>
                            <a:noFill/>
                          </a:ln>
                          <a:solidFill>
                            <a:srgbClr val="000000"/>
                          </a:solidFill>
                          <a:effectLst/>
                          <a:latin typeface="+mj-lt"/>
                        </a:rPr>
                        <a:t>3</a:t>
                      </a:r>
                    </a:p>
                  </a:txBody>
                  <a:tcPr marL="86359" marR="86359"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de-DE" sz="2000" b="0" i="0" u="none" strike="noStrike" cap="none" normalizeH="0" baseline="0">
                        <a:ln>
                          <a:noFill/>
                        </a:ln>
                        <a:solidFill>
                          <a:srgbClr val="000000"/>
                        </a:solidFill>
                        <a:effectLst/>
                        <a:latin typeface="+mj-lt"/>
                      </a:endParaRP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de-DE" sz="2000" b="0" i="0" u="none" strike="noStrike" cap="none" normalizeH="0" baseline="0">
                          <a:ln>
                            <a:noFill/>
                          </a:ln>
                          <a:solidFill>
                            <a:srgbClr val="000000"/>
                          </a:solidFill>
                          <a:effectLst/>
                          <a:latin typeface="+mj-lt"/>
                        </a:rPr>
                        <a:t>4</a:t>
                      </a:r>
                    </a:p>
                  </a:txBody>
                  <a:tcPr marL="86359" marR="86359"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913253">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de-DE" sz="1700" b="0" i="0" u="none" strike="noStrike" cap="none" normalizeH="0" baseline="0" dirty="0">
                          <a:ln>
                            <a:noFill/>
                          </a:ln>
                          <a:solidFill>
                            <a:srgbClr val="000000"/>
                          </a:solidFill>
                          <a:effectLst>
                            <a:outerShdw blurRad="38100" dist="38100" dir="2700000" algn="tl">
                              <a:srgbClr val="FFFFFF"/>
                            </a:outerShdw>
                          </a:effectLst>
                          <a:latin typeface="+mj-lt"/>
                        </a:rPr>
                        <a:t>Qualität von Aufbau- und Ablauf-organisation</a:t>
                      </a:r>
                    </a:p>
                  </a:txBody>
                  <a:tcPr marL="86359" marR="86359"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de-DE" sz="2000" b="0" i="0" u="none" strike="noStrike" cap="none" normalizeH="0" baseline="0">
                          <a:ln>
                            <a:noFill/>
                          </a:ln>
                          <a:solidFill>
                            <a:srgbClr val="000000"/>
                          </a:solidFill>
                          <a:effectLst/>
                          <a:latin typeface="+mj-lt"/>
                        </a:rPr>
                        <a:t>5</a:t>
                      </a:r>
                    </a:p>
                  </a:txBody>
                  <a:tcPr marL="86359" marR="86359"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de-DE" sz="2000" b="0" i="0" u="none" strike="noStrike" cap="none" normalizeH="0" baseline="0">
                          <a:ln>
                            <a:noFill/>
                          </a:ln>
                          <a:solidFill>
                            <a:srgbClr val="000000"/>
                          </a:solidFill>
                          <a:effectLst/>
                          <a:latin typeface="+mj-lt"/>
                        </a:rPr>
                        <a:t>6</a:t>
                      </a:r>
                    </a:p>
                  </a:txBody>
                  <a:tcPr marL="86359" marR="86359"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de-DE" sz="2000" b="0" i="0" u="none" strike="noStrike" cap="none" normalizeH="0" baseline="0">
                          <a:ln>
                            <a:noFill/>
                          </a:ln>
                          <a:solidFill>
                            <a:srgbClr val="000000"/>
                          </a:solidFill>
                          <a:effectLst/>
                          <a:latin typeface="+mj-lt"/>
                        </a:rPr>
                        <a:t>7</a:t>
                      </a:r>
                    </a:p>
                  </a:txBody>
                  <a:tcPr marL="86359" marR="86359"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de-DE" sz="2000" b="0" i="0" u="none" strike="noStrike" cap="none" normalizeH="0" baseline="0">
                          <a:ln>
                            <a:noFill/>
                          </a:ln>
                          <a:solidFill>
                            <a:srgbClr val="000000"/>
                          </a:solidFill>
                          <a:effectLst/>
                          <a:latin typeface="+mj-lt"/>
                        </a:rPr>
                        <a:t>8</a:t>
                      </a:r>
                    </a:p>
                  </a:txBody>
                  <a:tcPr marL="86359" marR="86359"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64096">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de-DE" sz="1700" b="0" i="0" u="none" strike="noStrike" cap="none" normalizeH="0" baseline="0" dirty="0">
                          <a:ln>
                            <a:noFill/>
                          </a:ln>
                          <a:solidFill>
                            <a:srgbClr val="000000"/>
                          </a:solidFill>
                          <a:effectLst>
                            <a:outerShdw blurRad="38100" dist="38100" dir="2700000" algn="tl">
                              <a:srgbClr val="FFFFFF"/>
                            </a:outerShdw>
                          </a:effectLst>
                          <a:latin typeface="+mj-lt"/>
                        </a:rPr>
                        <a:t>Qualität des Arzt-Patienten-Verhält-</a:t>
                      </a:r>
                      <a:r>
                        <a:rPr kumimoji="0" lang="de-DE" sz="1700" b="0" i="0" u="none" strike="noStrike" cap="none" normalizeH="0" baseline="0" dirty="0" err="1">
                          <a:ln>
                            <a:noFill/>
                          </a:ln>
                          <a:solidFill>
                            <a:srgbClr val="000000"/>
                          </a:solidFill>
                          <a:effectLst>
                            <a:outerShdw blurRad="38100" dist="38100" dir="2700000" algn="tl">
                              <a:srgbClr val="FFFFFF"/>
                            </a:outerShdw>
                          </a:effectLst>
                          <a:latin typeface="+mj-lt"/>
                        </a:rPr>
                        <a:t>nisses</a:t>
                      </a:r>
                      <a:endParaRPr kumimoji="0" lang="de-DE" sz="1700" b="0" i="0" u="none" strike="noStrike" cap="none" normalizeH="0" baseline="0" dirty="0">
                        <a:ln>
                          <a:noFill/>
                        </a:ln>
                        <a:solidFill>
                          <a:srgbClr val="000000"/>
                        </a:solidFill>
                        <a:effectLst>
                          <a:outerShdw blurRad="38100" dist="38100" dir="2700000" algn="tl">
                            <a:srgbClr val="FFFFFF"/>
                          </a:outerShdw>
                        </a:effectLst>
                        <a:latin typeface="+mj-lt"/>
                      </a:endParaRPr>
                    </a:p>
                  </a:txBody>
                  <a:tcPr marL="86359" marR="86359"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de-DE" sz="2000" b="0" i="0" u="none" strike="noStrike" cap="none" normalizeH="0" baseline="0">
                          <a:ln>
                            <a:noFill/>
                          </a:ln>
                          <a:solidFill>
                            <a:srgbClr val="000000"/>
                          </a:solidFill>
                          <a:effectLst/>
                          <a:latin typeface="+mj-lt"/>
                        </a:rPr>
                        <a:t>9</a:t>
                      </a:r>
                    </a:p>
                  </a:txBody>
                  <a:tcPr marL="86359" marR="86359"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de-DE" sz="2000" b="0" i="0" u="none" strike="noStrike" cap="none" normalizeH="0" baseline="0">
                          <a:ln>
                            <a:noFill/>
                          </a:ln>
                          <a:solidFill>
                            <a:srgbClr val="000000"/>
                          </a:solidFill>
                          <a:effectLst/>
                          <a:latin typeface="+mj-lt"/>
                        </a:rPr>
                        <a:t>10</a:t>
                      </a:r>
                    </a:p>
                  </a:txBody>
                  <a:tcPr marL="86359" marR="86359"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de-DE" sz="2000" b="0" i="0" u="none" strike="noStrike" cap="none" normalizeH="0" baseline="0">
                          <a:ln>
                            <a:noFill/>
                          </a:ln>
                          <a:solidFill>
                            <a:srgbClr val="000000"/>
                          </a:solidFill>
                          <a:effectLst/>
                          <a:latin typeface="+mj-lt"/>
                        </a:rPr>
                        <a:t>11</a:t>
                      </a:r>
                    </a:p>
                  </a:txBody>
                  <a:tcPr marL="86359" marR="86359"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de-DE" sz="2000" b="0" i="0" u="none" strike="noStrike" cap="none" normalizeH="0" baseline="0">
                          <a:ln>
                            <a:noFill/>
                          </a:ln>
                          <a:solidFill>
                            <a:srgbClr val="000000"/>
                          </a:solidFill>
                          <a:effectLst/>
                          <a:latin typeface="+mj-lt"/>
                        </a:rPr>
                        <a:t>12</a:t>
                      </a:r>
                    </a:p>
                  </a:txBody>
                  <a:tcPr marL="86359" marR="86359"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4351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de-DE" sz="1700" b="0" i="0" u="none" strike="noStrike" cap="none" normalizeH="0" baseline="0" dirty="0">
                          <a:ln>
                            <a:noFill/>
                          </a:ln>
                          <a:solidFill>
                            <a:srgbClr val="000000"/>
                          </a:solidFill>
                          <a:effectLst>
                            <a:outerShdw blurRad="38100" dist="38100" dir="2700000" algn="tl">
                              <a:srgbClr val="FFFFFF"/>
                            </a:outerShdw>
                          </a:effectLst>
                          <a:latin typeface="+mj-lt"/>
                        </a:rPr>
                        <a:t>Systemstabilität und  -kontinuität</a:t>
                      </a:r>
                    </a:p>
                  </a:txBody>
                  <a:tcPr marL="86359" marR="86359"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de-DE" sz="2000" b="0" i="0" u="none" strike="noStrike" cap="none" normalizeH="0" baseline="0">
                          <a:ln>
                            <a:noFill/>
                          </a:ln>
                          <a:solidFill>
                            <a:srgbClr val="000000"/>
                          </a:solidFill>
                          <a:effectLst/>
                          <a:latin typeface="+mj-lt"/>
                        </a:rPr>
                        <a:t>13</a:t>
                      </a:r>
                    </a:p>
                  </a:txBody>
                  <a:tcPr marL="86359" marR="86359"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de-DE" sz="2000" b="0" i="0" u="none" strike="noStrike" cap="none" normalizeH="0" baseline="0">
                          <a:ln>
                            <a:noFill/>
                          </a:ln>
                          <a:solidFill>
                            <a:srgbClr val="000000"/>
                          </a:solidFill>
                          <a:effectLst/>
                          <a:latin typeface="+mj-lt"/>
                        </a:rPr>
                        <a:t>14</a:t>
                      </a:r>
                    </a:p>
                  </a:txBody>
                  <a:tcPr marL="86359" marR="86359"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de-DE" sz="2000" b="0" i="0" u="none" strike="noStrike" cap="none" normalizeH="0" baseline="0">
                          <a:ln>
                            <a:noFill/>
                          </a:ln>
                          <a:solidFill>
                            <a:srgbClr val="000000"/>
                          </a:solidFill>
                          <a:effectLst/>
                          <a:latin typeface="+mj-lt"/>
                        </a:rPr>
                        <a:t>15</a:t>
                      </a:r>
                    </a:p>
                  </a:txBody>
                  <a:tcPr marL="86359" marR="86359"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de-DE" sz="2000" b="0" i="0" u="none" strike="noStrike" cap="none" normalizeH="0" baseline="0" dirty="0">
                          <a:ln>
                            <a:noFill/>
                          </a:ln>
                          <a:solidFill>
                            <a:srgbClr val="000000"/>
                          </a:solidFill>
                          <a:effectLst/>
                          <a:latin typeface="+mj-lt"/>
                        </a:rPr>
                        <a:t>16</a:t>
                      </a:r>
                    </a:p>
                  </a:txBody>
                  <a:tcPr marL="86359" marR="86359"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3" name="Foliennummernplatzhalter 2">
            <a:extLst>
              <a:ext uri="{FF2B5EF4-FFF2-40B4-BE49-F238E27FC236}">
                <a16:creationId xmlns:a16="http://schemas.microsoft.com/office/drawing/2014/main" xmlns="" id="{FECA16B2-DCD6-4FCE-A682-6DAAF75BEC9B}"/>
              </a:ext>
            </a:extLst>
          </p:cNvPr>
          <p:cNvSpPr>
            <a:spLocks noGrp="1"/>
          </p:cNvSpPr>
          <p:nvPr>
            <p:ph type="sldNum" sz="quarter" idx="12"/>
          </p:nvPr>
        </p:nvSpPr>
        <p:spPr/>
        <p:txBody>
          <a:bodyPr/>
          <a:lstStyle/>
          <a:p>
            <a:pPr>
              <a:defRPr/>
            </a:pPr>
            <a:fld id="{87424BC2-E647-406E-A8B6-EB4A4509A69D}" type="slidenum">
              <a:rPr lang="de-DE" smtClean="0"/>
              <a:pPr>
                <a:defRPr/>
              </a:pPr>
              <a:t>14</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70723"/>
    </mc:Choice>
    <mc:Fallback xmlns="">
      <p:transition spd="slow" advTm="70723"/>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de-DE" dirty="0"/>
              <a:t>Beispiele</a:t>
            </a:r>
            <a:endParaRPr lang="de-DE" b="1" dirty="0"/>
          </a:p>
        </p:txBody>
      </p:sp>
      <p:sp>
        <p:nvSpPr>
          <p:cNvPr id="51203" name="Rectangle 3"/>
          <p:cNvSpPr>
            <a:spLocks noGrp="1" noChangeArrowheads="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de-DE" sz="2800" dirty="0"/>
              <a:t>Feld Nr. 1: </a:t>
            </a:r>
          </a:p>
          <a:p>
            <a:pPr lvl="1" eaLnBrk="1" hangingPunct="1">
              <a:lnSpc>
                <a:spcPct val="80000"/>
              </a:lnSpc>
            </a:pPr>
            <a:r>
              <a:rPr lang="de-DE" sz="2400" dirty="0"/>
              <a:t>Qualität der physikalischen und soziodemographischen Erreichbarkeit und Auswirkungen auf strukturelle Gegebenheiten</a:t>
            </a:r>
          </a:p>
          <a:p>
            <a:pPr lvl="1" eaLnBrk="1" hangingPunct="1">
              <a:lnSpc>
                <a:spcPct val="80000"/>
              </a:lnSpc>
            </a:pPr>
            <a:r>
              <a:rPr lang="en-US" sz="2400" dirty="0"/>
              <a:t>„Geographic factors, such as distance, isolation, and geographic availability and accessibility of services and facilities. The presence of well-defined and well-known points of entry to care. Scope and nature of benefits and services. System arrangements, including provision of drop-ins, emergencies, coverage at night and on weekends, and home visits. Population characteristics (demographic, social, economic, locational) that are relevant to the preceding features“</a:t>
            </a:r>
          </a:p>
        </p:txBody>
      </p:sp>
      <p:sp>
        <p:nvSpPr>
          <p:cNvPr id="3" name="Foliennummernplatzhalter 2">
            <a:extLst>
              <a:ext uri="{FF2B5EF4-FFF2-40B4-BE49-F238E27FC236}">
                <a16:creationId xmlns:a16="http://schemas.microsoft.com/office/drawing/2014/main" xmlns="" id="{4282DACC-6C6F-4985-9ED9-0246712501FA}"/>
              </a:ext>
            </a:extLst>
          </p:cNvPr>
          <p:cNvSpPr>
            <a:spLocks noGrp="1"/>
          </p:cNvSpPr>
          <p:nvPr>
            <p:ph type="sldNum" sz="quarter" idx="12"/>
          </p:nvPr>
        </p:nvSpPr>
        <p:spPr/>
        <p:txBody>
          <a:bodyPr/>
          <a:lstStyle/>
          <a:p>
            <a:pPr>
              <a:defRPr/>
            </a:pPr>
            <a:fld id="{4524B82D-9F93-4DEA-B310-BDCF6A594BF7}" type="slidenum">
              <a:rPr lang="de-DE" smtClean="0"/>
              <a:pPr>
                <a:defRPr/>
              </a:pPr>
              <a:t>15</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73697"/>
    </mc:Choice>
    <mc:Fallback xmlns="">
      <p:transition spd="slow" advTm="7369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de-DE" dirty="0"/>
              <a:t>Beispiele</a:t>
            </a:r>
            <a:endParaRPr lang="de-DE" b="1" dirty="0"/>
          </a:p>
        </p:txBody>
      </p:sp>
      <p:sp>
        <p:nvSpPr>
          <p:cNvPr id="52227" name="Rectangle 3"/>
          <p:cNvSpPr>
            <a:spLocks noGrp="1" noChangeArrowheads="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en-US" sz="2800" dirty="0"/>
              <a:t>Feld Nr. 6: </a:t>
            </a:r>
          </a:p>
          <a:p>
            <a:pPr lvl="1" eaLnBrk="1" hangingPunct="1">
              <a:lnSpc>
                <a:spcPct val="80000"/>
              </a:lnSpc>
            </a:pPr>
            <a:r>
              <a:rPr lang="de-DE" sz="2400" dirty="0"/>
              <a:t>Qualität der Aufbau-  und Ablauforganisation, Auswirkungen auf die Prozessualen Gegebenheiten</a:t>
            </a:r>
          </a:p>
          <a:p>
            <a:pPr lvl="1" eaLnBrk="1" hangingPunct="1">
              <a:lnSpc>
                <a:spcPct val="80000"/>
              </a:lnSpc>
            </a:pPr>
            <a:r>
              <a:rPr lang="en-US" sz="2400" dirty="0"/>
              <a:t>„Characteristics of use of services related to need. Adequacy of diagnostic work-up and treatment, including the completeness and </a:t>
            </a:r>
            <a:r>
              <a:rPr lang="en-US" sz="2400" dirty="0" err="1"/>
              <a:t>specifity</a:t>
            </a:r>
            <a:r>
              <a:rPr lang="en-US" sz="2400" dirty="0"/>
              <a:t> of the diagnosis. Adherence to professionally defined norms of good practice, both in general and for specific conditions, diagnoses and situations”</a:t>
            </a:r>
          </a:p>
        </p:txBody>
      </p:sp>
      <p:sp>
        <p:nvSpPr>
          <p:cNvPr id="3" name="Foliennummernplatzhalter 2">
            <a:extLst>
              <a:ext uri="{FF2B5EF4-FFF2-40B4-BE49-F238E27FC236}">
                <a16:creationId xmlns:a16="http://schemas.microsoft.com/office/drawing/2014/main" xmlns="" id="{FBBB0C41-1847-441B-BD9A-85B141F5193E}"/>
              </a:ext>
            </a:extLst>
          </p:cNvPr>
          <p:cNvSpPr>
            <a:spLocks noGrp="1"/>
          </p:cNvSpPr>
          <p:nvPr>
            <p:ph type="sldNum" sz="quarter" idx="12"/>
          </p:nvPr>
        </p:nvSpPr>
        <p:spPr/>
        <p:txBody>
          <a:bodyPr/>
          <a:lstStyle/>
          <a:p>
            <a:pPr>
              <a:defRPr/>
            </a:pPr>
            <a:fld id="{4524B82D-9F93-4DEA-B310-BDCF6A594BF7}" type="slidenum">
              <a:rPr lang="de-DE" smtClean="0"/>
              <a:pPr>
                <a:defRPr/>
              </a:pPr>
              <a:t>16</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12907"/>
    </mc:Choice>
    <mc:Fallback xmlns="">
      <p:transition spd="slow" advTm="12907"/>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de-DE" dirty="0"/>
              <a:t>Beispiele</a:t>
            </a:r>
            <a:endParaRPr lang="de-DE" b="1" dirty="0"/>
          </a:p>
        </p:txBody>
      </p:sp>
      <p:sp>
        <p:nvSpPr>
          <p:cNvPr id="53251" name="Rectangle 3"/>
          <p:cNvSpPr>
            <a:spLocks noGrp="1" noChangeArrowheads="1"/>
          </p:cNvSpPr>
          <p:nvPr>
            <p:ph idx="1"/>
          </p:nvPr>
        </p:nvSpPr>
        <p:spPr/>
        <p:txBody>
          <a:bodyPr/>
          <a:lstStyle/>
          <a:p>
            <a:pPr eaLnBrk="1" hangingPunct="1">
              <a:lnSpc>
                <a:spcPct val="80000"/>
              </a:lnSpc>
            </a:pPr>
            <a:r>
              <a:rPr lang="en-US" sz="2800" dirty="0"/>
              <a:t>Feld Nr. 7: </a:t>
            </a:r>
          </a:p>
          <a:p>
            <a:pPr lvl="1" eaLnBrk="1" hangingPunct="1">
              <a:lnSpc>
                <a:spcPct val="80000"/>
              </a:lnSpc>
            </a:pPr>
            <a:r>
              <a:rPr lang="de-DE" sz="2400" dirty="0"/>
              <a:t>Qualität der Aufbau-  und Ablauforganisation, Auswirkungen auf die Ergebnisse für Patienten</a:t>
            </a:r>
            <a:endParaRPr lang="en-US" sz="2400" dirty="0"/>
          </a:p>
          <a:p>
            <a:pPr lvl="1" eaLnBrk="1" hangingPunct="1">
              <a:lnSpc>
                <a:spcPct val="80000"/>
              </a:lnSpc>
            </a:pPr>
            <a:r>
              <a:rPr lang="en-US" sz="2400" dirty="0"/>
              <a:t>„Mortality and disability, in general and in special subgroups. Occurrence of undetected or preventable morbidity and disability. Results of treatment in the form of complications, fatality, residual disability, or the restoration of physical, psychological, and social function. Client satisfaction with the outcomes as well as the structural characteristics of the processes that are perceived to lead to the outcomes”</a:t>
            </a:r>
          </a:p>
        </p:txBody>
      </p:sp>
      <p:sp>
        <p:nvSpPr>
          <p:cNvPr id="3" name="Foliennummernplatzhalter 2">
            <a:extLst>
              <a:ext uri="{FF2B5EF4-FFF2-40B4-BE49-F238E27FC236}">
                <a16:creationId xmlns:a16="http://schemas.microsoft.com/office/drawing/2014/main" xmlns="" id="{09C0D956-130D-45DC-AFE0-36AE0AE2FDF1}"/>
              </a:ext>
            </a:extLst>
          </p:cNvPr>
          <p:cNvSpPr>
            <a:spLocks noGrp="1"/>
          </p:cNvSpPr>
          <p:nvPr>
            <p:ph type="sldNum" sz="quarter" idx="12"/>
          </p:nvPr>
        </p:nvSpPr>
        <p:spPr/>
        <p:txBody>
          <a:bodyPr/>
          <a:lstStyle/>
          <a:p>
            <a:pPr>
              <a:defRPr/>
            </a:pPr>
            <a:fld id="{4524B82D-9F93-4DEA-B310-BDCF6A594BF7}" type="slidenum">
              <a:rPr lang="de-DE" smtClean="0"/>
              <a:pPr>
                <a:defRPr/>
              </a:pPr>
              <a:t>17</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56239"/>
    </mc:Choice>
    <mc:Fallback xmlns="">
      <p:transition spd="slow" advTm="56239"/>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de-DE" dirty="0"/>
              <a:t>Beispiele</a:t>
            </a:r>
            <a:endParaRPr lang="de-DE" b="1" dirty="0"/>
          </a:p>
        </p:txBody>
      </p:sp>
      <p:sp>
        <p:nvSpPr>
          <p:cNvPr id="54275" name="Rectangle 3"/>
          <p:cNvSpPr>
            <a:spLocks noGrp="1" noChangeArrowheads="1"/>
          </p:cNvSpPr>
          <p:nvPr>
            <p:ph idx="1"/>
          </p:nvPr>
        </p:nvSpPr>
        <p:spPr/>
        <p:txBody>
          <a:bodyPr/>
          <a:lstStyle/>
          <a:p>
            <a:pPr eaLnBrk="1" hangingPunct="1">
              <a:lnSpc>
                <a:spcPct val="80000"/>
              </a:lnSpc>
            </a:pPr>
            <a:r>
              <a:rPr lang="de-DE" sz="2800" dirty="0"/>
              <a:t>Feld Nr. 8: </a:t>
            </a:r>
          </a:p>
          <a:p>
            <a:pPr lvl="1" eaLnBrk="1" hangingPunct="1">
              <a:lnSpc>
                <a:spcPct val="80000"/>
              </a:lnSpc>
            </a:pPr>
            <a:r>
              <a:rPr lang="de-DE" sz="2400" dirty="0"/>
              <a:t>Qualität der Aufbau-  und Ablauforganisation, Auswirkungen auf die Ergebnisse für Ärzte, Pflegekräfte und Funktionspersonal</a:t>
            </a:r>
          </a:p>
          <a:p>
            <a:pPr lvl="1" eaLnBrk="1" hangingPunct="1">
              <a:lnSpc>
                <a:spcPct val="80000"/>
              </a:lnSpc>
            </a:pPr>
            <a:r>
              <a:rPr lang="en-US" sz="2400" dirty="0"/>
              <a:t>„Satisfaction with equipment, facilities, qualification of colleagues, and opportunity for consultation. Satisfaction with time allowed for patient care and with conditions suitable for doing good work without administrative interference. Satisfaction with type and degree of supervision. Opinions about the quality of care. Resignations attributed to dissatisfaction concerning conditions necessary to provide good care”</a:t>
            </a:r>
          </a:p>
        </p:txBody>
      </p:sp>
      <p:sp>
        <p:nvSpPr>
          <p:cNvPr id="2" name="Foliennummernplatzhalter 1">
            <a:extLst>
              <a:ext uri="{FF2B5EF4-FFF2-40B4-BE49-F238E27FC236}">
                <a16:creationId xmlns:a16="http://schemas.microsoft.com/office/drawing/2014/main" xmlns="" id="{748821A6-0A3D-4502-A7FF-F50C5D19F7E0}"/>
              </a:ext>
            </a:extLst>
          </p:cNvPr>
          <p:cNvSpPr>
            <a:spLocks noGrp="1"/>
          </p:cNvSpPr>
          <p:nvPr>
            <p:ph type="sldNum" sz="quarter" idx="12"/>
          </p:nvPr>
        </p:nvSpPr>
        <p:spPr/>
        <p:txBody>
          <a:bodyPr/>
          <a:lstStyle/>
          <a:p>
            <a:pPr>
              <a:defRPr/>
            </a:pPr>
            <a:fld id="{4524B82D-9F93-4DEA-B310-BDCF6A594BF7}" type="slidenum">
              <a:rPr lang="de-DE" smtClean="0"/>
              <a:pPr>
                <a:defRPr/>
              </a:pPr>
              <a:t>18</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28924"/>
    </mc:Choice>
    <mc:Fallback xmlns="">
      <p:transition spd="slow" advTm="28924"/>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de-DE" dirty="0"/>
              <a:t>Output, Outcome und Impact</a:t>
            </a:r>
          </a:p>
        </p:txBody>
      </p:sp>
      <p:sp>
        <p:nvSpPr>
          <p:cNvPr id="55299" name="Rectangle 3"/>
          <p:cNvSpPr>
            <a:spLocks noGrp="1" noChangeArrowheads="1"/>
          </p:cNvSpPr>
          <p:nvPr>
            <p:ph idx="1"/>
          </p:nvPr>
        </p:nvSpPr>
        <p:spPr/>
        <p:txBody>
          <a:bodyPr/>
          <a:lstStyle/>
          <a:p>
            <a:pPr eaLnBrk="1" hangingPunct="1">
              <a:lnSpc>
                <a:spcPct val="80000"/>
              </a:lnSpc>
            </a:pPr>
            <a:r>
              <a:rPr lang="de-DE" sz="2800" dirty="0"/>
              <a:t>Output: Dienstleistung als Ergebnis des Produktionsprozesses</a:t>
            </a:r>
          </a:p>
          <a:p>
            <a:pPr lvl="1" eaLnBrk="1" hangingPunct="1">
              <a:lnSpc>
                <a:spcPct val="80000"/>
              </a:lnSpc>
            </a:pPr>
            <a:r>
              <a:rPr lang="de-DE" sz="2400" dirty="0"/>
              <a:t>z. B. Operation, Pflege</a:t>
            </a:r>
          </a:p>
          <a:p>
            <a:pPr eaLnBrk="1" hangingPunct="1">
              <a:lnSpc>
                <a:spcPct val="80000"/>
              </a:lnSpc>
            </a:pPr>
            <a:r>
              <a:rPr lang="de-DE" sz="2800" dirty="0" err="1"/>
              <a:t>Outcome</a:t>
            </a:r>
            <a:r>
              <a:rPr lang="de-DE" sz="2800" dirty="0"/>
              <a:t>: Wirkung der Dienstleistung bei Leistungsempfänger</a:t>
            </a:r>
          </a:p>
          <a:p>
            <a:pPr lvl="1" eaLnBrk="1" hangingPunct="1">
              <a:lnSpc>
                <a:spcPct val="80000"/>
              </a:lnSpc>
            </a:pPr>
            <a:r>
              <a:rPr lang="de-DE" sz="2400" dirty="0"/>
              <a:t>z. B. Heilung einer Krankheit</a:t>
            </a:r>
          </a:p>
          <a:p>
            <a:pPr eaLnBrk="1" hangingPunct="1">
              <a:lnSpc>
                <a:spcPct val="80000"/>
              </a:lnSpc>
            </a:pPr>
            <a:r>
              <a:rPr lang="de-DE" sz="2800" dirty="0"/>
              <a:t>Impact: langfristige Wirkungen über das Individuum hinaus</a:t>
            </a:r>
          </a:p>
          <a:p>
            <a:pPr lvl="1" eaLnBrk="1" hangingPunct="1">
              <a:lnSpc>
                <a:spcPct val="80000"/>
              </a:lnSpc>
            </a:pPr>
            <a:r>
              <a:rPr lang="de-DE" sz="2400" dirty="0"/>
              <a:t>z. B. volkswirtschaftliche Auswirkungen einer Heilung</a:t>
            </a:r>
          </a:p>
          <a:p>
            <a:pPr lvl="1" eaLnBrk="1" hangingPunct="1">
              <a:lnSpc>
                <a:spcPct val="80000"/>
              </a:lnSpc>
            </a:pPr>
            <a:r>
              <a:rPr lang="de-DE" sz="2400" dirty="0"/>
              <a:t>z. B. Erhöhung der Herdenimmunität</a:t>
            </a:r>
          </a:p>
        </p:txBody>
      </p:sp>
      <p:sp>
        <p:nvSpPr>
          <p:cNvPr id="3" name="Foliennummernplatzhalter 2">
            <a:extLst>
              <a:ext uri="{FF2B5EF4-FFF2-40B4-BE49-F238E27FC236}">
                <a16:creationId xmlns:a16="http://schemas.microsoft.com/office/drawing/2014/main" xmlns="" id="{47EE0D96-F6E0-475E-A725-1A5D7FCEF17B}"/>
              </a:ext>
            </a:extLst>
          </p:cNvPr>
          <p:cNvSpPr>
            <a:spLocks noGrp="1"/>
          </p:cNvSpPr>
          <p:nvPr>
            <p:ph type="sldNum" sz="quarter" idx="12"/>
          </p:nvPr>
        </p:nvSpPr>
        <p:spPr/>
        <p:txBody>
          <a:bodyPr/>
          <a:lstStyle/>
          <a:p>
            <a:pPr>
              <a:defRPr/>
            </a:pPr>
            <a:fld id="{4524B82D-9F93-4DEA-B310-BDCF6A594BF7}" type="slidenum">
              <a:rPr lang="de-DE" smtClean="0"/>
              <a:pPr>
                <a:defRPr/>
              </a:pPr>
              <a:t>19</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164147"/>
    </mc:Choice>
    <mc:Fallback xmlns="">
      <p:transition spd="slow" advTm="16414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de-DE" b="1" dirty="0"/>
              <a:t>Gliederung</a:t>
            </a:r>
          </a:p>
        </p:txBody>
      </p:sp>
      <p:sp>
        <p:nvSpPr>
          <p:cNvPr id="7171" name="Rectangle 3"/>
          <p:cNvSpPr>
            <a:spLocks noGrp="1" noChangeArrowheads="1"/>
          </p:cNvSpPr>
          <p:nvPr>
            <p:ph idx="1"/>
          </p:nvPr>
        </p:nvSpPr>
        <p:spPr/>
        <p:txBody>
          <a:bodyPr/>
          <a:lstStyle/>
          <a:p>
            <a:pPr eaLnBrk="1" hangingPunct="1">
              <a:buFontTx/>
              <a:buNone/>
            </a:pPr>
            <a:r>
              <a:rPr lang="de-DE" dirty="0"/>
              <a:t>1 	Finanzierung</a:t>
            </a:r>
          </a:p>
          <a:p>
            <a:pPr eaLnBrk="1" hangingPunct="1">
              <a:buFontTx/>
              <a:buAutoNum type="arabicPlain" startAt="2"/>
            </a:pPr>
            <a:r>
              <a:rPr lang="de-DE" dirty="0"/>
              <a:t>Produktionsfaktoren	</a:t>
            </a:r>
          </a:p>
          <a:p>
            <a:pPr eaLnBrk="1" hangingPunct="1">
              <a:buFontTx/>
              <a:buAutoNum type="arabicPlain" startAt="3"/>
            </a:pPr>
            <a:r>
              <a:rPr lang="de-DE" dirty="0"/>
              <a:t>Produktion</a:t>
            </a:r>
          </a:p>
          <a:p>
            <a:pPr eaLnBrk="1" hangingPunct="1">
              <a:buFontTx/>
              <a:buNone/>
            </a:pPr>
            <a:r>
              <a:rPr lang="de-DE" dirty="0"/>
              <a:t>	3.1 Produktionstheorie der Dienstleister</a:t>
            </a:r>
          </a:p>
          <a:p>
            <a:pPr eaLnBrk="1" hangingPunct="1">
              <a:buFontTx/>
              <a:buNone/>
            </a:pPr>
            <a:r>
              <a:rPr lang="de-DE" b="1" dirty="0"/>
              <a:t>	3.2 Qualitätsmanagement</a:t>
            </a:r>
          </a:p>
          <a:p>
            <a:pPr eaLnBrk="1" hangingPunct="1">
              <a:buFontTx/>
              <a:buNone/>
            </a:pPr>
            <a:r>
              <a:rPr lang="de-DE" dirty="0"/>
              <a:t>	3.3 Produktionsprogrammplanung </a:t>
            </a:r>
          </a:p>
          <a:p>
            <a:pPr eaLnBrk="1" hangingPunct="1">
              <a:buFontTx/>
              <a:buNone/>
            </a:pPr>
            <a:r>
              <a:rPr lang="de-DE" dirty="0"/>
              <a:t>	3.4 Prozessmanagement</a:t>
            </a:r>
          </a:p>
          <a:p>
            <a:pPr eaLnBrk="1" hangingPunct="1">
              <a:buFontTx/>
              <a:buNone/>
            </a:pPr>
            <a:r>
              <a:rPr lang="de-DE" dirty="0"/>
              <a:t>	</a:t>
            </a:r>
          </a:p>
        </p:txBody>
      </p:sp>
      <p:sp>
        <p:nvSpPr>
          <p:cNvPr id="3" name="Foliennummernplatzhalter 2">
            <a:extLst>
              <a:ext uri="{FF2B5EF4-FFF2-40B4-BE49-F238E27FC236}">
                <a16:creationId xmlns:a16="http://schemas.microsoft.com/office/drawing/2014/main" xmlns="" id="{FC4BE30B-B4AD-4D7C-A8D3-1A52878AA8FE}"/>
              </a:ext>
            </a:extLst>
          </p:cNvPr>
          <p:cNvSpPr>
            <a:spLocks noGrp="1"/>
          </p:cNvSpPr>
          <p:nvPr>
            <p:ph type="sldNum" sz="quarter" idx="12"/>
          </p:nvPr>
        </p:nvSpPr>
        <p:spPr/>
        <p:txBody>
          <a:bodyPr/>
          <a:lstStyle/>
          <a:p>
            <a:pPr>
              <a:defRPr/>
            </a:pPr>
            <a:fld id="{4524B82D-9F93-4DEA-B310-BDCF6A594BF7}" type="slidenum">
              <a:rPr lang="de-DE" smtClean="0"/>
              <a:pPr>
                <a:defRPr/>
              </a:pPr>
              <a:t>2</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26147"/>
    </mc:Choice>
    <mc:Fallback xmlns="">
      <p:transition spd="slow" advTm="26147"/>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pPr>
              <a:defRPr/>
            </a:pPr>
            <a:r>
              <a:rPr lang="de-DE" dirty="0">
                <a:effectLst/>
              </a:rPr>
              <a:t>Enquete-Kommission, 21.10.2020</a:t>
            </a:r>
            <a:endParaRPr lang="en-US" dirty="0"/>
          </a:p>
        </p:txBody>
      </p:sp>
      <p:sp>
        <p:nvSpPr>
          <p:cNvPr id="2" name="Titel 1"/>
          <p:cNvSpPr>
            <a:spLocks noGrp="1"/>
          </p:cNvSpPr>
          <p:nvPr>
            <p:ph type="title"/>
          </p:nvPr>
        </p:nvSpPr>
        <p:spPr>
          <a:xfrm>
            <a:off x="1763713" y="0"/>
            <a:ext cx="6923087" cy="1196752"/>
          </a:xfrm>
        </p:spPr>
        <p:txBody>
          <a:bodyPr/>
          <a:lstStyle/>
          <a:p>
            <a:r>
              <a:rPr lang="de-DE" sz="3600" dirty="0" smtClean="0"/>
              <a:t>Qualität und Erreichbarkeit</a:t>
            </a:r>
            <a:endParaRPr lang="de-DE" sz="3600" dirty="0"/>
          </a:p>
        </p:txBody>
      </p:sp>
      <p:sp>
        <p:nvSpPr>
          <p:cNvPr id="3" name="Inhaltsplatzhalter 2"/>
          <p:cNvSpPr>
            <a:spLocks noGrp="1"/>
          </p:cNvSpPr>
          <p:nvPr>
            <p:ph idx="1"/>
          </p:nvPr>
        </p:nvSpPr>
        <p:spPr/>
        <p:txBody>
          <a:bodyPr/>
          <a:lstStyle/>
          <a:p>
            <a:endParaRPr lang="en-GB" dirty="0"/>
          </a:p>
        </p:txBody>
      </p:sp>
      <p:graphicFrame>
        <p:nvGraphicFramePr>
          <p:cNvPr id="4" name="Diagramm 3"/>
          <p:cNvGraphicFramePr>
            <a:graphicFrameLocks noGrp="1"/>
          </p:cNvGraphicFramePr>
          <p:nvPr>
            <p:extLst>
              <p:ext uri="{D42A27DB-BD31-4B8C-83A1-F6EECF244321}">
                <p14:modId xmlns:p14="http://schemas.microsoft.com/office/powerpoint/2010/main" val="3669306194"/>
              </p:ext>
            </p:extLst>
          </p:nvPr>
        </p:nvGraphicFramePr>
        <p:xfrm>
          <a:off x="0" y="1484784"/>
          <a:ext cx="9144000" cy="5373216"/>
        </p:xfrm>
        <a:graphic>
          <a:graphicData uri="http://schemas.openxmlformats.org/drawingml/2006/chart">
            <c:chart xmlns:c="http://schemas.openxmlformats.org/drawingml/2006/chart" xmlns:r="http://schemas.openxmlformats.org/officeDocument/2006/relationships" r:id="rId2"/>
          </a:graphicData>
        </a:graphic>
      </p:graphicFrame>
      <p:sp>
        <p:nvSpPr>
          <p:cNvPr id="6" name="Foliennummernplatzhalter 5"/>
          <p:cNvSpPr>
            <a:spLocks noGrp="1"/>
          </p:cNvSpPr>
          <p:nvPr>
            <p:ph type="sldNum" sz="quarter" idx="12"/>
          </p:nvPr>
        </p:nvSpPr>
        <p:spPr/>
        <p:txBody>
          <a:bodyPr/>
          <a:lstStyle/>
          <a:p>
            <a:pPr>
              <a:defRPr/>
            </a:pPr>
            <a:fld id="{19474D90-D071-4836-AA86-D24B573C0503}" type="slidenum">
              <a:rPr lang="en-US" smtClean="0"/>
              <a:pPr>
                <a:defRPr/>
              </a:pPr>
              <a:t>20</a:t>
            </a:fld>
            <a:endParaRPr lang="en-US" dirty="0"/>
          </a:p>
        </p:txBody>
      </p:sp>
    </p:spTree>
    <p:extLst>
      <p:ext uri="{BB962C8B-B14F-4D97-AF65-F5344CB8AC3E}">
        <p14:creationId xmlns:p14="http://schemas.microsoft.com/office/powerpoint/2010/main" val="2877178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pPr>
              <a:defRPr/>
            </a:pPr>
            <a:r>
              <a:rPr lang="de-DE" dirty="0">
                <a:effectLst/>
              </a:rPr>
              <a:t>Enquete-Kommission, 21.10.2020</a:t>
            </a:r>
            <a:endParaRPr lang="en-US" dirty="0"/>
          </a:p>
        </p:txBody>
      </p:sp>
      <p:sp>
        <p:nvSpPr>
          <p:cNvPr id="2" name="Titel 1"/>
          <p:cNvSpPr>
            <a:spLocks noGrp="1"/>
          </p:cNvSpPr>
          <p:nvPr>
            <p:ph type="title"/>
          </p:nvPr>
        </p:nvSpPr>
        <p:spPr>
          <a:xfrm>
            <a:off x="1763713" y="0"/>
            <a:ext cx="6923087" cy="1196752"/>
          </a:xfrm>
        </p:spPr>
        <p:txBody>
          <a:bodyPr/>
          <a:lstStyle/>
          <a:p>
            <a:r>
              <a:rPr lang="de-DE" sz="3600" dirty="0"/>
              <a:t>Qualität und Erreichbarkeit</a:t>
            </a:r>
            <a:endParaRPr lang="en-GB" sz="3600" dirty="0"/>
          </a:p>
        </p:txBody>
      </p:sp>
      <p:sp>
        <p:nvSpPr>
          <p:cNvPr id="3" name="Inhaltsplatzhalter 2"/>
          <p:cNvSpPr>
            <a:spLocks noGrp="1"/>
          </p:cNvSpPr>
          <p:nvPr>
            <p:ph idx="1"/>
          </p:nvPr>
        </p:nvSpPr>
        <p:spPr/>
        <p:txBody>
          <a:bodyPr/>
          <a:lstStyle/>
          <a:p>
            <a:endParaRPr lang="en-GB" dirty="0"/>
          </a:p>
        </p:txBody>
      </p:sp>
      <p:graphicFrame>
        <p:nvGraphicFramePr>
          <p:cNvPr id="4" name="Diagramm 3"/>
          <p:cNvGraphicFramePr>
            <a:graphicFrameLocks noGrp="1"/>
          </p:cNvGraphicFramePr>
          <p:nvPr>
            <p:extLst>
              <p:ext uri="{D42A27DB-BD31-4B8C-83A1-F6EECF244321}">
                <p14:modId xmlns:p14="http://schemas.microsoft.com/office/powerpoint/2010/main" val="2044662634"/>
              </p:ext>
            </p:extLst>
          </p:nvPr>
        </p:nvGraphicFramePr>
        <p:xfrm>
          <a:off x="0" y="1268760"/>
          <a:ext cx="9144000" cy="5589240"/>
        </p:xfrm>
        <a:graphic>
          <a:graphicData uri="http://schemas.openxmlformats.org/drawingml/2006/chart">
            <c:chart xmlns:c="http://schemas.openxmlformats.org/drawingml/2006/chart" xmlns:r="http://schemas.openxmlformats.org/officeDocument/2006/relationships" r:id="rId2"/>
          </a:graphicData>
        </a:graphic>
      </p:graphicFrame>
      <p:sp>
        <p:nvSpPr>
          <p:cNvPr id="5" name="Abgerundete rechteckige Legende 4"/>
          <p:cNvSpPr/>
          <p:nvPr/>
        </p:nvSpPr>
        <p:spPr>
          <a:xfrm>
            <a:off x="5225256" y="1472952"/>
            <a:ext cx="2880320" cy="720080"/>
          </a:xfrm>
          <a:prstGeom prst="wedgeRoundRectCallout">
            <a:avLst>
              <a:gd name="adj1" fmla="val -38504"/>
              <a:gd name="adj2" fmla="val 14921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de-DE" sz="2400" dirty="0">
                <a:solidFill>
                  <a:schemeClr val="tx1"/>
                </a:solidFill>
                <a:effectLst/>
              </a:rPr>
              <a:t>Transportqualität</a:t>
            </a:r>
            <a:endParaRPr lang="de-DE" sz="1600" dirty="0">
              <a:solidFill>
                <a:schemeClr val="tx1"/>
              </a:solidFill>
              <a:effectLst/>
            </a:endParaRPr>
          </a:p>
        </p:txBody>
      </p:sp>
      <p:sp>
        <p:nvSpPr>
          <p:cNvPr id="7" name="Foliennummernplatzhalter 6"/>
          <p:cNvSpPr>
            <a:spLocks noGrp="1"/>
          </p:cNvSpPr>
          <p:nvPr>
            <p:ph type="sldNum" sz="quarter" idx="12"/>
          </p:nvPr>
        </p:nvSpPr>
        <p:spPr/>
        <p:txBody>
          <a:bodyPr/>
          <a:lstStyle/>
          <a:p>
            <a:pPr>
              <a:defRPr/>
            </a:pPr>
            <a:fld id="{19474D90-D071-4836-AA86-D24B573C0503}" type="slidenum">
              <a:rPr lang="en-US" smtClean="0"/>
              <a:pPr>
                <a:defRPr/>
              </a:pPr>
              <a:t>21</a:t>
            </a:fld>
            <a:endParaRPr lang="en-US" dirty="0"/>
          </a:p>
        </p:txBody>
      </p:sp>
    </p:spTree>
    <p:extLst>
      <p:ext uri="{BB962C8B-B14F-4D97-AF65-F5344CB8AC3E}">
        <p14:creationId xmlns:p14="http://schemas.microsoft.com/office/powerpoint/2010/main" val="551668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pPr>
              <a:defRPr/>
            </a:pPr>
            <a:r>
              <a:rPr lang="de-DE" dirty="0">
                <a:effectLst/>
              </a:rPr>
              <a:t>Enquete-Kommission, 21.10.2020</a:t>
            </a:r>
            <a:endParaRPr lang="en-US" dirty="0"/>
          </a:p>
        </p:txBody>
      </p:sp>
      <p:sp>
        <p:nvSpPr>
          <p:cNvPr id="2" name="Titel 1"/>
          <p:cNvSpPr>
            <a:spLocks noGrp="1"/>
          </p:cNvSpPr>
          <p:nvPr>
            <p:ph type="title"/>
          </p:nvPr>
        </p:nvSpPr>
        <p:spPr>
          <a:xfrm>
            <a:off x="1763713" y="0"/>
            <a:ext cx="6923087" cy="1196752"/>
          </a:xfrm>
        </p:spPr>
        <p:txBody>
          <a:bodyPr/>
          <a:lstStyle/>
          <a:p>
            <a:r>
              <a:rPr lang="de-DE" sz="3600" dirty="0"/>
              <a:t>Qualität und Erreichbarkeit</a:t>
            </a:r>
            <a:endParaRPr lang="en-GB" sz="3600" dirty="0"/>
          </a:p>
        </p:txBody>
      </p:sp>
      <p:sp>
        <p:nvSpPr>
          <p:cNvPr id="3" name="Inhaltsplatzhalter 2"/>
          <p:cNvSpPr>
            <a:spLocks noGrp="1"/>
          </p:cNvSpPr>
          <p:nvPr>
            <p:ph idx="1"/>
          </p:nvPr>
        </p:nvSpPr>
        <p:spPr/>
        <p:txBody>
          <a:bodyPr/>
          <a:lstStyle/>
          <a:p>
            <a:endParaRPr lang="en-GB" dirty="0"/>
          </a:p>
        </p:txBody>
      </p:sp>
      <p:graphicFrame>
        <p:nvGraphicFramePr>
          <p:cNvPr id="4" name="Diagramm 3"/>
          <p:cNvGraphicFramePr>
            <a:graphicFrameLocks noGrp="1"/>
          </p:cNvGraphicFramePr>
          <p:nvPr>
            <p:extLst>
              <p:ext uri="{D42A27DB-BD31-4B8C-83A1-F6EECF244321}">
                <p14:modId xmlns:p14="http://schemas.microsoft.com/office/powerpoint/2010/main" val="1324386940"/>
              </p:ext>
            </p:extLst>
          </p:nvPr>
        </p:nvGraphicFramePr>
        <p:xfrm>
          <a:off x="0" y="1268760"/>
          <a:ext cx="9144000" cy="5589240"/>
        </p:xfrm>
        <a:graphic>
          <a:graphicData uri="http://schemas.openxmlformats.org/drawingml/2006/chart">
            <c:chart xmlns:c="http://schemas.openxmlformats.org/drawingml/2006/chart" xmlns:r="http://schemas.openxmlformats.org/officeDocument/2006/relationships" r:id="rId2"/>
          </a:graphicData>
        </a:graphic>
      </p:graphicFrame>
      <p:sp>
        <p:nvSpPr>
          <p:cNvPr id="5" name="Abgerundete rechteckige Legende 4"/>
          <p:cNvSpPr/>
          <p:nvPr/>
        </p:nvSpPr>
        <p:spPr>
          <a:xfrm>
            <a:off x="2123728" y="3107605"/>
            <a:ext cx="2880320" cy="642789"/>
          </a:xfrm>
          <a:prstGeom prst="wedgeRoundRectCallout">
            <a:avLst>
              <a:gd name="adj1" fmla="val 90279"/>
              <a:gd name="adj2" fmla="val 212521"/>
              <a:gd name="adj3" fmla="val 1666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de-DE" sz="2400" dirty="0"/>
              <a:t>Gesamtqualität</a:t>
            </a:r>
          </a:p>
        </p:txBody>
      </p:sp>
      <p:sp>
        <p:nvSpPr>
          <p:cNvPr id="7" name="Foliennummernplatzhalter 6"/>
          <p:cNvSpPr>
            <a:spLocks noGrp="1"/>
          </p:cNvSpPr>
          <p:nvPr>
            <p:ph type="sldNum" sz="quarter" idx="12"/>
          </p:nvPr>
        </p:nvSpPr>
        <p:spPr/>
        <p:txBody>
          <a:bodyPr/>
          <a:lstStyle/>
          <a:p>
            <a:pPr>
              <a:defRPr/>
            </a:pPr>
            <a:fld id="{19474D90-D071-4836-AA86-D24B573C0503}" type="slidenum">
              <a:rPr lang="en-US" smtClean="0"/>
              <a:pPr>
                <a:defRPr/>
              </a:pPr>
              <a:t>22</a:t>
            </a:fld>
            <a:endParaRPr lang="en-US" dirty="0"/>
          </a:p>
        </p:txBody>
      </p:sp>
    </p:spTree>
    <p:extLst>
      <p:ext uri="{BB962C8B-B14F-4D97-AF65-F5344CB8AC3E}">
        <p14:creationId xmlns:p14="http://schemas.microsoft.com/office/powerpoint/2010/main" val="615857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p:txBody>
          <a:bodyPr/>
          <a:lstStyle/>
          <a:p>
            <a:pPr>
              <a:defRPr/>
            </a:pPr>
            <a:r>
              <a:rPr lang="de-DE" dirty="0">
                <a:effectLst/>
              </a:rPr>
              <a:t>Enquete-Kommission, 21.10.2020</a:t>
            </a:r>
            <a:endParaRPr lang="en-US" dirty="0"/>
          </a:p>
        </p:txBody>
      </p:sp>
      <p:sp>
        <p:nvSpPr>
          <p:cNvPr id="2" name="Titel 1"/>
          <p:cNvSpPr>
            <a:spLocks noGrp="1"/>
          </p:cNvSpPr>
          <p:nvPr>
            <p:ph type="title"/>
          </p:nvPr>
        </p:nvSpPr>
        <p:spPr>
          <a:xfrm>
            <a:off x="1763713" y="0"/>
            <a:ext cx="6923087" cy="1196752"/>
          </a:xfrm>
        </p:spPr>
        <p:txBody>
          <a:bodyPr/>
          <a:lstStyle/>
          <a:p>
            <a:r>
              <a:rPr lang="de-DE" sz="3600" dirty="0"/>
              <a:t>Qualität und Erreichbarkeit</a:t>
            </a:r>
            <a:endParaRPr lang="en-GB" sz="3600" dirty="0"/>
          </a:p>
        </p:txBody>
      </p:sp>
      <p:sp>
        <p:nvSpPr>
          <p:cNvPr id="3" name="Inhaltsplatzhalter 2"/>
          <p:cNvSpPr>
            <a:spLocks noGrp="1"/>
          </p:cNvSpPr>
          <p:nvPr>
            <p:ph idx="1"/>
          </p:nvPr>
        </p:nvSpPr>
        <p:spPr/>
        <p:txBody>
          <a:bodyPr/>
          <a:lstStyle/>
          <a:p>
            <a:endParaRPr lang="en-GB" dirty="0"/>
          </a:p>
        </p:txBody>
      </p:sp>
      <p:graphicFrame>
        <p:nvGraphicFramePr>
          <p:cNvPr id="4" name="Diagramm 3"/>
          <p:cNvGraphicFramePr>
            <a:graphicFrameLocks noGrp="1"/>
          </p:cNvGraphicFramePr>
          <p:nvPr>
            <p:extLst>
              <p:ext uri="{D42A27DB-BD31-4B8C-83A1-F6EECF244321}">
                <p14:modId xmlns:p14="http://schemas.microsoft.com/office/powerpoint/2010/main" val="1024593351"/>
              </p:ext>
            </p:extLst>
          </p:nvPr>
        </p:nvGraphicFramePr>
        <p:xfrm>
          <a:off x="0" y="1186390"/>
          <a:ext cx="9144000" cy="5589240"/>
        </p:xfrm>
        <a:graphic>
          <a:graphicData uri="http://schemas.openxmlformats.org/drawingml/2006/chart">
            <c:chart xmlns:c="http://schemas.openxmlformats.org/drawingml/2006/chart" xmlns:r="http://schemas.openxmlformats.org/officeDocument/2006/relationships" r:id="rId2"/>
          </a:graphicData>
        </a:graphic>
      </p:graphicFrame>
      <p:sp>
        <p:nvSpPr>
          <p:cNvPr id="5" name="Abgerundete rechteckige Legende 4"/>
          <p:cNvSpPr/>
          <p:nvPr/>
        </p:nvSpPr>
        <p:spPr>
          <a:xfrm>
            <a:off x="5225256" y="987760"/>
            <a:ext cx="1290960" cy="489992"/>
          </a:xfrm>
          <a:prstGeom prst="wedgeRoundRectCallout">
            <a:avLst>
              <a:gd name="adj1" fmla="val -62557"/>
              <a:gd name="adj2" fmla="val 50382"/>
              <a:gd name="adj3" fmla="val 16667"/>
            </a:avLst>
          </a:prstGeom>
          <a:solidFill>
            <a:schemeClr val="tx2">
              <a:lumMod val="6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de-DE" sz="2400" dirty="0"/>
              <a:t>Notfall</a:t>
            </a:r>
            <a:endParaRPr lang="de-DE" sz="1600" dirty="0"/>
          </a:p>
        </p:txBody>
      </p:sp>
      <p:sp>
        <p:nvSpPr>
          <p:cNvPr id="6" name="Abgerundete rechteckige Legende 5"/>
          <p:cNvSpPr/>
          <p:nvPr/>
        </p:nvSpPr>
        <p:spPr>
          <a:xfrm>
            <a:off x="7020272" y="821804"/>
            <a:ext cx="1290960" cy="489992"/>
          </a:xfrm>
          <a:prstGeom prst="wedgeRoundRectCallout">
            <a:avLst>
              <a:gd name="adj1" fmla="val 80441"/>
              <a:gd name="adj2" fmla="val 117282"/>
              <a:gd name="adj3" fmla="val 16667"/>
            </a:avLst>
          </a:prstGeom>
          <a:solidFill>
            <a:schemeClr val="tx2">
              <a:lumMod val="65000"/>
            </a:scheme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de-DE" sz="2400" dirty="0"/>
              <a:t>Elektiv</a:t>
            </a:r>
            <a:endParaRPr lang="de-DE" sz="1600" dirty="0"/>
          </a:p>
        </p:txBody>
      </p:sp>
      <p:sp>
        <p:nvSpPr>
          <p:cNvPr id="8" name="Foliennummernplatzhalter 7"/>
          <p:cNvSpPr>
            <a:spLocks noGrp="1"/>
          </p:cNvSpPr>
          <p:nvPr>
            <p:ph type="sldNum" sz="quarter" idx="12"/>
          </p:nvPr>
        </p:nvSpPr>
        <p:spPr/>
        <p:txBody>
          <a:bodyPr/>
          <a:lstStyle/>
          <a:p>
            <a:pPr>
              <a:defRPr/>
            </a:pPr>
            <a:fld id="{19474D90-D071-4836-AA86-D24B573C0503}" type="slidenum">
              <a:rPr lang="en-US" smtClean="0"/>
              <a:pPr>
                <a:defRPr/>
              </a:pPr>
              <a:t>23</a:t>
            </a:fld>
            <a:endParaRPr lang="en-US" dirty="0"/>
          </a:p>
        </p:txBody>
      </p:sp>
    </p:spTree>
    <p:extLst>
      <p:ext uri="{BB962C8B-B14F-4D97-AF65-F5344CB8AC3E}">
        <p14:creationId xmlns:p14="http://schemas.microsoft.com/office/powerpoint/2010/main" val="3974178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de-DE" sz="4000" dirty="0"/>
              <a:t>3.2.1.2 Qualitätsmanagementsysteme</a:t>
            </a:r>
          </a:p>
        </p:txBody>
      </p:sp>
      <p:sp>
        <p:nvSpPr>
          <p:cNvPr id="56323" name="Rectangle 3"/>
          <p:cNvSpPr>
            <a:spLocks noGrp="1" noChangeArrowheads="1"/>
          </p:cNvSpPr>
          <p:nvPr>
            <p:ph idx="1"/>
          </p:nvPr>
        </p:nvSpPr>
        <p:spPr/>
        <p:txBody>
          <a:bodyPr/>
          <a:lstStyle/>
          <a:p>
            <a:pPr eaLnBrk="1" hangingPunct="1">
              <a:lnSpc>
                <a:spcPct val="90000"/>
              </a:lnSpc>
            </a:pPr>
            <a:r>
              <a:rPr lang="de-DE"/>
              <a:t>Qualitätsmanagementsystem:</a:t>
            </a:r>
          </a:p>
          <a:p>
            <a:pPr lvl="1" eaLnBrk="1" hangingPunct="1">
              <a:lnSpc>
                <a:spcPct val="90000"/>
              </a:lnSpc>
            </a:pPr>
            <a:r>
              <a:rPr lang="de-DE"/>
              <a:t>Management: komplettes System der Qualitätssicherung und Lenkung durch Planung, Organisation, Personaleinsatz, Personalführung und Kontrolle des Qualitätserstellungsprozesses</a:t>
            </a:r>
          </a:p>
          <a:p>
            <a:pPr lvl="1" eaLnBrk="1" hangingPunct="1">
              <a:lnSpc>
                <a:spcPct val="90000"/>
              </a:lnSpc>
            </a:pPr>
            <a:r>
              <a:rPr lang="de-DE"/>
              <a:t>System: konzeptionell, schriftlich fixiert, implementiert</a:t>
            </a:r>
          </a:p>
          <a:p>
            <a:pPr lvl="1" eaLnBrk="1" hangingPunct="1">
              <a:lnSpc>
                <a:spcPct val="90000"/>
              </a:lnSpc>
            </a:pPr>
            <a:r>
              <a:rPr lang="de-DE"/>
              <a:t>QM ist ein Führungskonzept!</a:t>
            </a:r>
          </a:p>
        </p:txBody>
      </p:sp>
      <p:sp>
        <p:nvSpPr>
          <p:cNvPr id="3" name="Foliennummernplatzhalter 2">
            <a:extLst>
              <a:ext uri="{FF2B5EF4-FFF2-40B4-BE49-F238E27FC236}">
                <a16:creationId xmlns:a16="http://schemas.microsoft.com/office/drawing/2014/main" xmlns="" id="{03105671-6F3D-496B-B169-843D6377042E}"/>
              </a:ext>
            </a:extLst>
          </p:cNvPr>
          <p:cNvSpPr>
            <a:spLocks noGrp="1"/>
          </p:cNvSpPr>
          <p:nvPr>
            <p:ph type="sldNum" sz="quarter" idx="12"/>
          </p:nvPr>
        </p:nvSpPr>
        <p:spPr/>
        <p:txBody>
          <a:bodyPr/>
          <a:lstStyle/>
          <a:p>
            <a:pPr>
              <a:defRPr/>
            </a:pPr>
            <a:fld id="{4524B82D-9F93-4DEA-B310-BDCF6A594BF7}" type="slidenum">
              <a:rPr lang="de-DE" smtClean="0"/>
              <a:pPr>
                <a:defRPr/>
              </a:pPr>
              <a:t>24</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93129"/>
    </mc:Choice>
    <mc:Fallback xmlns="">
      <p:transition spd="slow" advTm="93129"/>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de-DE" sz="3600" dirty="0"/>
              <a:t>Entwicklung des Qualitätsmanagements</a:t>
            </a:r>
          </a:p>
        </p:txBody>
      </p:sp>
      <p:sp>
        <p:nvSpPr>
          <p:cNvPr id="57347" name="Rectangle 3"/>
          <p:cNvSpPr>
            <a:spLocks noGrp="1" noChangeArrowheads="1"/>
          </p:cNvSpPr>
          <p:nvPr>
            <p:ph idx="1"/>
          </p:nvPr>
        </p:nvSpPr>
        <p:spPr/>
        <p:txBody>
          <a:bodyPr/>
          <a:lstStyle/>
          <a:p>
            <a:pPr eaLnBrk="1" hangingPunct="1">
              <a:lnSpc>
                <a:spcPct val="80000"/>
              </a:lnSpc>
            </a:pPr>
            <a:r>
              <a:rPr lang="de-DE" sz="2400" dirty="0"/>
              <a:t>Phase 1:</a:t>
            </a:r>
          </a:p>
          <a:p>
            <a:pPr lvl="1" eaLnBrk="1" hangingPunct="1">
              <a:lnSpc>
                <a:spcPct val="80000"/>
              </a:lnSpc>
            </a:pPr>
            <a:r>
              <a:rPr lang="de-DE" sz="2000" dirty="0"/>
              <a:t>1950-1965</a:t>
            </a:r>
          </a:p>
          <a:p>
            <a:pPr lvl="1" eaLnBrk="1" hangingPunct="1">
              <a:lnSpc>
                <a:spcPct val="80000"/>
              </a:lnSpc>
            </a:pPr>
            <a:r>
              <a:rPr lang="de-DE" sz="2000" dirty="0"/>
              <a:t>Aus Sicht des Leistungserbringers</a:t>
            </a:r>
          </a:p>
          <a:p>
            <a:pPr lvl="1" eaLnBrk="1" hangingPunct="1">
              <a:lnSpc>
                <a:spcPct val="80000"/>
              </a:lnSpc>
            </a:pPr>
            <a:r>
              <a:rPr lang="de-DE" sz="2000" dirty="0"/>
              <a:t>Q = Funktionieren des Endproduktes</a:t>
            </a:r>
          </a:p>
          <a:p>
            <a:pPr lvl="1" eaLnBrk="1" hangingPunct="1">
              <a:lnSpc>
                <a:spcPct val="80000"/>
              </a:lnSpc>
            </a:pPr>
            <a:r>
              <a:rPr lang="de-DE" sz="2000" dirty="0"/>
              <a:t>QM = Qualitätskontrolle (des Endproduktes)</a:t>
            </a:r>
          </a:p>
          <a:p>
            <a:pPr eaLnBrk="1" hangingPunct="1">
              <a:lnSpc>
                <a:spcPct val="80000"/>
              </a:lnSpc>
            </a:pPr>
            <a:r>
              <a:rPr lang="de-DE" sz="2400" dirty="0"/>
              <a:t>Phase 2: </a:t>
            </a:r>
          </a:p>
          <a:p>
            <a:pPr lvl="1" eaLnBrk="1" hangingPunct="1">
              <a:lnSpc>
                <a:spcPct val="80000"/>
              </a:lnSpc>
            </a:pPr>
            <a:r>
              <a:rPr lang="de-DE" sz="2000" dirty="0"/>
              <a:t>1965-1985</a:t>
            </a:r>
          </a:p>
          <a:p>
            <a:pPr lvl="1" eaLnBrk="1" hangingPunct="1">
              <a:lnSpc>
                <a:spcPct val="80000"/>
              </a:lnSpc>
            </a:pPr>
            <a:r>
              <a:rPr lang="de-DE" sz="2000" dirty="0"/>
              <a:t>Aus Sicht der Prozesse</a:t>
            </a:r>
          </a:p>
          <a:p>
            <a:pPr lvl="1" eaLnBrk="1" hangingPunct="1">
              <a:lnSpc>
                <a:spcPct val="80000"/>
              </a:lnSpc>
            </a:pPr>
            <a:r>
              <a:rPr lang="de-DE" sz="2000" dirty="0"/>
              <a:t>Q = Gestaltung der Produktionsprozesse, so dass schlechte Qualität von Anfang an verhindert wird</a:t>
            </a:r>
          </a:p>
          <a:p>
            <a:pPr lvl="1" eaLnBrk="1" hangingPunct="1">
              <a:lnSpc>
                <a:spcPct val="80000"/>
              </a:lnSpc>
            </a:pPr>
            <a:r>
              <a:rPr lang="de-DE" sz="2000" dirty="0"/>
              <a:t>QM = Qualitätssicherung</a:t>
            </a:r>
          </a:p>
          <a:p>
            <a:pPr eaLnBrk="1" hangingPunct="1">
              <a:lnSpc>
                <a:spcPct val="80000"/>
              </a:lnSpc>
            </a:pPr>
            <a:r>
              <a:rPr lang="de-DE" sz="2400" dirty="0"/>
              <a:t>Phase 3:</a:t>
            </a:r>
          </a:p>
          <a:p>
            <a:pPr lvl="1" eaLnBrk="1" hangingPunct="1">
              <a:lnSpc>
                <a:spcPct val="80000"/>
              </a:lnSpc>
            </a:pPr>
            <a:r>
              <a:rPr lang="de-DE" sz="2000" dirty="0"/>
              <a:t>ab 1985</a:t>
            </a:r>
          </a:p>
          <a:p>
            <a:pPr lvl="1" eaLnBrk="1" hangingPunct="1">
              <a:lnSpc>
                <a:spcPct val="80000"/>
              </a:lnSpc>
            </a:pPr>
            <a:r>
              <a:rPr lang="de-DE" sz="2000" dirty="0"/>
              <a:t>QM = Umfassendes Qualitätsmanagement, TQM</a:t>
            </a:r>
          </a:p>
          <a:p>
            <a:pPr lvl="1" eaLnBrk="1" hangingPunct="1">
              <a:lnSpc>
                <a:spcPct val="80000"/>
              </a:lnSpc>
            </a:pPr>
            <a:endParaRPr lang="de-DE" sz="2000" dirty="0"/>
          </a:p>
        </p:txBody>
      </p:sp>
      <p:sp>
        <p:nvSpPr>
          <p:cNvPr id="3" name="Foliennummernplatzhalter 2">
            <a:extLst>
              <a:ext uri="{FF2B5EF4-FFF2-40B4-BE49-F238E27FC236}">
                <a16:creationId xmlns:a16="http://schemas.microsoft.com/office/drawing/2014/main" xmlns="" id="{FFA1B506-4BA6-4387-A77E-2746C5948EA8}"/>
              </a:ext>
            </a:extLst>
          </p:cNvPr>
          <p:cNvSpPr>
            <a:spLocks noGrp="1"/>
          </p:cNvSpPr>
          <p:nvPr>
            <p:ph type="sldNum" sz="quarter" idx="12"/>
          </p:nvPr>
        </p:nvSpPr>
        <p:spPr/>
        <p:txBody>
          <a:bodyPr/>
          <a:lstStyle/>
          <a:p>
            <a:pPr>
              <a:defRPr/>
            </a:pPr>
            <a:fld id="{4524B82D-9F93-4DEA-B310-BDCF6A594BF7}" type="slidenum">
              <a:rPr lang="de-DE" smtClean="0"/>
              <a:pPr>
                <a:defRPr/>
              </a:pPr>
              <a:t>25</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113959"/>
    </mc:Choice>
    <mc:Fallback xmlns="">
      <p:transition spd="slow" advTm="113959"/>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de-DE" dirty="0"/>
              <a:t>Motive für QM</a:t>
            </a:r>
          </a:p>
        </p:txBody>
      </p:sp>
      <p:sp>
        <p:nvSpPr>
          <p:cNvPr id="58371" name="Rectangle 3"/>
          <p:cNvSpPr>
            <a:spLocks noGrp="1" noChangeArrowheads="1"/>
          </p:cNvSpPr>
          <p:nvPr>
            <p:ph idx="1"/>
          </p:nvPr>
        </p:nvSpPr>
        <p:spPr/>
        <p:txBody>
          <a:bodyPr/>
          <a:lstStyle/>
          <a:p>
            <a:pPr eaLnBrk="1" hangingPunct="1">
              <a:lnSpc>
                <a:spcPct val="80000"/>
              </a:lnSpc>
            </a:pPr>
            <a:r>
              <a:rPr lang="de-DE" sz="2000" dirty="0"/>
              <a:t>Verschärfung der Wettbewerbssituation</a:t>
            </a:r>
          </a:p>
          <a:p>
            <a:pPr lvl="1" eaLnBrk="1" hangingPunct="1">
              <a:lnSpc>
                <a:spcPct val="80000"/>
              </a:lnSpc>
            </a:pPr>
            <a:r>
              <a:rPr lang="de-DE" sz="1800" dirty="0"/>
              <a:t>Innovationsführerschaft</a:t>
            </a:r>
          </a:p>
          <a:p>
            <a:pPr lvl="1" eaLnBrk="1" hangingPunct="1">
              <a:lnSpc>
                <a:spcPct val="80000"/>
              </a:lnSpc>
            </a:pPr>
            <a:r>
              <a:rPr lang="de-DE" sz="1800" dirty="0"/>
              <a:t>QM als Wettbewerbsvorteil</a:t>
            </a:r>
          </a:p>
          <a:p>
            <a:pPr eaLnBrk="1" hangingPunct="1">
              <a:lnSpc>
                <a:spcPct val="80000"/>
              </a:lnSpc>
            </a:pPr>
            <a:r>
              <a:rPr lang="de-DE" sz="2000" dirty="0"/>
              <a:t>Verschiebung der Machtstrukturen zu Gunsten der Krankenkassen</a:t>
            </a:r>
          </a:p>
          <a:p>
            <a:pPr lvl="1" eaLnBrk="1" hangingPunct="1">
              <a:lnSpc>
                <a:spcPct val="80000"/>
              </a:lnSpc>
            </a:pPr>
            <a:r>
              <a:rPr lang="de-DE" sz="1800" dirty="0"/>
              <a:t>QM als Gegenargument gegen Kürzungen</a:t>
            </a:r>
          </a:p>
          <a:p>
            <a:pPr eaLnBrk="1" hangingPunct="1">
              <a:lnSpc>
                <a:spcPct val="80000"/>
              </a:lnSpc>
            </a:pPr>
            <a:r>
              <a:rPr lang="de-DE" sz="2000" dirty="0"/>
              <a:t>Aufbau eines Risikomanagements</a:t>
            </a:r>
          </a:p>
          <a:p>
            <a:pPr lvl="1" eaLnBrk="1" hangingPunct="1">
              <a:lnSpc>
                <a:spcPct val="80000"/>
              </a:lnSpc>
            </a:pPr>
            <a:r>
              <a:rPr lang="de-DE" sz="1800" dirty="0"/>
              <a:t>Kostenersparnis bei Versicherungen</a:t>
            </a:r>
          </a:p>
          <a:p>
            <a:pPr lvl="1" eaLnBrk="1" hangingPunct="1">
              <a:lnSpc>
                <a:spcPct val="80000"/>
              </a:lnSpc>
            </a:pPr>
            <a:r>
              <a:rPr lang="de-DE" sz="1800" dirty="0"/>
              <a:t>Nachweis der Qualität bei Gerichtsprozessen</a:t>
            </a:r>
          </a:p>
          <a:p>
            <a:pPr lvl="1" eaLnBrk="1" hangingPunct="1">
              <a:lnSpc>
                <a:spcPct val="80000"/>
              </a:lnSpc>
            </a:pPr>
            <a:r>
              <a:rPr lang="de-DE" sz="1800" dirty="0"/>
              <a:t>Bestmögliche Patientenbehandlung als Selbstverpflichtung</a:t>
            </a:r>
          </a:p>
          <a:p>
            <a:pPr eaLnBrk="1" hangingPunct="1">
              <a:lnSpc>
                <a:spcPct val="80000"/>
              </a:lnSpc>
            </a:pPr>
            <a:r>
              <a:rPr lang="de-DE" sz="2000" dirty="0"/>
              <a:t>Verantwortung für Transparenz</a:t>
            </a:r>
          </a:p>
          <a:p>
            <a:pPr lvl="1" eaLnBrk="1" hangingPunct="1">
              <a:lnSpc>
                <a:spcPct val="80000"/>
              </a:lnSpc>
            </a:pPr>
            <a:r>
              <a:rPr lang="de-DE" sz="1800" dirty="0"/>
              <a:t>Ethische Verantwortung</a:t>
            </a:r>
          </a:p>
          <a:p>
            <a:pPr lvl="1" eaLnBrk="1" hangingPunct="1">
              <a:lnSpc>
                <a:spcPct val="80000"/>
              </a:lnSpc>
            </a:pPr>
            <a:r>
              <a:rPr lang="de-DE" sz="1800" dirty="0"/>
              <a:t>Gesetzliche Forderungen</a:t>
            </a:r>
          </a:p>
          <a:p>
            <a:pPr lvl="1" eaLnBrk="1" hangingPunct="1">
              <a:lnSpc>
                <a:spcPct val="80000"/>
              </a:lnSpc>
            </a:pPr>
            <a:r>
              <a:rPr lang="de-DE" sz="1800" dirty="0"/>
              <a:t>Forderungen der Patienten</a:t>
            </a:r>
          </a:p>
          <a:p>
            <a:pPr eaLnBrk="1" hangingPunct="1">
              <a:lnSpc>
                <a:spcPct val="80000"/>
              </a:lnSpc>
            </a:pPr>
            <a:r>
              <a:rPr lang="de-DE" sz="2000" dirty="0"/>
              <a:t>Demographische Entwicklung</a:t>
            </a:r>
          </a:p>
          <a:p>
            <a:pPr lvl="1" eaLnBrk="1" hangingPunct="1">
              <a:lnSpc>
                <a:spcPct val="80000"/>
              </a:lnSpc>
            </a:pPr>
            <a:r>
              <a:rPr lang="de-DE" sz="1800" dirty="0"/>
              <a:t>Ältere Patienten erfordern höhere Qualität</a:t>
            </a:r>
          </a:p>
          <a:p>
            <a:pPr eaLnBrk="1" hangingPunct="1">
              <a:lnSpc>
                <a:spcPct val="80000"/>
              </a:lnSpc>
            </a:pPr>
            <a:r>
              <a:rPr lang="de-DE" sz="2000" dirty="0"/>
              <a:t>Gesetzliche Anforderung</a:t>
            </a:r>
          </a:p>
          <a:p>
            <a:pPr lvl="1" eaLnBrk="1" hangingPunct="1">
              <a:lnSpc>
                <a:spcPct val="80000"/>
              </a:lnSpc>
            </a:pPr>
            <a:r>
              <a:rPr lang="de-DE" sz="1800" dirty="0"/>
              <a:t>QM gesetzlich vorgeschrieben</a:t>
            </a:r>
          </a:p>
        </p:txBody>
      </p:sp>
      <p:sp>
        <p:nvSpPr>
          <p:cNvPr id="3" name="Foliennummernplatzhalter 2">
            <a:extLst>
              <a:ext uri="{FF2B5EF4-FFF2-40B4-BE49-F238E27FC236}">
                <a16:creationId xmlns:a16="http://schemas.microsoft.com/office/drawing/2014/main" xmlns="" id="{605CD092-5C39-4BE8-B3C6-0977E0B0E016}"/>
              </a:ext>
            </a:extLst>
          </p:cNvPr>
          <p:cNvSpPr>
            <a:spLocks noGrp="1"/>
          </p:cNvSpPr>
          <p:nvPr>
            <p:ph type="sldNum" sz="quarter" idx="12"/>
          </p:nvPr>
        </p:nvSpPr>
        <p:spPr/>
        <p:txBody>
          <a:bodyPr/>
          <a:lstStyle/>
          <a:p>
            <a:pPr>
              <a:defRPr/>
            </a:pPr>
            <a:fld id="{4524B82D-9F93-4DEA-B310-BDCF6A594BF7}" type="slidenum">
              <a:rPr lang="de-DE" smtClean="0"/>
              <a:pPr>
                <a:defRPr/>
              </a:pPr>
              <a:t>26</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278047"/>
    </mc:Choice>
    <mc:Fallback xmlns="">
      <p:transition spd="slow" advTm="278047"/>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de-DE" sz="4000" dirty="0"/>
              <a:t>Qualitätsrelevante Prozesse: Überblick</a:t>
            </a:r>
          </a:p>
        </p:txBody>
      </p:sp>
      <p:sp>
        <p:nvSpPr>
          <p:cNvPr id="59395" name="Rectangle 3"/>
          <p:cNvSpPr>
            <a:spLocks noGrp="1" noChangeArrowheads="1"/>
          </p:cNvSpPr>
          <p:nvPr>
            <p:ph idx="1"/>
          </p:nvPr>
        </p:nvSpPr>
        <p:spPr/>
        <p:txBody>
          <a:bodyPr/>
          <a:lstStyle/>
          <a:p>
            <a:pPr eaLnBrk="1" hangingPunct="1"/>
            <a:r>
              <a:rPr lang="de-DE" dirty="0"/>
              <a:t>Qualitätsmanagement</a:t>
            </a:r>
          </a:p>
          <a:p>
            <a:pPr eaLnBrk="1" hangingPunct="1"/>
            <a:r>
              <a:rPr lang="de-DE" dirty="0"/>
              <a:t>Patientenmanagement</a:t>
            </a:r>
          </a:p>
          <a:p>
            <a:pPr eaLnBrk="1" hangingPunct="1"/>
            <a:r>
              <a:rPr lang="de-DE" dirty="0"/>
              <a:t>Ressourcenmanagement</a:t>
            </a:r>
          </a:p>
          <a:p>
            <a:pPr eaLnBrk="1" hangingPunct="1"/>
            <a:r>
              <a:rPr lang="de-DE" dirty="0"/>
              <a:t>Aus- und Weiterbildung</a:t>
            </a:r>
          </a:p>
          <a:p>
            <a:pPr eaLnBrk="1" hangingPunct="1"/>
            <a:r>
              <a:rPr lang="de-DE" dirty="0"/>
              <a:t>Personalmanagement</a:t>
            </a:r>
          </a:p>
          <a:p>
            <a:pPr eaLnBrk="1" hangingPunct="1"/>
            <a:r>
              <a:rPr lang="de-DE" dirty="0"/>
              <a:t>Information und Kommunikation</a:t>
            </a:r>
          </a:p>
        </p:txBody>
      </p:sp>
      <p:sp>
        <p:nvSpPr>
          <p:cNvPr id="2" name="Foliennummernplatzhalter 1">
            <a:extLst>
              <a:ext uri="{FF2B5EF4-FFF2-40B4-BE49-F238E27FC236}">
                <a16:creationId xmlns:a16="http://schemas.microsoft.com/office/drawing/2014/main" xmlns="" id="{0BCA9572-4A08-421C-B217-B3F0095CA5A0}"/>
              </a:ext>
            </a:extLst>
          </p:cNvPr>
          <p:cNvSpPr>
            <a:spLocks noGrp="1"/>
          </p:cNvSpPr>
          <p:nvPr>
            <p:ph type="sldNum" sz="quarter" idx="12"/>
          </p:nvPr>
        </p:nvSpPr>
        <p:spPr/>
        <p:txBody>
          <a:bodyPr/>
          <a:lstStyle/>
          <a:p>
            <a:pPr>
              <a:defRPr/>
            </a:pPr>
            <a:fld id="{4524B82D-9F93-4DEA-B310-BDCF6A594BF7}" type="slidenum">
              <a:rPr lang="de-DE" smtClean="0"/>
              <a:pPr>
                <a:defRPr/>
              </a:pPr>
              <a:t>27</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113100"/>
    </mc:Choice>
    <mc:Fallback xmlns="">
      <p:transition spd="slow" advTm="1131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de-DE" dirty="0"/>
              <a:t>Total Quality Management (TQM)</a:t>
            </a:r>
          </a:p>
        </p:txBody>
      </p:sp>
      <p:sp>
        <p:nvSpPr>
          <p:cNvPr id="66563" name="Rectangle 3"/>
          <p:cNvSpPr>
            <a:spLocks noGrp="1" noChangeArrowheads="1"/>
          </p:cNvSpPr>
          <p:nvPr>
            <p:ph idx="1"/>
          </p:nvPr>
        </p:nvSpPr>
        <p:spPr/>
        <p:txBody>
          <a:bodyPr/>
          <a:lstStyle/>
          <a:p>
            <a:pPr eaLnBrk="1" hangingPunct="1"/>
            <a:r>
              <a:rPr lang="de-DE" dirty="0"/>
              <a:t>Total Quality Management ist eine Konzeption der Unternehmensführung, bei der sämtliche Unternehmensbereiche und betriebliche Aktivitäten umfassend und systematisch auf die Erfordernisse einer hohen Qualität bezogen werden</a:t>
            </a:r>
          </a:p>
          <a:p>
            <a:pPr eaLnBrk="1" hangingPunct="1"/>
            <a:r>
              <a:rPr lang="de-DE" dirty="0"/>
              <a:t>Alle Aktivitäten orientieren sich an den Qualitätsanforderungen</a:t>
            </a:r>
          </a:p>
        </p:txBody>
      </p:sp>
      <p:sp>
        <p:nvSpPr>
          <p:cNvPr id="3" name="Foliennummernplatzhalter 2">
            <a:extLst>
              <a:ext uri="{FF2B5EF4-FFF2-40B4-BE49-F238E27FC236}">
                <a16:creationId xmlns:a16="http://schemas.microsoft.com/office/drawing/2014/main" xmlns="" id="{2D985A72-CFBA-4067-9BC8-9E1057B12682}"/>
              </a:ext>
            </a:extLst>
          </p:cNvPr>
          <p:cNvSpPr>
            <a:spLocks noGrp="1"/>
          </p:cNvSpPr>
          <p:nvPr>
            <p:ph type="sldNum" sz="quarter" idx="12"/>
          </p:nvPr>
        </p:nvSpPr>
        <p:spPr/>
        <p:txBody>
          <a:bodyPr/>
          <a:lstStyle/>
          <a:p>
            <a:pPr>
              <a:defRPr/>
            </a:pPr>
            <a:fld id="{4524B82D-9F93-4DEA-B310-BDCF6A594BF7}" type="slidenum">
              <a:rPr lang="de-DE" smtClean="0"/>
              <a:pPr>
                <a:defRPr/>
              </a:pPr>
              <a:t>28</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45233"/>
    </mc:Choice>
    <mc:Fallback xmlns="">
      <p:transition spd="slow" advTm="45233"/>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de-DE" dirty="0"/>
              <a:t>Teilaspekte eines TQM</a:t>
            </a:r>
          </a:p>
        </p:txBody>
      </p:sp>
      <p:sp>
        <p:nvSpPr>
          <p:cNvPr id="67587" name="Rectangle 3"/>
          <p:cNvSpPr>
            <a:spLocks noGrp="1" noChangeArrowheads="1"/>
          </p:cNvSpPr>
          <p:nvPr>
            <p:ph idx="1"/>
          </p:nvPr>
        </p:nvSpPr>
        <p:spPr/>
        <p:txBody>
          <a:bodyPr/>
          <a:lstStyle/>
          <a:p>
            <a:pPr eaLnBrk="1" hangingPunct="1">
              <a:lnSpc>
                <a:spcPct val="90000"/>
              </a:lnSpc>
            </a:pPr>
            <a:r>
              <a:rPr lang="de-DE" sz="2400" dirty="0"/>
              <a:t>Qualitätspolitik	</a:t>
            </a:r>
          </a:p>
          <a:p>
            <a:pPr lvl="1" eaLnBrk="1" hangingPunct="1">
              <a:lnSpc>
                <a:spcPct val="90000"/>
              </a:lnSpc>
            </a:pPr>
            <a:r>
              <a:rPr lang="de-DE" sz="2000" dirty="0"/>
              <a:t>Definition qualitätsrelevanter Werte und Ziele</a:t>
            </a:r>
          </a:p>
          <a:p>
            <a:pPr lvl="1" eaLnBrk="1" hangingPunct="1">
              <a:lnSpc>
                <a:spcPct val="90000"/>
              </a:lnSpc>
            </a:pPr>
            <a:r>
              <a:rPr lang="de-DE" sz="2000" dirty="0"/>
              <a:t>Ableitung einer langfristigen Vision und Mission</a:t>
            </a:r>
          </a:p>
          <a:p>
            <a:pPr eaLnBrk="1" hangingPunct="1">
              <a:lnSpc>
                <a:spcPct val="90000"/>
              </a:lnSpc>
            </a:pPr>
            <a:r>
              <a:rPr lang="de-DE" sz="2400" dirty="0"/>
              <a:t>Qualitätsverantwortlichkeiten</a:t>
            </a:r>
          </a:p>
          <a:p>
            <a:pPr eaLnBrk="1" hangingPunct="1">
              <a:lnSpc>
                <a:spcPct val="90000"/>
              </a:lnSpc>
            </a:pPr>
            <a:r>
              <a:rPr lang="de-DE" sz="2400" dirty="0"/>
              <a:t>Qualitätsplanung</a:t>
            </a:r>
          </a:p>
          <a:p>
            <a:pPr eaLnBrk="1" hangingPunct="1">
              <a:lnSpc>
                <a:spcPct val="90000"/>
              </a:lnSpc>
            </a:pPr>
            <a:r>
              <a:rPr lang="de-DE" sz="2400" dirty="0"/>
              <a:t>Qualitätskontrolle</a:t>
            </a:r>
          </a:p>
          <a:p>
            <a:pPr eaLnBrk="1" hangingPunct="1">
              <a:lnSpc>
                <a:spcPct val="90000"/>
              </a:lnSpc>
            </a:pPr>
            <a:r>
              <a:rPr lang="de-DE" sz="2400" dirty="0"/>
              <a:t>Qualitätssicherung</a:t>
            </a:r>
          </a:p>
          <a:p>
            <a:pPr lvl="1" eaLnBrk="1" hangingPunct="1">
              <a:lnSpc>
                <a:spcPct val="90000"/>
              </a:lnSpc>
            </a:pPr>
            <a:r>
              <a:rPr lang="de-DE" sz="2000" dirty="0"/>
              <a:t>Risikomanagement</a:t>
            </a:r>
          </a:p>
          <a:p>
            <a:pPr eaLnBrk="1" hangingPunct="1">
              <a:lnSpc>
                <a:spcPct val="90000"/>
              </a:lnSpc>
            </a:pPr>
            <a:r>
              <a:rPr lang="de-DE" sz="2400" dirty="0"/>
              <a:t>Qualitätsdarlegung</a:t>
            </a:r>
          </a:p>
          <a:p>
            <a:pPr lvl="1" eaLnBrk="1" hangingPunct="1">
              <a:lnSpc>
                <a:spcPct val="90000"/>
              </a:lnSpc>
            </a:pPr>
            <a:r>
              <a:rPr lang="de-DE" sz="2000" dirty="0"/>
              <a:t>Forderung nach Transparenz der Prozesse und Ergebnisse ist konstituierend für QM</a:t>
            </a:r>
          </a:p>
          <a:p>
            <a:pPr eaLnBrk="1" hangingPunct="1">
              <a:lnSpc>
                <a:spcPct val="90000"/>
              </a:lnSpc>
            </a:pPr>
            <a:r>
              <a:rPr lang="de-DE" sz="2400" dirty="0"/>
              <a:t>Qualitätsverbesserung</a:t>
            </a:r>
          </a:p>
          <a:p>
            <a:pPr lvl="1" eaLnBrk="1" hangingPunct="1">
              <a:lnSpc>
                <a:spcPct val="90000"/>
              </a:lnSpc>
            </a:pPr>
            <a:r>
              <a:rPr lang="de-DE" sz="2000" dirty="0"/>
              <a:t>kontinuierliche Verbesserung, KAIZEN</a:t>
            </a:r>
          </a:p>
        </p:txBody>
      </p:sp>
      <p:sp>
        <p:nvSpPr>
          <p:cNvPr id="2" name="Foliennummernplatzhalter 1">
            <a:extLst>
              <a:ext uri="{FF2B5EF4-FFF2-40B4-BE49-F238E27FC236}">
                <a16:creationId xmlns:a16="http://schemas.microsoft.com/office/drawing/2014/main" xmlns="" id="{D3ADCFDA-77CA-4AA3-B760-62C1AB7F04B5}"/>
              </a:ext>
            </a:extLst>
          </p:cNvPr>
          <p:cNvSpPr>
            <a:spLocks noGrp="1"/>
          </p:cNvSpPr>
          <p:nvPr>
            <p:ph type="sldNum" sz="quarter" idx="12"/>
          </p:nvPr>
        </p:nvSpPr>
        <p:spPr/>
        <p:txBody>
          <a:bodyPr/>
          <a:lstStyle/>
          <a:p>
            <a:pPr>
              <a:defRPr/>
            </a:pPr>
            <a:fld id="{4524B82D-9F93-4DEA-B310-BDCF6A594BF7}" type="slidenum">
              <a:rPr lang="de-DE" smtClean="0"/>
              <a:pPr>
                <a:defRPr/>
              </a:pPr>
              <a:t>29</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127955"/>
    </mc:Choice>
    <mc:Fallback xmlns="">
      <p:transition spd="slow" advTm="12795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de-DE" b="1" dirty="0"/>
              <a:t>3.2 Qualitätsmanagement</a:t>
            </a:r>
          </a:p>
        </p:txBody>
      </p:sp>
      <p:sp>
        <p:nvSpPr>
          <p:cNvPr id="38915" name="Rectangle 3"/>
          <p:cNvSpPr>
            <a:spLocks noGrp="1" noChangeArrowheads="1"/>
          </p:cNvSpPr>
          <p:nvPr>
            <p:ph idx="1"/>
          </p:nvPr>
        </p:nvSpPr>
        <p:spPr/>
        <p:txBody>
          <a:bodyPr/>
          <a:lstStyle/>
          <a:p>
            <a:pPr eaLnBrk="1" hangingPunct="1">
              <a:lnSpc>
                <a:spcPct val="80000"/>
              </a:lnSpc>
              <a:buFontTx/>
              <a:buNone/>
            </a:pPr>
            <a:r>
              <a:rPr lang="de-DE" sz="2800" b="1" dirty="0"/>
              <a:t>3.2.1 Grundlagen </a:t>
            </a:r>
          </a:p>
          <a:p>
            <a:pPr eaLnBrk="1" hangingPunct="1">
              <a:lnSpc>
                <a:spcPct val="80000"/>
              </a:lnSpc>
              <a:buFontTx/>
              <a:buNone/>
            </a:pPr>
            <a:r>
              <a:rPr lang="de-DE" sz="2800" b="1" dirty="0"/>
              <a:t>		</a:t>
            </a:r>
            <a:r>
              <a:rPr lang="de-DE" sz="2000" b="1" dirty="0"/>
              <a:t>3.2.1.1 Qualitätsbegriff und Qualitätsdimensionen</a:t>
            </a:r>
          </a:p>
          <a:p>
            <a:pPr eaLnBrk="1" hangingPunct="1">
              <a:lnSpc>
                <a:spcPct val="80000"/>
              </a:lnSpc>
              <a:buFontTx/>
              <a:buNone/>
            </a:pPr>
            <a:r>
              <a:rPr lang="de-DE" sz="2000" b="1" dirty="0"/>
              <a:t>		3.2.1.2 Qualitätsmanagementsysteme</a:t>
            </a:r>
          </a:p>
          <a:p>
            <a:pPr eaLnBrk="1" hangingPunct="1">
              <a:lnSpc>
                <a:spcPct val="80000"/>
              </a:lnSpc>
              <a:buFontTx/>
              <a:buNone/>
            </a:pPr>
            <a:r>
              <a:rPr lang="de-DE" sz="2000" b="1" dirty="0"/>
              <a:t>		3.2.1.3 Bewertung des Qualitätsmanagementsystems </a:t>
            </a:r>
          </a:p>
          <a:p>
            <a:pPr eaLnBrk="1" hangingPunct="1">
              <a:lnSpc>
                <a:spcPct val="80000"/>
              </a:lnSpc>
              <a:buFontTx/>
              <a:buNone/>
            </a:pPr>
            <a:endParaRPr lang="de-DE" sz="2800" b="1" dirty="0"/>
          </a:p>
          <a:p>
            <a:pPr eaLnBrk="1" hangingPunct="1">
              <a:lnSpc>
                <a:spcPct val="80000"/>
              </a:lnSpc>
              <a:buFontTx/>
              <a:buNone/>
            </a:pPr>
            <a:r>
              <a:rPr lang="de-DE" sz="2800" dirty="0"/>
              <a:t>3.2.2 Ausgewählte Modelle im 	Überblick</a:t>
            </a:r>
          </a:p>
          <a:p>
            <a:pPr eaLnBrk="1" hangingPunct="1">
              <a:lnSpc>
                <a:spcPct val="80000"/>
              </a:lnSpc>
              <a:buFontTx/>
              <a:buNone/>
            </a:pPr>
            <a:endParaRPr lang="de-DE" sz="2800" dirty="0"/>
          </a:p>
          <a:p>
            <a:pPr eaLnBrk="1" hangingPunct="1">
              <a:lnSpc>
                <a:spcPct val="80000"/>
              </a:lnSpc>
              <a:buFontTx/>
              <a:buNone/>
            </a:pPr>
            <a:r>
              <a:rPr lang="de-DE" sz="2800" dirty="0"/>
              <a:t>3.2.3 Qualitätsmanagement im 	  		Gesundheitswesen</a:t>
            </a:r>
          </a:p>
          <a:p>
            <a:pPr eaLnBrk="1" hangingPunct="1">
              <a:lnSpc>
                <a:spcPct val="80000"/>
              </a:lnSpc>
              <a:buFontTx/>
              <a:buNone/>
            </a:pPr>
            <a:endParaRPr lang="de-DE" sz="2800" dirty="0"/>
          </a:p>
        </p:txBody>
      </p:sp>
      <p:sp>
        <p:nvSpPr>
          <p:cNvPr id="3" name="Foliennummernplatzhalter 2">
            <a:extLst>
              <a:ext uri="{FF2B5EF4-FFF2-40B4-BE49-F238E27FC236}">
                <a16:creationId xmlns:a16="http://schemas.microsoft.com/office/drawing/2014/main" xmlns="" id="{F1E50353-F0D7-48A9-8F12-6822A43711FE}"/>
              </a:ext>
            </a:extLst>
          </p:cNvPr>
          <p:cNvSpPr>
            <a:spLocks noGrp="1"/>
          </p:cNvSpPr>
          <p:nvPr>
            <p:ph type="sldNum" sz="quarter" idx="12"/>
          </p:nvPr>
        </p:nvSpPr>
        <p:spPr/>
        <p:txBody>
          <a:bodyPr/>
          <a:lstStyle/>
          <a:p>
            <a:pPr>
              <a:defRPr/>
            </a:pPr>
            <a:fld id="{4524B82D-9F93-4DEA-B310-BDCF6A594BF7}" type="slidenum">
              <a:rPr lang="de-DE" smtClean="0"/>
              <a:pPr>
                <a:defRPr/>
              </a:pPr>
              <a:t>3</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46873"/>
    </mc:Choice>
    <mc:Fallback xmlns="">
      <p:transition spd="slow" advTm="46873"/>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de-DE" dirty="0"/>
              <a:t>Quantensprünge oder Kaizen?</a:t>
            </a:r>
          </a:p>
        </p:txBody>
      </p:sp>
      <p:sp>
        <p:nvSpPr>
          <p:cNvPr id="68611" name="Rectangle 3"/>
          <p:cNvSpPr>
            <a:spLocks noGrp="1" noChangeArrowheads="1"/>
          </p:cNvSpPr>
          <p:nvPr>
            <p:ph idx="1"/>
          </p:nvPr>
        </p:nvSpPr>
        <p:spPr/>
        <p:txBody>
          <a:bodyPr/>
          <a:lstStyle/>
          <a:p>
            <a:pPr eaLnBrk="1" hangingPunct="1">
              <a:lnSpc>
                <a:spcPct val="80000"/>
              </a:lnSpc>
            </a:pPr>
            <a:r>
              <a:rPr lang="de-DE" sz="2800"/>
              <a:t>Quantensprung: </a:t>
            </a:r>
          </a:p>
          <a:p>
            <a:pPr lvl="1" eaLnBrk="1" hangingPunct="1">
              <a:lnSpc>
                <a:spcPct val="80000"/>
              </a:lnSpc>
            </a:pPr>
            <a:r>
              <a:rPr lang="de-DE" sz="2400"/>
              <a:t>Setzen von hohen Zielen</a:t>
            </a:r>
          </a:p>
          <a:p>
            <a:pPr lvl="1" eaLnBrk="1" hangingPunct="1">
              <a:lnSpc>
                <a:spcPct val="80000"/>
              </a:lnSpc>
            </a:pPr>
            <a:r>
              <a:rPr lang="de-DE" sz="2400"/>
              <a:t>Erreichen der Ziele durch einmalige Kraftanstrengung</a:t>
            </a:r>
          </a:p>
          <a:p>
            <a:pPr lvl="1" eaLnBrk="1" hangingPunct="1">
              <a:lnSpc>
                <a:spcPct val="80000"/>
              </a:lnSpc>
            </a:pPr>
            <a:r>
              <a:rPr lang="de-DE" sz="2400"/>
              <a:t>„Einfrieren“ des Erreichten bis zum nächsten Quantensprung</a:t>
            </a:r>
          </a:p>
          <a:p>
            <a:pPr eaLnBrk="1" hangingPunct="1">
              <a:lnSpc>
                <a:spcPct val="80000"/>
              </a:lnSpc>
            </a:pPr>
            <a:r>
              <a:rPr lang="de-DE" sz="2800"/>
              <a:t>Kaizen: </a:t>
            </a:r>
          </a:p>
          <a:p>
            <a:pPr lvl="1" eaLnBrk="1" hangingPunct="1">
              <a:lnSpc>
                <a:spcPct val="80000"/>
              </a:lnSpc>
            </a:pPr>
            <a:r>
              <a:rPr lang="de-DE" sz="2400"/>
              <a:t>schrittweise, aber kontinuierliche Verbesserung der Prozesse und Produkte</a:t>
            </a:r>
          </a:p>
          <a:p>
            <a:pPr lvl="1" eaLnBrk="1" hangingPunct="1">
              <a:lnSpc>
                <a:spcPct val="80000"/>
              </a:lnSpc>
            </a:pPr>
            <a:r>
              <a:rPr lang="de-DE" sz="2400"/>
              <a:t>„kontinuierliche Qualitätsverbesserung“ ist Teil der meisten QM-Konzepte</a:t>
            </a:r>
          </a:p>
        </p:txBody>
      </p:sp>
      <p:sp>
        <p:nvSpPr>
          <p:cNvPr id="3" name="Foliennummernplatzhalter 2">
            <a:extLst>
              <a:ext uri="{FF2B5EF4-FFF2-40B4-BE49-F238E27FC236}">
                <a16:creationId xmlns:a16="http://schemas.microsoft.com/office/drawing/2014/main" xmlns="" id="{76153671-39F7-4E0F-820E-906F4347557F}"/>
              </a:ext>
            </a:extLst>
          </p:cNvPr>
          <p:cNvSpPr>
            <a:spLocks noGrp="1"/>
          </p:cNvSpPr>
          <p:nvPr>
            <p:ph type="sldNum" sz="quarter" idx="12"/>
          </p:nvPr>
        </p:nvSpPr>
        <p:spPr/>
        <p:txBody>
          <a:bodyPr/>
          <a:lstStyle/>
          <a:p>
            <a:pPr>
              <a:defRPr/>
            </a:pPr>
            <a:fld id="{4524B82D-9F93-4DEA-B310-BDCF6A594BF7}" type="slidenum">
              <a:rPr lang="de-DE" smtClean="0"/>
              <a:pPr>
                <a:defRPr/>
              </a:pPr>
              <a:t>30</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36880"/>
    </mc:Choice>
    <mc:Fallback xmlns="">
      <p:transition spd="slow" advTm="3688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de-DE" dirty="0"/>
              <a:t>Risikomanagement</a:t>
            </a:r>
          </a:p>
        </p:txBody>
      </p:sp>
      <p:sp>
        <p:nvSpPr>
          <p:cNvPr id="69635" name="Rectangle 3"/>
          <p:cNvSpPr>
            <a:spLocks noGrp="1" noChangeArrowheads="1"/>
          </p:cNvSpPr>
          <p:nvPr>
            <p:ph idx="1"/>
          </p:nvPr>
        </p:nvSpPr>
        <p:spPr/>
        <p:txBody>
          <a:bodyPr/>
          <a:lstStyle/>
          <a:p>
            <a:pPr eaLnBrk="1" hangingPunct="1"/>
            <a:r>
              <a:rPr lang="de-DE" dirty="0"/>
              <a:t>Inhalt: Systematische Analyse und Vorbeugung von Risiken </a:t>
            </a:r>
          </a:p>
          <a:p>
            <a:pPr eaLnBrk="1" hangingPunct="1"/>
            <a:r>
              <a:rPr lang="de-DE" dirty="0"/>
              <a:t>Risikomanagement ist ein unabdingbarer Bereich des QM und muss unabhängig von jeder Zertifizierung geregelt sein</a:t>
            </a:r>
          </a:p>
          <a:p>
            <a:pPr eaLnBrk="1" hangingPunct="1"/>
            <a:r>
              <a:rPr lang="de-DE" dirty="0"/>
              <a:t>Risikobeauftragter Pflicht</a:t>
            </a:r>
          </a:p>
        </p:txBody>
      </p:sp>
      <p:sp>
        <p:nvSpPr>
          <p:cNvPr id="3" name="Foliennummernplatzhalter 2">
            <a:extLst>
              <a:ext uri="{FF2B5EF4-FFF2-40B4-BE49-F238E27FC236}">
                <a16:creationId xmlns:a16="http://schemas.microsoft.com/office/drawing/2014/main" xmlns="" id="{702D4557-1A88-4D58-973B-E7FEB066665B}"/>
              </a:ext>
            </a:extLst>
          </p:cNvPr>
          <p:cNvSpPr>
            <a:spLocks noGrp="1"/>
          </p:cNvSpPr>
          <p:nvPr>
            <p:ph type="sldNum" sz="quarter" idx="12"/>
          </p:nvPr>
        </p:nvSpPr>
        <p:spPr/>
        <p:txBody>
          <a:bodyPr/>
          <a:lstStyle/>
          <a:p>
            <a:pPr>
              <a:defRPr/>
            </a:pPr>
            <a:fld id="{4524B82D-9F93-4DEA-B310-BDCF6A594BF7}" type="slidenum">
              <a:rPr lang="de-DE" smtClean="0"/>
              <a:pPr>
                <a:defRPr/>
              </a:pPr>
              <a:t>31</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62300"/>
    </mc:Choice>
    <mc:Fallback xmlns="">
      <p:transition spd="slow" advTm="623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Unternehmensrisiken</a:t>
            </a:r>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791785"/>
            <a:ext cx="9143999" cy="4685056"/>
          </a:xfrm>
        </p:spPr>
      </p:pic>
      <p:sp>
        <p:nvSpPr>
          <p:cNvPr id="5" name="Textfeld 4"/>
          <p:cNvSpPr txBox="1"/>
          <p:nvPr/>
        </p:nvSpPr>
        <p:spPr>
          <a:xfrm>
            <a:off x="2627784" y="6642556"/>
            <a:ext cx="4107215" cy="215444"/>
          </a:xfrm>
          <a:prstGeom prst="rect">
            <a:avLst/>
          </a:prstGeom>
          <a:noFill/>
        </p:spPr>
        <p:txBody>
          <a:bodyPr wrap="none" rtlCol="0">
            <a:spAutoFit/>
          </a:bodyPr>
          <a:lstStyle/>
          <a:p>
            <a:r>
              <a:rPr lang="de-DE" sz="800" dirty="0"/>
              <a:t>https://www.controllingportal.de/Fachinfo/Risikomanagement/Risikoidentifikation.html</a:t>
            </a:r>
          </a:p>
        </p:txBody>
      </p:sp>
      <p:sp>
        <p:nvSpPr>
          <p:cNvPr id="6" name="Rechteck 5"/>
          <p:cNvSpPr/>
          <p:nvPr/>
        </p:nvSpPr>
        <p:spPr>
          <a:xfrm>
            <a:off x="2771800" y="4437112"/>
            <a:ext cx="1800200" cy="5040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712" y="0"/>
            <a:ext cx="1684287" cy="2564904"/>
          </a:xfrm>
          <a:prstGeom prst="rect">
            <a:avLst/>
          </a:prstGeom>
        </p:spPr>
      </p:pic>
      <p:sp>
        <p:nvSpPr>
          <p:cNvPr id="3" name="Foliennummernplatzhalter 2">
            <a:extLst>
              <a:ext uri="{FF2B5EF4-FFF2-40B4-BE49-F238E27FC236}">
                <a16:creationId xmlns:a16="http://schemas.microsoft.com/office/drawing/2014/main" xmlns="" id="{B15D3810-D9D6-4D84-9000-788D62C32C31}"/>
              </a:ext>
            </a:extLst>
          </p:cNvPr>
          <p:cNvSpPr>
            <a:spLocks noGrp="1"/>
          </p:cNvSpPr>
          <p:nvPr>
            <p:ph type="sldNum" sz="quarter" idx="12"/>
          </p:nvPr>
        </p:nvSpPr>
        <p:spPr/>
        <p:txBody>
          <a:bodyPr/>
          <a:lstStyle/>
          <a:p>
            <a:pPr>
              <a:defRPr/>
            </a:pPr>
            <a:fld id="{4524B82D-9F93-4DEA-B310-BDCF6A594BF7}" type="slidenum">
              <a:rPr lang="de-DE" smtClean="0"/>
              <a:pPr>
                <a:defRPr/>
              </a:pPr>
              <a:t>32</a:t>
            </a:fld>
            <a:endParaRPr lang="de-DE"/>
          </a:p>
        </p:txBody>
      </p:sp>
    </p:spTree>
    <p:extLst>
      <p:ext uri="{BB962C8B-B14F-4D97-AF65-F5344CB8AC3E}">
        <p14:creationId xmlns:p14="http://schemas.microsoft.com/office/powerpoint/2010/main" val="100571384"/>
      </p:ext>
    </p:extLst>
  </p:cSld>
  <p:clrMapOvr>
    <a:masterClrMapping/>
  </p:clrMapOvr>
  <mc:AlternateContent xmlns:mc="http://schemas.openxmlformats.org/markup-compatibility/2006" xmlns:p14="http://schemas.microsoft.com/office/powerpoint/2010/main">
    <mc:Choice Requires="p14">
      <p:transition spd="slow" p14:dur="2000" advTm="52353"/>
    </mc:Choice>
    <mc:Fallback xmlns="">
      <p:transition spd="slow" advTm="52353"/>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Leistungswirtschaftliche Risiken</a:t>
            </a:r>
          </a:p>
        </p:txBody>
      </p:sp>
      <p:sp>
        <p:nvSpPr>
          <p:cNvPr id="3" name="Inhaltsplatzhalter 2"/>
          <p:cNvSpPr>
            <a:spLocks noGrp="1"/>
          </p:cNvSpPr>
          <p:nvPr>
            <p:ph idx="1"/>
          </p:nvPr>
        </p:nvSpPr>
        <p:spPr>
          <a:xfrm>
            <a:off x="457200" y="1905000"/>
            <a:ext cx="8229600" cy="4620344"/>
          </a:xfrm>
        </p:spPr>
        <p:txBody>
          <a:bodyPr>
            <a:normAutofit fontScale="70000" lnSpcReduction="20000"/>
          </a:bodyPr>
          <a:lstStyle/>
          <a:p>
            <a:pPr lvl="0"/>
            <a:r>
              <a:rPr lang="de-DE" dirty="0">
                <a:effectLst/>
              </a:rPr>
              <a:t>Abhängigkeit von wenigen Lieferanten</a:t>
            </a:r>
          </a:p>
          <a:p>
            <a:pPr lvl="0"/>
            <a:r>
              <a:rPr lang="de-DE" dirty="0">
                <a:effectLst/>
              </a:rPr>
              <a:t>Engpässe bei notwendigem Material</a:t>
            </a:r>
          </a:p>
          <a:p>
            <a:pPr lvl="0"/>
            <a:r>
              <a:rPr lang="de-DE" dirty="0">
                <a:effectLst/>
              </a:rPr>
              <a:t>Abhängigkeit von wenigen Großkunden, Wegfall wichtiger Großkunden</a:t>
            </a:r>
          </a:p>
          <a:p>
            <a:pPr lvl="0"/>
            <a:r>
              <a:rPr lang="de-DE" dirty="0">
                <a:effectLst/>
              </a:rPr>
              <a:t>Vermarktungsintensität</a:t>
            </a:r>
          </a:p>
          <a:p>
            <a:pPr lvl="0"/>
            <a:r>
              <a:rPr lang="de-DE" dirty="0">
                <a:effectLst/>
              </a:rPr>
              <a:t>Steigende Vertriebskosten</a:t>
            </a:r>
          </a:p>
          <a:p>
            <a:pPr lvl="0"/>
            <a:r>
              <a:rPr lang="de-DE" dirty="0">
                <a:effectLst/>
              </a:rPr>
              <a:t>Umsatzausfälle</a:t>
            </a:r>
          </a:p>
          <a:p>
            <a:pPr lvl="0"/>
            <a:r>
              <a:rPr lang="de-DE" dirty="0">
                <a:effectLst/>
              </a:rPr>
              <a:t>Verlust von Vertriebskanälen</a:t>
            </a:r>
          </a:p>
          <a:p>
            <a:pPr lvl="0"/>
            <a:r>
              <a:rPr lang="de-DE" dirty="0">
                <a:effectLst/>
              </a:rPr>
              <a:t>Fehler im Management von Geschäftspartnern</a:t>
            </a:r>
          </a:p>
          <a:p>
            <a:pPr lvl="0"/>
            <a:r>
              <a:rPr lang="de-DE" dirty="0">
                <a:effectLst/>
              </a:rPr>
              <a:t>Fehlende Internationalisierung in Produktion und Vermarktung</a:t>
            </a:r>
          </a:p>
          <a:p>
            <a:pPr lvl="0"/>
            <a:r>
              <a:rPr lang="de-DE" dirty="0">
                <a:effectLst/>
              </a:rPr>
              <a:t>Fehler in Kundenrechnungen, Forderungsausfälle</a:t>
            </a:r>
          </a:p>
          <a:p>
            <a:pPr lvl="0"/>
            <a:r>
              <a:rPr lang="de-DE" dirty="0">
                <a:effectLst/>
              </a:rPr>
              <a:t>Unzureichende Quantität der Produktion</a:t>
            </a:r>
          </a:p>
          <a:p>
            <a:pPr lvl="0"/>
            <a:r>
              <a:rPr lang="de-DE" b="1" dirty="0">
                <a:solidFill>
                  <a:srgbClr val="FF0000"/>
                </a:solidFill>
                <a:effectLst/>
              </a:rPr>
              <a:t>Unzureichende Qualität der Produktion: Fehler und Komplikationen </a:t>
            </a:r>
          </a:p>
        </p:txBody>
      </p:sp>
      <p:sp>
        <p:nvSpPr>
          <p:cNvPr id="4" name="Foliennummernplatzhalter 3">
            <a:extLst>
              <a:ext uri="{FF2B5EF4-FFF2-40B4-BE49-F238E27FC236}">
                <a16:creationId xmlns:a16="http://schemas.microsoft.com/office/drawing/2014/main" xmlns="" id="{28D77567-864E-41A7-90EB-A01D17717657}"/>
              </a:ext>
            </a:extLst>
          </p:cNvPr>
          <p:cNvSpPr>
            <a:spLocks noGrp="1"/>
          </p:cNvSpPr>
          <p:nvPr>
            <p:ph type="sldNum" sz="quarter" idx="12"/>
          </p:nvPr>
        </p:nvSpPr>
        <p:spPr/>
        <p:txBody>
          <a:bodyPr/>
          <a:lstStyle/>
          <a:p>
            <a:pPr>
              <a:defRPr/>
            </a:pPr>
            <a:fld id="{4524B82D-9F93-4DEA-B310-BDCF6A594BF7}" type="slidenum">
              <a:rPr lang="de-DE" smtClean="0"/>
              <a:pPr>
                <a:defRPr/>
              </a:pPr>
              <a:t>33</a:t>
            </a:fld>
            <a:endParaRPr lang="de-DE"/>
          </a:p>
        </p:txBody>
      </p:sp>
    </p:spTree>
    <p:extLst>
      <p:ext uri="{BB962C8B-B14F-4D97-AF65-F5344CB8AC3E}">
        <p14:creationId xmlns:p14="http://schemas.microsoft.com/office/powerpoint/2010/main" val="3196789550"/>
      </p:ext>
    </p:extLst>
  </p:cSld>
  <p:clrMapOvr>
    <a:masterClrMapping/>
  </p:clrMapOvr>
  <mc:AlternateContent xmlns:mc="http://schemas.openxmlformats.org/markup-compatibility/2006" xmlns:p14="http://schemas.microsoft.com/office/powerpoint/2010/main">
    <mc:Choice Requires="p14">
      <p:transition spd="slow" p14:dur="2000" advTm="50728"/>
    </mc:Choice>
    <mc:Fallback xmlns="">
      <p:transition spd="slow" advTm="50728"/>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Produktionsrisiken in der Medizin</a:t>
            </a:r>
          </a:p>
        </p:txBody>
      </p:sp>
      <p:sp>
        <p:nvSpPr>
          <p:cNvPr id="3" name="Inhaltsplatzhalter 2"/>
          <p:cNvSpPr>
            <a:spLocks noGrp="1"/>
          </p:cNvSpPr>
          <p:nvPr>
            <p:ph idx="1"/>
          </p:nvPr>
        </p:nvSpPr>
        <p:spPr>
          <a:xfrm>
            <a:off x="457200" y="1905000"/>
            <a:ext cx="3682752" cy="4114800"/>
          </a:xfrm>
        </p:spPr>
        <p:txBody>
          <a:bodyPr/>
          <a:lstStyle/>
          <a:p>
            <a:r>
              <a:rPr lang="de-DE" dirty="0"/>
              <a:t>Praxis: Top-Thema!</a:t>
            </a:r>
          </a:p>
        </p:txBody>
      </p:sp>
      <p:pic>
        <p:nvPicPr>
          <p:cNvPr id="67590" name="Grafik 5" descr="Bildergebnis für Risiken im Krankenha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975" y="1544640"/>
            <a:ext cx="1782763" cy="2521488"/>
          </a:xfrm>
          <a:prstGeom prst="rect">
            <a:avLst/>
          </a:prstGeom>
          <a:noFill/>
          <a:extLst>
            <a:ext uri="{909E8E84-426E-40DD-AFC4-6F175D3DCCD1}">
              <a14:hiddenFill xmlns:a14="http://schemas.microsoft.com/office/drawing/2010/main">
                <a:solidFill>
                  <a:srgbClr val="FFFFFF"/>
                </a:solidFill>
              </a14:hiddenFill>
            </a:ext>
          </a:extLst>
        </p:spPr>
      </p:pic>
      <p:pic>
        <p:nvPicPr>
          <p:cNvPr id="67589" name="Grafik 6" descr="Bildergebnis für Risiken im Krankenha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7231" y="1261432"/>
            <a:ext cx="1978330" cy="2779384"/>
          </a:xfrm>
          <a:prstGeom prst="rect">
            <a:avLst/>
          </a:prstGeom>
          <a:noFill/>
          <a:extLst>
            <a:ext uri="{909E8E84-426E-40DD-AFC4-6F175D3DCCD1}">
              <a14:hiddenFill xmlns:a14="http://schemas.microsoft.com/office/drawing/2010/main">
                <a:solidFill>
                  <a:srgbClr val="FFFFFF"/>
                </a:solidFill>
              </a14:hiddenFill>
            </a:ext>
          </a:extLst>
        </p:spPr>
      </p:pic>
      <p:pic>
        <p:nvPicPr>
          <p:cNvPr id="67587" name="Grafik 8" descr="Bildergebnis für klinische Risiken im Krankenha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4812" y="4206877"/>
            <a:ext cx="1770514" cy="2504811"/>
          </a:xfrm>
          <a:prstGeom prst="rect">
            <a:avLst/>
          </a:prstGeom>
          <a:noFill/>
          <a:extLst>
            <a:ext uri="{909E8E84-426E-40DD-AFC4-6F175D3DCCD1}">
              <a14:hiddenFill xmlns:a14="http://schemas.microsoft.com/office/drawing/2010/main">
                <a:solidFill>
                  <a:srgbClr val="FFFFFF"/>
                </a:solidFill>
              </a14:hiddenFill>
            </a:ext>
          </a:extLst>
        </p:spPr>
      </p:pic>
      <p:pic>
        <p:nvPicPr>
          <p:cNvPr id="67586" name="Grafik 9" descr="Bildergebnis für klinische Risiken im Krankenha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8246" y="1369747"/>
            <a:ext cx="2049463" cy="3070225"/>
          </a:xfrm>
          <a:prstGeom prst="rect">
            <a:avLst/>
          </a:prstGeom>
          <a:noFill/>
          <a:extLst>
            <a:ext uri="{909E8E84-426E-40DD-AFC4-6F175D3DCCD1}">
              <a14:hiddenFill xmlns:a14="http://schemas.microsoft.com/office/drawing/2010/main">
                <a:solidFill>
                  <a:srgbClr val="FFFFFF"/>
                </a:solidFill>
              </a14:hiddenFill>
            </a:ext>
          </a:extLst>
        </p:spPr>
      </p:pic>
      <p:pic>
        <p:nvPicPr>
          <p:cNvPr id="67585" name="Grafik 10" descr="Bildergebnis für klinische Risiken im Krankenha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7805" y="3444970"/>
            <a:ext cx="2262474" cy="32252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8"/>
          <p:cNvSpPr>
            <a:spLocks noChangeArrowheads="1"/>
          </p:cNvSpPr>
          <p:nvPr/>
        </p:nvSpPr>
        <p:spPr bwMode="auto">
          <a:xfrm>
            <a:off x="0" y="2332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 name="Rectangle 9"/>
          <p:cNvSpPr>
            <a:spLocks noChangeArrowheads="1"/>
          </p:cNvSpPr>
          <p:nvPr/>
        </p:nvSpPr>
        <p:spPr bwMode="auto">
          <a:xfrm>
            <a:off x="0" y="441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8" name="Rectangle 10"/>
          <p:cNvSpPr>
            <a:spLocks noChangeArrowheads="1"/>
          </p:cNvSpPr>
          <p:nvPr/>
        </p:nvSpPr>
        <p:spPr bwMode="auto">
          <a:xfrm>
            <a:off x="0" y="6613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11"/>
          <p:cNvSpPr>
            <a:spLocks noChangeArrowheads="1"/>
          </p:cNvSpPr>
          <p:nvPr/>
        </p:nvSpPr>
        <p:spPr bwMode="auto">
          <a:xfrm>
            <a:off x="0" y="14370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67588" name="Grafik 7" descr="Bildergebnis für Risiken im Krankenhau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7208" y="3867198"/>
            <a:ext cx="2153668" cy="2755898"/>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6020" y="3066533"/>
            <a:ext cx="2522220" cy="3672840"/>
          </a:xfrm>
          <a:prstGeom prst="rect">
            <a:avLst/>
          </a:prstGeom>
        </p:spPr>
      </p:pic>
      <p:pic>
        <p:nvPicPr>
          <p:cNvPr id="11" name="Grafik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25594" y="4476823"/>
            <a:ext cx="1746806" cy="2351909"/>
          </a:xfrm>
          <a:prstGeom prst="rect">
            <a:avLst/>
          </a:prstGeom>
        </p:spPr>
      </p:pic>
      <p:sp>
        <p:nvSpPr>
          <p:cNvPr id="4" name="Foliennummernplatzhalter 3">
            <a:extLst>
              <a:ext uri="{FF2B5EF4-FFF2-40B4-BE49-F238E27FC236}">
                <a16:creationId xmlns:a16="http://schemas.microsoft.com/office/drawing/2014/main" xmlns="" id="{A6D907C0-8179-4FA2-B8BC-72357E0D9FA9}"/>
              </a:ext>
            </a:extLst>
          </p:cNvPr>
          <p:cNvSpPr>
            <a:spLocks noGrp="1"/>
          </p:cNvSpPr>
          <p:nvPr>
            <p:ph type="sldNum" sz="quarter" idx="12"/>
          </p:nvPr>
        </p:nvSpPr>
        <p:spPr/>
        <p:txBody>
          <a:bodyPr/>
          <a:lstStyle/>
          <a:p>
            <a:pPr>
              <a:defRPr/>
            </a:pPr>
            <a:fld id="{4524B82D-9F93-4DEA-B310-BDCF6A594BF7}" type="slidenum">
              <a:rPr lang="de-DE" smtClean="0"/>
              <a:pPr>
                <a:defRPr/>
              </a:pPr>
              <a:t>34</a:t>
            </a:fld>
            <a:endParaRPr lang="de-DE"/>
          </a:p>
        </p:txBody>
      </p:sp>
    </p:spTree>
    <p:extLst>
      <p:ext uri="{BB962C8B-B14F-4D97-AF65-F5344CB8AC3E}">
        <p14:creationId xmlns:p14="http://schemas.microsoft.com/office/powerpoint/2010/main" val="3510651208"/>
      </p:ext>
    </p:extLst>
  </p:cSld>
  <p:clrMapOvr>
    <a:masterClrMapping/>
  </p:clrMapOvr>
  <mc:AlternateContent xmlns:mc="http://schemas.openxmlformats.org/markup-compatibility/2006" xmlns:p14="http://schemas.microsoft.com/office/powerpoint/2010/main">
    <mc:Choice Requires="p14">
      <p:transition spd="slow" p14:dur="2000" advTm="19737"/>
    </mc:Choice>
    <mc:Fallback xmlns="">
      <p:transition spd="slow" advTm="19737"/>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p:cNvPicPr>
            <a:picLocks noChangeAspect="1"/>
          </p:cNvPicPr>
          <p:nvPr/>
        </p:nvPicPr>
        <p:blipFill rotWithShape="1">
          <a:blip r:embed="rId2">
            <a:extLst>
              <a:ext uri="{28A0092B-C50C-407E-A947-70E740481C1C}">
                <a14:useLocalDpi xmlns:a14="http://schemas.microsoft.com/office/drawing/2010/main" val="0"/>
              </a:ext>
            </a:extLst>
          </a:blip>
          <a:srcRect l="6178" t="22037" r="9479" b="14479"/>
          <a:stretch/>
        </p:blipFill>
        <p:spPr>
          <a:xfrm>
            <a:off x="0" y="3356992"/>
            <a:ext cx="4824536" cy="2808312"/>
          </a:xfrm>
          <a:prstGeom prst="rect">
            <a:avLst/>
          </a:prstGeom>
        </p:spPr>
      </p:pic>
      <p:sp>
        <p:nvSpPr>
          <p:cNvPr id="2" name="Titel 1"/>
          <p:cNvSpPr>
            <a:spLocks noGrp="1"/>
          </p:cNvSpPr>
          <p:nvPr>
            <p:ph type="title"/>
          </p:nvPr>
        </p:nvSpPr>
        <p:spPr/>
        <p:txBody>
          <a:bodyPr/>
          <a:lstStyle/>
          <a:p>
            <a:r>
              <a:rPr lang="de-DE" dirty="0"/>
              <a:t>Produktionsrisiken in der Medizin</a:t>
            </a:r>
          </a:p>
        </p:txBody>
      </p:sp>
      <p:sp>
        <p:nvSpPr>
          <p:cNvPr id="5"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11"/>
          <p:cNvSpPr>
            <a:spLocks noChangeArrowheads="1"/>
          </p:cNvSpPr>
          <p:nvPr/>
        </p:nvSpPr>
        <p:spPr bwMode="auto">
          <a:xfrm>
            <a:off x="0" y="14370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2" name="Inhaltsplatzhalter 11"/>
          <p:cNvSpPr>
            <a:spLocks noGrp="1"/>
          </p:cNvSpPr>
          <p:nvPr>
            <p:ph idx="1"/>
          </p:nvPr>
        </p:nvSpPr>
        <p:spPr>
          <a:xfrm>
            <a:off x="457200" y="1905000"/>
            <a:ext cx="4402831" cy="4114800"/>
          </a:xfrm>
        </p:spPr>
        <p:txBody>
          <a:bodyPr/>
          <a:lstStyle/>
          <a:p>
            <a:r>
              <a:rPr lang="de-DE" dirty="0"/>
              <a:t>Wissenschaft: Top-Thema!</a:t>
            </a:r>
          </a:p>
        </p:txBody>
      </p:sp>
      <p:pic>
        <p:nvPicPr>
          <p:cNvPr id="20" name="Grafik 19" descr="https://d8mkdcmng3.imgix.net/a694/books-to-err-is-human-building-a-safer-health-system.jpg?auto=format&amp;bg=0FFF&amp;fit=fill&amp;h=600&amp;q=100&amp;w=600&amp;s=62f88ec827d6a14f003afc015a14a298"/>
          <p:cNvPicPr/>
          <p:nvPr/>
        </p:nvPicPr>
        <p:blipFill rotWithShape="1">
          <a:blip r:embed="rId3">
            <a:extLst>
              <a:ext uri="{28A0092B-C50C-407E-A947-70E740481C1C}">
                <a14:useLocalDpi xmlns:a14="http://schemas.microsoft.com/office/drawing/2010/main" val="0"/>
              </a:ext>
            </a:extLst>
          </a:blip>
          <a:srcRect l="16800" r="16934"/>
          <a:stretch/>
        </p:blipFill>
        <p:spPr bwMode="auto">
          <a:xfrm>
            <a:off x="7153275" y="1124744"/>
            <a:ext cx="1762125" cy="2659380"/>
          </a:xfrm>
          <a:prstGeom prst="rect">
            <a:avLst/>
          </a:prstGeom>
          <a:noFill/>
          <a:ln>
            <a:noFill/>
          </a:ln>
          <a:extLst>
            <a:ext uri="{53640926-AAD7-44D8-BBD7-CCE9431645EC}">
              <a14:shadowObscured xmlns:a14="http://schemas.microsoft.com/office/drawing/2010/main"/>
            </a:ext>
          </a:extLst>
        </p:spPr>
      </p:pic>
      <p:pic>
        <p:nvPicPr>
          <p:cNvPr id="21" name="Grafik 20" descr="Crossing the Quality Chasm: A New Health System for the 21st Century [FULL]&#10; "/>
          <p:cNvPicPr/>
          <p:nvPr/>
        </p:nvPicPr>
        <p:blipFill rotWithShape="1">
          <a:blip r:embed="rId4">
            <a:extLst>
              <a:ext uri="{28A0092B-C50C-407E-A947-70E740481C1C}">
                <a14:useLocalDpi xmlns:a14="http://schemas.microsoft.com/office/drawing/2010/main" val="0"/>
              </a:ext>
            </a:extLst>
          </a:blip>
          <a:srcRect l="29109" t="15517" r="29482"/>
          <a:stretch/>
        </p:blipFill>
        <p:spPr bwMode="auto">
          <a:xfrm>
            <a:off x="4771124" y="1448827"/>
            <a:ext cx="1912292" cy="2513573"/>
          </a:xfrm>
          <a:prstGeom prst="rect">
            <a:avLst/>
          </a:prstGeom>
          <a:noFill/>
          <a:ln>
            <a:noFill/>
          </a:ln>
          <a:extLst>
            <a:ext uri="{53640926-AAD7-44D8-BBD7-CCE9431645EC}">
              <a14:shadowObscured xmlns:a14="http://schemas.microsoft.com/office/drawing/2010/main"/>
            </a:ext>
          </a:extLst>
        </p:spPr>
      </p:pic>
      <p:pic>
        <p:nvPicPr>
          <p:cNvPr id="15" name="Grafik 14"/>
          <p:cNvPicPr>
            <a:picLocks noChangeAspect="1"/>
          </p:cNvPicPr>
          <p:nvPr/>
        </p:nvPicPr>
        <p:blipFill>
          <a:blip r:embed="rId5"/>
          <a:stretch>
            <a:fillRect/>
          </a:stretch>
        </p:blipFill>
        <p:spPr>
          <a:xfrm>
            <a:off x="6982131" y="3866516"/>
            <a:ext cx="2161869" cy="2888720"/>
          </a:xfrm>
          <a:prstGeom prst="rect">
            <a:avLst/>
          </a:prstGeom>
        </p:spPr>
      </p:pic>
      <p:pic>
        <p:nvPicPr>
          <p:cNvPr id="16" name="Grafik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0031" y="3866516"/>
            <a:ext cx="1969393" cy="2991483"/>
          </a:xfrm>
          <a:prstGeom prst="rect">
            <a:avLst/>
          </a:prstGeom>
        </p:spPr>
      </p:pic>
      <p:sp>
        <p:nvSpPr>
          <p:cNvPr id="17" name="Textfeld 16"/>
          <p:cNvSpPr txBox="1"/>
          <p:nvPr/>
        </p:nvSpPr>
        <p:spPr>
          <a:xfrm>
            <a:off x="-35495" y="5877108"/>
            <a:ext cx="1770036" cy="215444"/>
          </a:xfrm>
          <a:prstGeom prst="rect">
            <a:avLst/>
          </a:prstGeom>
          <a:noFill/>
        </p:spPr>
        <p:txBody>
          <a:bodyPr wrap="none" rtlCol="0">
            <a:spAutoFit/>
          </a:bodyPr>
          <a:lstStyle/>
          <a:p>
            <a:r>
              <a:rPr lang="en-US" sz="800" dirty="0">
                <a:solidFill>
                  <a:schemeClr val="bg1"/>
                </a:solidFill>
              </a:rPr>
              <a:t>Institute of Medicine (IOM). 2001.</a:t>
            </a:r>
            <a:endParaRPr lang="de-DE" sz="800" dirty="0">
              <a:solidFill>
                <a:schemeClr val="bg1"/>
              </a:solidFill>
            </a:endParaRPr>
          </a:p>
        </p:txBody>
      </p:sp>
      <p:sp>
        <p:nvSpPr>
          <p:cNvPr id="3" name="Foliennummernplatzhalter 2">
            <a:extLst>
              <a:ext uri="{FF2B5EF4-FFF2-40B4-BE49-F238E27FC236}">
                <a16:creationId xmlns:a16="http://schemas.microsoft.com/office/drawing/2014/main" xmlns="" id="{E83E88FD-29AE-4D6A-8891-B733AB4F6CA2}"/>
              </a:ext>
            </a:extLst>
          </p:cNvPr>
          <p:cNvSpPr>
            <a:spLocks noGrp="1"/>
          </p:cNvSpPr>
          <p:nvPr>
            <p:ph type="sldNum" sz="quarter" idx="12"/>
          </p:nvPr>
        </p:nvSpPr>
        <p:spPr/>
        <p:txBody>
          <a:bodyPr/>
          <a:lstStyle/>
          <a:p>
            <a:pPr>
              <a:defRPr/>
            </a:pPr>
            <a:fld id="{4524B82D-9F93-4DEA-B310-BDCF6A594BF7}" type="slidenum">
              <a:rPr lang="de-DE" smtClean="0"/>
              <a:pPr>
                <a:defRPr/>
              </a:pPr>
              <a:t>35</a:t>
            </a:fld>
            <a:endParaRPr lang="de-DE"/>
          </a:p>
        </p:txBody>
      </p:sp>
    </p:spTree>
    <p:extLst>
      <p:ext uri="{BB962C8B-B14F-4D97-AF65-F5344CB8AC3E}">
        <p14:creationId xmlns:p14="http://schemas.microsoft.com/office/powerpoint/2010/main" val="613186840"/>
      </p:ext>
    </p:extLst>
  </p:cSld>
  <p:clrMapOvr>
    <a:masterClrMapping/>
  </p:clrMapOvr>
  <mc:AlternateContent xmlns:mc="http://schemas.openxmlformats.org/markup-compatibility/2006" xmlns:p14="http://schemas.microsoft.com/office/powerpoint/2010/main">
    <mc:Choice Requires="p14">
      <p:transition spd="slow" p14:dur="2000" advTm="35647"/>
    </mc:Choice>
    <mc:Fallback xmlns="">
      <p:transition spd="slow" advTm="35647"/>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 Fehler passieren, und sind nicht böse gemeint …</a:t>
            </a:r>
          </a:p>
        </p:txBody>
      </p:sp>
      <p:sp>
        <p:nvSpPr>
          <p:cNvPr id="3" name="Inhaltsplatzhalter 2"/>
          <p:cNvSpPr>
            <a:spLocks noGrp="1"/>
          </p:cNvSpPr>
          <p:nvPr>
            <p:ph idx="1"/>
          </p:nvPr>
        </p:nvSpPr>
        <p:spPr>
          <a:xfrm>
            <a:off x="6732240" y="1905000"/>
            <a:ext cx="1954559" cy="4114800"/>
          </a:xfrm>
        </p:spPr>
        <p:txBody>
          <a:bodyPr/>
          <a:lstStyle/>
          <a:p>
            <a:pPr marL="0" indent="0">
              <a:buNone/>
            </a:pPr>
            <a:r>
              <a:rPr lang="de-DE" dirty="0"/>
              <a:t>… aber haben </a:t>
            </a:r>
            <a:r>
              <a:rPr lang="de-DE" dirty="0" err="1"/>
              <a:t>Konse-quenzen</a:t>
            </a:r>
            <a:endParaRPr lang="de-DE" dirty="0"/>
          </a:p>
        </p:txBody>
      </p:sp>
      <p:pic>
        <p:nvPicPr>
          <p:cNvPr id="4" name="Grafik 3"/>
          <p:cNvPicPr>
            <a:picLocks noChangeAspect="1"/>
          </p:cNvPicPr>
          <p:nvPr/>
        </p:nvPicPr>
        <p:blipFill rotWithShape="1">
          <a:blip r:embed="rId2"/>
          <a:srcRect l="31888" t="32360" r="33462" b="28580"/>
          <a:stretch/>
        </p:blipFill>
        <p:spPr>
          <a:xfrm>
            <a:off x="539552" y="1982843"/>
            <a:ext cx="6030089" cy="4248472"/>
          </a:xfrm>
          <a:prstGeom prst="rect">
            <a:avLst/>
          </a:prstGeom>
        </p:spPr>
      </p:pic>
      <p:sp>
        <p:nvSpPr>
          <p:cNvPr id="5" name="Rechteck 4"/>
          <p:cNvSpPr/>
          <p:nvPr/>
        </p:nvSpPr>
        <p:spPr>
          <a:xfrm>
            <a:off x="2483768" y="6231315"/>
            <a:ext cx="1771639" cy="215444"/>
          </a:xfrm>
          <a:prstGeom prst="rect">
            <a:avLst/>
          </a:prstGeom>
        </p:spPr>
        <p:txBody>
          <a:bodyPr wrap="none">
            <a:spAutoFit/>
          </a:bodyPr>
          <a:lstStyle/>
          <a:p>
            <a:r>
              <a:rPr lang="de-DE" sz="800" dirty="0"/>
              <a:t>http://debeste.de/9034/Kommt-nix</a:t>
            </a:r>
          </a:p>
        </p:txBody>
      </p:sp>
      <p:sp>
        <p:nvSpPr>
          <p:cNvPr id="6" name="Foliennummernplatzhalter 5">
            <a:extLst>
              <a:ext uri="{FF2B5EF4-FFF2-40B4-BE49-F238E27FC236}">
                <a16:creationId xmlns:a16="http://schemas.microsoft.com/office/drawing/2014/main" xmlns="" id="{2FC18043-3755-429D-8CA9-A52228584250}"/>
              </a:ext>
            </a:extLst>
          </p:cNvPr>
          <p:cNvSpPr>
            <a:spLocks noGrp="1"/>
          </p:cNvSpPr>
          <p:nvPr>
            <p:ph type="sldNum" sz="quarter" idx="12"/>
          </p:nvPr>
        </p:nvSpPr>
        <p:spPr/>
        <p:txBody>
          <a:bodyPr/>
          <a:lstStyle/>
          <a:p>
            <a:pPr>
              <a:defRPr/>
            </a:pPr>
            <a:fld id="{4524B82D-9F93-4DEA-B310-BDCF6A594BF7}" type="slidenum">
              <a:rPr lang="de-DE" smtClean="0"/>
              <a:pPr>
                <a:defRPr/>
              </a:pPr>
              <a:t>36</a:t>
            </a:fld>
            <a:endParaRPr lang="de-DE"/>
          </a:p>
        </p:txBody>
      </p:sp>
    </p:spTree>
    <p:extLst>
      <p:ext uri="{BB962C8B-B14F-4D97-AF65-F5344CB8AC3E}">
        <p14:creationId xmlns:p14="http://schemas.microsoft.com/office/powerpoint/2010/main" val="836591275"/>
      </p:ext>
    </p:extLst>
  </p:cSld>
  <p:clrMapOvr>
    <a:masterClrMapping/>
  </p:clrMapOvr>
  <mc:AlternateContent xmlns:mc="http://schemas.openxmlformats.org/markup-compatibility/2006" xmlns:p14="http://schemas.microsoft.com/office/powerpoint/2010/main">
    <mc:Choice Requires="p14">
      <p:transition spd="slow" p14:dur="2000" advTm="40525"/>
    </mc:Choice>
    <mc:Fallback xmlns="">
      <p:transition spd="slow" advTm="40525"/>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Fehler: was wissen wir?</a:t>
            </a:r>
          </a:p>
        </p:txBody>
      </p:sp>
      <p:sp>
        <p:nvSpPr>
          <p:cNvPr id="6" name="Ellipse 5"/>
          <p:cNvSpPr/>
          <p:nvPr/>
        </p:nvSpPr>
        <p:spPr>
          <a:xfrm>
            <a:off x="3499520" y="2676129"/>
            <a:ext cx="5040560" cy="34563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dirty="0"/>
              <a:t>PATIENTEN-</a:t>
            </a:r>
          </a:p>
          <a:p>
            <a:pPr algn="r"/>
            <a:r>
              <a:rPr lang="de-DE" dirty="0"/>
              <a:t>SCHÄDIGUNG</a:t>
            </a:r>
          </a:p>
        </p:txBody>
      </p:sp>
      <p:sp>
        <p:nvSpPr>
          <p:cNvPr id="7" name="Ellipse 6"/>
          <p:cNvSpPr/>
          <p:nvPr/>
        </p:nvSpPr>
        <p:spPr>
          <a:xfrm>
            <a:off x="1187524" y="2676129"/>
            <a:ext cx="5040560" cy="34563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8" name="Ellipse 7"/>
          <p:cNvSpPr/>
          <p:nvPr/>
        </p:nvSpPr>
        <p:spPr>
          <a:xfrm>
            <a:off x="3502269" y="2676129"/>
            <a:ext cx="5040560" cy="3456384"/>
          </a:xfrm>
          <a:prstGeom prst="ellipse">
            <a:avLst/>
          </a:prstGeom>
          <a:solidFill>
            <a:srgbClr val="FF0000">
              <a:alpha val="71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dirty="0">
                <a:effectLst/>
              </a:rPr>
              <a:t>PATIENTEN-</a:t>
            </a:r>
          </a:p>
          <a:p>
            <a:pPr algn="r"/>
            <a:r>
              <a:rPr lang="de-DE" dirty="0">
                <a:effectLst/>
              </a:rPr>
              <a:t>SCHÄDIGUNG</a:t>
            </a:r>
          </a:p>
        </p:txBody>
      </p:sp>
      <p:sp>
        <p:nvSpPr>
          <p:cNvPr id="9" name="Ellipse 8"/>
          <p:cNvSpPr/>
          <p:nvPr/>
        </p:nvSpPr>
        <p:spPr>
          <a:xfrm>
            <a:off x="1170546" y="2676129"/>
            <a:ext cx="5040560" cy="3456384"/>
          </a:xfrm>
          <a:prstGeom prst="ellipse">
            <a:avLst/>
          </a:prstGeom>
          <a:solidFill>
            <a:srgbClr val="FFC000">
              <a:alpha val="6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cxnSp>
        <p:nvCxnSpPr>
          <p:cNvPr id="11" name="Gerade Verbindung mit Pfeil 10"/>
          <p:cNvCxnSpPr/>
          <p:nvPr/>
        </p:nvCxnSpPr>
        <p:spPr>
          <a:xfrm flipH="1">
            <a:off x="6804248" y="1789112"/>
            <a:ext cx="1080120" cy="16398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7158743" y="1421558"/>
            <a:ext cx="1765804" cy="400110"/>
          </a:xfrm>
          <a:prstGeom prst="rect">
            <a:avLst/>
          </a:prstGeom>
          <a:noFill/>
        </p:spPr>
        <p:txBody>
          <a:bodyPr wrap="none" rtlCol="0">
            <a:spAutoFit/>
          </a:bodyPr>
          <a:lstStyle/>
          <a:p>
            <a:r>
              <a:rPr lang="de-DE" dirty="0">
                <a:effectLst/>
              </a:rPr>
              <a:t>Unvermeidbar</a:t>
            </a:r>
          </a:p>
        </p:txBody>
      </p:sp>
      <p:cxnSp>
        <p:nvCxnSpPr>
          <p:cNvPr id="13" name="Gerade Verbindung mit Pfeil 12"/>
          <p:cNvCxnSpPr/>
          <p:nvPr/>
        </p:nvCxnSpPr>
        <p:spPr>
          <a:xfrm>
            <a:off x="755576" y="3068960"/>
            <a:ext cx="1662450" cy="8934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66563" y="2642544"/>
            <a:ext cx="1846276" cy="400110"/>
          </a:xfrm>
          <a:prstGeom prst="rect">
            <a:avLst/>
          </a:prstGeom>
          <a:noFill/>
        </p:spPr>
        <p:txBody>
          <a:bodyPr wrap="none" rtlCol="0">
            <a:spAutoFit/>
          </a:bodyPr>
          <a:lstStyle/>
          <a:p>
            <a:r>
              <a:rPr lang="de-DE" dirty="0" err="1">
                <a:effectLst/>
              </a:rPr>
              <a:t>Konsequenzlos</a:t>
            </a:r>
            <a:endParaRPr lang="de-DE" dirty="0">
              <a:effectLst/>
            </a:endParaRPr>
          </a:p>
        </p:txBody>
      </p:sp>
      <p:cxnSp>
        <p:nvCxnSpPr>
          <p:cNvPr id="17" name="Gerade Verbindung mit Pfeil 16"/>
          <p:cNvCxnSpPr/>
          <p:nvPr/>
        </p:nvCxnSpPr>
        <p:spPr>
          <a:xfrm flipH="1">
            <a:off x="4685196" y="2132856"/>
            <a:ext cx="314293" cy="16989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3503598" y="1709984"/>
            <a:ext cx="2991781" cy="400110"/>
          </a:xfrm>
          <a:prstGeom prst="rect">
            <a:avLst/>
          </a:prstGeom>
          <a:noFill/>
        </p:spPr>
        <p:txBody>
          <a:bodyPr wrap="none" rtlCol="0">
            <a:spAutoFit/>
          </a:bodyPr>
          <a:lstStyle/>
          <a:p>
            <a:r>
              <a:rPr lang="de-DE" dirty="0">
                <a:effectLst/>
              </a:rPr>
              <a:t>Vermeidbare Schädigung</a:t>
            </a:r>
          </a:p>
        </p:txBody>
      </p:sp>
      <p:sp>
        <p:nvSpPr>
          <p:cNvPr id="3" name="Rechteck 2"/>
          <p:cNvSpPr/>
          <p:nvPr/>
        </p:nvSpPr>
        <p:spPr>
          <a:xfrm>
            <a:off x="2155543" y="2926491"/>
            <a:ext cx="2968941" cy="853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effectLst/>
              </a:rPr>
              <a:t>BEHANDLUNGS-</a:t>
            </a:r>
          </a:p>
          <a:p>
            <a:r>
              <a:rPr lang="de-DE" dirty="0">
                <a:effectLst/>
              </a:rPr>
              <a:t>FEHLER</a:t>
            </a:r>
          </a:p>
        </p:txBody>
      </p:sp>
      <p:sp>
        <p:nvSpPr>
          <p:cNvPr id="5" name="Textfeld 4"/>
          <p:cNvSpPr txBox="1"/>
          <p:nvPr/>
        </p:nvSpPr>
        <p:spPr>
          <a:xfrm>
            <a:off x="1199876" y="4112592"/>
            <a:ext cx="2339743" cy="707886"/>
          </a:xfrm>
          <a:prstGeom prst="rect">
            <a:avLst/>
          </a:prstGeom>
          <a:noFill/>
        </p:spPr>
        <p:txBody>
          <a:bodyPr wrap="none" rtlCol="0">
            <a:spAutoFit/>
          </a:bodyPr>
          <a:lstStyle/>
          <a:p>
            <a:r>
              <a:rPr lang="de-DE" dirty="0"/>
              <a:t> </a:t>
            </a:r>
            <a:r>
              <a:rPr lang="de-DE" dirty="0">
                <a:effectLst/>
              </a:rPr>
              <a:t>(§280, 630a BGB, </a:t>
            </a:r>
          </a:p>
          <a:p>
            <a:r>
              <a:rPr lang="de-DE" dirty="0">
                <a:effectLst/>
              </a:rPr>
              <a:t>  DIN 44.300)</a:t>
            </a:r>
          </a:p>
        </p:txBody>
      </p:sp>
      <p:sp>
        <p:nvSpPr>
          <p:cNvPr id="4" name="Foliennummernplatzhalter 3">
            <a:extLst>
              <a:ext uri="{FF2B5EF4-FFF2-40B4-BE49-F238E27FC236}">
                <a16:creationId xmlns:a16="http://schemas.microsoft.com/office/drawing/2014/main" xmlns="" id="{2B4483F9-86BD-468B-A5BB-F5B78D9621E2}"/>
              </a:ext>
            </a:extLst>
          </p:cNvPr>
          <p:cNvSpPr>
            <a:spLocks noGrp="1"/>
          </p:cNvSpPr>
          <p:nvPr>
            <p:ph type="sldNum" sz="quarter" idx="12"/>
          </p:nvPr>
        </p:nvSpPr>
        <p:spPr/>
        <p:txBody>
          <a:bodyPr/>
          <a:lstStyle/>
          <a:p>
            <a:pPr>
              <a:defRPr/>
            </a:pPr>
            <a:fld id="{4524B82D-9F93-4DEA-B310-BDCF6A594BF7}" type="slidenum">
              <a:rPr lang="de-DE" smtClean="0"/>
              <a:pPr>
                <a:defRPr/>
              </a:pPr>
              <a:t>37</a:t>
            </a:fld>
            <a:endParaRPr lang="de-DE"/>
          </a:p>
        </p:txBody>
      </p:sp>
    </p:spTree>
    <p:extLst>
      <p:ext uri="{BB962C8B-B14F-4D97-AF65-F5344CB8AC3E}">
        <p14:creationId xmlns:p14="http://schemas.microsoft.com/office/powerpoint/2010/main" val="2594218156"/>
      </p:ext>
    </p:extLst>
  </p:cSld>
  <p:clrMapOvr>
    <a:masterClrMapping/>
  </p:clrMapOvr>
  <mc:AlternateContent xmlns:mc="http://schemas.openxmlformats.org/markup-compatibility/2006" xmlns:p14="http://schemas.microsoft.com/office/powerpoint/2010/main">
    <mc:Choice Requires="p14">
      <p:transition spd="slow" p14:dur="2000" advTm="61350"/>
    </mc:Choice>
    <mc:Fallback xmlns="">
      <p:transition spd="slow" advTm="6135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Fehler: was wissen wir?</a:t>
            </a:r>
          </a:p>
        </p:txBody>
      </p:sp>
      <p:sp>
        <p:nvSpPr>
          <p:cNvPr id="3" name="Inhaltsplatzhalter 2"/>
          <p:cNvSpPr>
            <a:spLocks noGrp="1"/>
          </p:cNvSpPr>
          <p:nvPr>
            <p:ph idx="1"/>
          </p:nvPr>
        </p:nvSpPr>
        <p:spPr/>
        <p:txBody>
          <a:bodyPr/>
          <a:lstStyle/>
          <a:p>
            <a:pPr marL="514350" indent="-514350">
              <a:buFont typeface="+mj-lt"/>
              <a:buAutoNum type="arabicPeriod"/>
            </a:pPr>
            <a:r>
              <a:rPr lang="de-DE" dirty="0"/>
              <a:t>Medizinische Fehler sind häufig!</a:t>
            </a:r>
          </a:p>
          <a:p>
            <a:pPr marL="914400" lvl="1" indent="-514350">
              <a:buFont typeface="+mj-lt"/>
              <a:buAutoNum type="arabicPeriod"/>
            </a:pPr>
            <a:r>
              <a:rPr lang="de-DE" dirty="0"/>
              <a:t>Aber nicht alle sind gleich häufig!</a:t>
            </a:r>
          </a:p>
          <a:p>
            <a:pPr marL="514350" indent="-514350">
              <a:buFont typeface="+mj-lt"/>
              <a:buAutoNum type="arabicPeriod"/>
            </a:pPr>
            <a:r>
              <a:rPr lang="de-DE" dirty="0"/>
              <a:t>Medizinische Fehler sind tödlich!</a:t>
            </a:r>
          </a:p>
          <a:p>
            <a:pPr marL="514350" indent="-514350">
              <a:buFont typeface="+mj-lt"/>
              <a:buAutoNum type="arabicPeriod"/>
            </a:pPr>
            <a:r>
              <a:rPr lang="de-DE" dirty="0"/>
              <a:t>Medizinische Fehler sind teuer!</a:t>
            </a:r>
          </a:p>
        </p:txBody>
      </p:sp>
      <p:sp>
        <p:nvSpPr>
          <p:cNvPr id="4" name="Foliennummernplatzhalter 3">
            <a:extLst>
              <a:ext uri="{FF2B5EF4-FFF2-40B4-BE49-F238E27FC236}">
                <a16:creationId xmlns:a16="http://schemas.microsoft.com/office/drawing/2014/main" xmlns="" id="{4D2B580F-08C6-4063-9669-484A5215BE69}"/>
              </a:ext>
            </a:extLst>
          </p:cNvPr>
          <p:cNvSpPr>
            <a:spLocks noGrp="1"/>
          </p:cNvSpPr>
          <p:nvPr>
            <p:ph type="sldNum" sz="quarter" idx="12"/>
          </p:nvPr>
        </p:nvSpPr>
        <p:spPr/>
        <p:txBody>
          <a:bodyPr/>
          <a:lstStyle/>
          <a:p>
            <a:pPr>
              <a:defRPr/>
            </a:pPr>
            <a:fld id="{4524B82D-9F93-4DEA-B310-BDCF6A594BF7}" type="slidenum">
              <a:rPr lang="de-DE" smtClean="0"/>
              <a:pPr>
                <a:defRPr/>
              </a:pPr>
              <a:t>38</a:t>
            </a:fld>
            <a:endParaRPr lang="de-DE"/>
          </a:p>
        </p:txBody>
      </p:sp>
      <p:sp>
        <p:nvSpPr>
          <p:cNvPr id="5" name="Rechteck 4"/>
          <p:cNvSpPr/>
          <p:nvPr/>
        </p:nvSpPr>
        <p:spPr>
          <a:xfrm>
            <a:off x="457200" y="4221088"/>
            <a:ext cx="8147248" cy="250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Im Jahr 2021 untersuchte der Medizinische Dienst über 13.000 Verdachtsfälle auf Behandlungsfehler in Krankenhäusern und niedergelassenen ärztlichen Praxen. Entdeckt wurden dabei ca. 3.600 Behandlungsfehler. In 6,8% der Schadensfällen kam es zu schweren Schäden von Dauer; 3,8% endeten tödlich.</a:t>
            </a:r>
          </a:p>
          <a:p>
            <a:pPr algn="ctr"/>
            <a:r>
              <a:rPr lang="de-DE" sz="2400" smtClean="0"/>
              <a:t>(KU </a:t>
            </a:r>
            <a:r>
              <a:rPr lang="de-DE" sz="2400" dirty="0" smtClean="0"/>
              <a:t>Gesundheitsmanagement, Dez. 2022, S. 1)</a:t>
            </a:r>
            <a:endParaRPr lang="de-DE" sz="2400" dirty="0"/>
          </a:p>
        </p:txBody>
      </p:sp>
    </p:spTree>
    <p:extLst>
      <p:ext uri="{BB962C8B-B14F-4D97-AF65-F5344CB8AC3E}">
        <p14:creationId xmlns:p14="http://schemas.microsoft.com/office/powerpoint/2010/main" val="4176291618"/>
      </p:ext>
    </p:extLst>
  </p:cSld>
  <p:clrMapOvr>
    <a:masterClrMapping/>
  </p:clrMapOvr>
  <mc:AlternateContent xmlns:mc="http://schemas.openxmlformats.org/markup-compatibility/2006" xmlns:p14="http://schemas.microsoft.com/office/powerpoint/2010/main">
    <mc:Choice Requires="p14">
      <p:transition spd="slow" p14:dur="2000" advTm="19989"/>
    </mc:Choice>
    <mc:Fallback xmlns="">
      <p:transition spd="slow" advTm="19989"/>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Bedeutung</a:t>
            </a:r>
          </a:p>
        </p:txBody>
      </p:sp>
      <p:pic>
        <p:nvPicPr>
          <p:cNvPr id="14" name="Grafik 13"/>
          <p:cNvPicPr/>
          <p:nvPr/>
        </p:nvPicPr>
        <p:blipFill rotWithShape="1">
          <a:blip r:embed="rId2"/>
          <a:srcRect l="22156" t="19694" r="13194" b="7114"/>
          <a:stretch/>
        </p:blipFill>
        <p:spPr bwMode="auto">
          <a:xfrm>
            <a:off x="1295636" y="1556792"/>
            <a:ext cx="6552728" cy="4392488"/>
          </a:xfrm>
          <a:prstGeom prst="rect">
            <a:avLst/>
          </a:prstGeom>
          <a:ln>
            <a:noFill/>
          </a:ln>
          <a:extLst>
            <a:ext uri="{53640926-AAD7-44D8-BBD7-CCE9431645EC}">
              <a14:shadowObscured xmlns:a14="http://schemas.microsoft.com/office/drawing/2010/main"/>
            </a:ext>
          </a:extLst>
        </p:spPr>
      </p:pic>
      <p:sp>
        <p:nvSpPr>
          <p:cNvPr id="10" name="Textfeld 9"/>
          <p:cNvSpPr txBox="1"/>
          <p:nvPr/>
        </p:nvSpPr>
        <p:spPr>
          <a:xfrm>
            <a:off x="1021574" y="6147801"/>
            <a:ext cx="7827784" cy="215444"/>
          </a:xfrm>
          <a:prstGeom prst="rect">
            <a:avLst/>
          </a:prstGeom>
          <a:noFill/>
        </p:spPr>
        <p:txBody>
          <a:bodyPr wrap="none" rtlCol="0">
            <a:spAutoFit/>
          </a:bodyPr>
          <a:lstStyle/>
          <a:p>
            <a:r>
              <a:rPr lang="de-DE" sz="800" dirty="0" err="1"/>
              <a:t>Pietrowski</a:t>
            </a:r>
            <a:r>
              <a:rPr lang="de-DE" sz="800" dirty="0"/>
              <a:t>, Detlef, Jürgen </a:t>
            </a:r>
            <a:r>
              <a:rPr lang="de-DE" sz="800" dirty="0" err="1"/>
              <a:t>Ennker</a:t>
            </a:r>
            <a:r>
              <a:rPr lang="de-DE" sz="800" dirty="0"/>
              <a:t>, </a:t>
            </a:r>
            <a:r>
              <a:rPr lang="de-DE" sz="800" dirty="0" err="1"/>
              <a:t>and</a:t>
            </a:r>
            <a:r>
              <a:rPr lang="de-DE" sz="800" dirty="0"/>
              <a:t> Peter Kleine. "Warum Risikomanagement im Krankenhaus?." </a:t>
            </a:r>
            <a:r>
              <a:rPr lang="de-DE" sz="800" i="1" dirty="0"/>
              <a:t>Risikomanagement in der operativen Medizin</a:t>
            </a:r>
            <a:r>
              <a:rPr lang="de-DE" sz="800" dirty="0"/>
              <a:t>. </a:t>
            </a:r>
            <a:r>
              <a:rPr lang="de-DE" sz="800" dirty="0" err="1"/>
              <a:t>Steinkopff</a:t>
            </a:r>
            <a:r>
              <a:rPr lang="de-DE" sz="800" dirty="0"/>
              <a:t>, 2007. 6-9.</a:t>
            </a:r>
          </a:p>
        </p:txBody>
      </p:sp>
      <p:sp>
        <p:nvSpPr>
          <p:cNvPr id="4" name="Foliennummernplatzhalter 3">
            <a:extLst>
              <a:ext uri="{FF2B5EF4-FFF2-40B4-BE49-F238E27FC236}">
                <a16:creationId xmlns:a16="http://schemas.microsoft.com/office/drawing/2014/main" xmlns="" id="{BA60E956-A611-41CB-B323-5872075437F1}"/>
              </a:ext>
            </a:extLst>
          </p:cNvPr>
          <p:cNvSpPr>
            <a:spLocks noGrp="1"/>
          </p:cNvSpPr>
          <p:nvPr>
            <p:ph type="sldNum" sz="quarter" idx="12"/>
          </p:nvPr>
        </p:nvSpPr>
        <p:spPr/>
        <p:txBody>
          <a:bodyPr/>
          <a:lstStyle/>
          <a:p>
            <a:pPr>
              <a:defRPr/>
            </a:pPr>
            <a:fld id="{4524B82D-9F93-4DEA-B310-BDCF6A594BF7}" type="slidenum">
              <a:rPr lang="de-DE" smtClean="0"/>
              <a:pPr>
                <a:defRPr/>
              </a:pPr>
              <a:t>39</a:t>
            </a:fld>
            <a:endParaRPr lang="de-DE"/>
          </a:p>
        </p:txBody>
      </p:sp>
    </p:spTree>
    <p:extLst>
      <p:ext uri="{BB962C8B-B14F-4D97-AF65-F5344CB8AC3E}">
        <p14:creationId xmlns:p14="http://schemas.microsoft.com/office/powerpoint/2010/main" val="2671388874"/>
      </p:ext>
    </p:extLst>
  </p:cSld>
  <p:clrMapOvr>
    <a:masterClrMapping/>
  </p:clrMapOvr>
  <mc:AlternateContent xmlns:mc="http://schemas.openxmlformats.org/markup-compatibility/2006" xmlns:p14="http://schemas.microsoft.com/office/powerpoint/2010/main">
    <mc:Choice Requires="p14">
      <p:transition spd="slow" p14:dur="2000" advTm="46296"/>
    </mc:Choice>
    <mc:Fallback xmlns="">
      <p:transition spd="slow" advTm="4629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17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de-DE" dirty="0"/>
              <a:t>3.2.1.1 Qualitätsbegriff und Qualitätsdimensionen</a:t>
            </a:r>
          </a:p>
        </p:txBody>
      </p:sp>
      <p:sp>
        <p:nvSpPr>
          <p:cNvPr id="39939" name="Rectangle 3"/>
          <p:cNvSpPr>
            <a:spLocks noGrp="1" noChangeArrowheads="1"/>
          </p:cNvSpPr>
          <p:nvPr>
            <p:ph idx="1"/>
          </p:nvPr>
        </p:nvSpPr>
        <p:spPr/>
        <p:txBody>
          <a:bodyPr/>
          <a:lstStyle/>
          <a:p>
            <a:pPr eaLnBrk="1" hangingPunct="1"/>
            <a:r>
              <a:rPr lang="de-DE" dirty="0"/>
              <a:t>Definition: keine einheitliche Definition</a:t>
            </a:r>
          </a:p>
          <a:p>
            <a:pPr eaLnBrk="1" hangingPunct="1"/>
            <a:r>
              <a:rPr lang="de-DE" dirty="0"/>
              <a:t>Objektive und subjektive Definition</a:t>
            </a:r>
          </a:p>
          <a:p>
            <a:pPr lvl="1" eaLnBrk="1" hangingPunct="1"/>
            <a:r>
              <a:rPr lang="de-DE" dirty="0"/>
              <a:t>Objektiv: anhand von naturwissenschaftlich-technischen Daten messbar</a:t>
            </a:r>
          </a:p>
          <a:p>
            <a:pPr lvl="1" eaLnBrk="1" hangingPunct="1"/>
            <a:r>
              <a:rPr lang="de-DE" dirty="0"/>
              <a:t>Subjektiv: als subjektives Phänomen entzieht sie sich einer objektiven Messung. Nur indirekt über Indikatoren (z. B. Zufriedenheit) messbar</a:t>
            </a:r>
          </a:p>
        </p:txBody>
      </p:sp>
      <p:sp>
        <p:nvSpPr>
          <p:cNvPr id="3" name="Foliennummernplatzhalter 2">
            <a:extLst>
              <a:ext uri="{FF2B5EF4-FFF2-40B4-BE49-F238E27FC236}">
                <a16:creationId xmlns:a16="http://schemas.microsoft.com/office/drawing/2014/main" xmlns="" id="{6A15AC3B-315F-426F-95AC-4319E90FD11D}"/>
              </a:ext>
            </a:extLst>
          </p:cNvPr>
          <p:cNvSpPr>
            <a:spLocks noGrp="1"/>
          </p:cNvSpPr>
          <p:nvPr>
            <p:ph type="sldNum" sz="quarter" idx="12"/>
          </p:nvPr>
        </p:nvSpPr>
        <p:spPr/>
        <p:txBody>
          <a:bodyPr/>
          <a:lstStyle/>
          <a:p>
            <a:pPr>
              <a:defRPr/>
            </a:pPr>
            <a:fld id="{4524B82D-9F93-4DEA-B310-BDCF6A594BF7}" type="slidenum">
              <a:rPr lang="de-DE" smtClean="0"/>
              <a:pPr>
                <a:defRPr/>
              </a:pPr>
              <a:t>4</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90808"/>
    </mc:Choice>
    <mc:Fallback xmlns="">
      <p:transition spd="slow" advTm="90808"/>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Bedeutung</a:t>
            </a:r>
          </a:p>
        </p:txBody>
      </p:sp>
      <p:pic>
        <p:nvPicPr>
          <p:cNvPr id="16" name="Grafik 15"/>
          <p:cNvPicPr/>
          <p:nvPr/>
        </p:nvPicPr>
        <p:blipFill rotWithShape="1">
          <a:blip r:embed="rId2"/>
          <a:srcRect l="12070" t="22046" r="13525" b="6820"/>
          <a:stretch/>
        </p:blipFill>
        <p:spPr bwMode="auto">
          <a:xfrm>
            <a:off x="0" y="1340768"/>
            <a:ext cx="9108504" cy="5517232"/>
          </a:xfrm>
          <a:prstGeom prst="rect">
            <a:avLst/>
          </a:prstGeom>
          <a:ln>
            <a:noFill/>
          </a:ln>
          <a:extLst>
            <a:ext uri="{53640926-AAD7-44D8-BBD7-CCE9431645EC}">
              <a14:shadowObscured xmlns:a14="http://schemas.microsoft.com/office/drawing/2010/main"/>
            </a:ext>
          </a:extLst>
        </p:spPr>
      </p:pic>
      <p:sp>
        <p:nvSpPr>
          <p:cNvPr id="10" name="Textfeld 9"/>
          <p:cNvSpPr txBox="1"/>
          <p:nvPr/>
        </p:nvSpPr>
        <p:spPr>
          <a:xfrm>
            <a:off x="3779912" y="6613753"/>
            <a:ext cx="4809330" cy="215444"/>
          </a:xfrm>
          <a:prstGeom prst="rect">
            <a:avLst/>
          </a:prstGeom>
          <a:noFill/>
        </p:spPr>
        <p:txBody>
          <a:bodyPr wrap="none" rtlCol="0">
            <a:spAutoFit/>
          </a:bodyPr>
          <a:lstStyle/>
          <a:p>
            <a:r>
              <a:rPr lang="en-US" sz="800" dirty="0" err="1">
                <a:solidFill>
                  <a:schemeClr val="bg1"/>
                </a:solidFill>
              </a:rPr>
              <a:t>Slawomirski</a:t>
            </a:r>
            <a:r>
              <a:rPr lang="en-US" sz="800" dirty="0">
                <a:solidFill>
                  <a:schemeClr val="bg1"/>
                </a:solidFill>
              </a:rPr>
              <a:t>, Luke, </a:t>
            </a:r>
            <a:r>
              <a:rPr lang="en-US" sz="800" dirty="0" err="1">
                <a:solidFill>
                  <a:schemeClr val="bg1"/>
                </a:solidFill>
              </a:rPr>
              <a:t>Ane</a:t>
            </a:r>
            <a:r>
              <a:rPr lang="en-US" sz="800" dirty="0">
                <a:solidFill>
                  <a:schemeClr val="bg1"/>
                </a:solidFill>
              </a:rPr>
              <a:t> </a:t>
            </a:r>
            <a:r>
              <a:rPr lang="en-US" sz="800" dirty="0" err="1">
                <a:solidFill>
                  <a:schemeClr val="bg1"/>
                </a:solidFill>
              </a:rPr>
              <a:t>Auraaen</a:t>
            </a:r>
            <a:r>
              <a:rPr lang="en-US" sz="800" dirty="0">
                <a:solidFill>
                  <a:schemeClr val="bg1"/>
                </a:solidFill>
              </a:rPr>
              <a:t>, and </a:t>
            </a:r>
            <a:r>
              <a:rPr lang="en-US" sz="800" dirty="0" err="1">
                <a:solidFill>
                  <a:schemeClr val="bg1"/>
                </a:solidFill>
              </a:rPr>
              <a:t>Nicolaas</a:t>
            </a:r>
            <a:r>
              <a:rPr lang="en-US" sz="800" dirty="0">
                <a:solidFill>
                  <a:schemeClr val="bg1"/>
                </a:solidFill>
              </a:rPr>
              <a:t> S. </a:t>
            </a:r>
            <a:r>
              <a:rPr lang="en-US" sz="800" dirty="0" err="1">
                <a:solidFill>
                  <a:schemeClr val="bg1"/>
                </a:solidFill>
              </a:rPr>
              <a:t>Klazinga</a:t>
            </a:r>
            <a:r>
              <a:rPr lang="en-US" sz="800" dirty="0">
                <a:solidFill>
                  <a:schemeClr val="bg1"/>
                </a:solidFill>
              </a:rPr>
              <a:t>. "The economics of patient safety." (2017).</a:t>
            </a:r>
            <a:endParaRPr lang="de-DE" sz="800" dirty="0">
              <a:solidFill>
                <a:schemeClr val="bg1"/>
              </a:solidFill>
            </a:endParaRPr>
          </a:p>
        </p:txBody>
      </p:sp>
      <p:sp>
        <p:nvSpPr>
          <p:cNvPr id="3" name="Ellipse 2"/>
          <p:cNvSpPr/>
          <p:nvPr/>
        </p:nvSpPr>
        <p:spPr>
          <a:xfrm>
            <a:off x="1691680" y="5589240"/>
            <a:ext cx="265609" cy="1016025"/>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1309217" y="1556792"/>
            <a:ext cx="1246559"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oliennummernplatzhalter 3">
            <a:extLst>
              <a:ext uri="{FF2B5EF4-FFF2-40B4-BE49-F238E27FC236}">
                <a16:creationId xmlns:a16="http://schemas.microsoft.com/office/drawing/2014/main" xmlns="" id="{77AE00A1-12F0-4028-85A4-71776D198617}"/>
              </a:ext>
            </a:extLst>
          </p:cNvPr>
          <p:cNvSpPr>
            <a:spLocks noGrp="1"/>
          </p:cNvSpPr>
          <p:nvPr>
            <p:ph type="sldNum" sz="quarter" idx="12"/>
          </p:nvPr>
        </p:nvSpPr>
        <p:spPr/>
        <p:txBody>
          <a:bodyPr/>
          <a:lstStyle/>
          <a:p>
            <a:pPr>
              <a:defRPr/>
            </a:pPr>
            <a:fld id="{4524B82D-9F93-4DEA-B310-BDCF6A594BF7}" type="slidenum">
              <a:rPr lang="de-DE" smtClean="0"/>
              <a:pPr>
                <a:defRPr/>
              </a:pPr>
              <a:t>40</a:t>
            </a:fld>
            <a:endParaRPr lang="de-DE"/>
          </a:p>
        </p:txBody>
      </p:sp>
    </p:spTree>
    <p:extLst>
      <p:ext uri="{BB962C8B-B14F-4D97-AF65-F5344CB8AC3E}">
        <p14:creationId xmlns:p14="http://schemas.microsoft.com/office/powerpoint/2010/main" val="3801809108"/>
      </p:ext>
    </p:extLst>
  </p:cSld>
  <p:clrMapOvr>
    <a:masterClrMapping/>
  </p:clrMapOvr>
  <mc:AlternateContent xmlns:mc="http://schemas.openxmlformats.org/markup-compatibility/2006" xmlns:p14="http://schemas.microsoft.com/office/powerpoint/2010/main">
    <mc:Choice Requires="p14">
      <p:transition spd="slow" p14:dur="2000" advTm="62471"/>
    </mc:Choice>
    <mc:Fallback xmlns="">
      <p:transition spd="slow" advTm="62471"/>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Fehler: was wissen wir?</a:t>
            </a:r>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72" y="1676400"/>
            <a:ext cx="4320480" cy="5080884"/>
          </a:xfrm>
          <a:prstGeom prst="rect">
            <a:avLst/>
          </a:prstGeom>
        </p:spPr>
      </p:pic>
      <p:sp>
        <p:nvSpPr>
          <p:cNvPr id="3" name="Rechteck 2"/>
          <p:cNvSpPr/>
          <p:nvPr/>
        </p:nvSpPr>
        <p:spPr>
          <a:xfrm>
            <a:off x="2812976" y="1676400"/>
            <a:ext cx="1584176" cy="912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67956" y="5845102"/>
            <a:ext cx="2377339" cy="912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p:cNvPicPr>
            <a:picLocks noChangeAspect="1"/>
          </p:cNvPicPr>
          <p:nvPr/>
        </p:nvPicPr>
        <p:blipFill rotWithShape="1">
          <a:blip r:embed="rId3"/>
          <a:srcRect l="9150" t="9680" r="10890" b="8420"/>
          <a:stretch/>
        </p:blipFill>
        <p:spPr>
          <a:xfrm>
            <a:off x="3924702" y="1556792"/>
            <a:ext cx="5212485" cy="3336776"/>
          </a:xfrm>
          <a:prstGeom prst="rect">
            <a:avLst/>
          </a:prstGeom>
        </p:spPr>
      </p:pic>
      <p:sp>
        <p:nvSpPr>
          <p:cNvPr id="4" name="Foliennummernplatzhalter 3">
            <a:extLst>
              <a:ext uri="{FF2B5EF4-FFF2-40B4-BE49-F238E27FC236}">
                <a16:creationId xmlns:a16="http://schemas.microsoft.com/office/drawing/2014/main" xmlns="" id="{6A6AD288-3C5D-429D-82CB-EB1CE3643B24}"/>
              </a:ext>
            </a:extLst>
          </p:cNvPr>
          <p:cNvSpPr>
            <a:spLocks noGrp="1"/>
          </p:cNvSpPr>
          <p:nvPr>
            <p:ph type="sldNum" sz="quarter" idx="12"/>
          </p:nvPr>
        </p:nvSpPr>
        <p:spPr/>
        <p:txBody>
          <a:bodyPr/>
          <a:lstStyle/>
          <a:p>
            <a:pPr>
              <a:defRPr/>
            </a:pPr>
            <a:fld id="{4524B82D-9F93-4DEA-B310-BDCF6A594BF7}" type="slidenum">
              <a:rPr lang="de-DE" smtClean="0"/>
              <a:pPr>
                <a:defRPr/>
              </a:pPr>
              <a:t>41</a:t>
            </a:fld>
            <a:endParaRPr lang="de-DE"/>
          </a:p>
        </p:txBody>
      </p:sp>
    </p:spTree>
    <p:extLst>
      <p:ext uri="{BB962C8B-B14F-4D97-AF65-F5344CB8AC3E}">
        <p14:creationId xmlns:p14="http://schemas.microsoft.com/office/powerpoint/2010/main" val="2563138910"/>
      </p:ext>
    </p:extLst>
  </p:cSld>
  <p:clrMapOvr>
    <a:masterClrMapping/>
  </p:clrMapOvr>
  <mc:AlternateContent xmlns:mc="http://schemas.openxmlformats.org/markup-compatibility/2006" xmlns:p14="http://schemas.microsoft.com/office/powerpoint/2010/main">
    <mc:Choice Requires="p14">
      <p:transition spd="slow" p14:dur="2000" advTm="25414"/>
    </mc:Choice>
    <mc:Fallback xmlns="">
      <p:transition spd="slow" advTm="25414"/>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2"/>
          <a:srcRect l="27950" t="33620" r="18500" b="21020"/>
          <a:stretch/>
        </p:blipFill>
        <p:spPr>
          <a:xfrm>
            <a:off x="2915816" y="3550421"/>
            <a:ext cx="6209601" cy="3287436"/>
          </a:xfrm>
          <a:prstGeom prst="rect">
            <a:avLst/>
          </a:prstGeom>
        </p:spPr>
      </p:pic>
      <p:sp>
        <p:nvSpPr>
          <p:cNvPr id="2" name="Titel 1"/>
          <p:cNvSpPr>
            <a:spLocks noGrp="1"/>
          </p:cNvSpPr>
          <p:nvPr>
            <p:ph type="title"/>
          </p:nvPr>
        </p:nvSpPr>
        <p:spPr/>
        <p:txBody>
          <a:bodyPr/>
          <a:lstStyle/>
          <a:p>
            <a:r>
              <a:rPr lang="de-DE" dirty="0"/>
              <a:t>Nicht alle Fehler gleich!</a:t>
            </a: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03" y="1484784"/>
            <a:ext cx="3808239" cy="3302457"/>
          </a:xfrm>
          <a:prstGeom prst="rect">
            <a:avLst/>
          </a:prstGeom>
          <a:solidFill>
            <a:srgbClr val="FFFFCC"/>
          </a:solidFill>
        </p:spPr>
      </p:pic>
      <p:sp>
        <p:nvSpPr>
          <p:cNvPr id="8" name="Textfeld 7"/>
          <p:cNvSpPr txBox="1"/>
          <p:nvPr/>
        </p:nvSpPr>
        <p:spPr>
          <a:xfrm>
            <a:off x="179512" y="4854102"/>
            <a:ext cx="2677336" cy="215444"/>
          </a:xfrm>
          <a:prstGeom prst="rect">
            <a:avLst/>
          </a:prstGeom>
          <a:noFill/>
        </p:spPr>
        <p:txBody>
          <a:bodyPr wrap="none" rtlCol="0">
            <a:spAutoFit/>
          </a:bodyPr>
          <a:lstStyle/>
          <a:p>
            <a:r>
              <a:rPr lang="de-DE" sz="800" dirty="0"/>
              <a:t>https://de.wikipedia.org/wiki/Herbert_William_Heinrich</a:t>
            </a:r>
          </a:p>
        </p:txBody>
      </p:sp>
      <p:sp>
        <p:nvSpPr>
          <p:cNvPr id="9" name="Textfeld 8"/>
          <p:cNvSpPr txBox="1"/>
          <p:nvPr/>
        </p:nvSpPr>
        <p:spPr>
          <a:xfrm>
            <a:off x="4211960" y="3165041"/>
            <a:ext cx="4752528" cy="338554"/>
          </a:xfrm>
          <a:prstGeom prst="rect">
            <a:avLst/>
          </a:prstGeom>
          <a:noFill/>
        </p:spPr>
        <p:txBody>
          <a:bodyPr wrap="square" rtlCol="0">
            <a:spAutoFit/>
          </a:bodyPr>
          <a:lstStyle/>
          <a:p>
            <a:r>
              <a:rPr lang="de-DE" sz="800" dirty="0" err="1"/>
              <a:t>Siggelkow</a:t>
            </a:r>
            <a:r>
              <a:rPr lang="de-DE" sz="800" dirty="0"/>
              <a:t>, A. (2018) Patientensicherheit und Risikomanagement oder „Entscheidend ist die Haltung!“. Ärztekammer Niedersachsen</a:t>
            </a:r>
          </a:p>
        </p:txBody>
      </p:sp>
      <p:sp>
        <p:nvSpPr>
          <p:cNvPr id="10" name="Ellipse 9"/>
          <p:cNvSpPr/>
          <p:nvPr/>
        </p:nvSpPr>
        <p:spPr>
          <a:xfrm>
            <a:off x="6019800" y="4622900"/>
            <a:ext cx="2008584" cy="328682"/>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oliennummernplatzhalter 4">
            <a:extLst>
              <a:ext uri="{FF2B5EF4-FFF2-40B4-BE49-F238E27FC236}">
                <a16:creationId xmlns:a16="http://schemas.microsoft.com/office/drawing/2014/main" xmlns="" id="{24B5F391-66D5-4DF2-A2C6-08B4AF02C42D}"/>
              </a:ext>
            </a:extLst>
          </p:cNvPr>
          <p:cNvSpPr>
            <a:spLocks noGrp="1"/>
          </p:cNvSpPr>
          <p:nvPr>
            <p:ph type="sldNum" sz="quarter" idx="12"/>
          </p:nvPr>
        </p:nvSpPr>
        <p:spPr/>
        <p:txBody>
          <a:bodyPr/>
          <a:lstStyle/>
          <a:p>
            <a:pPr>
              <a:defRPr/>
            </a:pPr>
            <a:fld id="{4524B82D-9F93-4DEA-B310-BDCF6A594BF7}" type="slidenum">
              <a:rPr lang="de-DE" smtClean="0"/>
              <a:pPr>
                <a:defRPr/>
              </a:pPr>
              <a:t>42</a:t>
            </a:fld>
            <a:endParaRPr lang="de-DE"/>
          </a:p>
        </p:txBody>
      </p:sp>
    </p:spTree>
    <p:extLst>
      <p:ext uri="{BB962C8B-B14F-4D97-AF65-F5344CB8AC3E}">
        <p14:creationId xmlns:p14="http://schemas.microsoft.com/office/powerpoint/2010/main" val="1574511929"/>
      </p:ext>
    </p:extLst>
  </p:cSld>
  <p:clrMapOvr>
    <a:masterClrMapping/>
  </p:clrMapOvr>
  <mc:AlternateContent xmlns:mc="http://schemas.openxmlformats.org/markup-compatibility/2006" xmlns:p14="http://schemas.microsoft.com/office/powerpoint/2010/main">
    <mc:Choice Requires="p14">
      <p:transition spd="slow" p14:dur="2000" advTm="193134"/>
    </mc:Choice>
    <mc:Fallback xmlns="">
      <p:transition spd="slow" advTm="193134"/>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Kosten</a:t>
            </a:r>
          </a:p>
        </p:txBody>
      </p:sp>
      <p:sp>
        <p:nvSpPr>
          <p:cNvPr id="3" name="Inhaltsplatzhalter 2"/>
          <p:cNvSpPr>
            <a:spLocks noGrp="1"/>
          </p:cNvSpPr>
          <p:nvPr>
            <p:ph idx="1"/>
          </p:nvPr>
        </p:nvSpPr>
        <p:spPr/>
        <p:txBody>
          <a:bodyPr/>
          <a:lstStyle/>
          <a:p>
            <a:endParaRPr lang="de-DE" dirty="0"/>
          </a:p>
        </p:txBody>
      </p:sp>
      <p:pic>
        <p:nvPicPr>
          <p:cNvPr id="5" name="Grafik 4"/>
          <p:cNvPicPr>
            <a:picLocks noChangeAspect="1"/>
          </p:cNvPicPr>
          <p:nvPr/>
        </p:nvPicPr>
        <p:blipFill rotWithShape="1">
          <a:blip r:embed="rId3"/>
          <a:srcRect l="19548" t="20120" r="15633" b="16423"/>
          <a:stretch/>
        </p:blipFill>
        <p:spPr>
          <a:xfrm>
            <a:off x="272202" y="1573799"/>
            <a:ext cx="8599596" cy="4735697"/>
          </a:xfrm>
          <a:prstGeom prst="rect">
            <a:avLst/>
          </a:prstGeom>
        </p:spPr>
      </p:pic>
      <p:sp>
        <p:nvSpPr>
          <p:cNvPr id="6" name="Textfeld 5"/>
          <p:cNvSpPr txBox="1"/>
          <p:nvPr/>
        </p:nvSpPr>
        <p:spPr>
          <a:xfrm>
            <a:off x="2167335" y="6309496"/>
            <a:ext cx="4809330" cy="215444"/>
          </a:xfrm>
          <a:prstGeom prst="rect">
            <a:avLst/>
          </a:prstGeom>
          <a:noFill/>
        </p:spPr>
        <p:txBody>
          <a:bodyPr wrap="none" rtlCol="0">
            <a:spAutoFit/>
          </a:bodyPr>
          <a:lstStyle/>
          <a:p>
            <a:r>
              <a:rPr lang="en-US" sz="800" dirty="0" err="1"/>
              <a:t>Slawomirski</a:t>
            </a:r>
            <a:r>
              <a:rPr lang="en-US" sz="800" dirty="0"/>
              <a:t>, Luke, </a:t>
            </a:r>
            <a:r>
              <a:rPr lang="en-US" sz="800" dirty="0" err="1"/>
              <a:t>Ane</a:t>
            </a:r>
            <a:r>
              <a:rPr lang="en-US" sz="800" dirty="0"/>
              <a:t> </a:t>
            </a:r>
            <a:r>
              <a:rPr lang="en-US" sz="800" dirty="0" err="1"/>
              <a:t>Auraaen</a:t>
            </a:r>
            <a:r>
              <a:rPr lang="en-US" sz="800" dirty="0"/>
              <a:t>, and </a:t>
            </a:r>
            <a:r>
              <a:rPr lang="en-US" sz="800" dirty="0" err="1"/>
              <a:t>Nicolaas</a:t>
            </a:r>
            <a:r>
              <a:rPr lang="en-US" sz="800" dirty="0"/>
              <a:t> S. </a:t>
            </a:r>
            <a:r>
              <a:rPr lang="en-US" sz="800" dirty="0" err="1"/>
              <a:t>Klazinga</a:t>
            </a:r>
            <a:r>
              <a:rPr lang="en-US" sz="800" dirty="0"/>
              <a:t>. "The economics of patient safety." (2017).</a:t>
            </a:r>
            <a:endParaRPr lang="de-DE" sz="800" dirty="0"/>
          </a:p>
        </p:txBody>
      </p:sp>
      <p:sp>
        <p:nvSpPr>
          <p:cNvPr id="7" name="Rechteck 6"/>
          <p:cNvSpPr/>
          <p:nvPr/>
        </p:nvSpPr>
        <p:spPr>
          <a:xfrm>
            <a:off x="899592" y="1772816"/>
            <a:ext cx="7344816" cy="38884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a:p>
            <a:pPr algn="ctr"/>
            <a:r>
              <a:rPr lang="en-US" sz="3200" dirty="0"/>
              <a:t>USA: </a:t>
            </a:r>
            <a:r>
              <a:rPr lang="en-US" sz="3200" dirty="0" err="1"/>
              <a:t>Vermeidbare</a:t>
            </a:r>
            <a:r>
              <a:rPr lang="en-US" sz="3200" dirty="0"/>
              <a:t> </a:t>
            </a:r>
            <a:r>
              <a:rPr lang="en-US" sz="3200" dirty="0" err="1"/>
              <a:t>Schädigungen</a:t>
            </a:r>
            <a:endParaRPr lang="en-US" sz="2400" dirty="0"/>
          </a:p>
          <a:p>
            <a:endParaRPr lang="en-US" sz="2400" dirty="0"/>
          </a:p>
          <a:p>
            <a:pPr marL="285750" indent="-285750">
              <a:buFontTx/>
              <a:buChar char="-"/>
            </a:pPr>
            <a:r>
              <a:rPr lang="en-US" sz="2400" dirty="0"/>
              <a:t>19.5 </a:t>
            </a:r>
            <a:r>
              <a:rPr lang="en-US" sz="2400" dirty="0" err="1"/>
              <a:t>Mrd</a:t>
            </a:r>
            <a:r>
              <a:rPr lang="en-US" sz="2400" dirty="0"/>
              <a:t>. US$</a:t>
            </a:r>
          </a:p>
          <a:p>
            <a:pPr marL="742950" lvl="1" indent="-285750">
              <a:buFontTx/>
              <a:buChar char="-"/>
            </a:pPr>
            <a:r>
              <a:rPr lang="en-US" sz="2400" dirty="0"/>
              <a:t>17 </a:t>
            </a:r>
            <a:r>
              <a:rPr lang="en-US" sz="2400" dirty="0" err="1"/>
              <a:t>Mrd</a:t>
            </a:r>
            <a:r>
              <a:rPr lang="en-US" sz="2400" dirty="0"/>
              <a:t>. US$ </a:t>
            </a:r>
            <a:r>
              <a:rPr lang="en-US" sz="2400" dirty="0" err="1"/>
              <a:t>Kernkosten</a:t>
            </a:r>
            <a:endParaRPr lang="en-US" sz="2400" dirty="0"/>
          </a:p>
          <a:p>
            <a:pPr marL="742950" lvl="1" indent="-285750">
              <a:buFontTx/>
              <a:buChar char="-"/>
            </a:pPr>
            <a:r>
              <a:rPr lang="en-US" sz="2400" dirty="0"/>
              <a:t>1.4 </a:t>
            </a:r>
            <a:r>
              <a:rPr lang="en-US" sz="2400" dirty="0" err="1"/>
              <a:t>Mrd</a:t>
            </a:r>
            <a:r>
              <a:rPr lang="en-US" sz="2400" dirty="0"/>
              <a:t>. US$ </a:t>
            </a:r>
            <a:r>
              <a:rPr lang="en-US" sz="2400" dirty="0" err="1"/>
              <a:t>durch</a:t>
            </a:r>
            <a:r>
              <a:rPr lang="en-US" sz="2400" dirty="0"/>
              <a:t> </a:t>
            </a:r>
            <a:r>
              <a:rPr lang="en-US" sz="2400" dirty="0" err="1"/>
              <a:t>Todesfälle</a:t>
            </a:r>
            <a:endParaRPr lang="en-US" sz="2400" dirty="0"/>
          </a:p>
          <a:p>
            <a:pPr marL="742950" lvl="1" indent="-285750">
              <a:buFontTx/>
              <a:buChar char="-"/>
            </a:pPr>
            <a:r>
              <a:rPr lang="en-US" sz="2400" dirty="0"/>
              <a:t>1.1 </a:t>
            </a:r>
            <a:r>
              <a:rPr lang="en-US" sz="2400" dirty="0" err="1"/>
              <a:t>Mrd</a:t>
            </a:r>
            <a:r>
              <a:rPr lang="en-US" sz="2400" dirty="0"/>
              <a:t>. US$ </a:t>
            </a:r>
            <a:r>
              <a:rPr lang="en-US" sz="2400" dirty="0" err="1"/>
              <a:t>Produktivitätsverluste</a:t>
            </a:r>
            <a:endParaRPr lang="en-US" sz="2400" dirty="0"/>
          </a:p>
          <a:p>
            <a:pPr marL="285750" indent="-285750">
              <a:buFontTx/>
              <a:buChar char="-"/>
            </a:pPr>
            <a:r>
              <a:rPr lang="en-US" sz="2400" dirty="0"/>
              <a:t>123 US$ pro </a:t>
            </a:r>
            <a:r>
              <a:rPr lang="en-US" sz="2400" dirty="0" err="1"/>
              <a:t>Aufnahme</a:t>
            </a:r>
            <a:endParaRPr lang="en-US" sz="2400" dirty="0"/>
          </a:p>
          <a:p>
            <a:pPr marL="285750" indent="-285750">
              <a:buFontTx/>
              <a:buChar char="-"/>
            </a:pPr>
            <a:endParaRPr lang="de-DE" sz="800" dirty="0">
              <a:solidFill>
                <a:schemeClr val="bg1"/>
              </a:solidFill>
            </a:endParaRPr>
          </a:p>
          <a:p>
            <a:pPr marL="285750" indent="-285750">
              <a:buFontTx/>
              <a:buChar char="-"/>
            </a:pPr>
            <a:endParaRPr lang="de-DE" sz="800" dirty="0">
              <a:solidFill>
                <a:schemeClr val="bg1"/>
              </a:solidFill>
            </a:endParaRPr>
          </a:p>
          <a:p>
            <a:pPr marL="285750" indent="-285750">
              <a:buFontTx/>
              <a:buChar char="-"/>
            </a:pPr>
            <a:endParaRPr lang="de-DE" sz="800" dirty="0">
              <a:solidFill>
                <a:schemeClr val="bg1"/>
              </a:solidFill>
            </a:endParaRPr>
          </a:p>
          <a:p>
            <a:pPr marL="285750" indent="-285750">
              <a:buFontTx/>
              <a:buChar char="-"/>
            </a:pPr>
            <a:endParaRPr lang="de-DE" sz="800" dirty="0">
              <a:solidFill>
                <a:schemeClr val="bg1"/>
              </a:solidFill>
            </a:endParaRPr>
          </a:p>
          <a:p>
            <a:r>
              <a:rPr lang="en-US" sz="800" dirty="0" err="1"/>
              <a:t>Andel</a:t>
            </a:r>
            <a:r>
              <a:rPr lang="en-US" sz="800" dirty="0"/>
              <a:t>, C., </a:t>
            </a:r>
            <a:r>
              <a:rPr lang="en-US" sz="800" dirty="0" err="1"/>
              <a:t>Davidow</a:t>
            </a:r>
            <a:r>
              <a:rPr lang="en-US" sz="800" dirty="0"/>
              <a:t>, S. L., Hollander, M., &amp; Moreno, D. A. (2012). The economics of health care quality and medical errors. </a:t>
            </a:r>
            <a:r>
              <a:rPr lang="en-US" sz="800" i="1" dirty="0"/>
              <a:t>Journal of health care finance</a:t>
            </a:r>
            <a:r>
              <a:rPr lang="en-US" sz="800" dirty="0"/>
              <a:t>, </a:t>
            </a:r>
            <a:r>
              <a:rPr lang="en-US" sz="800" i="1" dirty="0"/>
              <a:t>39</a:t>
            </a:r>
            <a:r>
              <a:rPr lang="en-US" sz="800" dirty="0"/>
              <a:t>(1), 39.</a:t>
            </a:r>
            <a:endParaRPr lang="de-DE" sz="800" dirty="0">
              <a:solidFill>
                <a:schemeClr val="bg1"/>
              </a:solidFill>
            </a:endParaRPr>
          </a:p>
        </p:txBody>
      </p:sp>
      <p:pic>
        <p:nvPicPr>
          <p:cNvPr id="9" name="Grafik 8"/>
          <p:cNvPicPr/>
          <p:nvPr/>
        </p:nvPicPr>
        <p:blipFill rotWithShape="1">
          <a:blip r:embed="rId4"/>
          <a:srcRect l="13617" t="10095" r="67855" b="79480"/>
          <a:stretch/>
        </p:blipFill>
        <p:spPr bwMode="auto">
          <a:xfrm>
            <a:off x="6372201" y="2770774"/>
            <a:ext cx="1560322" cy="730234"/>
          </a:xfrm>
          <a:prstGeom prst="rect">
            <a:avLst/>
          </a:prstGeom>
          <a:ln>
            <a:noFill/>
          </a:ln>
          <a:extLst>
            <a:ext uri="{53640926-AAD7-44D8-BBD7-CCE9431645EC}">
              <a14:shadowObscured xmlns:a14="http://schemas.microsoft.com/office/drawing/2010/main"/>
            </a:ext>
          </a:extLst>
        </p:spPr>
      </p:pic>
      <p:sp>
        <p:nvSpPr>
          <p:cNvPr id="4" name="Foliennummernplatzhalter 3">
            <a:extLst>
              <a:ext uri="{FF2B5EF4-FFF2-40B4-BE49-F238E27FC236}">
                <a16:creationId xmlns:a16="http://schemas.microsoft.com/office/drawing/2014/main" xmlns="" id="{69F1FE5C-B318-4F2A-99FA-DD0343F5F6E1}"/>
              </a:ext>
            </a:extLst>
          </p:cNvPr>
          <p:cNvSpPr>
            <a:spLocks noGrp="1"/>
          </p:cNvSpPr>
          <p:nvPr>
            <p:ph type="sldNum" sz="quarter" idx="12"/>
          </p:nvPr>
        </p:nvSpPr>
        <p:spPr/>
        <p:txBody>
          <a:bodyPr/>
          <a:lstStyle/>
          <a:p>
            <a:pPr>
              <a:defRPr/>
            </a:pPr>
            <a:fld id="{4524B82D-9F93-4DEA-B310-BDCF6A594BF7}" type="slidenum">
              <a:rPr lang="de-DE" smtClean="0"/>
              <a:pPr>
                <a:defRPr/>
              </a:pPr>
              <a:t>43</a:t>
            </a:fld>
            <a:endParaRPr lang="de-DE"/>
          </a:p>
        </p:txBody>
      </p:sp>
    </p:spTree>
    <p:custDataLst>
      <p:tags r:id="rId1"/>
    </p:custDataLst>
    <p:extLst>
      <p:ext uri="{BB962C8B-B14F-4D97-AF65-F5344CB8AC3E}">
        <p14:creationId xmlns:p14="http://schemas.microsoft.com/office/powerpoint/2010/main" val="1224557391"/>
      </p:ext>
    </p:extLst>
  </p:cSld>
  <p:clrMapOvr>
    <a:masterClrMapping/>
  </p:clrMapOvr>
  <mc:AlternateContent xmlns:mc="http://schemas.openxmlformats.org/markup-compatibility/2006" xmlns:p14="http://schemas.microsoft.com/office/powerpoint/2010/main">
    <mc:Choice Requires="p14">
      <p:transition spd="slow" p14:dur="2000" advTm="54984"/>
    </mc:Choice>
    <mc:Fallback xmlns="">
      <p:transition spd="slow" advTm="549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63713" y="292100"/>
            <a:ext cx="7380287" cy="1384300"/>
          </a:xfrm>
        </p:spPr>
        <p:txBody>
          <a:bodyPr/>
          <a:lstStyle/>
          <a:p>
            <a:r>
              <a:rPr lang="de-DE" dirty="0"/>
              <a:t>Ursachen von Komplikationen in der Medizin</a:t>
            </a:r>
          </a:p>
        </p:txBody>
      </p:sp>
      <p:sp>
        <p:nvSpPr>
          <p:cNvPr id="3" name="Inhaltsplatzhalter 2"/>
          <p:cNvSpPr>
            <a:spLocks noGrp="1"/>
          </p:cNvSpPr>
          <p:nvPr>
            <p:ph idx="1"/>
          </p:nvPr>
        </p:nvSpPr>
        <p:spPr>
          <a:xfrm>
            <a:off x="457200" y="1905000"/>
            <a:ext cx="6698715" cy="4476328"/>
          </a:xfrm>
        </p:spPr>
        <p:txBody>
          <a:bodyPr>
            <a:normAutofit/>
          </a:bodyPr>
          <a:lstStyle/>
          <a:p>
            <a:pPr eaLnBrk="1" hangingPunct="1">
              <a:lnSpc>
                <a:spcPct val="80000"/>
              </a:lnSpc>
            </a:pPr>
            <a:r>
              <a:rPr lang="de-DE" altLang="de-DE" sz="2800" dirty="0"/>
              <a:t>Generelle Ursachen für Fehler:</a:t>
            </a:r>
          </a:p>
          <a:p>
            <a:pPr lvl="1" eaLnBrk="1" hangingPunct="1">
              <a:lnSpc>
                <a:spcPct val="80000"/>
              </a:lnSpc>
            </a:pPr>
            <a:r>
              <a:rPr lang="de-DE" altLang="de-DE" sz="2400" dirty="0"/>
              <a:t>Komplexität: Interdependenzen</a:t>
            </a:r>
            <a:endParaRPr lang="de-DE" altLang="de-DE" sz="2000" dirty="0"/>
          </a:p>
          <a:p>
            <a:pPr lvl="1" eaLnBrk="1" hangingPunct="1">
              <a:lnSpc>
                <a:spcPct val="80000"/>
              </a:lnSpc>
            </a:pPr>
            <a:r>
              <a:rPr lang="de-DE" altLang="de-DE" sz="2400" dirty="0"/>
              <a:t>Dynamik: </a:t>
            </a:r>
            <a:r>
              <a:rPr lang="de-DE" altLang="de-DE" sz="2000" dirty="0"/>
              <a:t>Veränderungen in der Zeit, Keine Linearität</a:t>
            </a:r>
          </a:p>
          <a:p>
            <a:pPr lvl="1" eaLnBrk="1" hangingPunct="1">
              <a:lnSpc>
                <a:spcPct val="80000"/>
              </a:lnSpc>
            </a:pPr>
            <a:r>
              <a:rPr lang="de-DE" altLang="de-DE" sz="2400" dirty="0"/>
              <a:t>Unvollständigkeit der Information: Unsicherheit</a:t>
            </a:r>
          </a:p>
          <a:p>
            <a:pPr eaLnBrk="1" hangingPunct="1">
              <a:lnSpc>
                <a:spcPct val="80000"/>
              </a:lnSpc>
            </a:pPr>
            <a:r>
              <a:rPr lang="de-DE" altLang="de-DE" sz="2800" dirty="0"/>
              <a:t>Individuelle Ursachen für Fehler: </a:t>
            </a:r>
          </a:p>
          <a:p>
            <a:pPr lvl="1" eaLnBrk="1" hangingPunct="1">
              <a:lnSpc>
                <a:spcPct val="80000"/>
              </a:lnSpc>
            </a:pPr>
            <a:r>
              <a:rPr lang="de-DE" altLang="de-DE" sz="2400" dirty="0"/>
              <a:t>Zeitdruck</a:t>
            </a:r>
          </a:p>
          <a:p>
            <a:pPr lvl="1" eaLnBrk="1" hangingPunct="1">
              <a:lnSpc>
                <a:spcPct val="80000"/>
              </a:lnSpc>
            </a:pPr>
            <a:r>
              <a:rPr lang="de-DE" altLang="de-DE" sz="2400" dirty="0"/>
              <a:t>Intransparenz der Situation</a:t>
            </a:r>
          </a:p>
          <a:p>
            <a:pPr lvl="1" eaLnBrk="1" hangingPunct="1">
              <a:lnSpc>
                <a:spcPct val="80000"/>
              </a:lnSpc>
            </a:pPr>
            <a:r>
              <a:rPr lang="de-DE" altLang="de-DE" sz="2400" dirty="0"/>
              <a:t>„Sturheit“ </a:t>
            </a:r>
          </a:p>
          <a:p>
            <a:pPr lvl="1" eaLnBrk="1" hangingPunct="1">
              <a:lnSpc>
                <a:spcPct val="80000"/>
              </a:lnSpc>
            </a:pPr>
            <a:r>
              <a:rPr lang="de-DE" altLang="de-DE" sz="2400" dirty="0"/>
              <a:t>„Übersteuern“</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5915" y="1676400"/>
            <a:ext cx="1969393" cy="2991483"/>
          </a:xfrm>
          <a:prstGeom prst="rect">
            <a:avLst/>
          </a:prstGeom>
        </p:spPr>
      </p:pic>
      <p:pic>
        <p:nvPicPr>
          <p:cNvPr id="5" name="Grafik 4"/>
          <p:cNvPicPr>
            <a:picLocks noChangeAspect="1"/>
          </p:cNvPicPr>
          <p:nvPr/>
        </p:nvPicPr>
        <p:blipFill rotWithShape="1">
          <a:blip r:embed="rId3"/>
          <a:srcRect l="42042" t="19760" r="23225" b="51260"/>
          <a:stretch/>
        </p:blipFill>
        <p:spPr>
          <a:xfrm>
            <a:off x="5940152" y="4733280"/>
            <a:ext cx="3175992" cy="1656184"/>
          </a:xfrm>
          <a:prstGeom prst="rect">
            <a:avLst/>
          </a:prstGeom>
        </p:spPr>
      </p:pic>
      <p:sp>
        <p:nvSpPr>
          <p:cNvPr id="7" name="Textfeld 6"/>
          <p:cNvSpPr txBox="1"/>
          <p:nvPr/>
        </p:nvSpPr>
        <p:spPr>
          <a:xfrm>
            <a:off x="6516216" y="6389464"/>
            <a:ext cx="2473754" cy="215444"/>
          </a:xfrm>
          <a:prstGeom prst="rect">
            <a:avLst/>
          </a:prstGeom>
          <a:noFill/>
        </p:spPr>
        <p:txBody>
          <a:bodyPr wrap="none" rtlCol="0">
            <a:spAutoFit/>
          </a:bodyPr>
          <a:lstStyle/>
          <a:p>
            <a:r>
              <a:rPr lang="de-DE" sz="800" dirty="0"/>
              <a:t>Deutsches Ärzteblatt Jg. 101 Heft 15 9. April 2004</a:t>
            </a:r>
          </a:p>
        </p:txBody>
      </p:sp>
    </p:spTree>
    <p:extLst>
      <p:ext uri="{BB962C8B-B14F-4D97-AF65-F5344CB8AC3E}">
        <p14:creationId xmlns:p14="http://schemas.microsoft.com/office/powerpoint/2010/main" val="436129647"/>
      </p:ext>
    </p:extLst>
  </p:cSld>
  <p:clrMapOvr>
    <a:masterClrMapping/>
  </p:clrMapOvr>
  <mc:AlternateContent xmlns:mc="http://schemas.openxmlformats.org/markup-compatibility/2006" xmlns:p14="http://schemas.microsoft.com/office/powerpoint/2010/main">
    <mc:Choice Requires="p14">
      <p:transition spd="slow" p14:dur="2000" advTm="131734"/>
    </mc:Choice>
    <mc:Fallback xmlns="">
      <p:transition spd="slow" advTm="131734"/>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540568" y="0"/>
            <a:ext cx="10585176" cy="7173416"/>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10" name="Gerade Verbindung mit Pfeil 9"/>
          <p:cNvCxnSpPr>
            <a:stCxn id="8" idx="0"/>
            <a:endCxn id="22" idx="3"/>
          </p:cNvCxnSpPr>
          <p:nvPr/>
        </p:nvCxnSpPr>
        <p:spPr>
          <a:xfrm flipH="1" flipV="1">
            <a:off x="4780748" y="2683520"/>
            <a:ext cx="2693914" cy="32549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rot="3163020">
            <a:off x="5628753" y="4736287"/>
            <a:ext cx="2333795" cy="707886"/>
          </a:xfrm>
          <a:prstGeom prst="rect">
            <a:avLst/>
          </a:prstGeom>
          <a:noFill/>
        </p:spPr>
        <p:txBody>
          <a:bodyPr wrap="square" rtlCol="0">
            <a:spAutoFit/>
          </a:bodyPr>
          <a:lstStyle/>
          <a:p>
            <a:r>
              <a:rPr lang="de-DE" dirty="0">
                <a:solidFill>
                  <a:schemeClr val="bg1"/>
                </a:solidFill>
              </a:rPr>
              <a:t>Neben-, Rück- und Folgewirkungen</a:t>
            </a:r>
          </a:p>
        </p:txBody>
      </p:sp>
      <p:cxnSp>
        <p:nvCxnSpPr>
          <p:cNvPr id="33" name="Gerade Verbindung mit Pfeil 32"/>
          <p:cNvCxnSpPr/>
          <p:nvPr/>
        </p:nvCxnSpPr>
        <p:spPr>
          <a:xfrm flipH="1" flipV="1">
            <a:off x="84722" y="2302410"/>
            <a:ext cx="22352" cy="17661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a:stCxn id="12" idx="0"/>
            <a:endCxn id="14" idx="2"/>
          </p:cNvCxnSpPr>
          <p:nvPr/>
        </p:nvCxnSpPr>
        <p:spPr>
          <a:xfrm flipV="1">
            <a:off x="865432" y="3561101"/>
            <a:ext cx="1682" cy="5139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Freihandform 38"/>
          <p:cNvSpPr/>
          <p:nvPr/>
        </p:nvSpPr>
        <p:spPr>
          <a:xfrm>
            <a:off x="889000" y="4800600"/>
            <a:ext cx="1490133" cy="508224"/>
          </a:xfrm>
          <a:custGeom>
            <a:avLst/>
            <a:gdLst>
              <a:gd name="connsiteX0" fmla="*/ 0 w 1490133"/>
              <a:gd name="connsiteY0" fmla="*/ 0 h 508224"/>
              <a:gd name="connsiteX1" fmla="*/ 956733 w 1490133"/>
              <a:gd name="connsiteY1" fmla="*/ 508000 h 508224"/>
              <a:gd name="connsiteX2" fmla="*/ 1490133 w 1490133"/>
              <a:gd name="connsiteY2" fmla="*/ 50800 h 508224"/>
            </a:gdLst>
            <a:ahLst/>
            <a:cxnLst>
              <a:cxn ang="0">
                <a:pos x="connsiteX0" y="connsiteY0"/>
              </a:cxn>
              <a:cxn ang="0">
                <a:pos x="connsiteX1" y="connsiteY1"/>
              </a:cxn>
              <a:cxn ang="0">
                <a:pos x="connsiteX2" y="connsiteY2"/>
              </a:cxn>
            </a:cxnLst>
            <a:rect l="l" t="t" r="r" b="b"/>
            <a:pathLst>
              <a:path w="1490133" h="508224">
                <a:moveTo>
                  <a:pt x="0" y="0"/>
                </a:moveTo>
                <a:cubicBezTo>
                  <a:pt x="354189" y="249766"/>
                  <a:pt x="708378" y="499533"/>
                  <a:pt x="956733" y="508000"/>
                </a:cubicBezTo>
                <a:cubicBezTo>
                  <a:pt x="1205088" y="516467"/>
                  <a:pt x="1347610" y="283633"/>
                  <a:pt x="1490133" y="50800"/>
                </a:cubicBezTo>
              </a:path>
            </a:pathLst>
          </a:custGeom>
          <a:no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41" name="Gerade Verbindung mit Pfeil 40"/>
          <p:cNvCxnSpPr/>
          <p:nvPr/>
        </p:nvCxnSpPr>
        <p:spPr>
          <a:xfrm flipV="1">
            <a:off x="3024879" y="4041964"/>
            <a:ext cx="632710" cy="415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Gerade Verbindung mit Pfeil 42"/>
          <p:cNvCxnSpPr>
            <a:stCxn id="14" idx="3"/>
            <a:endCxn id="15" idx="1"/>
          </p:cNvCxnSpPr>
          <p:nvPr/>
        </p:nvCxnSpPr>
        <p:spPr>
          <a:xfrm>
            <a:off x="1407114" y="3201061"/>
            <a:ext cx="381148" cy="85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p:nvCxnSpPr>
        <p:spPr>
          <a:xfrm flipV="1">
            <a:off x="2875042" y="2780928"/>
            <a:ext cx="782547" cy="4280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Freihandform 50"/>
          <p:cNvSpPr/>
          <p:nvPr/>
        </p:nvSpPr>
        <p:spPr>
          <a:xfrm rot="16200000" flipH="1" flipV="1">
            <a:off x="2670997" y="3614866"/>
            <a:ext cx="1686979" cy="392800"/>
          </a:xfrm>
          <a:custGeom>
            <a:avLst/>
            <a:gdLst>
              <a:gd name="connsiteX0" fmla="*/ 0 w 1490133"/>
              <a:gd name="connsiteY0" fmla="*/ 0 h 508224"/>
              <a:gd name="connsiteX1" fmla="*/ 956733 w 1490133"/>
              <a:gd name="connsiteY1" fmla="*/ 508000 h 508224"/>
              <a:gd name="connsiteX2" fmla="*/ 1490133 w 1490133"/>
              <a:gd name="connsiteY2" fmla="*/ 50800 h 508224"/>
            </a:gdLst>
            <a:ahLst/>
            <a:cxnLst>
              <a:cxn ang="0">
                <a:pos x="connsiteX0" y="connsiteY0"/>
              </a:cxn>
              <a:cxn ang="0">
                <a:pos x="connsiteX1" y="connsiteY1"/>
              </a:cxn>
              <a:cxn ang="0">
                <a:pos x="connsiteX2" y="connsiteY2"/>
              </a:cxn>
            </a:cxnLst>
            <a:rect l="l" t="t" r="r" b="b"/>
            <a:pathLst>
              <a:path w="1490133" h="508224">
                <a:moveTo>
                  <a:pt x="0" y="0"/>
                </a:moveTo>
                <a:cubicBezTo>
                  <a:pt x="354189" y="249766"/>
                  <a:pt x="708378" y="499533"/>
                  <a:pt x="956733" y="508000"/>
                </a:cubicBezTo>
                <a:cubicBezTo>
                  <a:pt x="1205088" y="516467"/>
                  <a:pt x="1347610" y="283633"/>
                  <a:pt x="1490133" y="50800"/>
                </a:cubicBezTo>
              </a:path>
            </a:pathLst>
          </a:custGeom>
          <a:no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52" name="Gerade Verbindung mit Pfeil 51"/>
          <p:cNvCxnSpPr/>
          <p:nvPr/>
        </p:nvCxnSpPr>
        <p:spPr>
          <a:xfrm>
            <a:off x="846687" y="805592"/>
            <a:ext cx="928797" cy="5671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Gerade Verbindung mit Pfeil 56"/>
          <p:cNvCxnSpPr/>
          <p:nvPr/>
        </p:nvCxnSpPr>
        <p:spPr>
          <a:xfrm flipH="1">
            <a:off x="1194118" y="1863824"/>
            <a:ext cx="381148" cy="85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Gerade Verbindung mit Pfeil 57"/>
          <p:cNvCxnSpPr/>
          <p:nvPr/>
        </p:nvCxnSpPr>
        <p:spPr>
          <a:xfrm>
            <a:off x="974524" y="2090729"/>
            <a:ext cx="2683065" cy="5461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Gerade Verbindung mit Pfeil 60"/>
          <p:cNvCxnSpPr/>
          <p:nvPr/>
        </p:nvCxnSpPr>
        <p:spPr>
          <a:xfrm flipH="1">
            <a:off x="2113302" y="813681"/>
            <a:ext cx="535844" cy="5695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Gerade Verbindung mit Pfeil 63"/>
          <p:cNvCxnSpPr>
            <a:stCxn id="19" idx="2"/>
            <a:endCxn id="15" idx="0"/>
          </p:cNvCxnSpPr>
          <p:nvPr/>
        </p:nvCxnSpPr>
        <p:spPr>
          <a:xfrm>
            <a:off x="2087724" y="2155440"/>
            <a:ext cx="240538" cy="6941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rade Verbindung mit Pfeil 66"/>
          <p:cNvCxnSpPr/>
          <p:nvPr/>
        </p:nvCxnSpPr>
        <p:spPr>
          <a:xfrm>
            <a:off x="989702" y="3590183"/>
            <a:ext cx="2687574" cy="3169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Gerader Verbinder 69"/>
          <p:cNvCxnSpPr/>
          <p:nvPr/>
        </p:nvCxnSpPr>
        <p:spPr>
          <a:xfrm>
            <a:off x="1356682" y="3510581"/>
            <a:ext cx="449048" cy="473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mit Pfeil 70"/>
          <p:cNvCxnSpPr/>
          <p:nvPr/>
        </p:nvCxnSpPr>
        <p:spPr>
          <a:xfrm flipH="1">
            <a:off x="1775484" y="3967219"/>
            <a:ext cx="23239" cy="18163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p:cNvCxnSpPr/>
          <p:nvPr/>
        </p:nvCxnSpPr>
        <p:spPr>
          <a:xfrm flipV="1">
            <a:off x="2772129" y="5295927"/>
            <a:ext cx="431719" cy="5613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Gerade Verbindung mit Pfeil 75"/>
          <p:cNvCxnSpPr/>
          <p:nvPr/>
        </p:nvCxnSpPr>
        <p:spPr>
          <a:xfrm flipH="1">
            <a:off x="2113302" y="4171306"/>
            <a:ext cx="1600928" cy="16123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Gerade Verbindung mit Pfeil 78"/>
          <p:cNvCxnSpPr/>
          <p:nvPr/>
        </p:nvCxnSpPr>
        <p:spPr>
          <a:xfrm>
            <a:off x="5608840" y="5572248"/>
            <a:ext cx="1225848" cy="4079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p:cNvCxnSpPr/>
          <p:nvPr/>
        </p:nvCxnSpPr>
        <p:spPr>
          <a:xfrm>
            <a:off x="5488511" y="5661157"/>
            <a:ext cx="173279" cy="2513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Gerade Verbindung mit Pfeil 82"/>
          <p:cNvCxnSpPr>
            <a:stCxn id="4" idx="2"/>
          </p:cNvCxnSpPr>
          <p:nvPr/>
        </p:nvCxnSpPr>
        <p:spPr>
          <a:xfrm flipH="1">
            <a:off x="4293638" y="5661248"/>
            <a:ext cx="278362" cy="2771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Gerade Verbindung mit Pfeil 84"/>
          <p:cNvCxnSpPr>
            <a:stCxn id="13" idx="2"/>
            <a:endCxn id="4" idx="0"/>
          </p:cNvCxnSpPr>
          <p:nvPr/>
        </p:nvCxnSpPr>
        <p:spPr>
          <a:xfrm>
            <a:off x="4572000" y="4317478"/>
            <a:ext cx="0" cy="4076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Gerade Verbindung mit Pfeil 89"/>
          <p:cNvCxnSpPr/>
          <p:nvPr/>
        </p:nvCxnSpPr>
        <p:spPr>
          <a:xfrm flipH="1">
            <a:off x="5051498" y="692696"/>
            <a:ext cx="24558" cy="287230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p:nvCxnSpPr>
        <p:spPr>
          <a:xfrm>
            <a:off x="1511317" y="788114"/>
            <a:ext cx="1439182" cy="5950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p:nvPr/>
        </p:nvCxnSpPr>
        <p:spPr>
          <a:xfrm>
            <a:off x="2649146" y="840276"/>
            <a:ext cx="842930" cy="5324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Gerade Verbindung mit Pfeil 104"/>
          <p:cNvCxnSpPr/>
          <p:nvPr/>
        </p:nvCxnSpPr>
        <p:spPr>
          <a:xfrm flipH="1">
            <a:off x="5203472" y="764704"/>
            <a:ext cx="628200" cy="27963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Gerade Verbindung mit Pfeil 107"/>
          <p:cNvCxnSpPr/>
          <p:nvPr/>
        </p:nvCxnSpPr>
        <p:spPr>
          <a:xfrm flipV="1">
            <a:off x="5319742" y="2155440"/>
            <a:ext cx="692418" cy="16558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Gerade Verbindung mit Pfeil 111"/>
          <p:cNvCxnSpPr/>
          <p:nvPr/>
        </p:nvCxnSpPr>
        <p:spPr>
          <a:xfrm flipH="1">
            <a:off x="5852921" y="2103285"/>
            <a:ext cx="525801" cy="26167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Gerader Verbinder 114"/>
          <p:cNvCxnSpPr/>
          <p:nvPr/>
        </p:nvCxnSpPr>
        <p:spPr>
          <a:xfrm flipH="1">
            <a:off x="8892480" y="807850"/>
            <a:ext cx="15369" cy="3040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Gerade Verbindung mit Pfeil 116"/>
          <p:cNvCxnSpPr/>
          <p:nvPr/>
        </p:nvCxnSpPr>
        <p:spPr>
          <a:xfrm flipH="1">
            <a:off x="8561251" y="1942370"/>
            <a:ext cx="331229" cy="107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Gerade Verbindung mit Pfeil 118"/>
          <p:cNvCxnSpPr/>
          <p:nvPr/>
        </p:nvCxnSpPr>
        <p:spPr>
          <a:xfrm flipH="1">
            <a:off x="8568935" y="2838821"/>
            <a:ext cx="331229" cy="107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Gerade Verbindung mit Pfeil 119"/>
          <p:cNvCxnSpPr/>
          <p:nvPr/>
        </p:nvCxnSpPr>
        <p:spPr>
          <a:xfrm flipH="1">
            <a:off x="8554662" y="3823284"/>
            <a:ext cx="331229" cy="107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Gerade Verbindung mit Pfeil 120"/>
          <p:cNvCxnSpPr/>
          <p:nvPr/>
        </p:nvCxnSpPr>
        <p:spPr>
          <a:xfrm flipH="1">
            <a:off x="5455523" y="1986463"/>
            <a:ext cx="2018043" cy="17668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Gerade Verbindung mit Pfeil 122"/>
          <p:cNvCxnSpPr/>
          <p:nvPr/>
        </p:nvCxnSpPr>
        <p:spPr>
          <a:xfrm flipH="1">
            <a:off x="5454427" y="2856248"/>
            <a:ext cx="2046139" cy="106489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Gerade Verbindung mit Pfeil 124"/>
          <p:cNvCxnSpPr>
            <a:stCxn id="27" idx="1"/>
          </p:cNvCxnSpPr>
          <p:nvPr/>
        </p:nvCxnSpPr>
        <p:spPr>
          <a:xfrm flipH="1">
            <a:off x="5454428" y="3811266"/>
            <a:ext cx="2020234" cy="3461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Gerade Verbindung mit Pfeil 64"/>
          <p:cNvCxnSpPr/>
          <p:nvPr/>
        </p:nvCxnSpPr>
        <p:spPr>
          <a:xfrm>
            <a:off x="3950241" y="1650449"/>
            <a:ext cx="343397" cy="6228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hteck 19"/>
          <p:cNvSpPr/>
          <p:nvPr/>
        </p:nvSpPr>
        <p:spPr>
          <a:xfrm>
            <a:off x="84722" y="1437180"/>
            <a:ext cx="1080000" cy="720080"/>
          </a:xfrm>
          <a:prstGeom prst="rect">
            <a:avLst/>
          </a:prstGeom>
          <a:solidFill>
            <a:srgbClr val="0000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rPr>
              <a:t>Weiter-bildung</a:t>
            </a:r>
          </a:p>
        </p:txBody>
      </p:sp>
      <p:sp>
        <p:nvSpPr>
          <p:cNvPr id="17" name="Rechteck 16"/>
          <p:cNvSpPr/>
          <p:nvPr/>
        </p:nvSpPr>
        <p:spPr>
          <a:xfrm>
            <a:off x="0" y="87174"/>
            <a:ext cx="1656184" cy="720080"/>
          </a:xfrm>
          <a:prstGeom prst="rect">
            <a:avLst/>
          </a:prstGeom>
          <a:solidFill>
            <a:schemeClr val="bg1">
              <a:lumMod val="8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Arbeitszeit-gesetze</a:t>
            </a:r>
          </a:p>
        </p:txBody>
      </p:sp>
      <p:sp>
        <p:nvSpPr>
          <p:cNvPr id="18" name="Rechteck 17"/>
          <p:cNvSpPr/>
          <p:nvPr/>
        </p:nvSpPr>
        <p:spPr>
          <a:xfrm>
            <a:off x="1821053" y="87174"/>
            <a:ext cx="1656184" cy="720080"/>
          </a:xfrm>
          <a:prstGeom prst="rect">
            <a:avLst/>
          </a:prstGeom>
          <a:solidFill>
            <a:schemeClr val="bg1">
              <a:lumMod val="8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Generation Z</a:t>
            </a:r>
          </a:p>
        </p:txBody>
      </p:sp>
      <p:sp>
        <p:nvSpPr>
          <p:cNvPr id="23" name="Rechteck 22"/>
          <p:cNvSpPr/>
          <p:nvPr/>
        </p:nvSpPr>
        <p:spPr>
          <a:xfrm>
            <a:off x="3700748" y="89533"/>
            <a:ext cx="1656184" cy="720080"/>
          </a:xfrm>
          <a:prstGeom prst="rect">
            <a:avLst/>
          </a:prstGeom>
          <a:solidFill>
            <a:schemeClr val="bg1">
              <a:lumMod val="8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Gesetzl. An-forderungen</a:t>
            </a:r>
          </a:p>
        </p:txBody>
      </p:sp>
      <p:sp>
        <p:nvSpPr>
          <p:cNvPr id="24" name="Rechteck 23"/>
          <p:cNvSpPr/>
          <p:nvPr/>
        </p:nvSpPr>
        <p:spPr>
          <a:xfrm>
            <a:off x="5580112" y="85512"/>
            <a:ext cx="1656184" cy="720080"/>
          </a:xfrm>
          <a:prstGeom prst="rect">
            <a:avLst/>
          </a:prstGeom>
          <a:solidFill>
            <a:schemeClr val="bg1">
              <a:lumMod val="8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Med. / techn. Fortschritt</a:t>
            </a:r>
          </a:p>
        </p:txBody>
      </p:sp>
      <p:sp>
        <p:nvSpPr>
          <p:cNvPr id="26" name="Rechteck 25"/>
          <p:cNvSpPr/>
          <p:nvPr/>
        </p:nvSpPr>
        <p:spPr>
          <a:xfrm>
            <a:off x="7459476" y="85512"/>
            <a:ext cx="1656184" cy="720080"/>
          </a:xfrm>
          <a:prstGeom prst="rect">
            <a:avLst/>
          </a:prstGeom>
          <a:solidFill>
            <a:schemeClr val="bg1">
              <a:lumMod val="8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Demografie</a:t>
            </a:r>
          </a:p>
        </p:txBody>
      </p:sp>
      <p:sp>
        <p:nvSpPr>
          <p:cNvPr id="29" name="Rechteck 28"/>
          <p:cNvSpPr/>
          <p:nvPr/>
        </p:nvSpPr>
        <p:spPr>
          <a:xfrm>
            <a:off x="7459476" y="1582330"/>
            <a:ext cx="1080000" cy="72008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chemeClr val="tx1"/>
                </a:solidFill>
              </a:rPr>
              <a:t>Immuni</a:t>
            </a:r>
            <a:r>
              <a:rPr lang="de-DE" sz="1600" dirty="0">
                <a:solidFill>
                  <a:schemeClr val="tx1"/>
                </a:solidFill>
              </a:rPr>
              <a:t>-tät</a:t>
            </a:r>
          </a:p>
        </p:txBody>
      </p:sp>
      <p:sp>
        <p:nvSpPr>
          <p:cNvPr id="25" name="Rechteck 24"/>
          <p:cNvSpPr/>
          <p:nvPr/>
        </p:nvSpPr>
        <p:spPr>
          <a:xfrm>
            <a:off x="6053059" y="1383205"/>
            <a:ext cx="1080000" cy="72008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chemeClr val="tx1"/>
                </a:solidFill>
              </a:rPr>
              <a:t>Interdiszi-plinarität</a:t>
            </a:r>
            <a:endParaRPr lang="de-DE" sz="1600" dirty="0">
              <a:solidFill>
                <a:schemeClr val="tx1"/>
              </a:solidFill>
            </a:endParaRPr>
          </a:p>
        </p:txBody>
      </p:sp>
      <p:sp>
        <p:nvSpPr>
          <p:cNvPr id="28" name="Rechteck 27"/>
          <p:cNvSpPr/>
          <p:nvPr/>
        </p:nvSpPr>
        <p:spPr>
          <a:xfrm>
            <a:off x="7481251" y="2491628"/>
            <a:ext cx="1080000" cy="72008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Knochen und Gewebe</a:t>
            </a:r>
          </a:p>
        </p:txBody>
      </p:sp>
      <p:sp>
        <p:nvSpPr>
          <p:cNvPr id="27" name="Rechteck 26"/>
          <p:cNvSpPr/>
          <p:nvPr/>
        </p:nvSpPr>
        <p:spPr>
          <a:xfrm>
            <a:off x="7474662" y="3451226"/>
            <a:ext cx="1080000" cy="72008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Multi-Morbi-</a:t>
            </a:r>
            <a:r>
              <a:rPr lang="de-DE" sz="1600" dirty="0" err="1">
                <a:solidFill>
                  <a:schemeClr val="tx1"/>
                </a:solidFill>
              </a:rPr>
              <a:t>dität</a:t>
            </a:r>
            <a:endParaRPr lang="de-DE" sz="1600" dirty="0">
              <a:solidFill>
                <a:schemeClr val="tx1"/>
              </a:solidFill>
            </a:endParaRPr>
          </a:p>
        </p:txBody>
      </p:sp>
      <p:sp>
        <p:nvSpPr>
          <p:cNvPr id="22" name="Rechteck 21"/>
          <p:cNvSpPr/>
          <p:nvPr/>
        </p:nvSpPr>
        <p:spPr>
          <a:xfrm>
            <a:off x="3700748" y="2323480"/>
            <a:ext cx="1080000" cy="72008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Fehler</a:t>
            </a:r>
          </a:p>
        </p:txBody>
      </p:sp>
      <p:sp>
        <p:nvSpPr>
          <p:cNvPr id="21" name="Rechteck 20"/>
          <p:cNvSpPr/>
          <p:nvPr/>
        </p:nvSpPr>
        <p:spPr>
          <a:xfrm>
            <a:off x="2937237" y="1435360"/>
            <a:ext cx="1080000" cy="720080"/>
          </a:xfrm>
          <a:prstGeom prst="rect">
            <a:avLst/>
          </a:prstGeom>
          <a:solidFill>
            <a:srgbClr val="0000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rPr>
              <a:t>Übung</a:t>
            </a:r>
          </a:p>
        </p:txBody>
      </p:sp>
      <p:sp>
        <p:nvSpPr>
          <p:cNvPr id="19" name="Rechteck 18"/>
          <p:cNvSpPr/>
          <p:nvPr/>
        </p:nvSpPr>
        <p:spPr>
          <a:xfrm>
            <a:off x="1547724" y="1435360"/>
            <a:ext cx="1080000" cy="720080"/>
          </a:xfrm>
          <a:prstGeom prst="rect">
            <a:avLst/>
          </a:prstGeom>
          <a:solidFill>
            <a:srgbClr val="0000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rPr>
              <a:t>Personal-mangel</a:t>
            </a:r>
          </a:p>
        </p:txBody>
      </p:sp>
      <p:sp>
        <p:nvSpPr>
          <p:cNvPr id="14" name="Rechteck 13"/>
          <p:cNvSpPr/>
          <p:nvPr/>
        </p:nvSpPr>
        <p:spPr>
          <a:xfrm>
            <a:off x="327114" y="2841021"/>
            <a:ext cx="1080000" cy="72008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Dynamik</a:t>
            </a:r>
          </a:p>
        </p:txBody>
      </p:sp>
      <p:sp>
        <p:nvSpPr>
          <p:cNvPr id="15" name="Rechteck 14"/>
          <p:cNvSpPr/>
          <p:nvPr/>
        </p:nvSpPr>
        <p:spPr>
          <a:xfrm>
            <a:off x="1788262" y="2849540"/>
            <a:ext cx="1080000" cy="72008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Zeitdruck</a:t>
            </a:r>
          </a:p>
        </p:txBody>
      </p:sp>
      <p:sp>
        <p:nvSpPr>
          <p:cNvPr id="13" name="Rechteck 12"/>
          <p:cNvSpPr/>
          <p:nvPr/>
        </p:nvSpPr>
        <p:spPr>
          <a:xfrm>
            <a:off x="3743908" y="3597398"/>
            <a:ext cx="1656184" cy="720080"/>
          </a:xfrm>
          <a:prstGeom prst="rect">
            <a:avLst/>
          </a:prstGeom>
          <a:solidFill>
            <a:srgbClr val="FF0000"/>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Komplexität</a:t>
            </a:r>
          </a:p>
        </p:txBody>
      </p:sp>
      <p:sp>
        <p:nvSpPr>
          <p:cNvPr id="4" name="Rechteck 3"/>
          <p:cNvSpPr/>
          <p:nvPr/>
        </p:nvSpPr>
        <p:spPr>
          <a:xfrm>
            <a:off x="3275856" y="4725144"/>
            <a:ext cx="2592288" cy="936104"/>
          </a:xfrm>
          <a:prstGeom prst="rect">
            <a:avLst/>
          </a:prstGeom>
          <a:solidFill>
            <a:srgbClr val="FF0000"/>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Komplikationen</a:t>
            </a:r>
          </a:p>
        </p:txBody>
      </p:sp>
      <p:sp>
        <p:nvSpPr>
          <p:cNvPr id="16" name="Rechteck 15"/>
          <p:cNvSpPr/>
          <p:nvPr/>
        </p:nvSpPr>
        <p:spPr>
          <a:xfrm>
            <a:off x="1943979" y="4075028"/>
            <a:ext cx="1080000" cy="72008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Patienten-selektion</a:t>
            </a:r>
          </a:p>
        </p:txBody>
      </p:sp>
      <p:sp>
        <p:nvSpPr>
          <p:cNvPr id="12" name="Rechteck 11"/>
          <p:cNvSpPr/>
          <p:nvPr/>
        </p:nvSpPr>
        <p:spPr>
          <a:xfrm>
            <a:off x="37340" y="4075028"/>
            <a:ext cx="1656184" cy="720080"/>
          </a:xfrm>
          <a:prstGeom prst="rect">
            <a:avLst/>
          </a:prstGeom>
          <a:solidFill>
            <a:schemeClr val="bg1">
              <a:lumMod val="8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Finanzierung</a:t>
            </a:r>
          </a:p>
        </p:txBody>
      </p:sp>
      <p:sp>
        <p:nvSpPr>
          <p:cNvPr id="5" name="Rechteck 4"/>
          <p:cNvSpPr/>
          <p:nvPr/>
        </p:nvSpPr>
        <p:spPr>
          <a:xfrm>
            <a:off x="1259632" y="5805264"/>
            <a:ext cx="1656184" cy="72008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Stochastik/  </a:t>
            </a:r>
            <a:r>
              <a:rPr lang="de-DE" sz="1600" dirty="0" err="1">
                <a:solidFill>
                  <a:schemeClr val="tx1"/>
                </a:solidFill>
              </a:rPr>
              <a:t>Individuali-sierung</a:t>
            </a:r>
            <a:endParaRPr lang="de-DE" sz="1600" dirty="0">
              <a:solidFill>
                <a:schemeClr val="tx1"/>
              </a:solidFill>
            </a:endParaRPr>
          </a:p>
        </p:txBody>
      </p:sp>
      <p:sp>
        <p:nvSpPr>
          <p:cNvPr id="6" name="Abgerundetes Rechteck 5"/>
          <p:cNvSpPr/>
          <p:nvPr/>
        </p:nvSpPr>
        <p:spPr>
          <a:xfrm>
            <a:off x="3563888" y="5949280"/>
            <a:ext cx="1296144" cy="9087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Leid/ Schmerz/ Tod</a:t>
            </a:r>
          </a:p>
        </p:txBody>
      </p:sp>
      <p:sp>
        <p:nvSpPr>
          <p:cNvPr id="7" name="Abgerundetes Rechteck 6"/>
          <p:cNvSpPr/>
          <p:nvPr/>
        </p:nvSpPr>
        <p:spPr>
          <a:xfrm>
            <a:off x="5220072" y="5949280"/>
            <a:ext cx="1296144" cy="9087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Kosten</a:t>
            </a:r>
          </a:p>
        </p:txBody>
      </p:sp>
      <p:sp>
        <p:nvSpPr>
          <p:cNvPr id="8" name="Abgerundetes Rechteck 7"/>
          <p:cNvSpPr/>
          <p:nvPr/>
        </p:nvSpPr>
        <p:spPr>
          <a:xfrm>
            <a:off x="6826590" y="5938440"/>
            <a:ext cx="1296144" cy="9087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Überfor-derung</a:t>
            </a:r>
            <a:endParaRPr lang="de-DE" dirty="0">
              <a:solidFill>
                <a:schemeClr val="tx1"/>
              </a:solidFill>
            </a:endParaRPr>
          </a:p>
        </p:txBody>
      </p:sp>
      <p:sp>
        <p:nvSpPr>
          <p:cNvPr id="2" name="Foliennummernplatzhalter 1">
            <a:extLst>
              <a:ext uri="{FF2B5EF4-FFF2-40B4-BE49-F238E27FC236}">
                <a16:creationId xmlns:a16="http://schemas.microsoft.com/office/drawing/2014/main" xmlns="" id="{CF7AFFFB-BFDD-4493-AA64-08D1974E361D}"/>
              </a:ext>
            </a:extLst>
          </p:cNvPr>
          <p:cNvSpPr>
            <a:spLocks noGrp="1"/>
          </p:cNvSpPr>
          <p:nvPr>
            <p:ph type="sldNum" sz="quarter" idx="12"/>
          </p:nvPr>
        </p:nvSpPr>
        <p:spPr/>
        <p:txBody>
          <a:bodyPr/>
          <a:lstStyle/>
          <a:p>
            <a:pPr>
              <a:defRPr/>
            </a:pPr>
            <a:fld id="{4524B82D-9F93-4DEA-B310-BDCF6A594BF7}" type="slidenum">
              <a:rPr lang="de-DE" smtClean="0">
                <a:solidFill>
                  <a:schemeClr val="tx1"/>
                </a:solidFill>
              </a:rPr>
              <a:pPr>
                <a:defRPr/>
              </a:pPr>
              <a:t>45</a:t>
            </a:fld>
            <a:endParaRPr lang="de-DE">
              <a:solidFill>
                <a:schemeClr val="tx1"/>
              </a:solidFill>
            </a:endParaRPr>
          </a:p>
        </p:txBody>
      </p:sp>
    </p:spTree>
    <p:extLst>
      <p:ext uri="{BB962C8B-B14F-4D97-AF65-F5344CB8AC3E}">
        <p14:creationId xmlns:p14="http://schemas.microsoft.com/office/powerpoint/2010/main" val="395718254"/>
      </p:ext>
    </p:extLst>
  </p:cSld>
  <p:clrMapOvr>
    <a:masterClrMapping/>
  </p:clrMapOvr>
  <mc:AlternateContent xmlns:mc="http://schemas.openxmlformats.org/markup-compatibility/2006" xmlns:p14="http://schemas.microsoft.com/office/powerpoint/2010/main">
    <mc:Choice Requires="p14">
      <p:transition spd="slow" p14:dur="2000" advTm="159911"/>
    </mc:Choice>
    <mc:Fallback xmlns="">
      <p:transition spd="slow" advTm="159911"/>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Kosten nosokomialer Infektionen</a:t>
            </a:r>
          </a:p>
        </p:txBody>
      </p:sp>
      <p:sp>
        <p:nvSpPr>
          <p:cNvPr id="3" name="Inhaltsplatzhalter 2"/>
          <p:cNvSpPr>
            <a:spLocks noGrp="1"/>
          </p:cNvSpPr>
          <p:nvPr>
            <p:ph idx="1"/>
          </p:nvPr>
        </p:nvSpPr>
        <p:spPr/>
        <p:txBody>
          <a:bodyPr>
            <a:normAutofit/>
          </a:bodyPr>
          <a:lstStyle/>
          <a:p>
            <a:pPr lvl="0"/>
            <a:r>
              <a:rPr lang="de-DE" dirty="0">
                <a:effectLst/>
              </a:rPr>
              <a:t>Zweithäufigste Komplikation im Krankenhaus</a:t>
            </a:r>
          </a:p>
          <a:p>
            <a:pPr lvl="0"/>
            <a:r>
              <a:rPr lang="de-DE" dirty="0">
                <a:effectLst/>
              </a:rPr>
              <a:t>Faustformel Deutschland</a:t>
            </a:r>
          </a:p>
          <a:p>
            <a:pPr lvl="1"/>
            <a:r>
              <a:rPr lang="de-DE" dirty="0">
                <a:effectLst/>
              </a:rPr>
              <a:t>1 nosokomiale Infektion = 5000 € zusätzliche Kosten</a:t>
            </a:r>
          </a:p>
          <a:p>
            <a:pPr lvl="1"/>
            <a:r>
              <a:rPr lang="de-DE" dirty="0">
                <a:effectLst/>
              </a:rPr>
              <a:t>400.000-800.000 nosokomiale Infektionen p.a.</a:t>
            </a:r>
          </a:p>
          <a:p>
            <a:pPr lvl="1"/>
            <a:r>
              <a:rPr lang="de-DE" dirty="0">
                <a:effectLst/>
              </a:rPr>
              <a:t>2-4 Mrd. € zusätzliche Kosten p.a.</a:t>
            </a:r>
          </a:p>
          <a:p>
            <a:pPr lvl="1"/>
            <a:r>
              <a:rPr lang="de-DE" dirty="0">
                <a:effectLst/>
              </a:rPr>
              <a:t>NB: Evidenz „</a:t>
            </a:r>
            <a:r>
              <a:rPr lang="de-DE" dirty="0" err="1">
                <a:effectLst/>
              </a:rPr>
              <a:t>dünster</a:t>
            </a:r>
            <a:r>
              <a:rPr lang="de-DE" dirty="0">
                <a:effectLst/>
              </a:rPr>
              <a:t>“</a:t>
            </a:r>
          </a:p>
          <a:p>
            <a:pPr lvl="1"/>
            <a:r>
              <a:rPr lang="de-DE" sz="900" dirty="0"/>
              <a:t>Quelle: Schrappe, Matthias, et al. "APS-Weißbuch Patientensicherheit." :. Medizinisch Wissenschaftliche Verlagsgesellschaft, 2018.</a:t>
            </a:r>
            <a:r>
              <a:rPr lang="de-DE" dirty="0">
                <a:effectLst/>
              </a:rPr>
              <a:t> </a:t>
            </a:r>
          </a:p>
          <a:p>
            <a:pPr marL="0" lvl="0" indent="0">
              <a:buNone/>
            </a:pPr>
            <a:endParaRPr lang="de-DE" dirty="0">
              <a:effectLst/>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4374206"/>
            <a:ext cx="1691680" cy="2463413"/>
          </a:xfrm>
          <a:prstGeom prst="rect">
            <a:avLst/>
          </a:prstGeom>
        </p:spPr>
      </p:pic>
      <p:sp>
        <p:nvSpPr>
          <p:cNvPr id="4" name="Foliennummernplatzhalter 3">
            <a:extLst>
              <a:ext uri="{FF2B5EF4-FFF2-40B4-BE49-F238E27FC236}">
                <a16:creationId xmlns:a16="http://schemas.microsoft.com/office/drawing/2014/main" xmlns="" id="{5C43F0F7-EB65-4C8F-A4F9-1C50435A3242}"/>
              </a:ext>
            </a:extLst>
          </p:cNvPr>
          <p:cNvSpPr>
            <a:spLocks noGrp="1"/>
          </p:cNvSpPr>
          <p:nvPr>
            <p:ph type="sldNum" sz="quarter" idx="12"/>
          </p:nvPr>
        </p:nvSpPr>
        <p:spPr/>
        <p:txBody>
          <a:bodyPr/>
          <a:lstStyle/>
          <a:p>
            <a:pPr>
              <a:defRPr/>
            </a:pPr>
            <a:fld id="{4524B82D-9F93-4DEA-B310-BDCF6A594BF7}" type="slidenum">
              <a:rPr lang="de-DE" smtClean="0"/>
              <a:pPr>
                <a:defRPr/>
              </a:pPr>
              <a:t>46</a:t>
            </a:fld>
            <a:endParaRPr lang="de-DE"/>
          </a:p>
        </p:txBody>
      </p:sp>
    </p:spTree>
    <p:extLst>
      <p:ext uri="{BB962C8B-B14F-4D97-AF65-F5344CB8AC3E}">
        <p14:creationId xmlns:p14="http://schemas.microsoft.com/office/powerpoint/2010/main" val="1966191731"/>
      </p:ext>
    </p:extLst>
  </p:cSld>
  <p:clrMapOvr>
    <a:masterClrMapping/>
  </p:clrMapOvr>
  <mc:AlternateContent xmlns:mc="http://schemas.openxmlformats.org/markup-compatibility/2006" xmlns:p14="http://schemas.microsoft.com/office/powerpoint/2010/main">
    <mc:Choice Requires="p14">
      <p:transition spd="slow" p14:dur="2000" advTm="47786"/>
    </mc:Choice>
    <mc:Fallback xmlns="">
      <p:transition spd="slow" advTm="47786"/>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Interventionen</a:t>
            </a:r>
          </a:p>
        </p:txBody>
      </p:sp>
      <p:sp>
        <p:nvSpPr>
          <p:cNvPr id="3" name="Inhaltsplatzhalter 2"/>
          <p:cNvSpPr>
            <a:spLocks noGrp="1"/>
          </p:cNvSpPr>
          <p:nvPr>
            <p:ph idx="1"/>
          </p:nvPr>
        </p:nvSpPr>
        <p:spPr/>
        <p:txBody>
          <a:bodyPr>
            <a:normAutofit/>
          </a:bodyPr>
          <a:lstStyle/>
          <a:p>
            <a:r>
              <a:rPr lang="de-DE" dirty="0"/>
              <a:t>Wie reduzieren wir Behandlungsfehler und die Schwere ihrer Folgen? </a:t>
            </a:r>
          </a:p>
        </p:txBody>
      </p:sp>
      <p:pic>
        <p:nvPicPr>
          <p:cNvPr id="5" name="Grafik 4"/>
          <p:cNvPicPr>
            <a:picLocks noChangeAspect="1"/>
          </p:cNvPicPr>
          <p:nvPr/>
        </p:nvPicPr>
        <p:blipFill>
          <a:blip r:embed="rId2"/>
          <a:stretch>
            <a:fillRect/>
          </a:stretch>
        </p:blipFill>
        <p:spPr>
          <a:xfrm>
            <a:off x="457200" y="2910100"/>
            <a:ext cx="5743500" cy="3423001"/>
          </a:xfrm>
          <a:prstGeom prst="rect">
            <a:avLst/>
          </a:prstGeom>
        </p:spPr>
      </p:pic>
      <p:sp>
        <p:nvSpPr>
          <p:cNvPr id="6" name="Textfeld 5"/>
          <p:cNvSpPr txBox="1"/>
          <p:nvPr/>
        </p:nvSpPr>
        <p:spPr>
          <a:xfrm>
            <a:off x="588127" y="6086879"/>
            <a:ext cx="1202573" cy="492443"/>
          </a:xfrm>
          <a:prstGeom prst="rect">
            <a:avLst/>
          </a:prstGeom>
          <a:noFill/>
        </p:spPr>
        <p:txBody>
          <a:bodyPr wrap="none" rtlCol="0">
            <a:spAutoFit/>
          </a:bodyPr>
          <a:lstStyle/>
          <a:p>
            <a:endParaRPr lang="de-DE" dirty="0"/>
          </a:p>
          <a:p>
            <a:r>
              <a:rPr lang="de-DE" sz="800" dirty="0"/>
              <a:t> BMJ 2010; 340:c1881</a:t>
            </a:r>
          </a:p>
        </p:txBody>
      </p:sp>
      <p:sp>
        <p:nvSpPr>
          <p:cNvPr id="7" name="Abgerundetes Rechteck 6"/>
          <p:cNvSpPr/>
          <p:nvPr/>
        </p:nvSpPr>
        <p:spPr>
          <a:xfrm>
            <a:off x="6300192" y="2910100"/>
            <a:ext cx="2664296" cy="87894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Risikomanagement</a:t>
            </a:r>
          </a:p>
        </p:txBody>
      </p:sp>
      <p:sp>
        <p:nvSpPr>
          <p:cNvPr id="9" name="Abgerundetes Rechteck 8"/>
          <p:cNvSpPr/>
          <p:nvPr/>
        </p:nvSpPr>
        <p:spPr>
          <a:xfrm>
            <a:off x="6300192" y="4143800"/>
            <a:ext cx="2664296" cy="87894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Qualitätsmanagement</a:t>
            </a:r>
          </a:p>
        </p:txBody>
      </p:sp>
      <p:sp>
        <p:nvSpPr>
          <p:cNvPr id="10" name="Abgerundetes Rechteck 9"/>
          <p:cNvSpPr/>
          <p:nvPr/>
        </p:nvSpPr>
        <p:spPr>
          <a:xfrm>
            <a:off x="6300192" y="5358875"/>
            <a:ext cx="2664296" cy="87894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Unternehmenskultur</a:t>
            </a:r>
          </a:p>
        </p:txBody>
      </p:sp>
      <p:sp>
        <p:nvSpPr>
          <p:cNvPr id="4" name="Foliennummernplatzhalter 3">
            <a:extLst>
              <a:ext uri="{FF2B5EF4-FFF2-40B4-BE49-F238E27FC236}">
                <a16:creationId xmlns:a16="http://schemas.microsoft.com/office/drawing/2014/main" xmlns="" id="{415D6B51-9E04-405C-8F98-706EFFA431E8}"/>
              </a:ext>
            </a:extLst>
          </p:cNvPr>
          <p:cNvSpPr>
            <a:spLocks noGrp="1"/>
          </p:cNvSpPr>
          <p:nvPr>
            <p:ph type="sldNum" sz="quarter" idx="12"/>
          </p:nvPr>
        </p:nvSpPr>
        <p:spPr/>
        <p:txBody>
          <a:bodyPr/>
          <a:lstStyle/>
          <a:p>
            <a:pPr>
              <a:defRPr/>
            </a:pPr>
            <a:fld id="{4524B82D-9F93-4DEA-B310-BDCF6A594BF7}" type="slidenum">
              <a:rPr lang="de-DE" smtClean="0"/>
              <a:pPr>
                <a:defRPr/>
              </a:pPr>
              <a:t>47</a:t>
            </a:fld>
            <a:endParaRPr lang="de-DE"/>
          </a:p>
        </p:txBody>
      </p:sp>
    </p:spTree>
    <p:extLst>
      <p:ext uri="{BB962C8B-B14F-4D97-AF65-F5344CB8AC3E}">
        <p14:creationId xmlns:p14="http://schemas.microsoft.com/office/powerpoint/2010/main" val="670410907"/>
      </p:ext>
    </p:extLst>
  </p:cSld>
  <p:clrMapOvr>
    <a:masterClrMapping/>
  </p:clrMapOvr>
  <mc:AlternateContent xmlns:mc="http://schemas.openxmlformats.org/markup-compatibility/2006" xmlns:p14="http://schemas.microsoft.com/office/powerpoint/2010/main">
    <mc:Choice Requires="p14">
      <p:transition spd="slow" p14:dur="2000" advTm="85638"/>
    </mc:Choice>
    <mc:Fallback xmlns="">
      <p:transition spd="slow" advTm="85638"/>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540568" y="0"/>
            <a:ext cx="10585176" cy="7173416"/>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10" name="Gerade Verbindung mit Pfeil 9"/>
          <p:cNvCxnSpPr>
            <a:stCxn id="8" idx="0"/>
            <a:endCxn id="22" idx="3"/>
          </p:cNvCxnSpPr>
          <p:nvPr/>
        </p:nvCxnSpPr>
        <p:spPr>
          <a:xfrm flipH="1" flipV="1">
            <a:off x="4780748" y="2683520"/>
            <a:ext cx="2693914" cy="32549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rot="3163020">
            <a:off x="5628753" y="4736287"/>
            <a:ext cx="2333795" cy="707886"/>
          </a:xfrm>
          <a:prstGeom prst="rect">
            <a:avLst/>
          </a:prstGeom>
          <a:noFill/>
        </p:spPr>
        <p:txBody>
          <a:bodyPr wrap="square" rtlCol="0">
            <a:spAutoFit/>
          </a:bodyPr>
          <a:lstStyle/>
          <a:p>
            <a:r>
              <a:rPr lang="de-DE" dirty="0">
                <a:solidFill>
                  <a:schemeClr val="bg1"/>
                </a:solidFill>
              </a:rPr>
              <a:t>Neben-, Rück- und Folgewirkungen</a:t>
            </a:r>
          </a:p>
        </p:txBody>
      </p:sp>
      <p:cxnSp>
        <p:nvCxnSpPr>
          <p:cNvPr id="33" name="Gerade Verbindung mit Pfeil 32"/>
          <p:cNvCxnSpPr/>
          <p:nvPr/>
        </p:nvCxnSpPr>
        <p:spPr>
          <a:xfrm flipH="1" flipV="1">
            <a:off x="84722" y="2302410"/>
            <a:ext cx="22352" cy="17661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a:stCxn id="12" idx="0"/>
            <a:endCxn id="14" idx="2"/>
          </p:cNvCxnSpPr>
          <p:nvPr/>
        </p:nvCxnSpPr>
        <p:spPr>
          <a:xfrm flipV="1">
            <a:off x="865432" y="3561101"/>
            <a:ext cx="1682" cy="5139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Freihandform 38"/>
          <p:cNvSpPr/>
          <p:nvPr/>
        </p:nvSpPr>
        <p:spPr>
          <a:xfrm>
            <a:off x="889000" y="4800600"/>
            <a:ext cx="1490133" cy="508224"/>
          </a:xfrm>
          <a:custGeom>
            <a:avLst/>
            <a:gdLst>
              <a:gd name="connsiteX0" fmla="*/ 0 w 1490133"/>
              <a:gd name="connsiteY0" fmla="*/ 0 h 508224"/>
              <a:gd name="connsiteX1" fmla="*/ 956733 w 1490133"/>
              <a:gd name="connsiteY1" fmla="*/ 508000 h 508224"/>
              <a:gd name="connsiteX2" fmla="*/ 1490133 w 1490133"/>
              <a:gd name="connsiteY2" fmla="*/ 50800 h 508224"/>
            </a:gdLst>
            <a:ahLst/>
            <a:cxnLst>
              <a:cxn ang="0">
                <a:pos x="connsiteX0" y="connsiteY0"/>
              </a:cxn>
              <a:cxn ang="0">
                <a:pos x="connsiteX1" y="connsiteY1"/>
              </a:cxn>
              <a:cxn ang="0">
                <a:pos x="connsiteX2" y="connsiteY2"/>
              </a:cxn>
            </a:cxnLst>
            <a:rect l="l" t="t" r="r" b="b"/>
            <a:pathLst>
              <a:path w="1490133" h="508224">
                <a:moveTo>
                  <a:pt x="0" y="0"/>
                </a:moveTo>
                <a:cubicBezTo>
                  <a:pt x="354189" y="249766"/>
                  <a:pt x="708378" y="499533"/>
                  <a:pt x="956733" y="508000"/>
                </a:cubicBezTo>
                <a:cubicBezTo>
                  <a:pt x="1205088" y="516467"/>
                  <a:pt x="1347610" y="283633"/>
                  <a:pt x="1490133" y="50800"/>
                </a:cubicBezTo>
              </a:path>
            </a:pathLst>
          </a:custGeom>
          <a:no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41" name="Gerade Verbindung mit Pfeil 40"/>
          <p:cNvCxnSpPr/>
          <p:nvPr/>
        </p:nvCxnSpPr>
        <p:spPr>
          <a:xfrm flipV="1">
            <a:off x="3024879" y="4041964"/>
            <a:ext cx="632710" cy="415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Gerade Verbindung mit Pfeil 42"/>
          <p:cNvCxnSpPr>
            <a:stCxn id="14" idx="3"/>
            <a:endCxn id="15" idx="1"/>
          </p:cNvCxnSpPr>
          <p:nvPr/>
        </p:nvCxnSpPr>
        <p:spPr>
          <a:xfrm>
            <a:off x="1407114" y="3201061"/>
            <a:ext cx="381148" cy="85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p:nvCxnSpPr>
        <p:spPr>
          <a:xfrm flipV="1">
            <a:off x="2875042" y="2780928"/>
            <a:ext cx="782547" cy="4280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Freihandform 50"/>
          <p:cNvSpPr/>
          <p:nvPr/>
        </p:nvSpPr>
        <p:spPr>
          <a:xfrm rot="16200000" flipH="1" flipV="1">
            <a:off x="2670997" y="3614866"/>
            <a:ext cx="1686979" cy="392800"/>
          </a:xfrm>
          <a:custGeom>
            <a:avLst/>
            <a:gdLst>
              <a:gd name="connsiteX0" fmla="*/ 0 w 1490133"/>
              <a:gd name="connsiteY0" fmla="*/ 0 h 508224"/>
              <a:gd name="connsiteX1" fmla="*/ 956733 w 1490133"/>
              <a:gd name="connsiteY1" fmla="*/ 508000 h 508224"/>
              <a:gd name="connsiteX2" fmla="*/ 1490133 w 1490133"/>
              <a:gd name="connsiteY2" fmla="*/ 50800 h 508224"/>
            </a:gdLst>
            <a:ahLst/>
            <a:cxnLst>
              <a:cxn ang="0">
                <a:pos x="connsiteX0" y="connsiteY0"/>
              </a:cxn>
              <a:cxn ang="0">
                <a:pos x="connsiteX1" y="connsiteY1"/>
              </a:cxn>
              <a:cxn ang="0">
                <a:pos x="connsiteX2" y="connsiteY2"/>
              </a:cxn>
            </a:cxnLst>
            <a:rect l="l" t="t" r="r" b="b"/>
            <a:pathLst>
              <a:path w="1490133" h="508224">
                <a:moveTo>
                  <a:pt x="0" y="0"/>
                </a:moveTo>
                <a:cubicBezTo>
                  <a:pt x="354189" y="249766"/>
                  <a:pt x="708378" y="499533"/>
                  <a:pt x="956733" y="508000"/>
                </a:cubicBezTo>
                <a:cubicBezTo>
                  <a:pt x="1205088" y="516467"/>
                  <a:pt x="1347610" y="283633"/>
                  <a:pt x="1490133" y="50800"/>
                </a:cubicBezTo>
              </a:path>
            </a:pathLst>
          </a:custGeom>
          <a:no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52" name="Gerade Verbindung mit Pfeil 51"/>
          <p:cNvCxnSpPr/>
          <p:nvPr/>
        </p:nvCxnSpPr>
        <p:spPr>
          <a:xfrm>
            <a:off x="846687" y="805592"/>
            <a:ext cx="928797" cy="5671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Gerade Verbindung mit Pfeil 56"/>
          <p:cNvCxnSpPr/>
          <p:nvPr/>
        </p:nvCxnSpPr>
        <p:spPr>
          <a:xfrm flipH="1">
            <a:off x="1194118" y="1863824"/>
            <a:ext cx="381148" cy="85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Gerade Verbindung mit Pfeil 57"/>
          <p:cNvCxnSpPr/>
          <p:nvPr/>
        </p:nvCxnSpPr>
        <p:spPr>
          <a:xfrm>
            <a:off x="974524" y="2090729"/>
            <a:ext cx="2683065" cy="5461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Gerade Verbindung mit Pfeil 60"/>
          <p:cNvCxnSpPr/>
          <p:nvPr/>
        </p:nvCxnSpPr>
        <p:spPr>
          <a:xfrm flipH="1">
            <a:off x="2113302" y="813681"/>
            <a:ext cx="535844" cy="5695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Gerade Verbindung mit Pfeil 63"/>
          <p:cNvCxnSpPr>
            <a:stCxn id="19" idx="2"/>
            <a:endCxn id="15" idx="0"/>
          </p:cNvCxnSpPr>
          <p:nvPr/>
        </p:nvCxnSpPr>
        <p:spPr>
          <a:xfrm>
            <a:off x="2087724" y="2155440"/>
            <a:ext cx="240538" cy="6941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rade Verbindung mit Pfeil 66"/>
          <p:cNvCxnSpPr/>
          <p:nvPr/>
        </p:nvCxnSpPr>
        <p:spPr>
          <a:xfrm>
            <a:off x="989702" y="3590183"/>
            <a:ext cx="2687574" cy="3169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Gerader Verbinder 69"/>
          <p:cNvCxnSpPr/>
          <p:nvPr/>
        </p:nvCxnSpPr>
        <p:spPr>
          <a:xfrm>
            <a:off x="1356682" y="3510581"/>
            <a:ext cx="449048" cy="473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mit Pfeil 70"/>
          <p:cNvCxnSpPr/>
          <p:nvPr/>
        </p:nvCxnSpPr>
        <p:spPr>
          <a:xfrm flipH="1">
            <a:off x="1775484" y="3967219"/>
            <a:ext cx="23239" cy="18163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p:cNvCxnSpPr/>
          <p:nvPr/>
        </p:nvCxnSpPr>
        <p:spPr>
          <a:xfrm flipV="1">
            <a:off x="2772129" y="5295927"/>
            <a:ext cx="431719" cy="5613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Gerade Verbindung mit Pfeil 75"/>
          <p:cNvCxnSpPr/>
          <p:nvPr/>
        </p:nvCxnSpPr>
        <p:spPr>
          <a:xfrm flipH="1">
            <a:off x="2113302" y="4171306"/>
            <a:ext cx="1600928" cy="16123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Gerade Verbindung mit Pfeil 78"/>
          <p:cNvCxnSpPr/>
          <p:nvPr/>
        </p:nvCxnSpPr>
        <p:spPr>
          <a:xfrm>
            <a:off x="5608840" y="5572248"/>
            <a:ext cx="1225848" cy="4079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p:cNvCxnSpPr/>
          <p:nvPr/>
        </p:nvCxnSpPr>
        <p:spPr>
          <a:xfrm>
            <a:off x="5488511" y="5661157"/>
            <a:ext cx="173279" cy="2513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Gerade Verbindung mit Pfeil 82"/>
          <p:cNvCxnSpPr>
            <a:stCxn id="4" idx="2"/>
          </p:cNvCxnSpPr>
          <p:nvPr/>
        </p:nvCxnSpPr>
        <p:spPr>
          <a:xfrm flipH="1">
            <a:off x="4293638" y="5661248"/>
            <a:ext cx="278362" cy="2771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Gerade Verbindung mit Pfeil 84"/>
          <p:cNvCxnSpPr>
            <a:stCxn id="13" idx="2"/>
            <a:endCxn id="4" idx="0"/>
          </p:cNvCxnSpPr>
          <p:nvPr/>
        </p:nvCxnSpPr>
        <p:spPr>
          <a:xfrm>
            <a:off x="4572000" y="4317478"/>
            <a:ext cx="0" cy="4076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Gerade Verbindung mit Pfeil 89"/>
          <p:cNvCxnSpPr/>
          <p:nvPr/>
        </p:nvCxnSpPr>
        <p:spPr>
          <a:xfrm flipH="1">
            <a:off x="5051498" y="692696"/>
            <a:ext cx="24558" cy="287230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p:nvCxnSpPr>
        <p:spPr>
          <a:xfrm>
            <a:off x="1511317" y="788114"/>
            <a:ext cx="1439182" cy="5950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p:nvPr/>
        </p:nvCxnSpPr>
        <p:spPr>
          <a:xfrm>
            <a:off x="2649146" y="840276"/>
            <a:ext cx="842930" cy="5324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Gerade Verbindung mit Pfeil 104"/>
          <p:cNvCxnSpPr/>
          <p:nvPr/>
        </p:nvCxnSpPr>
        <p:spPr>
          <a:xfrm flipH="1">
            <a:off x="5203472" y="764704"/>
            <a:ext cx="628200" cy="27963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Gerade Verbindung mit Pfeil 107"/>
          <p:cNvCxnSpPr/>
          <p:nvPr/>
        </p:nvCxnSpPr>
        <p:spPr>
          <a:xfrm flipV="1">
            <a:off x="5319742" y="2155440"/>
            <a:ext cx="692418" cy="16558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Gerade Verbindung mit Pfeil 111"/>
          <p:cNvCxnSpPr/>
          <p:nvPr/>
        </p:nvCxnSpPr>
        <p:spPr>
          <a:xfrm flipH="1">
            <a:off x="5852921" y="2103285"/>
            <a:ext cx="525801" cy="26167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Gerader Verbinder 114"/>
          <p:cNvCxnSpPr/>
          <p:nvPr/>
        </p:nvCxnSpPr>
        <p:spPr>
          <a:xfrm flipH="1">
            <a:off x="8892480" y="807850"/>
            <a:ext cx="15369" cy="3040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Gerade Verbindung mit Pfeil 116"/>
          <p:cNvCxnSpPr/>
          <p:nvPr/>
        </p:nvCxnSpPr>
        <p:spPr>
          <a:xfrm flipH="1">
            <a:off x="8561251" y="1942370"/>
            <a:ext cx="331229" cy="107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Gerade Verbindung mit Pfeil 118"/>
          <p:cNvCxnSpPr/>
          <p:nvPr/>
        </p:nvCxnSpPr>
        <p:spPr>
          <a:xfrm flipH="1">
            <a:off x="8568935" y="2838821"/>
            <a:ext cx="331229" cy="107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Gerade Verbindung mit Pfeil 119"/>
          <p:cNvCxnSpPr/>
          <p:nvPr/>
        </p:nvCxnSpPr>
        <p:spPr>
          <a:xfrm flipH="1">
            <a:off x="8554662" y="3823284"/>
            <a:ext cx="331229" cy="107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Gerade Verbindung mit Pfeil 120"/>
          <p:cNvCxnSpPr/>
          <p:nvPr/>
        </p:nvCxnSpPr>
        <p:spPr>
          <a:xfrm flipH="1">
            <a:off x="5455523" y="1986463"/>
            <a:ext cx="2018043" cy="17668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Gerade Verbindung mit Pfeil 122"/>
          <p:cNvCxnSpPr/>
          <p:nvPr/>
        </p:nvCxnSpPr>
        <p:spPr>
          <a:xfrm flipH="1">
            <a:off x="5454427" y="2856248"/>
            <a:ext cx="2046139" cy="106489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Gerade Verbindung mit Pfeil 124"/>
          <p:cNvCxnSpPr>
            <a:stCxn id="27" idx="1"/>
          </p:cNvCxnSpPr>
          <p:nvPr/>
        </p:nvCxnSpPr>
        <p:spPr>
          <a:xfrm flipH="1">
            <a:off x="5454428" y="3811266"/>
            <a:ext cx="2020234" cy="3461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Gerade Verbindung mit Pfeil 64"/>
          <p:cNvCxnSpPr/>
          <p:nvPr/>
        </p:nvCxnSpPr>
        <p:spPr>
          <a:xfrm>
            <a:off x="3950241" y="1650449"/>
            <a:ext cx="343397" cy="6228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hteck 19"/>
          <p:cNvSpPr/>
          <p:nvPr/>
        </p:nvSpPr>
        <p:spPr>
          <a:xfrm>
            <a:off x="84722" y="1437180"/>
            <a:ext cx="1080000" cy="720080"/>
          </a:xfrm>
          <a:prstGeom prst="rect">
            <a:avLst/>
          </a:prstGeom>
          <a:solidFill>
            <a:srgbClr val="0000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rPr>
              <a:t>Weiter-bildung</a:t>
            </a:r>
          </a:p>
        </p:txBody>
      </p:sp>
      <p:sp>
        <p:nvSpPr>
          <p:cNvPr id="17" name="Rechteck 16"/>
          <p:cNvSpPr/>
          <p:nvPr/>
        </p:nvSpPr>
        <p:spPr>
          <a:xfrm>
            <a:off x="0" y="87174"/>
            <a:ext cx="1656184" cy="720080"/>
          </a:xfrm>
          <a:prstGeom prst="rect">
            <a:avLst/>
          </a:prstGeom>
          <a:solidFill>
            <a:schemeClr val="bg1">
              <a:lumMod val="8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Arbeitszeit-gesetze</a:t>
            </a:r>
          </a:p>
        </p:txBody>
      </p:sp>
      <p:sp>
        <p:nvSpPr>
          <p:cNvPr id="18" name="Rechteck 17"/>
          <p:cNvSpPr/>
          <p:nvPr/>
        </p:nvSpPr>
        <p:spPr>
          <a:xfrm>
            <a:off x="1821053" y="87174"/>
            <a:ext cx="1656184" cy="720080"/>
          </a:xfrm>
          <a:prstGeom prst="rect">
            <a:avLst/>
          </a:prstGeom>
          <a:solidFill>
            <a:schemeClr val="bg1">
              <a:lumMod val="8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Generation Z</a:t>
            </a:r>
          </a:p>
        </p:txBody>
      </p:sp>
      <p:sp>
        <p:nvSpPr>
          <p:cNvPr id="23" name="Rechteck 22"/>
          <p:cNvSpPr/>
          <p:nvPr/>
        </p:nvSpPr>
        <p:spPr>
          <a:xfrm>
            <a:off x="3700748" y="89533"/>
            <a:ext cx="1656184" cy="720080"/>
          </a:xfrm>
          <a:prstGeom prst="rect">
            <a:avLst/>
          </a:prstGeom>
          <a:solidFill>
            <a:schemeClr val="bg1">
              <a:lumMod val="8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Gesetzl. An-forderungen</a:t>
            </a:r>
          </a:p>
        </p:txBody>
      </p:sp>
      <p:sp>
        <p:nvSpPr>
          <p:cNvPr id="24" name="Rechteck 23"/>
          <p:cNvSpPr/>
          <p:nvPr/>
        </p:nvSpPr>
        <p:spPr>
          <a:xfrm>
            <a:off x="5580112" y="85512"/>
            <a:ext cx="1656184" cy="720080"/>
          </a:xfrm>
          <a:prstGeom prst="rect">
            <a:avLst/>
          </a:prstGeom>
          <a:solidFill>
            <a:schemeClr val="bg1">
              <a:lumMod val="8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Med. / techn. Fortschritt</a:t>
            </a:r>
          </a:p>
        </p:txBody>
      </p:sp>
      <p:sp>
        <p:nvSpPr>
          <p:cNvPr id="26" name="Rechteck 25"/>
          <p:cNvSpPr/>
          <p:nvPr/>
        </p:nvSpPr>
        <p:spPr>
          <a:xfrm>
            <a:off x="7459476" y="85512"/>
            <a:ext cx="1656184" cy="720080"/>
          </a:xfrm>
          <a:prstGeom prst="rect">
            <a:avLst/>
          </a:prstGeom>
          <a:solidFill>
            <a:schemeClr val="bg1">
              <a:lumMod val="8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Demografie</a:t>
            </a:r>
          </a:p>
        </p:txBody>
      </p:sp>
      <p:sp>
        <p:nvSpPr>
          <p:cNvPr id="29" name="Rechteck 28"/>
          <p:cNvSpPr/>
          <p:nvPr/>
        </p:nvSpPr>
        <p:spPr>
          <a:xfrm>
            <a:off x="7459476" y="1582330"/>
            <a:ext cx="1080000" cy="72008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chemeClr val="tx1"/>
                </a:solidFill>
              </a:rPr>
              <a:t>Immuni</a:t>
            </a:r>
            <a:r>
              <a:rPr lang="de-DE" sz="1600" dirty="0">
                <a:solidFill>
                  <a:schemeClr val="tx1"/>
                </a:solidFill>
              </a:rPr>
              <a:t>-tät</a:t>
            </a:r>
          </a:p>
        </p:txBody>
      </p:sp>
      <p:sp>
        <p:nvSpPr>
          <p:cNvPr id="25" name="Rechteck 24"/>
          <p:cNvSpPr/>
          <p:nvPr/>
        </p:nvSpPr>
        <p:spPr>
          <a:xfrm>
            <a:off x="6053059" y="1383205"/>
            <a:ext cx="1080000" cy="72008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chemeClr val="tx1"/>
                </a:solidFill>
              </a:rPr>
              <a:t>Interdiszi-plinarität</a:t>
            </a:r>
            <a:endParaRPr lang="de-DE" sz="1600" dirty="0">
              <a:solidFill>
                <a:schemeClr val="tx1"/>
              </a:solidFill>
            </a:endParaRPr>
          </a:p>
        </p:txBody>
      </p:sp>
      <p:sp>
        <p:nvSpPr>
          <p:cNvPr id="28" name="Rechteck 27"/>
          <p:cNvSpPr/>
          <p:nvPr/>
        </p:nvSpPr>
        <p:spPr>
          <a:xfrm>
            <a:off x="7481251" y="2491628"/>
            <a:ext cx="1080000" cy="72008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Knochen und Gewebe</a:t>
            </a:r>
          </a:p>
        </p:txBody>
      </p:sp>
      <p:sp>
        <p:nvSpPr>
          <p:cNvPr id="27" name="Rechteck 26"/>
          <p:cNvSpPr/>
          <p:nvPr/>
        </p:nvSpPr>
        <p:spPr>
          <a:xfrm>
            <a:off x="7474662" y="3451226"/>
            <a:ext cx="1080000" cy="72008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Multi-Morbi-</a:t>
            </a:r>
            <a:r>
              <a:rPr lang="de-DE" sz="1600" dirty="0" err="1">
                <a:solidFill>
                  <a:schemeClr val="tx1"/>
                </a:solidFill>
              </a:rPr>
              <a:t>dität</a:t>
            </a:r>
            <a:endParaRPr lang="de-DE" sz="1600" dirty="0">
              <a:solidFill>
                <a:schemeClr val="tx1"/>
              </a:solidFill>
            </a:endParaRPr>
          </a:p>
        </p:txBody>
      </p:sp>
      <p:sp>
        <p:nvSpPr>
          <p:cNvPr id="22" name="Rechteck 21"/>
          <p:cNvSpPr/>
          <p:nvPr/>
        </p:nvSpPr>
        <p:spPr>
          <a:xfrm>
            <a:off x="3700748" y="2323480"/>
            <a:ext cx="1080000" cy="72008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Fehler</a:t>
            </a:r>
          </a:p>
        </p:txBody>
      </p:sp>
      <p:sp>
        <p:nvSpPr>
          <p:cNvPr id="21" name="Rechteck 20"/>
          <p:cNvSpPr/>
          <p:nvPr/>
        </p:nvSpPr>
        <p:spPr>
          <a:xfrm>
            <a:off x="2937237" y="1435360"/>
            <a:ext cx="1080000" cy="720080"/>
          </a:xfrm>
          <a:prstGeom prst="rect">
            <a:avLst/>
          </a:prstGeom>
          <a:solidFill>
            <a:srgbClr val="0000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rPr>
              <a:t>Übung</a:t>
            </a:r>
          </a:p>
        </p:txBody>
      </p:sp>
      <p:sp>
        <p:nvSpPr>
          <p:cNvPr id="19" name="Rechteck 18"/>
          <p:cNvSpPr/>
          <p:nvPr/>
        </p:nvSpPr>
        <p:spPr>
          <a:xfrm>
            <a:off x="1547724" y="1435360"/>
            <a:ext cx="1080000" cy="720080"/>
          </a:xfrm>
          <a:prstGeom prst="rect">
            <a:avLst/>
          </a:prstGeom>
          <a:solidFill>
            <a:srgbClr val="0000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rPr>
              <a:t>Personal-mangel</a:t>
            </a:r>
          </a:p>
        </p:txBody>
      </p:sp>
      <p:sp>
        <p:nvSpPr>
          <p:cNvPr id="14" name="Rechteck 13"/>
          <p:cNvSpPr/>
          <p:nvPr/>
        </p:nvSpPr>
        <p:spPr>
          <a:xfrm>
            <a:off x="327114" y="2841021"/>
            <a:ext cx="1080000" cy="72008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Dynamik</a:t>
            </a:r>
          </a:p>
        </p:txBody>
      </p:sp>
      <p:sp>
        <p:nvSpPr>
          <p:cNvPr id="15" name="Rechteck 14"/>
          <p:cNvSpPr/>
          <p:nvPr/>
        </p:nvSpPr>
        <p:spPr>
          <a:xfrm>
            <a:off x="1788262" y="2849540"/>
            <a:ext cx="1080000" cy="72008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Zeitdruck</a:t>
            </a:r>
          </a:p>
        </p:txBody>
      </p:sp>
      <p:sp>
        <p:nvSpPr>
          <p:cNvPr id="13" name="Rechteck 12"/>
          <p:cNvSpPr/>
          <p:nvPr/>
        </p:nvSpPr>
        <p:spPr>
          <a:xfrm>
            <a:off x="3743908" y="3597398"/>
            <a:ext cx="1656184" cy="720080"/>
          </a:xfrm>
          <a:prstGeom prst="rect">
            <a:avLst/>
          </a:prstGeom>
          <a:solidFill>
            <a:srgbClr val="FF0000"/>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Komplexität</a:t>
            </a:r>
          </a:p>
        </p:txBody>
      </p:sp>
      <p:sp>
        <p:nvSpPr>
          <p:cNvPr id="4" name="Rechteck 3"/>
          <p:cNvSpPr/>
          <p:nvPr/>
        </p:nvSpPr>
        <p:spPr>
          <a:xfrm>
            <a:off x="3275856" y="4725144"/>
            <a:ext cx="2592288" cy="936104"/>
          </a:xfrm>
          <a:prstGeom prst="rect">
            <a:avLst/>
          </a:prstGeom>
          <a:solidFill>
            <a:srgbClr val="FF0000"/>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Komplikationen</a:t>
            </a:r>
          </a:p>
        </p:txBody>
      </p:sp>
      <p:sp>
        <p:nvSpPr>
          <p:cNvPr id="16" name="Rechteck 15"/>
          <p:cNvSpPr/>
          <p:nvPr/>
        </p:nvSpPr>
        <p:spPr>
          <a:xfrm>
            <a:off x="1943979" y="4075028"/>
            <a:ext cx="1080000" cy="72008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Patienten-selektion</a:t>
            </a:r>
          </a:p>
        </p:txBody>
      </p:sp>
      <p:sp>
        <p:nvSpPr>
          <p:cNvPr id="12" name="Rechteck 11"/>
          <p:cNvSpPr/>
          <p:nvPr/>
        </p:nvSpPr>
        <p:spPr>
          <a:xfrm>
            <a:off x="37340" y="4075028"/>
            <a:ext cx="1656184" cy="720080"/>
          </a:xfrm>
          <a:prstGeom prst="rect">
            <a:avLst/>
          </a:prstGeom>
          <a:solidFill>
            <a:schemeClr val="bg1">
              <a:lumMod val="8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Finanzierung</a:t>
            </a:r>
          </a:p>
        </p:txBody>
      </p:sp>
      <p:sp>
        <p:nvSpPr>
          <p:cNvPr id="5" name="Rechteck 4"/>
          <p:cNvSpPr/>
          <p:nvPr/>
        </p:nvSpPr>
        <p:spPr>
          <a:xfrm>
            <a:off x="1259632" y="5805264"/>
            <a:ext cx="1656184" cy="72008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Stochastik/  </a:t>
            </a:r>
            <a:r>
              <a:rPr lang="de-DE" sz="1600" dirty="0" err="1">
                <a:solidFill>
                  <a:schemeClr val="tx1"/>
                </a:solidFill>
              </a:rPr>
              <a:t>Individuali-sierung</a:t>
            </a:r>
            <a:endParaRPr lang="de-DE" sz="1600" dirty="0">
              <a:solidFill>
                <a:schemeClr val="tx1"/>
              </a:solidFill>
            </a:endParaRPr>
          </a:p>
        </p:txBody>
      </p:sp>
      <p:sp>
        <p:nvSpPr>
          <p:cNvPr id="6" name="Abgerundetes Rechteck 5"/>
          <p:cNvSpPr/>
          <p:nvPr/>
        </p:nvSpPr>
        <p:spPr>
          <a:xfrm>
            <a:off x="3563888" y="5949280"/>
            <a:ext cx="1296144" cy="9087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Leid/ Schmerz/ Tod</a:t>
            </a:r>
          </a:p>
        </p:txBody>
      </p:sp>
      <p:sp>
        <p:nvSpPr>
          <p:cNvPr id="7" name="Abgerundetes Rechteck 6"/>
          <p:cNvSpPr/>
          <p:nvPr/>
        </p:nvSpPr>
        <p:spPr>
          <a:xfrm>
            <a:off x="5220072" y="5949280"/>
            <a:ext cx="1296144" cy="9087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Kosten</a:t>
            </a:r>
          </a:p>
        </p:txBody>
      </p:sp>
      <p:sp>
        <p:nvSpPr>
          <p:cNvPr id="8" name="Abgerundetes Rechteck 7"/>
          <p:cNvSpPr/>
          <p:nvPr/>
        </p:nvSpPr>
        <p:spPr>
          <a:xfrm>
            <a:off x="6826590" y="5938440"/>
            <a:ext cx="1296144" cy="9087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Überfor-derung</a:t>
            </a:r>
            <a:endParaRPr lang="de-DE" dirty="0">
              <a:solidFill>
                <a:schemeClr val="tx1"/>
              </a:solidFill>
            </a:endParaRPr>
          </a:p>
        </p:txBody>
      </p:sp>
      <p:sp>
        <p:nvSpPr>
          <p:cNvPr id="2" name="Foliennummernplatzhalter 1">
            <a:extLst>
              <a:ext uri="{FF2B5EF4-FFF2-40B4-BE49-F238E27FC236}">
                <a16:creationId xmlns:a16="http://schemas.microsoft.com/office/drawing/2014/main" xmlns="" id="{CF7AFFFB-BFDD-4493-AA64-08D1974E361D}"/>
              </a:ext>
            </a:extLst>
          </p:cNvPr>
          <p:cNvSpPr>
            <a:spLocks noGrp="1"/>
          </p:cNvSpPr>
          <p:nvPr>
            <p:ph type="sldNum" sz="quarter" idx="12"/>
          </p:nvPr>
        </p:nvSpPr>
        <p:spPr/>
        <p:txBody>
          <a:bodyPr/>
          <a:lstStyle/>
          <a:p>
            <a:pPr>
              <a:defRPr/>
            </a:pPr>
            <a:fld id="{4524B82D-9F93-4DEA-B310-BDCF6A594BF7}" type="slidenum">
              <a:rPr lang="de-DE" smtClean="0">
                <a:solidFill>
                  <a:schemeClr val="tx1"/>
                </a:solidFill>
              </a:rPr>
              <a:pPr>
                <a:defRPr/>
              </a:pPr>
              <a:t>48</a:t>
            </a:fld>
            <a:endParaRPr lang="de-DE">
              <a:solidFill>
                <a:schemeClr val="tx1"/>
              </a:solidFill>
            </a:endParaRPr>
          </a:p>
        </p:txBody>
      </p:sp>
    </p:spTree>
    <p:extLst>
      <p:ext uri="{BB962C8B-B14F-4D97-AF65-F5344CB8AC3E}">
        <p14:creationId xmlns:p14="http://schemas.microsoft.com/office/powerpoint/2010/main" val="2613708775"/>
      </p:ext>
    </p:extLst>
  </p:cSld>
  <p:clrMapOvr>
    <a:masterClrMapping/>
  </p:clrMapOvr>
  <mc:AlternateContent xmlns:mc="http://schemas.openxmlformats.org/markup-compatibility/2006" xmlns:p14="http://schemas.microsoft.com/office/powerpoint/2010/main">
    <mc:Choice Requires="p14">
      <p:transition spd="slow" p14:dur="2000" advTm="159911"/>
    </mc:Choice>
    <mc:Fallback xmlns="">
      <p:transition spd="slow" advTm="159911"/>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540568" y="0"/>
            <a:ext cx="10585176" cy="7173416"/>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 Verbindung mit Pfeil 9"/>
          <p:cNvCxnSpPr>
            <a:stCxn id="8" idx="0"/>
            <a:endCxn id="22" idx="3"/>
          </p:cNvCxnSpPr>
          <p:nvPr/>
        </p:nvCxnSpPr>
        <p:spPr>
          <a:xfrm flipH="1" flipV="1">
            <a:off x="4780748" y="2683520"/>
            <a:ext cx="2693914" cy="32549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rot="3163020">
            <a:off x="5599725" y="4825648"/>
            <a:ext cx="2481056" cy="646331"/>
          </a:xfrm>
          <a:prstGeom prst="rect">
            <a:avLst/>
          </a:prstGeom>
          <a:noFill/>
        </p:spPr>
        <p:txBody>
          <a:bodyPr wrap="square" rtlCol="0">
            <a:spAutoFit/>
          </a:bodyPr>
          <a:lstStyle/>
          <a:p>
            <a:r>
              <a:rPr lang="de-DE" dirty="0"/>
              <a:t>Neben-, Rück- und Folgewirkungen</a:t>
            </a:r>
          </a:p>
        </p:txBody>
      </p:sp>
      <p:cxnSp>
        <p:nvCxnSpPr>
          <p:cNvPr id="33" name="Gerade Verbindung mit Pfeil 32"/>
          <p:cNvCxnSpPr/>
          <p:nvPr/>
        </p:nvCxnSpPr>
        <p:spPr>
          <a:xfrm flipH="1" flipV="1">
            <a:off x="84722" y="2302410"/>
            <a:ext cx="22352" cy="17661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a:stCxn id="12" idx="0"/>
            <a:endCxn id="14" idx="2"/>
          </p:cNvCxnSpPr>
          <p:nvPr/>
        </p:nvCxnSpPr>
        <p:spPr>
          <a:xfrm flipV="1">
            <a:off x="865432" y="3561101"/>
            <a:ext cx="1682" cy="5139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Freihandform 38"/>
          <p:cNvSpPr/>
          <p:nvPr/>
        </p:nvSpPr>
        <p:spPr>
          <a:xfrm>
            <a:off x="889000" y="4800600"/>
            <a:ext cx="1490133" cy="508224"/>
          </a:xfrm>
          <a:custGeom>
            <a:avLst/>
            <a:gdLst>
              <a:gd name="connsiteX0" fmla="*/ 0 w 1490133"/>
              <a:gd name="connsiteY0" fmla="*/ 0 h 508224"/>
              <a:gd name="connsiteX1" fmla="*/ 956733 w 1490133"/>
              <a:gd name="connsiteY1" fmla="*/ 508000 h 508224"/>
              <a:gd name="connsiteX2" fmla="*/ 1490133 w 1490133"/>
              <a:gd name="connsiteY2" fmla="*/ 50800 h 508224"/>
            </a:gdLst>
            <a:ahLst/>
            <a:cxnLst>
              <a:cxn ang="0">
                <a:pos x="connsiteX0" y="connsiteY0"/>
              </a:cxn>
              <a:cxn ang="0">
                <a:pos x="connsiteX1" y="connsiteY1"/>
              </a:cxn>
              <a:cxn ang="0">
                <a:pos x="connsiteX2" y="connsiteY2"/>
              </a:cxn>
            </a:cxnLst>
            <a:rect l="l" t="t" r="r" b="b"/>
            <a:pathLst>
              <a:path w="1490133" h="508224">
                <a:moveTo>
                  <a:pt x="0" y="0"/>
                </a:moveTo>
                <a:cubicBezTo>
                  <a:pt x="354189" y="249766"/>
                  <a:pt x="708378" y="499533"/>
                  <a:pt x="956733" y="508000"/>
                </a:cubicBezTo>
                <a:cubicBezTo>
                  <a:pt x="1205088" y="516467"/>
                  <a:pt x="1347610" y="283633"/>
                  <a:pt x="1490133" y="50800"/>
                </a:cubicBezTo>
              </a:path>
            </a:pathLst>
          </a:custGeom>
          <a:no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1" name="Gerade Verbindung mit Pfeil 40"/>
          <p:cNvCxnSpPr/>
          <p:nvPr/>
        </p:nvCxnSpPr>
        <p:spPr>
          <a:xfrm flipV="1">
            <a:off x="3024879" y="4041964"/>
            <a:ext cx="632710" cy="415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Gerade Verbindung mit Pfeil 42"/>
          <p:cNvCxnSpPr>
            <a:stCxn id="14" idx="3"/>
            <a:endCxn id="15" idx="1"/>
          </p:cNvCxnSpPr>
          <p:nvPr/>
        </p:nvCxnSpPr>
        <p:spPr>
          <a:xfrm>
            <a:off x="1407114" y="3201061"/>
            <a:ext cx="381148" cy="85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p:nvCxnSpPr>
        <p:spPr>
          <a:xfrm flipV="1">
            <a:off x="2875042" y="2780928"/>
            <a:ext cx="782547" cy="4280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Freihandform 50"/>
          <p:cNvSpPr/>
          <p:nvPr/>
        </p:nvSpPr>
        <p:spPr>
          <a:xfrm rot="16200000" flipH="1" flipV="1">
            <a:off x="2670997" y="3614866"/>
            <a:ext cx="1686979" cy="392800"/>
          </a:xfrm>
          <a:custGeom>
            <a:avLst/>
            <a:gdLst>
              <a:gd name="connsiteX0" fmla="*/ 0 w 1490133"/>
              <a:gd name="connsiteY0" fmla="*/ 0 h 508224"/>
              <a:gd name="connsiteX1" fmla="*/ 956733 w 1490133"/>
              <a:gd name="connsiteY1" fmla="*/ 508000 h 508224"/>
              <a:gd name="connsiteX2" fmla="*/ 1490133 w 1490133"/>
              <a:gd name="connsiteY2" fmla="*/ 50800 h 508224"/>
            </a:gdLst>
            <a:ahLst/>
            <a:cxnLst>
              <a:cxn ang="0">
                <a:pos x="connsiteX0" y="connsiteY0"/>
              </a:cxn>
              <a:cxn ang="0">
                <a:pos x="connsiteX1" y="connsiteY1"/>
              </a:cxn>
              <a:cxn ang="0">
                <a:pos x="connsiteX2" y="connsiteY2"/>
              </a:cxn>
            </a:cxnLst>
            <a:rect l="l" t="t" r="r" b="b"/>
            <a:pathLst>
              <a:path w="1490133" h="508224">
                <a:moveTo>
                  <a:pt x="0" y="0"/>
                </a:moveTo>
                <a:cubicBezTo>
                  <a:pt x="354189" y="249766"/>
                  <a:pt x="708378" y="499533"/>
                  <a:pt x="956733" y="508000"/>
                </a:cubicBezTo>
                <a:cubicBezTo>
                  <a:pt x="1205088" y="516467"/>
                  <a:pt x="1347610" y="283633"/>
                  <a:pt x="1490133" y="50800"/>
                </a:cubicBezTo>
              </a:path>
            </a:pathLst>
          </a:custGeom>
          <a:no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2" name="Gerade Verbindung mit Pfeil 51"/>
          <p:cNvCxnSpPr/>
          <p:nvPr/>
        </p:nvCxnSpPr>
        <p:spPr>
          <a:xfrm>
            <a:off x="846687" y="805592"/>
            <a:ext cx="928797" cy="5671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Gerade Verbindung mit Pfeil 56"/>
          <p:cNvCxnSpPr/>
          <p:nvPr/>
        </p:nvCxnSpPr>
        <p:spPr>
          <a:xfrm flipH="1">
            <a:off x="1194118" y="1863824"/>
            <a:ext cx="381148" cy="85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Gerade Verbindung mit Pfeil 57"/>
          <p:cNvCxnSpPr/>
          <p:nvPr/>
        </p:nvCxnSpPr>
        <p:spPr>
          <a:xfrm>
            <a:off x="974524" y="2090729"/>
            <a:ext cx="2683065" cy="5461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Gerade Verbindung mit Pfeil 60"/>
          <p:cNvCxnSpPr/>
          <p:nvPr/>
        </p:nvCxnSpPr>
        <p:spPr>
          <a:xfrm flipH="1">
            <a:off x="2113302" y="813681"/>
            <a:ext cx="535844" cy="5695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Gerade Verbindung mit Pfeil 63"/>
          <p:cNvCxnSpPr>
            <a:stCxn id="19" idx="2"/>
            <a:endCxn id="15" idx="0"/>
          </p:cNvCxnSpPr>
          <p:nvPr/>
        </p:nvCxnSpPr>
        <p:spPr>
          <a:xfrm>
            <a:off x="2087724" y="2155440"/>
            <a:ext cx="240538" cy="6941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rade Verbindung mit Pfeil 66"/>
          <p:cNvCxnSpPr/>
          <p:nvPr/>
        </p:nvCxnSpPr>
        <p:spPr>
          <a:xfrm>
            <a:off x="989702" y="3590183"/>
            <a:ext cx="2687574" cy="3169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Gerader Verbinder 69"/>
          <p:cNvCxnSpPr/>
          <p:nvPr/>
        </p:nvCxnSpPr>
        <p:spPr>
          <a:xfrm>
            <a:off x="1356682" y="3510581"/>
            <a:ext cx="449048" cy="473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mit Pfeil 70"/>
          <p:cNvCxnSpPr/>
          <p:nvPr/>
        </p:nvCxnSpPr>
        <p:spPr>
          <a:xfrm flipH="1">
            <a:off x="1775484" y="3967219"/>
            <a:ext cx="23239" cy="18163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p:cNvCxnSpPr/>
          <p:nvPr/>
        </p:nvCxnSpPr>
        <p:spPr>
          <a:xfrm flipV="1">
            <a:off x="2772129" y="5295927"/>
            <a:ext cx="431719" cy="5613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Gerade Verbindung mit Pfeil 75"/>
          <p:cNvCxnSpPr/>
          <p:nvPr/>
        </p:nvCxnSpPr>
        <p:spPr>
          <a:xfrm flipH="1">
            <a:off x="2113302" y="4171306"/>
            <a:ext cx="1600928" cy="16123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Gerade Verbindung mit Pfeil 78"/>
          <p:cNvCxnSpPr/>
          <p:nvPr/>
        </p:nvCxnSpPr>
        <p:spPr>
          <a:xfrm>
            <a:off x="5608840" y="5572248"/>
            <a:ext cx="1225848" cy="4079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p:cNvCxnSpPr/>
          <p:nvPr/>
        </p:nvCxnSpPr>
        <p:spPr>
          <a:xfrm>
            <a:off x="5488511" y="5661157"/>
            <a:ext cx="173279" cy="2513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Gerade Verbindung mit Pfeil 82"/>
          <p:cNvCxnSpPr>
            <a:stCxn id="4" idx="2"/>
          </p:cNvCxnSpPr>
          <p:nvPr/>
        </p:nvCxnSpPr>
        <p:spPr>
          <a:xfrm flipH="1">
            <a:off x="4293638" y="5661248"/>
            <a:ext cx="278362" cy="2771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Gerade Verbindung mit Pfeil 84"/>
          <p:cNvCxnSpPr>
            <a:stCxn id="13" idx="2"/>
            <a:endCxn id="4" idx="0"/>
          </p:cNvCxnSpPr>
          <p:nvPr/>
        </p:nvCxnSpPr>
        <p:spPr>
          <a:xfrm>
            <a:off x="4572000" y="4317478"/>
            <a:ext cx="0" cy="4076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Gerade Verbindung mit Pfeil 89"/>
          <p:cNvCxnSpPr/>
          <p:nvPr/>
        </p:nvCxnSpPr>
        <p:spPr>
          <a:xfrm flipH="1">
            <a:off x="5051498" y="692696"/>
            <a:ext cx="24558" cy="287230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p:nvCxnSpPr>
        <p:spPr>
          <a:xfrm>
            <a:off x="1511317" y="788114"/>
            <a:ext cx="1439182" cy="5950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p:nvPr/>
        </p:nvCxnSpPr>
        <p:spPr>
          <a:xfrm>
            <a:off x="2649146" y="840276"/>
            <a:ext cx="842930" cy="5324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Gerade Verbindung mit Pfeil 104"/>
          <p:cNvCxnSpPr/>
          <p:nvPr/>
        </p:nvCxnSpPr>
        <p:spPr>
          <a:xfrm flipH="1">
            <a:off x="5203472" y="764704"/>
            <a:ext cx="628200" cy="27963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Gerade Verbindung mit Pfeil 107"/>
          <p:cNvCxnSpPr/>
          <p:nvPr/>
        </p:nvCxnSpPr>
        <p:spPr>
          <a:xfrm flipV="1">
            <a:off x="5319742" y="2155440"/>
            <a:ext cx="692418" cy="16558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Gerade Verbindung mit Pfeil 111"/>
          <p:cNvCxnSpPr/>
          <p:nvPr/>
        </p:nvCxnSpPr>
        <p:spPr>
          <a:xfrm flipH="1">
            <a:off x="5852921" y="2103285"/>
            <a:ext cx="525801" cy="26167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Gerader Verbinder 114"/>
          <p:cNvCxnSpPr/>
          <p:nvPr/>
        </p:nvCxnSpPr>
        <p:spPr>
          <a:xfrm flipH="1">
            <a:off x="8892480" y="807850"/>
            <a:ext cx="15369" cy="3040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Gerade Verbindung mit Pfeil 116"/>
          <p:cNvCxnSpPr/>
          <p:nvPr/>
        </p:nvCxnSpPr>
        <p:spPr>
          <a:xfrm flipH="1">
            <a:off x="8561251" y="1942370"/>
            <a:ext cx="331229" cy="107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Gerade Verbindung mit Pfeil 118"/>
          <p:cNvCxnSpPr/>
          <p:nvPr/>
        </p:nvCxnSpPr>
        <p:spPr>
          <a:xfrm flipH="1">
            <a:off x="8568935" y="2838821"/>
            <a:ext cx="331229" cy="107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Gerade Verbindung mit Pfeil 119"/>
          <p:cNvCxnSpPr/>
          <p:nvPr/>
        </p:nvCxnSpPr>
        <p:spPr>
          <a:xfrm flipH="1">
            <a:off x="8554662" y="3823284"/>
            <a:ext cx="331229" cy="107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Gerade Verbindung mit Pfeil 120"/>
          <p:cNvCxnSpPr/>
          <p:nvPr/>
        </p:nvCxnSpPr>
        <p:spPr>
          <a:xfrm flipH="1">
            <a:off x="5455523" y="1986463"/>
            <a:ext cx="2018043" cy="17668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Gerade Verbindung mit Pfeil 122"/>
          <p:cNvCxnSpPr/>
          <p:nvPr/>
        </p:nvCxnSpPr>
        <p:spPr>
          <a:xfrm flipH="1">
            <a:off x="5454427" y="2856248"/>
            <a:ext cx="2046139" cy="106489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Gerade Verbindung mit Pfeil 124"/>
          <p:cNvCxnSpPr>
            <a:stCxn id="27" idx="1"/>
          </p:cNvCxnSpPr>
          <p:nvPr/>
        </p:nvCxnSpPr>
        <p:spPr>
          <a:xfrm flipH="1">
            <a:off x="5454428" y="3811266"/>
            <a:ext cx="2020234" cy="3461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Gerade Verbindung mit Pfeil 64"/>
          <p:cNvCxnSpPr/>
          <p:nvPr/>
        </p:nvCxnSpPr>
        <p:spPr>
          <a:xfrm>
            <a:off x="3950241" y="1650449"/>
            <a:ext cx="343397" cy="6228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hteck 19"/>
          <p:cNvSpPr/>
          <p:nvPr/>
        </p:nvSpPr>
        <p:spPr>
          <a:xfrm>
            <a:off x="84722" y="1437180"/>
            <a:ext cx="1080000" cy="720080"/>
          </a:xfrm>
          <a:prstGeom prst="rect">
            <a:avLst/>
          </a:prstGeom>
          <a:solidFill>
            <a:srgbClr val="0000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Weiter-bildung</a:t>
            </a:r>
          </a:p>
        </p:txBody>
      </p:sp>
      <p:sp>
        <p:nvSpPr>
          <p:cNvPr id="17" name="Rechteck 16"/>
          <p:cNvSpPr/>
          <p:nvPr/>
        </p:nvSpPr>
        <p:spPr>
          <a:xfrm>
            <a:off x="0" y="87174"/>
            <a:ext cx="1656184" cy="720080"/>
          </a:xfrm>
          <a:prstGeom prst="rect">
            <a:avLst/>
          </a:prstGeom>
          <a:solidFill>
            <a:schemeClr val="bg1">
              <a:lumMod val="8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85000"/>
                  </a:schemeClr>
                </a:solidFill>
              </a:rPr>
              <a:t>Arbeitszeit-gesetze</a:t>
            </a:r>
          </a:p>
        </p:txBody>
      </p:sp>
      <p:sp>
        <p:nvSpPr>
          <p:cNvPr id="18" name="Rechteck 17"/>
          <p:cNvSpPr/>
          <p:nvPr/>
        </p:nvSpPr>
        <p:spPr>
          <a:xfrm>
            <a:off x="1821053" y="87174"/>
            <a:ext cx="1656184" cy="720080"/>
          </a:xfrm>
          <a:prstGeom prst="rect">
            <a:avLst/>
          </a:prstGeom>
          <a:solidFill>
            <a:schemeClr val="tx1">
              <a:lumMod val="9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85000"/>
                  </a:schemeClr>
                </a:solidFill>
              </a:rPr>
              <a:t>Generation Z</a:t>
            </a:r>
          </a:p>
        </p:txBody>
      </p:sp>
      <p:sp>
        <p:nvSpPr>
          <p:cNvPr id="23" name="Rechteck 22"/>
          <p:cNvSpPr/>
          <p:nvPr/>
        </p:nvSpPr>
        <p:spPr>
          <a:xfrm>
            <a:off x="3700748" y="89533"/>
            <a:ext cx="1656184" cy="720080"/>
          </a:xfrm>
          <a:prstGeom prst="rect">
            <a:avLst/>
          </a:prstGeom>
          <a:solidFill>
            <a:schemeClr val="bg1">
              <a:lumMod val="8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85000"/>
                  </a:schemeClr>
                </a:solidFill>
              </a:rPr>
              <a:t>Gesetzl. An-forderungen</a:t>
            </a:r>
          </a:p>
        </p:txBody>
      </p:sp>
      <p:sp>
        <p:nvSpPr>
          <p:cNvPr id="24" name="Rechteck 23"/>
          <p:cNvSpPr/>
          <p:nvPr/>
        </p:nvSpPr>
        <p:spPr>
          <a:xfrm>
            <a:off x="5580112" y="85512"/>
            <a:ext cx="1656184" cy="720080"/>
          </a:xfrm>
          <a:prstGeom prst="rect">
            <a:avLst/>
          </a:prstGeom>
          <a:solidFill>
            <a:schemeClr val="bg1">
              <a:lumMod val="8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85000"/>
                  </a:schemeClr>
                </a:solidFill>
              </a:rPr>
              <a:t>Med. / techn. Fortschritt</a:t>
            </a:r>
          </a:p>
        </p:txBody>
      </p:sp>
      <p:sp>
        <p:nvSpPr>
          <p:cNvPr id="26" name="Rechteck 25"/>
          <p:cNvSpPr/>
          <p:nvPr/>
        </p:nvSpPr>
        <p:spPr>
          <a:xfrm>
            <a:off x="7459476" y="85512"/>
            <a:ext cx="1656184" cy="720080"/>
          </a:xfrm>
          <a:prstGeom prst="rect">
            <a:avLst/>
          </a:prstGeom>
          <a:solidFill>
            <a:schemeClr val="bg1">
              <a:lumMod val="8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85000"/>
                  </a:schemeClr>
                </a:solidFill>
              </a:rPr>
              <a:t>Demografie</a:t>
            </a:r>
          </a:p>
        </p:txBody>
      </p:sp>
      <p:sp>
        <p:nvSpPr>
          <p:cNvPr id="29" name="Rechteck 28"/>
          <p:cNvSpPr/>
          <p:nvPr/>
        </p:nvSpPr>
        <p:spPr>
          <a:xfrm>
            <a:off x="7459476" y="1582330"/>
            <a:ext cx="1080000" cy="72008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chemeClr val="tx1">
                    <a:lumMod val="85000"/>
                  </a:schemeClr>
                </a:solidFill>
              </a:rPr>
              <a:t>Immuni</a:t>
            </a:r>
            <a:r>
              <a:rPr lang="de-DE" sz="1600" dirty="0">
                <a:solidFill>
                  <a:schemeClr val="tx1">
                    <a:lumMod val="85000"/>
                  </a:schemeClr>
                </a:solidFill>
              </a:rPr>
              <a:t>-tät</a:t>
            </a:r>
          </a:p>
        </p:txBody>
      </p:sp>
      <p:sp>
        <p:nvSpPr>
          <p:cNvPr id="25" name="Rechteck 24"/>
          <p:cNvSpPr/>
          <p:nvPr/>
        </p:nvSpPr>
        <p:spPr>
          <a:xfrm>
            <a:off x="6053059" y="1383205"/>
            <a:ext cx="1080000" cy="72008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t>Interdiszi-plinarität</a:t>
            </a:r>
            <a:endParaRPr lang="de-DE" sz="1600" dirty="0"/>
          </a:p>
        </p:txBody>
      </p:sp>
      <p:sp>
        <p:nvSpPr>
          <p:cNvPr id="28" name="Rechteck 27"/>
          <p:cNvSpPr/>
          <p:nvPr/>
        </p:nvSpPr>
        <p:spPr>
          <a:xfrm>
            <a:off x="7481251" y="2491628"/>
            <a:ext cx="1080000" cy="720080"/>
          </a:xfrm>
          <a:prstGeom prst="rect">
            <a:avLst/>
          </a:prstGeom>
          <a:solidFill>
            <a:schemeClr val="tx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lumMod val="85000"/>
                  </a:schemeClr>
                </a:solidFill>
              </a:rPr>
              <a:t>Knochen und Gewebe</a:t>
            </a:r>
          </a:p>
        </p:txBody>
      </p:sp>
      <p:sp>
        <p:nvSpPr>
          <p:cNvPr id="27" name="Rechteck 26"/>
          <p:cNvSpPr/>
          <p:nvPr/>
        </p:nvSpPr>
        <p:spPr>
          <a:xfrm>
            <a:off x="7474662" y="3451226"/>
            <a:ext cx="1080000" cy="72008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lumMod val="85000"/>
                  </a:schemeClr>
                </a:solidFill>
              </a:rPr>
              <a:t>Multi-Morbi-</a:t>
            </a:r>
            <a:r>
              <a:rPr lang="de-DE" sz="1600" dirty="0" err="1">
                <a:solidFill>
                  <a:schemeClr val="tx1">
                    <a:lumMod val="85000"/>
                  </a:schemeClr>
                </a:solidFill>
              </a:rPr>
              <a:t>dität</a:t>
            </a:r>
            <a:endParaRPr lang="de-DE" sz="1600" dirty="0">
              <a:solidFill>
                <a:schemeClr val="tx1">
                  <a:lumMod val="85000"/>
                </a:schemeClr>
              </a:solidFill>
            </a:endParaRPr>
          </a:p>
        </p:txBody>
      </p:sp>
      <p:sp>
        <p:nvSpPr>
          <p:cNvPr id="22" name="Rechteck 21"/>
          <p:cNvSpPr/>
          <p:nvPr/>
        </p:nvSpPr>
        <p:spPr>
          <a:xfrm>
            <a:off x="3700748" y="2323480"/>
            <a:ext cx="1080000" cy="72008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Fehler</a:t>
            </a:r>
          </a:p>
        </p:txBody>
      </p:sp>
      <p:sp>
        <p:nvSpPr>
          <p:cNvPr id="21" name="Rechteck 20"/>
          <p:cNvSpPr/>
          <p:nvPr/>
        </p:nvSpPr>
        <p:spPr>
          <a:xfrm>
            <a:off x="2937237" y="1435360"/>
            <a:ext cx="1080000" cy="720080"/>
          </a:xfrm>
          <a:prstGeom prst="rect">
            <a:avLst/>
          </a:prstGeom>
          <a:solidFill>
            <a:srgbClr val="0000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Übung</a:t>
            </a:r>
          </a:p>
        </p:txBody>
      </p:sp>
      <p:sp>
        <p:nvSpPr>
          <p:cNvPr id="19" name="Rechteck 18"/>
          <p:cNvSpPr/>
          <p:nvPr/>
        </p:nvSpPr>
        <p:spPr>
          <a:xfrm>
            <a:off x="1547724" y="1435360"/>
            <a:ext cx="1080000" cy="720080"/>
          </a:xfrm>
          <a:prstGeom prst="rect">
            <a:avLst/>
          </a:prstGeom>
          <a:solidFill>
            <a:srgbClr val="0000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Personal-mangel</a:t>
            </a:r>
          </a:p>
        </p:txBody>
      </p:sp>
      <p:sp>
        <p:nvSpPr>
          <p:cNvPr id="14" name="Rechteck 13"/>
          <p:cNvSpPr/>
          <p:nvPr/>
        </p:nvSpPr>
        <p:spPr>
          <a:xfrm>
            <a:off x="327114" y="2841021"/>
            <a:ext cx="1080000" cy="72008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Dynamik</a:t>
            </a:r>
          </a:p>
        </p:txBody>
      </p:sp>
      <p:sp>
        <p:nvSpPr>
          <p:cNvPr id="15" name="Rechteck 14"/>
          <p:cNvSpPr/>
          <p:nvPr/>
        </p:nvSpPr>
        <p:spPr>
          <a:xfrm>
            <a:off x="1788262" y="2849540"/>
            <a:ext cx="1080000" cy="72008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Zeitdruck</a:t>
            </a:r>
          </a:p>
        </p:txBody>
      </p:sp>
      <p:sp>
        <p:nvSpPr>
          <p:cNvPr id="13" name="Rechteck 12"/>
          <p:cNvSpPr/>
          <p:nvPr/>
        </p:nvSpPr>
        <p:spPr>
          <a:xfrm>
            <a:off x="3743908" y="3597398"/>
            <a:ext cx="1656184" cy="720080"/>
          </a:xfrm>
          <a:prstGeom prst="rect">
            <a:avLst/>
          </a:prstGeom>
          <a:solidFill>
            <a:srgbClr val="FF0000"/>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Komplexität</a:t>
            </a:r>
          </a:p>
        </p:txBody>
      </p:sp>
      <p:sp>
        <p:nvSpPr>
          <p:cNvPr id="4" name="Rechteck 3"/>
          <p:cNvSpPr/>
          <p:nvPr/>
        </p:nvSpPr>
        <p:spPr>
          <a:xfrm>
            <a:off x="3275856" y="4725144"/>
            <a:ext cx="2592288" cy="936104"/>
          </a:xfrm>
          <a:prstGeom prst="rect">
            <a:avLst/>
          </a:prstGeom>
          <a:solidFill>
            <a:srgbClr val="FF0000"/>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Komplikationen</a:t>
            </a:r>
          </a:p>
        </p:txBody>
      </p:sp>
      <p:sp>
        <p:nvSpPr>
          <p:cNvPr id="16" name="Rechteck 15"/>
          <p:cNvSpPr/>
          <p:nvPr/>
        </p:nvSpPr>
        <p:spPr>
          <a:xfrm>
            <a:off x="1943979" y="4075028"/>
            <a:ext cx="1080000" cy="72008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Patienten-selektion</a:t>
            </a:r>
          </a:p>
        </p:txBody>
      </p:sp>
      <p:sp>
        <p:nvSpPr>
          <p:cNvPr id="12" name="Rechteck 11"/>
          <p:cNvSpPr/>
          <p:nvPr/>
        </p:nvSpPr>
        <p:spPr>
          <a:xfrm>
            <a:off x="37340" y="4075028"/>
            <a:ext cx="1656184" cy="720080"/>
          </a:xfrm>
          <a:prstGeom prst="rect">
            <a:avLst/>
          </a:prstGeom>
          <a:solidFill>
            <a:schemeClr val="bg1">
              <a:lumMod val="8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85000"/>
                  </a:schemeClr>
                </a:solidFill>
              </a:rPr>
              <a:t>Finanzierung</a:t>
            </a:r>
          </a:p>
        </p:txBody>
      </p:sp>
      <p:sp>
        <p:nvSpPr>
          <p:cNvPr id="5" name="Rechteck 4"/>
          <p:cNvSpPr/>
          <p:nvPr/>
        </p:nvSpPr>
        <p:spPr>
          <a:xfrm>
            <a:off x="1259632" y="5805264"/>
            <a:ext cx="1656184" cy="72008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Stochastik/  </a:t>
            </a:r>
            <a:r>
              <a:rPr lang="de-DE" sz="1600" dirty="0" err="1"/>
              <a:t>Individuali-sierung</a:t>
            </a:r>
            <a:endParaRPr lang="de-DE" sz="1600" dirty="0"/>
          </a:p>
        </p:txBody>
      </p:sp>
      <p:sp>
        <p:nvSpPr>
          <p:cNvPr id="6" name="Abgerundetes Rechteck 5"/>
          <p:cNvSpPr/>
          <p:nvPr/>
        </p:nvSpPr>
        <p:spPr>
          <a:xfrm>
            <a:off x="3563888" y="5949280"/>
            <a:ext cx="1296144" cy="9087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Leid/ Schmerz/ Tod</a:t>
            </a:r>
          </a:p>
        </p:txBody>
      </p:sp>
      <p:sp>
        <p:nvSpPr>
          <p:cNvPr id="7" name="Abgerundetes Rechteck 6"/>
          <p:cNvSpPr/>
          <p:nvPr/>
        </p:nvSpPr>
        <p:spPr>
          <a:xfrm>
            <a:off x="5220072" y="5949280"/>
            <a:ext cx="1296144" cy="9087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Kosten</a:t>
            </a:r>
          </a:p>
        </p:txBody>
      </p:sp>
      <p:sp>
        <p:nvSpPr>
          <p:cNvPr id="8" name="Abgerundetes Rechteck 7"/>
          <p:cNvSpPr/>
          <p:nvPr/>
        </p:nvSpPr>
        <p:spPr>
          <a:xfrm>
            <a:off x="6826590" y="5938440"/>
            <a:ext cx="1296144" cy="9087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bg1"/>
                </a:solidFill>
              </a:rPr>
              <a:t>Überfor-derung</a:t>
            </a:r>
            <a:endParaRPr lang="de-DE" dirty="0">
              <a:solidFill>
                <a:schemeClr val="bg1"/>
              </a:solidFill>
            </a:endParaRPr>
          </a:p>
        </p:txBody>
      </p:sp>
      <p:sp>
        <p:nvSpPr>
          <p:cNvPr id="2" name="Abgerundete rechteckige Legende 1"/>
          <p:cNvSpPr/>
          <p:nvPr/>
        </p:nvSpPr>
        <p:spPr>
          <a:xfrm>
            <a:off x="-156479" y="134561"/>
            <a:ext cx="1907869" cy="1008112"/>
          </a:xfrm>
          <a:prstGeom prst="wedgeRoundRectCallout">
            <a:avLst>
              <a:gd name="adj1" fmla="val -10627"/>
              <a:gd name="adj2" fmla="val 85176"/>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Strukturierung, Kooperation</a:t>
            </a:r>
          </a:p>
        </p:txBody>
      </p:sp>
      <p:sp>
        <p:nvSpPr>
          <p:cNvPr id="66" name="Abgerundete rechteckige Legende 65"/>
          <p:cNvSpPr/>
          <p:nvPr/>
        </p:nvSpPr>
        <p:spPr>
          <a:xfrm>
            <a:off x="1821834" y="104056"/>
            <a:ext cx="1907869" cy="1008112"/>
          </a:xfrm>
          <a:prstGeom prst="wedgeRoundRectCallout">
            <a:avLst>
              <a:gd name="adj1" fmla="val -34147"/>
              <a:gd name="adj2" fmla="val 96934"/>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Personal-führung</a:t>
            </a:r>
          </a:p>
        </p:txBody>
      </p:sp>
      <p:sp>
        <p:nvSpPr>
          <p:cNvPr id="68" name="Abgerundete rechteckige Legende 67"/>
          <p:cNvSpPr/>
          <p:nvPr/>
        </p:nvSpPr>
        <p:spPr>
          <a:xfrm>
            <a:off x="3942216" y="180532"/>
            <a:ext cx="1907869" cy="1008112"/>
          </a:xfrm>
          <a:prstGeom prst="wedgeRoundRectCallout">
            <a:avLst>
              <a:gd name="adj1" fmla="val -75418"/>
              <a:gd name="adj2" fmla="val 98613"/>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Planung, gerechte Verteilung</a:t>
            </a:r>
          </a:p>
        </p:txBody>
      </p:sp>
      <p:sp>
        <p:nvSpPr>
          <p:cNvPr id="72" name="Abgerundete rechteckige Legende 71"/>
          <p:cNvSpPr/>
          <p:nvPr/>
        </p:nvSpPr>
        <p:spPr>
          <a:xfrm>
            <a:off x="7113549" y="298914"/>
            <a:ext cx="1907869" cy="1008112"/>
          </a:xfrm>
          <a:prstGeom prst="wedgeRoundRectCallout">
            <a:avLst>
              <a:gd name="adj1" fmla="val -68476"/>
              <a:gd name="adj2" fmla="val 71978"/>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Sozialer Kernprozess, Führung</a:t>
            </a:r>
          </a:p>
        </p:txBody>
      </p:sp>
      <p:sp>
        <p:nvSpPr>
          <p:cNvPr id="73" name="Abgerundete rechteckige Legende 72"/>
          <p:cNvSpPr/>
          <p:nvPr/>
        </p:nvSpPr>
        <p:spPr>
          <a:xfrm>
            <a:off x="6140328" y="2397282"/>
            <a:ext cx="2515376" cy="1008112"/>
          </a:xfrm>
          <a:prstGeom prst="wedgeRoundRectCallout">
            <a:avLst>
              <a:gd name="adj1" fmla="val -111508"/>
              <a:gd name="adj2" fmla="val -30363"/>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Standardisierung, Critical Incident Reporting, Lernen</a:t>
            </a:r>
          </a:p>
        </p:txBody>
      </p:sp>
      <p:sp>
        <p:nvSpPr>
          <p:cNvPr id="75" name="Abgerundete rechteckige Legende 74"/>
          <p:cNvSpPr/>
          <p:nvPr/>
        </p:nvSpPr>
        <p:spPr>
          <a:xfrm>
            <a:off x="5580961" y="3480709"/>
            <a:ext cx="1907869" cy="1008112"/>
          </a:xfrm>
          <a:prstGeom prst="wedgeRoundRectCallout">
            <a:avLst>
              <a:gd name="adj1" fmla="val -194794"/>
              <a:gd name="adj2" fmla="val -71877"/>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Ablaufmana-gement</a:t>
            </a:r>
            <a:endParaRPr lang="de-DE" dirty="0"/>
          </a:p>
        </p:txBody>
      </p:sp>
      <p:sp>
        <p:nvSpPr>
          <p:cNvPr id="77" name="Abgerundete rechteckige Legende 76"/>
          <p:cNvSpPr/>
          <p:nvPr/>
        </p:nvSpPr>
        <p:spPr>
          <a:xfrm>
            <a:off x="13594" y="3984365"/>
            <a:ext cx="1907869" cy="1008112"/>
          </a:xfrm>
          <a:prstGeom prst="wedgeRoundRectCallout">
            <a:avLst>
              <a:gd name="adj1" fmla="val 1355"/>
              <a:gd name="adj2" fmla="val -114709"/>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Priorisierung</a:t>
            </a:r>
          </a:p>
        </p:txBody>
      </p:sp>
      <p:sp>
        <p:nvSpPr>
          <p:cNvPr id="78" name="Abgerundete rechteckige Legende 77"/>
          <p:cNvSpPr/>
          <p:nvPr/>
        </p:nvSpPr>
        <p:spPr>
          <a:xfrm>
            <a:off x="3921480" y="5905077"/>
            <a:ext cx="1907869" cy="1008112"/>
          </a:xfrm>
          <a:prstGeom prst="wedgeRoundRectCallout">
            <a:avLst>
              <a:gd name="adj1" fmla="val -118021"/>
              <a:gd name="adj2" fmla="val -19805"/>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Stochastische Pfade, </a:t>
            </a:r>
            <a:r>
              <a:rPr lang="de-DE" dirty="0" err="1"/>
              <a:t>EbM</a:t>
            </a:r>
            <a:endParaRPr lang="de-DE" dirty="0"/>
          </a:p>
        </p:txBody>
      </p:sp>
      <p:sp>
        <p:nvSpPr>
          <p:cNvPr id="80" name="Abgerundete rechteckige Legende 79"/>
          <p:cNvSpPr/>
          <p:nvPr/>
        </p:nvSpPr>
        <p:spPr>
          <a:xfrm>
            <a:off x="195155" y="5381918"/>
            <a:ext cx="1512866" cy="1008112"/>
          </a:xfrm>
          <a:prstGeom prst="wedgeRoundRectCallout">
            <a:avLst>
              <a:gd name="adj1" fmla="val 79495"/>
              <a:gd name="adj2" fmla="val -110749"/>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Ärztliche Ethik</a:t>
            </a:r>
          </a:p>
        </p:txBody>
      </p:sp>
      <p:sp>
        <p:nvSpPr>
          <p:cNvPr id="9" name="Foliennummernplatzhalter 8">
            <a:extLst>
              <a:ext uri="{FF2B5EF4-FFF2-40B4-BE49-F238E27FC236}">
                <a16:creationId xmlns:a16="http://schemas.microsoft.com/office/drawing/2014/main" xmlns="" id="{A838634C-AD2E-467C-9288-F7153A201952}"/>
              </a:ext>
            </a:extLst>
          </p:cNvPr>
          <p:cNvSpPr>
            <a:spLocks noGrp="1"/>
          </p:cNvSpPr>
          <p:nvPr>
            <p:ph type="sldNum" sz="quarter" idx="12"/>
          </p:nvPr>
        </p:nvSpPr>
        <p:spPr/>
        <p:txBody>
          <a:bodyPr/>
          <a:lstStyle/>
          <a:p>
            <a:pPr>
              <a:defRPr/>
            </a:pPr>
            <a:fld id="{4524B82D-9F93-4DEA-B310-BDCF6A594BF7}" type="slidenum">
              <a:rPr lang="de-DE" smtClean="0"/>
              <a:pPr>
                <a:defRPr/>
              </a:pPr>
              <a:t>49</a:t>
            </a:fld>
            <a:endParaRPr lang="de-DE"/>
          </a:p>
        </p:txBody>
      </p:sp>
    </p:spTree>
    <p:extLst>
      <p:ext uri="{BB962C8B-B14F-4D97-AF65-F5344CB8AC3E}">
        <p14:creationId xmlns:p14="http://schemas.microsoft.com/office/powerpoint/2010/main" val="404125076"/>
      </p:ext>
    </p:extLst>
  </p:cSld>
  <p:clrMapOvr>
    <a:masterClrMapping/>
  </p:clrMapOvr>
  <mc:AlternateContent xmlns:mc="http://schemas.openxmlformats.org/markup-compatibility/2006" xmlns:p14="http://schemas.microsoft.com/office/powerpoint/2010/main">
    <mc:Choice Requires="p14">
      <p:transition spd="slow" p14:dur="2000" advTm="56386"/>
    </mc:Choice>
    <mc:Fallback xmlns="">
      <p:transition spd="slow" advTm="5638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de-DE" dirty="0" smtClean="0"/>
              <a:t>Definition nach DIN</a:t>
            </a:r>
            <a:endParaRPr lang="de-DE" dirty="0"/>
          </a:p>
        </p:txBody>
      </p:sp>
      <p:sp>
        <p:nvSpPr>
          <p:cNvPr id="40963" name="Rectangle 3"/>
          <p:cNvSpPr>
            <a:spLocks noGrp="1" noChangeArrowheads="1"/>
          </p:cNvSpPr>
          <p:nvPr>
            <p:ph idx="1"/>
          </p:nvPr>
        </p:nvSpPr>
        <p:spPr/>
        <p:txBody>
          <a:bodyPr/>
          <a:lstStyle/>
          <a:p>
            <a:pPr eaLnBrk="1" hangingPunct="1">
              <a:lnSpc>
                <a:spcPct val="90000"/>
              </a:lnSpc>
            </a:pPr>
            <a:r>
              <a:rPr lang="de-DE" sz="2800"/>
              <a:t>DIN: Deutsches Institut für Normung</a:t>
            </a:r>
          </a:p>
          <a:p>
            <a:pPr lvl="1" eaLnBrk="1" hangingPunct="1">
              <a:lnSpc>
                <a:spcPct val="90000"/>
              </a:lnSpc>
            </a:pPr>
            <a:r>
              <a:rPr lang="de-DE" sz="2400"/>
              <a:t>ISO: International Standardisation Organisation</a:t>
            </a:r>
          </a:p>
          <a:p>
            <a:pPr lvl="1" eaLnBrk="1" hangingPunct="1">
              <a:lnSpc>
                <a:spcPct val="90000"/>
              </a:lnSpc>
            </a:pPr>
            <a:r>
              <a:rPr lang="de-DE" sz="2400"/>
              <a:t>EN: European Norm</a:t>
            </a:r>
          </a:p>
          <a:p>
            <a:pPr eaLnBrk="1" hangingPunct="1">
              <a:lnSpc>
                <a:spcPct val="90000"/>
              </a:lnSpc>
            </a:pPr>
            <a:r>
              <a:rPr lang="de-DE" sz="2800"/>
              <a:t>„Qualität ist die Beschaffenheit einer Einheit bezüglich ihrer Eignung, festgelegte oder vorausgesetzte Erfordernisse zu erfüllen“ (DIN 55350)</a:t>
            </a:r>
          </a:p>
          <a:p>
            <a:pPr eaLnBrk="1" hangingPunct="1">
              <a:lnSpc>
                <a:spcPct val="90000"/>
              </a:lnSpc>
            </a:pPr>
            <a:r>
              <a:rPr lang="de-DE" sz="2800"/>
              <a:t>Problem: wer legt Erfordernisse fest?</a:t>
            </a:r>
          </a:p>
          <a:p>
            <a:pPr lvl="1" eaLnBrk="1" hangingPunct="1">
              <a:lnSpc>
                <a:spcPct val="90000"/>
              </a:lnSpc>
            </a:pPr>
            <a:r>
              <a:rPr lang="de-DE" sz="2400"/>
              <a:t>in der Regel: im Verhältnis zu einem Standard oder einer Erwartung </a:t>
            </a:r>
            <a:r>
              <a:rPr lang="de-DE" sz="2400">
                <a:sym typeface="Wingdings" pitchFamily="2" charset="2"/>
              </a:rPr>
              <a:t> relative Qualität</a:t>
            </a:r>
          </a:p>
        </p:txBody>
      </p:sp>
      <p:sp>
        <p:nvSpPr>
          <p:cNvPr id="3" name="Foliennummernplatzhalter 2">
            <a:extLst>
              <a:ext uri="{FF2B5EF4-FFF2-40B4-BE49-F238E27FC236}">
                <a16:creationId xmlns:a16="http://schemas.microsoft.com/office/drawing/2014/main" xmlns="" id="{A29204D9-D7B9-449F-A59B-366E02AE2A4A}"/>
              </a:ext>
            </a:extLst>
          </p:cNvPr>
          <p:cNvSpPr>
            <a:spLocks noGrp="1"/>
          </p:cNvSpPr>
          <p:nvPr>
            <p:ph type="sldNum" sz="quarter" idx="12"/>
          </p:nvPr>
        </p:nvSpPr>
        <p:spPr/>
        <p:txBody>
          <a:bodyPr/>
          <a:lstStyle/>
          <a:p>
            <a:pPr>
              <a:defRPr/>
            </a:pPr>
            <a:fld id="{4524B82D-9F93-4DEA-B310-BDCF6A594BF7}" type="slidenum">
              <a:rPr lang="de-DE" smtClean="0"/>
              <a:pPr>
                <a:defRPr/>
              </a:pPr>
              <a:t>5</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86130"/>
    </mc:Choice>
    <mc:Fallback xmlns="">
      <p:transition spd="slow" advTm="8613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39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de-DE" dirty="0"/>
              <a:t>3.2.1.3 Bewertung des Qualitätsmanagementsystems </a:t>
            </a:r>
          </a:p>
        </p:txBody>
      </p:sp>
      <p:sp>
        <p:nvSpPr>
          <p:cNvPr id="74755" name="Rectangle 3"/>
          <p:cNvSpPr>
            <a:spLocks noGrp="1" noChangeArrowheads="1"/>
          </p:cNvSpPr>
          <p:nvPr>
            <p:ph idx="1"/>
          </p:nvPr>
        </p:nvSpPr>
        <p:spPr/>
        <p:txBody>
          <a:bodyPr/>
          <a:lstStyle/>
          <a:p>
            <a:pPr eaLnBrk="1" hangingPunct="1"/>
            <a:r>
              <a:rPr lang="de-DE"/>
              <a:t>Überblick:</a:t>
            </a:r>
          </a:p>
          <a:p>
            <a:pPr lvl="1" eaLnBrk="1" hangingPunct="1"/>
            <a:r>
              <a:rPr lang="de-DE"/>
              <a:t>Visitation</a:t>
            </a:r>
          </a:p>
          <a:p>
            <a:pPr lvl="1" eaLnBrk="1" hangingPunct="1"/>
            <a:r>
              <a:rPr lang="de-DE"/>
              <a:t>Zertifizierung</a:t>
            </a:r>
          </a:p>
          <a:p>
            <a:pPr lvl="1" eaLnBrk="1" hangingPunct="1"/>
            <a:r>
              <a:rPr lang="de-DE"/>
              <a:t>Akkreditierung</a:t>
            </a:r>
          </a:p>
          <a:p>
            <a:pPr lvl="1" eaLnBrk="1" hangingPunct="1"/>
            <a:r>
              <a:rPr lang="en-GB"/>
              <a:t>Excellence-Model</a:t>
            </a:r>
          </a:p>
        </p:txBody>
      </p:sp>
      <p:sp>
        <p:nvSpPr>
          <p:cNvPr id="3" name="Foliennummernplatzhalter 2">
            <a:extLst>
              <a:ext uri="{FF2B5EF4-FFF2-40B4-BE49-F238E27FC236}">
                <a16:creationId xmlns:a16="http://schemas.microsoft.com/office/drawing/2014/main" xmlns="" id="{FE9EDA19-6B83-41F8-A73B-A707D5F6A5E0}"/>
              </a:ext>
            </a:extLst>
          </p:cNvPr>
          <p:cNvSpPr>
            <a:spLocks noGrp="1"/>
          </p:cNvSpPr>
          <p:nvPr>
            <p:ph type="sldNum" sz="quarter" idx="12"/>
          </p:nvPr>
        </p:nvSpPr>
        <p:spPr/>
        <p:txBody>
          <a:bodyPr/>
          <a:lstStyle/>
          <a:p>
            <a:pPr>
              <a:defRPr/>
            </a:pPr>
            <a:fld id="{4524B82D-9F93-4DEA-B310-BDCF6A594BF7}" type="slidenum">
              <a:rPr lang="de-DE" smtClean="0"/>
              <a:pPr>
                <a:defRPr/>
              </a:pPr>
              <a:t>50</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34128"/>
    </mc:Choice>
    <mc:Fallback xmlns="">
      <p:transition spd="slow" advTm="34128"/>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de-DE" dirty="0"/>
              <a:t>Visitation</a:t>
            </a:r>
            <a:endParaRPr lang="de-DE" b="1" dirty="0"/>
          </a:p>
        </p:txBody>
      </p:sp>
      <p:sp>
        <p:nvSpPr>
          <p:cNvPr id="75779" name="Rectangle 3"/>
          <p:cNvSpPr>
            <a:spLocks noGrp="1" noChangeArrowheads="1"/>
          </p:cNvSpPr>
          <p:nvPr>
            <p:ph idx="1"/>
          </p:nvPr>
        </p:nvSpPr>
        <p:spPr/>
        <p:txBody>
          <a:bodyPr/>
          <a:lstStyle/>
          <a:p>
            <a:pPr eaLnBrk="1" hangingPunct="1"/>
            <a:r>
              <a:rPr lang="de-DE" sz="2800"/>
              <a:t>Fokus auf medizinische Aspekte</a:t>
            </a:r>
            <a:endParaRPr lang="de-DE" sz="2800">
              <a:hlinkClick r:id="rId3"/>
            </a:endParaRPr>
          </a:p>
          <a:p>
            <a:pPr lvl="1" eaLnBrk="1" hangingPunct="1"/>
            <a:r>
              <a:rPr lang="de-DE" sz="2400"/>
              <a:t>Beispiele: </a:t>
            </a:r>
          </a:p>
          <a:p>
            <a:pPr lvl="2" eaLnBrk="1" hangingPunct="1"/>
            <a:r>
              <a:rPr lang="de-DE" sz="2000"/>
              <a:t>www.niaz.nl</a:t>
            </a:r>
          </a:p>
          <a:p>
            <a:pPr lvl="2" eaLnBrk="1" hangingPunct="1"/>
            <a:r>
              <a:rPr lang="de-DE" sz="2000"/>
              <a:t>www.cbo.nl</a:t>
            </a:r>
          </a:p>
          <a:p>
            <a:pPr eaLnBrk="1" hangingPunct="1"/>
            <a:r>
              <a:rPr lang="de-DE" sz="2800"/>
              <a:t>Eigenschaften</a:t>
            </a:r>
          </a:p>
          <a:p>
            <a:pPr lvl="1" eaLnBrk="1" hangingPunct="1"/>
            <a:r>
              <a:rPr lang="de-DE" sz="2400"/>
              <a:t>sehr detailliert</a:t>
            </a:r>
          </a:p>
          <a:p>
            <a:pPr lvl="1" eaLnBrk="1" hangingPunct="1"/>
            <a:r>
              <a:rPr lang="de-DE" sz="2400"/>
              <a:t>nicht außerhalb der Medizin</a:t>
            </a:r>
          </a:p>
          <a:p>
            <a:pPr lvl="1" eaLnBrk="1" hangingPunct="1"/>
            <a:r>
              <a:rPr lang="de-DE" sz="2400"/>
              <a:t>professionelle Perspektive</a:t>
            </a:r>
          </a:p>
        </p:txBody>
      </p:sp>
      <p:sp>
        <p:nvSpPr>
          <p:cNvPr id="3" name="Foliennummernplatzhalter 2">
            <a:extLst>
              <a:ext uri="{FF2B5EF4-FFF2-40B4-BE49-F238E27FC236}">
                <a16:creationId xmlns:a16="http://schemas.microsoft.com/office/drawing/2014/main" xmlns="" id="{CBE921A0-2530-41ED-BD9E-A214305D15A3}"/>
              </a:ext>
            </a:extLst>
          </p:cNvPr>
          <p:cNvSpPr>
            <a:spLocks noGrp="1"/>
          </p:cNvSpPr>
          <p:nvPr>
            <p:ph type="sldNum" sz="quarter" idx="12"/>
          </p:nvPr>
        </p:nvSpPr>
        <p:spPr/>
        <p:txBody>
          <a:bodyPr/>
          <a:lstStyle/>
          <a:p>
            <a:pPr>
              <a:defRPr/>
            </a:pPr>
            <a:fld id="{4524B82D-9F93-4DEA-B310-BDCF6A594BF7}" type="slidenum">
              <a:rPr lang="de-DE" smtClean="0"/>
              <a:pPr>
                <a:defRPr/>
              </a:pPr>
              <a:t>51</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52014"/>
    </mc:Choice>
    <mc:Fallback xmlns="">
      <p:transition spd="slow" advTm="52014"/>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de-DE" dirty="0"/>
              <a:t>Zertifizierung</a:t>
            </a:r>
            <a:endParaRPr lang="de-DE" b="1" dirty="0"/>
          </a:p>
        </p:txBody>
      </p:sp>
      <p:sp>
        <p:nvSpPr>
          <p:cNvPr id="76803" name="Rectangle 3"/>
          <p:cNvSpPr>
            <a:spLocks noGrp="1" noChangeArrowheads="1"/>
          </p:cNvSpPr>
          <p:nvPr>
            <p:ph idx="1"/>
          </p:nvPr>
        </p:nvSpPr>
        <p:spPr/>
        <p:txBody>
          <a:bodyPr/>
          <a:lstStyle/>
          <a:p>
            <a:pPr eaLnBrk="1" hangingPunct="1"/>
            <a:r>
              <a:rPr lang="de-DE" sz="2800"/>
              <a:t>Prüfung:</a:t>
            </a:r>
          </a:p>
          <a:p>
            <a:pPr lvl="1" eaLnBrk="1" hangingPunct="1"/>
            <a:r>
              <a:rPr lang="de-DE" sz="2400"/>
              <a:t>Prüfung des Qualitätsmanagementsystems einer ganzen Organisation</a:t>
            </a:r>
          </a:p>
          <a:p>
            <a:pPr eaLnBrk="1" hangingPunct="1"/>
            <a:r>
              <a:rPr lang="de-DE" sz="2800"/>
              <a:t>Beispiel:</a:t>
            </a:r>
          </a:p>
          <a:p>
            <a:pPr lvl="1" eaLnBrk="1" hangingPunct="1"/>
            <a:r>
              <a:rPr lang="de-DE" sz="2400"/>
              <a:t>www.iso.ch</a:t>
            </a:r>
          </a:p>
          <a:p>
            <a:pPr eaLnBrk="1" hangingPunct="1"/>
            <a:r>
              <a:rPr lang="de-DE" sz="2800"/>
              <a:t>Inhalt:</a:t>
            </a:r>
          </a:p>
          <a:p>
            <a:pPr lvl="1" eaLnBrk="1" hangingPunct="1"/>
            <a:r>
              <a:rPr lang="de-DE" sz="2400"/>
              <a:t>Nur Ja-Nein-Entscheidung, z. B. „Haben Sie eine Infektionskontrolle?“ Nicht: „Wie gut ist sie?“</a:t>
            </a:r>
          </a:p>
          <a:p>
            <a:pPr lvl="1" eaLnBrk="1" hangingPunct="1"/>
            <a:r>
              <a:rPr lang="de-DE" sz="2400"/>
              <a:t>Keine Ergebnisorientierung</a:t>
            </a:r>
          </a:p>
        </p:txBody>
      </p:sp>
      <p:sp>
        <p:nvSpPr>
          <p:cNvPr id="3" name="Foliennummernplatzhalter 2">
            <a:extLst>
              <a:ext uri="{FF2B5EF4-FFF2-40B4-BE49-F238E27FC236}">
                <a16:creationId xmlns:a16="http://schemas.microsoft.com/office/drawing/2014/main" xmlns="" id="{322E316D-5E10-41C5-9675-B7D2C0F8EA45}"/>
              </a:ext>
            </a:extLst>
          </p:cNvPr>
          <p:cNvSpPr>
            <a:spLocks noGrp="1"/>
          </p:cNvSpPr>
          <p:nvPr>
            <p:ph type="sldNum" sz="quarter" idx="12"/>
          </p:nvPr>
        </p:nvSpPr>
        <p:spPr/>
        <p:txBody>
          <a:bodyPr/>
          <a:lstStyle/>
          <a:p>
            <a:pPr>
              <a:defRPr/>
            </a:pPr>
            <a:fld id="{4524B82D-9F93-4DEA-B310-BDCF6A594BF7}" type="slidenum">
              <a:rPr lang="de-DE" smtClean="0"/>
              <a:pPr>
                <a:defRPr/>
              </a:pPr>
              <a:t>52</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32989"/>
    </mc:Choice>
    <mc:Fallback xmlns="">
      <p:transition spd="slow" advTm="32989"/>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de-DE" dirty="0"/>
              <a:t>Akkreditierung</a:t>
            </a:r>
            <a:endParaRPr lang="de-DE" b="1" dirty="0"/>
          </a:p>
        </p:txBody>
      </p:sp>
      <p:sp>
        <p:nvSpPr>
          <p:cNvPr id="77827" name="Rectangle 3"/>
          <p:cNvSpPr>
            <a:spLocks noGrp="1" noChangeArrowheads="1"/>
          </p:cNvSpPr>
          <p:nvPr>
            <p:ph idx="1"/>
          </p:nvPr>
        </p:nvSpPr>
        <p:spPr/>
        <p:txBody>
          <a:bodyPr/>
          <a:lstStyle/>
          <a:p>
            <a:pPr eaLnBrk="1" hangingPunct="1">
              <a:lnSpc>
                <a:spcPct val="90000"/>
              </a:lnSpc>
            </a:pPr>
            <a:r>
              <a:rPr lang="de-DE"/>
              <a:t>Sprachverwirrung</a:t>
            </a:r>
          </a:p>
          <a:p>
            <a:pPr lvl="1" eaLnBrk="1" hangingPunct="1">
              <a:lnSpc>
                <a:spcPct val="90000"/>
              </a:lnSpc>
            </a:pPr>
            <a:r>
              <a:rPr lang="de-DE"/>
              <a:t>Grundsatz: Akkreditierung ist Voraussetzung, um an einem Markt teilzunehmen (im Gegensatz zur Zertifizierung)</a:t>
            </a:r>
          </a:p>
          <a:p>
            <a:pPr lvl="1" eaLnBrk="1" hangingPunct="1">
              <a:lnSpc>
                <a:spcPct val="90000"/>
              </a:lnSpc>
            </a:pPr>
            <a:r>
              <a:rPr lang="de-DE"/>
              <a:t>ISO: Krankenhäuser werden von Zertifizierungsunternehmen zertifiziert, die jedoch selbst bei der ISO akkreditiert sein müssen</a:t>
            </a:r>
          </a:p>
          <a:p>
            <a:pPr eaLnBrk="1" hangingPunct="1">
              <a:lnSpc>
                <a:spcPct val="90000"/>
              </a:lnSpc>
            </a:pPr>
            <a:r>
              <a:rPr lang="de-DE"/>
              <a:t>Umfassende Prüfung aller Prozesse innerhalb einer Organisation, da sie alle Auswirkungen auf die Qualität haben.</a:t>
            </a:r>
          </a:p>
        </p:txBody>
      </p:sp>
      <p:sp>
        <p:nvSpPr>
          <p:cNvPr id="3" name="Foliennummernplatzhalter 2">
            <a:extLst>
              <a:ext uri="{FF2B5EF4-FFF2-40B4-BE49-F238E27FC236}">
                <a16:creationId xmlns:a16="http://schemas.microsoft.com/office/drawing/2014/main" xmlns="" id="{83286BF2-124B-4572-B717-4C2F8C852641}"/>
              </a:ext>
            </a:extLst>
          </p:cNvPr>
          <p:cNvSpPr>
            <a:spLocks noGrp="1"/>
          </p:cNvSpPr>
          <p:nvPr>
            <p:ph type="sldNum" sz="quarter" idx="12"/>
          </p:nvPr>
        </p:nvSpPr>
        <p:spPr/>
        <p:txBody>
          <a:bodyPr/>
          <a:lstStyle/>
          <a:p>
            <a:pPr>
              <a:defRPr/>
            </a:pPr>
            <a:fld id="{4524B82D-9F93-4DEA-B310-BDCF6A594BF7}" type="slidenum">
              <a:rPr lang="de-DE" smtClean="0"/>
              <a:pPr>
                <a:defRPr/>
              </a:pPr>
              <a:t>53</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136508"/>
    </mc:Choice>
    <mc:Fallback xmlns="">
      <p:transition spd="slow" advTm="136508"/>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de-DE" dirty="0"/>
              <a:t>Akkreditierung</a:t>
            </a:r>
            <a:endParaRPr lang="de-DE" b="1" dirty="0"/>
          </a:p>
        </p:txBody>
      </p:sp>
      <p:sp>
        <p:nvSpPr>
          <p:cNvPr id="78851" name="Rectangle 3"/>
          <p:cNvSpPr>
            <a:spLocks noGrp="1" noChangeArrowheads="1"/>
          </p:cNvSpPr>
          <p:nvPr>
            <p:ph idx="1"/>
          </p:nvPr>
        </p:nvSpPr>
        <p:spPr/>
        <p:txBody>
          <a:bodyPr/>
          <a:lstStyle/>
          <a:p>
            <a:pPr eaLnBrk="1" hangingPunct="1">
              <a:lnSpc>
                <a:spcPct val="90000"/>
              </a:lnSpc>
            </a:pPr>
            <a:r>
              <a:rPr lang="de-DE" sz="2800" dirty="0"/>
              <a:t>Beispiele:</a:t>
            </a:r>
          </a:p>
          <a:p>
            <a:pPr lvl="1" eaLnBrk="1" hangingPunct="1">
              <a:lnSpc>
                <a:spcPct val="90000"/>
              </a:lnSpc>
            </a:pPr>
            <a:r>
              <a:rPr lang="de-DE" sz="2400" dirty="0">
                <a:hlinkClick r:id="rId3"/>
              </a:rPr>
              <a:t>www.jointcommission.org</a:t>
            </a:r>
            <a:r>
              <a:rPr lang="de-DE" sz="2400" dirty="0"/>
              <a:t>  (JCAHO, USA)</a:t>
            </a:r>
          </a:p>
          <a:p>
            <a:pPr lvl="1" eaLnBrk="1" hangingPunct="1">
              <a:lnSpc>
                <a:spcPct val="90000"/>
              </a:lnSpc>
            </a:pPr>
            <a:r>
              <a:rPr lang="de-DE" sz="2400" dirty="0">
                <a:hlinkClick r:id="rId4"/>
              </a:rPr>
              <a:t>www.cchsa.ca</a:t>
            </a:r>
            <a:r>
              <a:rPr lang="de-DE" sz="2400" dirty="0"/>
              <a:t> (</a:t>
            </a:r>
            <a:r>
              <a:rPr lang="de-DE" sz="2400" dirty="0" err="1"/>
              <a:t>Canadian</a:t>
            </a:r>
            <a:r>
              <a:rPr lang="de-DE" sz="2400" dirty="0"/>
              <a:t> Council of Health Services Accreditation)</a:t>
            </a:r>
          </a:p>
          <a:p>
            <a:pPr eaLnBrk="1" hangingPunct="1">
              <a:lnSpc>
                <a:spcPct val="90000"/>
              </a:lnSpc>
            </a:pPr>
            <a:r>
              <a:rPr lang="de-DE" sz="2800" dirty="0"/>
              <a:t>„</a:t>
            </a:r>
            <a:r>
              <a:rPr lang="de-DE" sz="2800" dirty="0" err="1"/>
              <a:t>Good</a:t>
            </a:r>
            <a:r>
              <a:rPr lang="de-DE" sz="2800" dirty="0"/>
              <a:t>-</a:t>
            </a:r>
            <a:r>
              <a:rPr lang="de-DE" sz="2800" dirty="0" err="1"/>
              <a:t>Enough</a:t>
            </a:r>
            <a:r>
              <a:rPr lang="de-DE" sz="2800" dirty="0"/>
              <a:t>-Approach“</a:t>
            </a:r>
          </a:p>
          <a:p>
            <a:pPr eaLnBrk="1" hangingPunct="1">
              <a:lnSpc>
                <a:spcPct val="90000"/>
              </a:lnSpc>
            </a:pPr>
            <a:r>
              <a:rPr lang="de-DE" sz="2800" dirty="0"/>
              <a:t>Kritik: In USA vor allem als Vermeidung von Rechtsstreitigkeiten etabliert, d. h. mit Hilfe von QM und Akkreditierung kann nachgewiesen werden, dass das KH nicht fahrlässig gehandelt hat.</a:t>
            </a:r>
          </a:p>
          <a:p>
            <a:pPr eaLnBrk="1" hangingPunct="1">
              <a:lnSpc>
                <a:spcPct val="90000"/>
              </a:lnSpc>
            </a:pPr>
            <a:r>
              <a:rPr lang="de-DE" sz="2800" dirty="0"/>
              <a:t>Prüfung anhand von Check-Listen</a:t>
            </a:r>
          </a:p>
        </p:txBody>
      </p:sp>
      <p:sp>
        <p:nvSpPr>
          <p:cNvPr id="3" name="Foliennummernplatzhalter 2">
            <a:extLst>
              <a:ext uri="{FF2B5EF4-FFF2-40B4-BE49-F238E27FC236}">
                <a16:creationId xmlns:a16="http://schemas.microsoft.com/office/drawing/2014/main" xmlns="" id="{EC2B856D-C5BC-4C58-B023-0EB2B1D52E16}"/>
              </a:ext>
            </a:extLst>
          </p:cNvPr>
          <p:cNvSpPr>
            <a:spLocks noGrp="1"/>
          </p:cNvSpPr>
          <p:nvPr>
            <p:ph type="sldNum" sz="quarter" idx="12"/>
          </p:nvPr>
        </p:nvSpPr>
        <p:spPr/>
        <p:txBody>
          <a:bodyPr/>
          <a:lstStyle/>
          <a:p>
            <a:pPr>
              <a:defRPr/>
            </a:pPr>
            <a:fld id="{4524B82D-9F93-4DEA-B310-BDCF6A594BF7}" type="slidenum">
              <a:rPr lang="de-DE" smtClean="0"/>
              <a:pPr>
                <a:defRPr/>
              </a:pPr>
              <a:t>54</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47187"/>
    </mc:Choice>
    <mc:Fallback xmlns="">
      <p:transition spd="slow" advTm="47187"/>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de-DE" dirty="0"/>
              <a:t>Excellence-Modell</a:t>
            </a:r>
          </a:p>
        </p:txBody>
      </p:sp>
      <p:sp>
        <p:nvSpPr>
          <p:cNvPr id="79875" name="Rectangle 3"/>
          <p:cNvSpPr>
            <a:spLocks noGrp="1" noChangeArrowheads="1"/>
          </p:cNvSpPr>
          <p:nvPr>
            <p:ph idx="1"/>
          </p:nvPr>
        </p:nvSpPr>
        <p:spPr/>
        <p:txBody>
          <a:bodyPr/>
          <a:lstStyle/>
          <a:p>
            <a:pPr eaLnBrk="1" hangingPunct="1">
              <a:lnSpc>
                <a:spcPct val="90000"/>
              </a:lnSpc>
            </a:pPr>
            <a:r>
              <a:rPr lang="en-GB" sz="2400"/>
              <a:t>Geht über die Organisation hinaus, d. h. auch</a:t>
            </a:r>
          </a:p>
          <a:p>
            <a:pPr lvl="1" eaLnBrk="1" hangingPunct="1">
              <a:lnSpc>
                <a:spcPct val="90000"/>
              </a:lnSpc>
            </a:pPr>
            <a:r>
              <a:rPr lang="en-GB" sz="2000"/>
              <a:t>Markt, Bedürfnisse</a:t>
            </a:r>
          </a:p>
          <a:p>
            <a:pPr lvl="1" eaLnBrk="1" hangingPunct="1">
              <a:lnSpc>
                <a:spcPct val="90000"/>
              </a:lnSpc>
            </a:pPr>
            <a:r>
              <a:rPr lang="en-GB" sz="2000"/>
              <a:t>Soziale Verantwortung</a:t>
            </a:r>
          </a:p>
          <a:p>
            <a:pPr lvl="1" eaLnBrk="1" hangingPunct="1">
              <a:lnSpc>
                <a:spcPct val="90000"/>
              </a:lnSpc>
            </a:pPr>
            <a:r>
              <a:rPr lang="en-GB" sz="2000"/>
              <a:t>Strategie</a:t>
            </a:r>
          </a:p>
          <a:p>
            <a:pPr lvl="1" eaLnBrk="1" hangingPunct="1">
              <a:lnSpc>
                <a:spcPct val="90000"/>
              </a:lnSpc>
            </a:pPr>
            <a:r>
              <a:rPr lang="en-GB" sz="2000"/>
              <a:t>Managementinstrumente und –perspektive</a:t>
            </a:r>
          </a:p>
          <a:p>
            <a:pPr eaLnBrk="1" hangingPunct="1">
              <a:lnSpc>
                <a:spcPct val="90000"/>
              </a:lnSpc>
            </a:pPr>
            <a:r>
              <a:rPr lang="de-DE" sz="2400"/>
              <a:t>Beispiele:</a:t>
            </a:r>
          </a:p>
          <a:p>
            <a:pPr lvl="1" eaLnBrk="1" hangingPunct="1">
              <a:lnSpc>
                <a:spcPct val="90000"/>
              </a:lnSpc>
            </a:pPr>
            <a:r>
              <a:rPr lang="de-DE" sz="2000">
                <a:hlinkClick r:id="rId3"/>
              </a:rPr>
              <a:t>www.efqm.org</a:t>
            </a:r>
            <a:endParaRPr lang="de-DE" sz="2000"/>
          </a:p>
          <a:p>
            <a:pPr lvl="1" eaLnBrk="1" hangingPunct="1">
              <a:lnSpc>
                <a:spcPct val="90000"/>
              </a:lnSpc>
            </a:pPr>
            <a:r>
              <a:rPr lang="de-DE" sz="2000">
                <a:hlinkClick r:id="rId4"/>
              </a:rPr>
              <a:t>www.jellinek.nl</a:t>
            </a:r>
            <a:endParaRPr lang="de-DE" sz="2000"/>
          </a:p>
          <a:p>
            <a:pPr lvl="1" eaLnBrk="1" hangingPunct="1">
              <a:lnSpc>
                <a:spcPct val="90000"/>
              </a:lnSpc>
            </a:pPr>
            <a:endParaRPr lang="de-DE" sz="2000"/>
          </a:p>
          <a:p>
            <a:pPr eaLnBrk="1" hangingPunct="1">
              <a:lnSpc>
                <a:spcPct val="90000"/>
              </a:lnSpc>
            </a:pPr>
            <a:r>
              <a:rPr lang="de-DE" sz="2400"/>
              <a:t>Nachteil: Nicht gesundheitsspezifisch, kommt von Industrie</a:t>
            </a:r>
          </a:p>
        </p:txBody>
      </p:sp>
      <p:sp>
        <p:nvSpPr>
          <p:cNvPr id="3" name="Foliennummernplatzhalter 2">
            <a:extLst>
              <a:ext uri="{FF2B5EF4-FFF2-40B4-BE49-F238E27FC236}">
                <a16:creationId xmlns:a16="http://schemas.microsoft.com/office/drawing/2014/main" xmlns="" id="{D6B3D4BE-A615-4D89-A553-444C9EA4E67F}"/>
              </a:ext>
            </a:extLst>
          </p:cNvPr>
          <p:cNvSpPr>
            <a:spLocks noGrp="1"/>
          </p:cNvSpPr>
          <p:nvPr>
            <p:ph type="sldNum" sz="quarter" idx="12"/>
          </p:nvPr>
        </p:nvSpPr>
        <p:spPr/>
        <p:txBody>
          <a:bodyPr/>
          <a:lstStyle/>
          <a:p>
            <a:pPr>
              <a:defRPr/>
            </a:pPr>
            <a:fld id="{4524B82D-9F93-4DEA-B310-BDCF6A594BF7}" type="slidenum">
              <a:rPr lang="de-DE" smtClean="0"/>
              <a:pPr>
                <a:defRPr/>
              </a:pPr>
              <a:t>55</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47959"/>
    </mc:Choice>
    <mc:Fallback xmlns="">
      <p:transition spd="slow" advTm="47959"/>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de-DE" b="1" dirty="0"/>
              <a:t>3.2 Qualitätsmanagement</a:t>
            </a:r>
          </a:p>
        </p:txBody>
      </p:sp>
      <p:sp>
        <p:nvSpPr>
          <p:cNvPr id="38915" name="Rectangle 3"/>
          <p:cNvSpPr>
            <a:spLocks noGrp="1" noChangeArrowheads="1"/>
          </p:cNvSpPr>
          <p:nvPr>
            <p:ph idx="1"/>
          </p:nvPr>
        </p:nvSpPr>
        <p:spPr/>
        <p:txBody>
          <a:bodyPr/>
          <a:lstStyle/>
          <a:p>
            <a:pPr eaLnBrk="1" hangingPunct="1">
              <a:lnSpc>
                <a:spcPct val="80000"/>
              </a:lnSpc>
              <a:buFontTx/>
              <a:buNone/>
            </a:pPr>
            <a:r>
              <a:rPr lang="de-DE" sz="2800" b="1" dirty="0"/>
              <a:t>3.2.1 Grundlagen </a:t>
            </a:r>
          </a:p>
          <a:p>
            <a:pPr eaLnBrk="1" hangingPunct="1">
              <a:lnSpc>
                <a:spcPct val="80000"/>
              </a:lnSpc>
              <a:buFontTx/>
              <a:buNone/>
            </a:pPr>
            <a:r>
              <a:rPr lang="de-DE" sz="2800" b="1" dirty="0"/>
              <a:t>		</a:t>
            </a:r>
            <a:r>
              <a:rPr lang="de-DE" sz="2000" b="1" dirty="0"/>
              <a:t>3.2.1.1 Qualitätsbegriff und Qualitätsdimensionen</a:t>
            </a:r>
          </a:p>
          <a:p>
            <a:pPr eaLnBrk="1" hangingPunct="1">
              <a:lnSpc>
                <a:spcPct val="80000"/>
              </a:lnSpc>
              <a:buFontTx/>
              <a:buNone/>
            </a:pPr>
            <a:r>
              <a:rPr lang="de-DE" sz="2000" b="1" dirty="0"/>
              <a:t>		3.2.1.2 Qualitätsmanagementsysteme</a:t>
            </a:r>
          </a:p>
          <a:p>
            <a:pPr eaLnBrk="1" hangingPunct="1">
              <a:lnSpc>
                <a:spcPct val="80000"/>
              </a:lnSpc>
              <a:buFontTx/>
              <a:buNone/>
            </a:pPr>
            <a:r>
              <a:rPr lang="de-DE" sz="2000" b="1" dirty="0"/>
              <a:t>		3.2.1.3 Bewertung des Qualitätsmanagementsystems </a:t>
            </a:r>
          </a:p>
          <a:p>
            <a:pPr eaLnBrk="1" hangingPunct="1">
              <a:lnSpc>
                <a:spcPct val="80000"/>
              </a:lnSpc>
              <a:buFontTx/>
              <a:buNone/>
            </a:pPr>
            <a:endParaRPr lang="de-DE" sz="2800" b="1" dirty="0"/>
          </a:p>
          <a:p>
            <a:pPr eaLnBrk="1" hangingPunct="1">
              <a:lnSpc>
                <a:spcPct val="80000"/>
              </a:lnSpc>
              <a:buFontTx/>
              <a:buNone/>
            </a:pPr>
            <a:r>
              <a:rPr lang="de-DE" sz="2800" dirty="0"/>
              <a:t>3.2.2 Ausgewählte Modelle im 	Überblick</a:t>
            </a:r>
          </a:p>
          <a:p>
            <a:pPr eaLnBrk="1" hangingPunct="1">
              <a:lnSpc>
                <a:spcPct val="80000"/>
              </a:lnSpc>
              <a:buFontTx/>
              <a:buNone/>
            </a:pPr>
            <a:endParaRPr lang="de-DE" sz="2800" dirty="0"/>
          </a:p>
          <a:p>
            <a:pPr eaLnBrk="1" hangingPunct="1">
              <a:lnSpc>
                <a:spcPct val="80000"/>
              </a:lnSpc>
              <a:buFontTx/>
              <a:buNone/>
            </a:pPr>
            <a:r>
              <a:rPr lang="de-DE" sz="2800" dirty="0"/>
              <a:t>3.2.3 Qualitätsmanagement im 	  		Gesundheitswesen</a:t>
            </a:r>
          </a:p>
          <a:p>
            <a:pPr eaLnBrk="1" hangingPunct="1">
              <a:lnSpc>
                <a:spcPct val="80000"/>
              </a:lnSpc>
              <a:buFontTx/>
              <a:buNone/>
            </a:pPr>
            <a:endParaRPr lang="de-DE" sz="2800" b="1" dirty="0"/>
          </a:p>
          <a:p>
            <a:pPr eaLnBrk="1" hangingPunct="1">
              <a:lnSpc>
                <a:spcPct val="80000"/>
              </a:lnSpc>
              <a:buFontTx/>
              <a:buNone/>
            </a:pPr>
            <a:endParaRPr lang="de-DE" sz="2800" dirty="0"/>
          </a:p>
        </p:txBody>
      </p:sp>
      <p:sp>
        <p:nvSpPr>
          <p:cNvPr id="3" name="Foliennummernplatzhalter 2">
            <a:extLst>
              <a:ext uri="{FF2B5EF4-FFF2-40B4-BE49-F238E27FC236}">
                <a16:creationId xmlns:a16="http://schemas.microsoft.com/office/drawing/2014/main" xmlns="" id="{E509E797-C384-40DA-BBF2-3C17F3D550E5}"/>
              </a:ext>
            </a:extLst>
          </p:cNvPr>
          <p:cNvSpPr>
            <a:spLocks noGrp="1"/>
          </p:cNvSpPr>
          <p:nvPr>
            <p:ph type="sldNum" sz="quarter" idx="12"/>
          </p:nvPr>
        </p:nvSpPr>
        <p:spPr/>
        <p:txBody>
          <a:bodyPr/>
          <a:lstStyle/>
          <a:p>
            <a:pPr>
              <a:defRPr/>
            </a:pPr>
            <a:fld id="{4524B82D-9F93-4DEA-B310-BDCF6A594BF7}" type="slidenum">
              <a:rPr lang="de-DE" smtClean="0"/>
              <a:pPr>
                <a:defRPr/>
              </a:pPr>
              <a:t>56</a:t>
            </a:fld>
            <a:endParaRPr lang="de-DE"/>
          </a:p>
        </p:txBody>
      </p:sp>
    </p:spTree>
    <p:extLst>
      <p:ext uri="{BB962C8B-B14F-4D97-AF65-F5344CB8AC3E}">
        <p14:creationId xmlns:p14="http://schemas.microsoft.com/office/powerpoint/2010/main" val="3483247701"/>
      </p:ext>
    </p:extLst>
  </p:cSld>
  <p:clrMapOvr>
    <a:masterClrMapping/>
  </p:clrMapOvr>
  <mc:AlternateContent xmlns:mc="http://schemas.openxmlformats.org/markup-compatibility/2006" xmlns:p14="http://schemas.microsoft.com/office/powerpoint/2010/main">
    <mc:Choice Requires="p14">
      <p:transition spd="slow" p14:dur="2000" advTm="57716"/>
    </mc:Choice>
    <mc:Fallback xmlns="">
      <p:transition spd="slow" advTm="57716"/>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de-DE" dirty="0"/>
              <a:t>Qualitätsansätze</a:t>
            </a:r>
            <a:endParaRPr lang="de-DE" b="1" dirty="0"/>
          </a:p>
        </p:txBody>
      </p:sp>
      <p:sp>
        <p:nvSpPr>
          <p:cNvPr id="41987" name="Rectangle 3"/>
          <p:cNvSpPr>
            <a:spLocks noGrp="1" noChangeArrowheads="1"/>
          </p:cNvSpPr>
          <p:nvPr>
            <p:ph idx="1"/>
          </p:nvPr>
        </p:nvSpPr>
        <p:spPr/>
        <p:txBody>
          <a:bodyPr/>
          <a:lstStyle/>
          <a:p>
            <a:pPr eaLnBrk="1" hangingPunct="1">
              <a:lnSpc>
                <a:spcPct val="80000"/>
              </a:lnSpc>
            </a:pPr>
            <a:r>
              <a:rPr lang="de-DE" sz="2800"/>
              <a:t>Produktorientierter Ansatz: Leistung besteht aus einem definierten Eigenschaftsbündel. Gute Qualität = Vorhandensein aller Eigenschaften</a:t>
            </a:r>
          </a:p>
          <a:p>
            <a:pPr eaLnBrk="1" hangingPunct="1">
              <a:lnSpc>
                <a:spcPct val="80000"/>
              </a:lnSpc>
            </a:pPr>
            <a:r>
              <a:rPr lang="de-DE" sz="2800"/>
              <a:t>Kundenorientierter Ansatz: Fähigkeit, die Anforderungen des Kunden zu erfüllen</a:t>
            </a:r>
          </a:p>
          <a:p>
            <a:pPr eaLnBrk="1" hangingPunct="1">
              <a:lnSpc>
                <a:spcPct val="80000"/>
              </a:lnSpc>
            </a:pPr>
            <a:r>
              <a:rPr lang="de-DE" sz="2800"/>
              <a:t>Herstellerorientierter Ansatz: Einhaltung von Standards</a:t>
            </a:r>
          </a:p>
          <a:p>
            <a:pPr eaLnBrk="1" hangingPunct="1">
              <a:lnSpc>
                <a:spcPct val="80000"/>
              </a:lnSpc>
            </a:pPr>
            <a:r>
              <a:rPr lang="de-DE" sz="2800"/>
              <a:t>Wertorientierter Ansatz: Gutes Preis-Leistungs-Verhältnis</a:t>
            </a:r>
          </a:p>
        </p:txBody>
      </p:sp>
      <p:sp>
        <p:nvSpPr>
          <p:cNvPr id="2" name="Foliennummernplatzhalter 1">
            <a:extLst>
              <a:ext uri="{FF2B5EF4-FFF2-40B4-BE49-F238E27FC236}">
                <a16:creationId xmlns:a16="http://schemas.microsoft.com/office/drawing/2014/main" xmlns="" id="{0E65CE93-376D-4C13-84BB-9CEECF44EEAF}"/>
              </a:ext>
            </a:extLst>
          </p:cNvPr>
          <p:cNvSpPr>
            <a:spLocks noGrp="1"/>
          </p:cNvSpPr>
          <p:nvPr>
            <p:ph type="sldNum" sz="quarter" idx="12"/>
          </p:nvPr>
        </p:nvSpPr>
        <p:spPr/>
        <p:txBody>
          <a:bodyPr/>
          <a:lstStyle/>
          <a:p>
            <a:pPr>
              <a:defRPr/>
            </a:pPr>
            <a:fld id="{4524B82D-9F93-4DEA-B310-BDCF6A594BF7}" type="slidenum">
              <a:rPr lang="de-DE" smtClean="0"/>
              <a:pPr>
                <a:defRPr/>
              </a:pPr>
              <a:t>6</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190988"/>
    </mc:Choice>
    <mc:Fallback xmlns="">
      <p:transition spd="slow" advTm="19098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de-DE" dirty="0"/>
              <a:t>Qualitätsdimensionen</a:t>
            </a:r>
            <a:endParaRPr lang="de-DE" b="1" dirty="0"/>
          </a:p>
        </p:txBody>
      </p:sp>
      <p:sp>
        <p:nvSpPr>
          <p:cNvPr id="43011" name="Rectangle 3"/>
          <p:cNvSpPr>
            <a:spLocks noGrp="1" noChangeArrowheads="1"/>
          </p:cNvSpPr>
          <p:nvPr>
            <p:ph idx="1"/>
          </p:nvPr>
        </p:nvSpPr>
        <p:spPr/>
        <p:txBody>
          <a:bodyPr/>
          <a:lstStyle/>
          <a:p>
            <a:pPr eaLnBrk="1" hangingPunct="1">
              <a:lnSpc>
                <a:spcPct val="90000"/>
              </a:lnSpc>
            </a:pPr>
            <a:r>
              <a:rPr lang="de-DE" sz="2800"/>
              <a:t>Ansatz von Zeithaml</a:t>
            </a:r>
          </a:p>
          <a:p>
            <a:pPr lvl="1" eaLnBrk="1" hangingPunct="1">
              <a:lnSpc>
                <a:spcPct val="90000"/>
              </a:lnSpc>
            </a:pPr>
            <a:r>
              <a:rPr lang="de-DE" sz="2400"/>
              <a:t>Qualitätseigenschaften von Gütern</a:t>
            </a:r>
          </a:p>
          <a:p>
            <a:pPr lvl="2" eaLnBrk="1" hangingPunct="1">
              <a:lnSpc>
                <a:spcPct val="90000"/>
              </a:lnSpc>
            </a:pPr>
            <a:r>
              <a:rPr lang="de-DE" sz="2000"/>
              <a:t>Sucheigenschaft: Eigenschaften können vor Kauf erkannt werden</a:t>
            </a:r>
          </a:p>
          <a:p>
            <a:pPr lvl="2" eaLnBrk="1" hangingPunct="1">
              <a:lnSpc>
                <a:spcPct val="90000"/>
              </a:lnSpc>
            </a:pPr>
            <a:r>
              <a:rPr lang="de-DE" sz="2000"/>
              <a:t>Erfahrungseigenschaft: Eigenschaften können anhand von Erfahrungen erkannt werden</a:t>
            </a:r>
          </a:p>
          <a:p>
            <a:pPr lvl="2" eaLnBrk="1" hangingPunct="1">
              <a:lnSpc>
                <a:spcPct val="90000"/>
              </a:lnSpc>
            </a:pPr>
            <a:r>
              <a:rPr lang="de-DE" sz="2000"/>
              <a:t>Vertrauenseigenschaft: Eigenschaft entzieht sich einer faktischen Beurteilung</a:t>
            </a:r>
          </a:p>
          <a:p>
            <a:pPr lvl="1" eaLnBrk="1" hangingPunct="1">
              <a:lnSpc>
                <a:spcPct val="90000"/>
              </a:lnSpc>
            </a:pPr>
            <a:r>
              <a:rPr lang="de-DE" sz="2400"/>
              <a:t>Dienstleistungen haben überwiegend Vertrauenseigenschaften</a:t>
            </a:r>
          </a:p>
          <a:p>
            <a:pPr lvl="1" eaLnBrk="1" hangingPunct="1">
              <a:lnSpc>
                <a:spcPct val="90000"/>
              </a:lnSpc>
            </a:pPr>
            <a:r>
              <a:rPr lang="de-DE" sz="2400"/>
              <a:t>Informationsarmut der Dienstleistungen</a:t>
            </a:r>
          </a:p>
        </p:txBody>
      </p:sp>
      <p:sp>
        <p:nvSpPr>
          <p:cNvPr id="2" name="Foliennummernplatzhalter 1">
            <a:extLst>
              <a:ext uri="{FF2B5EF4-FFF2-40B4-BE49-F238E27FC236}">
                <a16:creationId xmlns:a16="http://schemas.microsoft.com/office/drawing/2014/main" xmlns="" id="{734AF2DF-DD31-48B8-9C14-0CB018A70EC9}"/>
              </a:ext>
            </a:extLst>
          </p:cNvPr>
          <p:cNvSpPr>
            <a:spLocks noGrp="1"/>
          </p:cNvSpPr>
          <p:nvPr>
            <p:ph type="sldNum" sz="quarter" idx="12"/>
          </p:nvPr>
        </p:nvSpPr>
        <p:spPr/>
        <p:txBody>
          <a:bodyPr/>
          <a:lstStyle/>
          <a:p>
            <a:pPr>
              <a:defRPr/>
            </a:pPr>
            <a:fld id="{4524B82D-9F93-4DEA-B310-BDCF6A594BF7}" type="slidenum">
              <a:rPr lang="de-DE" smtClean="0"/>
              <a:pPr>
                <a:defRPr/>
              </a:pPr>
              <a:t>7</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80718"/>
    </mc:Choice>
    <mc:Fallback xmlns="">
      <p:transition spd="slow" advTm="8071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de-DE" dirty="0"/>
              <a:t>Verteilung der Eigenschaften bei Sach- und Dienstleistungen</a:t>
            </a:r>
          </a:p>
        </p:txBody>
      </p:sp>
      <p:graphicFrame>
        <p:nvGraphicFramePr>
          <p:cNvPr id="44035" name="Object 4"/>
          <p:cNvGraphicFramePr>
            <a:graphicFrameLocks noGrp="1" noChangeAspect="1"/>
          </p:cNvGraphicFramePr>
          <p:nvPr>
            <p:ph idx="4294967295"/>
            <p:extLst>
              <p:ext uri="{D42A27DB-BD31-4B8C-83A1-F6EECF244321}">
                <p14:modId xmlns:p14="http://schemas.microsoft.com/office/powerpoint/2010/main" val="3268292920"/>
              </p:ext>
            </p:extLst>
          </p:nvPr>
        </p:nvGraphicFramePr>
        <p:xfrm>
          <a:off x="144338" y="1354138"/>
          <a:ext cx="8820150" cy="5495925"/>
        </p:xfrm>
        <a:graphic>
          <a:graphicData uri="http://schemas.openxmlformats.org/presentationml/2006/ole">
            <mc:AlternateContent xmlns:mc="http://schemas.openxmlformats.org/markup-compatibility/2006">
              <mc:Choice xmlns:v="urn:schemas-microsoft-com:vml" Requires="v">
                <p:oleObj spid="_x0000_s44091" name="Bild" r:id="rId4" imgW="7277167" imgH="4505299" progId="Word.Picture.8">
                  <p:embed/>
                </p:oleObj>
              </mc:Choice>
              <mc:Fallback>
                <p:oleObj name="Bild" r:id="rId4" imgW="7277167" imgH="4505299" progId="Word.Picture.8">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338" y="1354138"/>
                        <a:ext cx="8820150" cy="5495925"/>
                      </a:xfrm>
                      <a:prstGeom prst="rect">
                        <a:avLst/>
                      </a:prstGeom>
                      <a:noFill/>
                      <a:ln>
                        <a:noFill/>
                      </a:ln>
                      <a:effectLst/>
                      <a:extLst/>
                    </p:spPr>
                  </p:pic>
                </p:oleObj>
              </mc:Fallback>
            </mc:AlternateContent>
          </a:graphicData>
        </a:graphic>
      </p:graphicFrame>
      <p:sp>
        <p:nvSpPr>
          <p:cNvPr id="2" name="Foliennummernplatzhalter 1">
            <a:extLst>
              <a:ext uri="{FF2B5EF4-FFF2-40B4-BE49-F238E27FC236}">
                <a16:creationId xmlns:a16="http://schemas.microsoft.com/office/drawing/2014/main" xmlns="" id="{5EAFD1E7-6C04-49E0-A6AB-8C60067AA67A}"/>
              </a:ext>
            </a:extLst>
          </p:cNvPr>
          <p:cNvSpPr>
            <a:spLocks noGrp="1"/>
          </p:cNvSpPr>
          <p:nvPr>
            <p:ph type="sldNum" sz="quarter" idx="12"/>
          </p:nvPr>
        </p:nvSpPr>
        <p:spPr/>
        <p:txBody>
          <a:bodyPr/>
          <a:lstStyle/>
          <a:p>
            <a:pPr>
              <a:defRPr/>
            </a:pPr>
            <a:fld id="{87424BC2-E647-406E-A8B6-EB4A4509A69D}" type="slidenum">
              <a:rPr lang="de-DE" smtClean="0"/>
              <a:pPr>
                <a:defRPr/>
              </a:pPr>
              <a:t>8</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107039"/>
    </mc:Choice>
    <mc:Fallback xmlns="">
      <p:transition spd="slow" advTm="10703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de-DE" dirty="0"/>
              <a:t>Ansatz von </a:t>
            </a:r>
            <a:r>
              <a:rPr lang="de-DE" dirty="0" err="1"/>
              <a:t>Donabedian</a:t>
            </a:r>
            <a:endParaRPr lang="de-DE" dirty="0"/>
          </a:p>
        </p:txBody>
      </p:sp>
      <p:sp>
        <p:nvSpPr>
          <p:cNvPr id="45059" name="Rectangle 3"/>
          <p:cNvSpPr>
            <a:spLocks noGrp="1" noChangeArrowheads="1"/>
          </p:cNvSpPr>
          <p:nvPr>
            <p:ph idx="1"/>
          </p:nvPr>
        </p:nvSpPr>
        <p:spPr/>
        <p:txBody>
          <a:bodyPr/>
          <a:lstStyle/>
          <a:p>
            <a:pPr eaLnBrk="1" hangingPunct="1"/>
            <a:r>
              <a:rPr lang="de-DE"/>
              <a:t>Spezieller Ansatz für medizinische Leistungen</a:t>
            </a:r>
          </a:p>
          <a:p>
            <a:pPr eaLnBrk="1" hangingPunct="1"/>
            <a:r>
              <a:rPr lang="de-DE"/>
              <a:t>Aufbauend auf Produktionsprozess</a:t>
            </a:r>
          </a:p>
          <a:p>
            <a:pPr lvl="1" eaLnBrk="1" hangingPunct="1"/>
            <a:r>
              <a:rPr lang="de-DE"/>
              <a:t>Strukturqualität</a:t>
            </a:r>
          </a:p>
          <a:p>
            <a:pPr lvl="1" eaLnBrk="1" hangingPunct="1"/>
            <a:r>
              <a:rPr lang="de-DE"/>
              <a:t>Prozessqualität</a:t>
            </a:r>
          </a:p>
          <a:p>
            <a:pPr lvl="1" eaLnBrk="1" hangingPunct="1"/>
            <a:r>
              <a:rPr lang="de-DE"/>
              <a:t>Ergebnisqualität</a:t>
            </a:r>
          </a:p>
        </p:txBody>
      </p:sp>
      <p:sp>
        <p:nvSpPr>
          <p:cNvPr id="2" name="Foliennummernplatzhalter 1">
            <a:extLst>
              <a:ext uri="{FF2B5EF4-FFF2-40B4-BE49-F238E27FC236}">
                <a16:creationId xmlns:a16="http://schemas.microsoft.com/office/drawing/2014/main" xmlns="" id="{6BE5B412-F6D6-4FFC-814E-321014D9AA23}"/>
              </a:ext>
            </a:extLst>
          </p:cNvPr>
          <p:cNvSpPr>
            <a:spLocks noGrp="1"/>
          </p:cNvSpPr>
          <p:nvPr>
            <p:ph type="sldNum" sz="quarter" idx="12"/>
          </p:nvPr>
        </p:nvSpPr>
        <p:spPr/>
        <p:txBody>
          <a:bodyPr/>
          <a:lstStyle/>
          <a:p>
            <a:pPr>
              <a:defRPr/>
            </a:pPr>
            <a:fld id="{4524B82D-9F93-4DEA-B310-BDCF6A594BF7}" type="slidenum">
              <a:rPr lang="de-DE" smtClean="0"/>
              <a:pPr>
                <a:defRPr/>
              </a:pPr>
              <a:t>9</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47831"/>
    </mc:Choice>
    <mc:Fallback xmlns="">
      <p:transition spd="slow" advTm="47831"/>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6"/>
</p:tagLst>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2095</Words>
  <Application>Microsoft Office PowerPoint</Application>
  <PresentationFormat>Bildschirmpräsentation (4:3)</PresentationFormat>
  <Paragraphs>555</Paragraphs>
  <Slides>56</Slides>
  <Notes>37</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56</vt:i4>
      </vt:variant>
    </vt:vector>
  </HeadingPairs>
  <TitlesOfParts>
    <vt:vector size="63" baseType="lpstr">
      <vt:lpstr>Arial</vt:lpstr>
      <vt:lpstr>Calibri</vt:lpstr>
      <vt:lpstr>Tahoma</vt:lpstr>
      <vt:lpstr>Times New Roman</vt:lpstr>
      <vt:lpstr>Wingdings</vt:lpstr>
      <vt:lpstr>Larissa</vt:lpstr>
      <vt:lpstr>Bild</vt:lpstr>
      <vt:lpstr>GESUNDHEITSMANAGEMENT II Teil 3a-2    Prof. Dr. Steffen Fleßa  Lehrstuhl für Allgemeine Betriebswirtschaftslehre  und Gesundheitsmanagement Universität Greifswald </vt:lpstr>
      <vt:lpstr>Gliederung</vt:lpstr>
      <vt:lpstr>3.2 Qualitätsmanagement</vt:lpstr>
      <vt:lpstr>3.2.1.1 Qualitätsbegriff und Qualitätsdimensionen</vt:lpstr>
      <vt:lpstr>Definition nach DIN</vt:lpstr>
      <vt:lpstr>Qualitätsansätze</vt:lpstr>
      <vt:lpstr>Qualitätsdimensionen</vt:lpstr>
      <vt:lpstr>Verteilung der Eigenschaften bei Sach- und Dienstleistungen</vt:lpstr>
      <vt:lpstr>Ansatz von Donabedian</vt:lpstr>
      <vt:lpstr>Ansatz von Donabedian</vt:lpstr>
      <vt:lpstr>Ansatz von Donabedian</vt:lpstr>
      <vt:lpstr>Ansatz von Donabedian</vt:lpstr>
      <vt:lpstr>Ansatz von Donabedian</vt:lpstr>
      <vt:lpstr>Erweiterter Ansatz von Donabedian</vt:lpstr>
      <vt:lpstr>Beispiele</vt:lpstr>
      <vt:lpstr>Beispiele</vt:lpstr>
      <vt:lpstr>Beispiele</vt:lpstr>
      <vt:lpstr>Beispiele</vt:lpstr>
      <vt:lpstr>Output, Outcome und Impact</vt:lpstr>
      <vt:lpstr>Qualität und Erreichbarkeit</vt:lpstr>
      <vt:lpstr>Qualität und Erreichbarkeit</vt:lpstr>
      <vt:lpstr>Qualität und Erreichbarkeit</vt:lpstr>
      <vt:lpstr>Qualität und Erreichbarkeit</vt:lpstr>
      <vt:lpstr>3.2.1.2 Qualitätsmanagementsysteme</vt:lpstr>
      <vt:lpstr>Entwicklung des Qualitätsmanagements</vt:lpstr>
      <vt:lpstr>Motive für QM</vt:lpstr>
      <vt:lpstr>Qualitätsrelevante Prozesse: Überblick</vt:lpstr>
      <vt:lpstr>Total Quality Management (TQM)</vt:lpstr>
      <vt:lpstr>Teilaspekte eines TQM</vt:lpstr>
      <vt:lpstr>Quantensprünge oder Kaizen?</vt:lpstr>
      <vt:lpstr>Risikomanagement</vt:lpstr>
      <vt:lpstr>Unternehmensrisiken</vt:lpstr>
      <vt:lpstr>Leistungswirtschaftliche Risiken</vt:lpstr>
      <vt:lpstr>Produktionsrisiken in der Medizin</vt:lpstr>
      <vt:lpstr>Produktionsrisiken in der Medizin</vt:lpstr>
      <vt:lpstr>… Fehler passieren, und sind nicht böse gemeint …</vt:lpstr>
      <vt:lpstr>Fehler: was wissen wir?</vt:lpstr>
      <vt:lpstr>Fehler: was wissen wir?</vt:lpstr>
      <vt:lpstr>Bedeutung</vt:lpstr>
      <vt:lpstr>Bedeutung</vt:lpstr>
      <vt:lpstr>Fehler: was wissen wir?</vt:lpstr>
      <vt:lpstr>Nicht alle Fehler gleich!</vt:lpstr>
      <vt:lpstr>Kosten</vt:lpstr>
      <vt:lpstr>Ursachen von Komplikationen in der Medizin</vt:lpstr>
      <vt:lpstr>PowerPoint-Präsentation</vt:lpstr>
      <vt:lpstr>Kosten nosokomialer Infektionen</vt:lpstr>
      <vt:lpstr>Interventionen</vt:lpstr>
      <vt:lpstr>PowerPoint-Präsentation</vt:lpstr>
      <vt:lpstr>PowerPoint-Präsentation</vt:lpstr>
      <vt:lpstr>3.2.1.3 Bewertung des Qualitätsmanagementsystems </vt:lpstr>
      <vt:lpstr>Visitation</vt:lpstr>
      <vt:lpstr>Zertifizierung</vt:lpstr>
      <vt:lpstr>Akkreditierung</vt:lpstr>
      <vt:lpstr>Akkreditierung</vt:lpstr>
      <vt:lpstr>Excellence-Modell</vt:lpstr>
      <vt:lpstr>3.2 Qualitätsmanagement</vt:lpstr>
    </vt:vector>
  </TitlesOfParts>
  <Company>ATHOEG Klinikum HD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Grundlagen der Gesundheitsökonomik</dc:title>
  <dc:creator>SteffenF</dc:creator>
  <cp:lastModifiedBy>Steffen Flessa</cp:lastModifiedBy>
  <cp:revision>559</cp:revision>
  <cp:lastPrinted>2013-05-28T12:57:16Z</cp:lastPrinted>
  <dcterms:created xsi:type="dcterms:W3CDTF">2003-05-27T08:12:45Z</dcterms:created>
  <dcterms:modified xsi:type="dcterms:W3CDTF">2024-01-30T14:33:27Z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