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7"/>
  </p:notesMasterIdLst>
  <p:handoutMasterIdLst>
    <p:handoutMasterId r:id="rId8"/>
  </p:handoutMasterIdLst>
  <p:sldIdLst>
    <p:sldId id="1138" r:id="rId2"/>
    <p:sldId id="1143" r:id="rId3"/>
    <p:sldId id="1149" r:id="rId4"/>
    <p:sldId id="1108" r:id="rId5"/>
    <p:sldId id="1144" r:id="rId6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  <a:srgbClr val="DDDDDD"/>
    <a:srgbClr val="FFCCFF"/>
    <a:srgbClr val="FFCCCC"/>
    <a:srgbClr val="FF0000"/>
    <a:srgbClr val="FFFFFF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7" autoAdjust="0"/>
    <p:restoredTop sz="61661" autoAdjust="0"/>
  </p:normalViewPr>
  <p:slideViewPr>
    <p:cSldViewPr>
      <p:cViewPr varScale="1">
        <p:scale>
          <a:sx n="95" d="100"/>
          <a:sy n="95" d="100"/>
        </p:scale>
        <p:origin x="1238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9ACBCD0-BDCB-46D5-884F-52F24DFA2D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4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E1CCCA2-50D3-4411-B728-5E97B55AE1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89" indent="-285726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907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70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232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395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559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722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884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0050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85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5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5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1CCCA2-50D3-4411-B728-5E97B55AE13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81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C847-7BA6-4B59-9B1D-7C9079818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7A0C-C6EC-4AF9-AA11-DB79D17B8E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0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F3C2-40A6-4CD5-88DF-0F43B67C38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93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2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5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D993-E041-4B8C-993D-67EC0696B6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91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AB78-9151-41EC-9913-2A1787EB8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8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DFF9-37E6-4EC6-AC36-E2A6071CD5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2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586E-E67B-4BC1-93FE-22B319214B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5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686D-A88D-4221-A521-A462960675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9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F81D-00ED-4BFC-AA75-6FBB048F99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33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6A84-539C-4D02-9643-0A751E65BD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42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1AF8-3564-499E-8D8B-6900796179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1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6C0883-7855-47A7-8E74-C78F5C5816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3b-4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BF34499-4E5B-49BE-937A-2C7357AF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0C847-7BA6-4B59-9B1D-7C907981884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00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6"/>
    </mc:Choice>
    <mc:Fallback xmlns="">
      <p:transition spd="slow" advTm="70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3.4 Prozessmanagement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Gliederung:</a:t>
            </a:r>
          </a:p>
          <a:p>
            <a:pPr eaLnBrk="1" hangingPunct="1">
              <a:buFontTx/>
              <a:buNone/>
            </a:pPr>
            <a:r>
              <a:rPr lang="de-DE" dirty="0"/>
              <a:t>3.4.1 Grundlagen</a:t>
            </a:r>
          </a:p>
          <a:p>
            <a:pPr eaLnBrk="1" hangingPunct="1">
              <a:buFontTx/>
              <a:buNone/>
            </a:pPr>
            <a:r>
              <a:rPr lang="de-DE" dirty="0"/>
              <a:t>3.4.2 Prozesse im KH: Beispiel</a:t>
            </a:r>
          </a:p>
          <a:p>
            <a:pPr eaLnBrk="1" hangingPunct="1">
              <a:buFontTx/>
              <a:buNone/>
            </a:pPr>
            <a:r>
              <a:rPr lang="de-DE" dirty="0"/>
              <a:t>3.4.3 Warteschlangensysteme</a:t>
            </a:r>
          </a:p>
          <a:p>
            <a:pPr eaLnBrk="1" hangingPunct="1">
              <a:buFontTx/>
              <a:buNone/>
            </a:pPr>
            <a:r>
              <a:rPr lang="de-DE" dirty="0"/>
              <a:t>3.4.4 Simulation</a:t>
            </a:r>
          </a:p>
          <a:p>
            <a:pPr eaLnBrk="1" hangingPunct="1">
              <a:buFontTx/>
              <a:buNone/>
            </a:pPr>
            <a:r>
              <a:rPr lang="de-DE" b="1" dirty="0"/>
              <a:t>3.4.5 Datengewinnung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419C8C1-2959-407E-B74F-80D2AAFF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31"/>
    </mc:Choice>
    <mc:Fallback xmlns="">
      <p:transition spd="slow" advTm="797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3.4.5 Datengewinnung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/>
              <a:t>Methodik der Datengewinnung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Interview (frei, strukturiert)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Fragebogen (offene und geschlossene Fragen)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Beobachtung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offene versus verdeckte Beobachtung</a:t>
            </a:r>
          </a:p>
          <a:p>
            <a:pPr lvl="3" eaLnBrk="1" hangingPunct="1">
              <a:lnSpc>
                <a:spcPct val="90000"/>
              </a:lnSpc>
            </a:pPr>
            <a:r>
              <a:rPr lang="de-DE" sz="1800" dirty="0"/>
              <a:t>Arbeitsrechtliche Probleme bei verdeckten Beobachtungen</a:t>
            </a:r>
          </a:p>
          <a:p>
            <a:pPr lvl="3" eaLnBrk="1" hangingPunct="1">
              <a:lnSpc>
                <a:spcPct val="90000"/>
              </a:lnSpc>
            </a:pPr>
            <a:r>
              <a:rPr lang="de-DE" sz="1800" dirty="0"/>
              <a:t>Bias bei offenen Beobachtungen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Selbstaufschreibung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Dokumentationsauswertung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Experiment</a:t>
            </a:r>
          </a:p>
          <a:p>
            <a:pPr lvl="3" eaLnBrk="1" hangingPunct="1">
              <a:lnSpc>
                <a:spcPct val="90000"/>
              </a:lnSpc>
            </a:pPr>
            <a:endParaRPr lang="de-DE" sz="1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FF4DF59-F386-4589-8329-D6A8FC1D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7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79"/>
    </mc:Choice>
    <mc:Fallback xmlns="">
      <p:transition spd="slow" advTm="7717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Zeitgliederung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Inhalt: Aufspaltung des gesamten Prozesses in Teilprozesse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Begründung: Ungenauigkeiten vermeiden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Vorgehen: Arbeitsablaufanalyse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Beispiel: Zurechnung der Medizin-Professorenzeiten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Zeitermittlung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Inhalt: Verfahren zur Ermittlung der Normzeit pro Tätigkeit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Verfahren: zahlreiche Varianten der Zeitstudien, insbesondere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/>
              <a:t>Stoppuhrverfahren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/>
              <a:t>Multimomentaufnahme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C580EF4-A941-4529-A3E5-8C3A528E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989"/>
    </mc:Choice>
    <mc:Fallback xmlns="">
      <p:transition spd="slow" advTm="3429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>
                <a:solidFill>
                  <a:srgbClr val="DDDDDD"/>
                </a:solidFill>
              </a:rPr>
              <a:t>1 </a:t>
            </a:r>
            <a:r>
              <a:rPr lang="de-DE" sz="2000" dirty="0">
                <a:solidFill>
                  <a:srgbClr val="DDDDDD"/>
                </a:solidFill>
              </a:rPr>
              <a:t>	</a:t>
            </a:r>
            <a:r>
              <a:rPr lang="de-DE" dirty="0"/>
              <a:t>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dirty="0"/>
              <a:t>Produktionsfaktoren	</a:t>
            </a:r>
          </a:p>
          <a:p>
            <a:pPr eaLnBrk="1" hangingPunct="1">
              <a:buFontTx/>
              <a:buAutoNum type="arabicPlain" startAt="3"/>
            </a:pPr>
            <a:r>
              <a:rPr lang="de-DE" b="1" dirty="0"/>
              <a:t>Produktion</a:t>
            </a:r>
          </a:p>
          <a:p>
            <a:pPr eaLnBrk="1" hangingPunct="1">
              <a:buFontTx/>
              <a:buNone/>
            </a:pPr>
            <a:r>
              <a:rPr lang="de-DE" dirty="0"/>
              <a:t>	3.1 Produktionstheorie der 			    Dienstleister</a:t>
            </a:r>
          </a:p>
          <a:p>
            <a:pPr eaLnBrk="1" hangingPunct="1">
              <a:buFontTx/>
              <a:buNone/>
            </a:pPr>
            <a:r>
              <a:rPr lang="de-DE" dirty="0"/>
              <a:t>	3.2 Qualitätsmanagement</a:t>
            </a:r>
          </a:p>
          <a:p>
            <a:pPr eaLnBrk="1" hangingPunct="1">
              <a:buFontTx/>
              <a:buNone/>
            </a:pPr>
            <a:r>
              <a:rPr lang="de-DE" dirty="0"/>
              <a:t>	3.3 Produktionsprogrammplanung 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b="1" dirty="0"/>
              <a:t>3.4 Prozessmanagement</a:t>
            </a:r>
          </a:p>
          <a:p>
            <a:pPr eaLnBrk="1" hangingPunct="1">
              <a:buFontTx/>
              <a:buNone/>
            </a:pPr>
            <a:r>
              <a:rPr lang="de-DE" b="1" dirty="0"/>
              <a:t>… Marketing: GM III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0972FE7-373A-4E82-A2AA-16676338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D993-E041-4B8C-993D-67EC0696B67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99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08"/>
    </mc:Choice>
    <mc:Fallback xmlns="">
      <p:transition spd="slow" advTm="9670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Bildschirmpräsentation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Larissa</vt:lpstr>
      <vt:lpstr>GESUNDHEITSMANAGEMENT II Teil 3b-4    Prof. Dr. Steffen Fleßa  Lehrstuhl für Allgemeine Betriebswirtschaftslehre  und Gesundheitsmanagement Universität Greifswald </vt:lpstr>
      <vt:lpstr>3.4 Prozessmanagement</vt:lpstr>
      <vt:lpstr>3.4.5 Datengewinnung</vt:lpstr>
      <vt:lpstr>Zeitgliederung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457</cp:revision>
  <cp:lastPrinted>2013-06-20T08:12:13Z</cp:lastPrinted>
  <dcterms:created xsi:type="dcterms:W3CDTF">2003-05-27T08:12:45Z</dcterms:created>
  <dcterms:modified xsi:type="dcterms:W3CDTF">2024-01-30T14:16:22Z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