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81" r:id="rId16"/>
    <p:sldId id="282" r:id="rId1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16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2F67F-8277-4C05-A630-535824B78858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D48BC-9324-4D7F-9044-350425A132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4338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B1A69-6E5A-4FE5-8075-D629BA6360BF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8341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75071-6C31-4B38-B1D4-71A27CC4B77F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010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C17D8-857D-4E34-9240-26EF193DDA89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5960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0153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7BF6-072A-4C2E-9289-CBF20B521540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5478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86135-3E1E-4471-8CAC-777746399E06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3461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3EA5-E693-4C35-B13C-49960AD9DBEE}" type="datetime1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8863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884F0-74A4-4246-8F34-47E311413512}" type="datetime1">
              <a:rPr lang="de-DE" smtClean="0"/>
              <a:t>30.01.2024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1863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FF367-7539-4C9B-92DC-79CBA23FF7F9}" type="datetime1">
              <a:rPr lang="de-DE" smtClean="0"/>
              <a:t>30.01.2024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2306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31DC-095B-4620-B850-F8F973B5E8ED}" type="datetime1">
              <a:rPr lang="de-DE" smtClean="0"/>
              <a:t>30.01.2024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1631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639C-79BE-4900-9FAA-2FE1E0C543ED}" type="datetime1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2875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2B6F8-1424-4627-A28B-26815C402BA6}" type="datetime1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1922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A8BED-FA02-4194-BCC9-072B9BC88847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55DAC-610C-46FD-92ED-86C24BBFC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0326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92150"/>
            <a:ext cx="9144000" cy="5113338"/>
          </a:xfrm>
        </p:spPr>
        <p:txBody>
          <a:bodyPr/>
          <a:lstStyle/>
          <a:p>
            <a:r>
              <a:rPr lang="de-DE" sz="4000" b="1" dirty="0">
                <a:cs typeface="Times New Roman" pitchFamily="18" charset="0"/>
              </a:rPr>
              <a:t>GESUNDHEITSMANAGEMENT IV</a:t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>Teil 3a-1</a:t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2400" b="1" dirty="0">
                <a:cs typeface="Times New Roman" pitchFamily="18" charset="0"/>
              </a:rPr>
              <a:t>Prof. Dr. Steffen Fleßa</a:t>
            </a:r>
            <a:br>
              <a:rPr lang="de-DE" sz="2400" b="1" dirty="0">
                <a:cs typeface="Times New Roman" pitchFamily="18" charset="0"/>
              </a:rPr>
            </a:br>
            <a:r>
              <a:rPr lang="de-DE" sz="2400" b="1" dirty="0" err="1">
                <a:cs typeface="Times New Roman" pitchFamily="18" charset="0"/>
              </a:rPr>
              <a:t>Lst</a:t>
            </a:r>
            <a:r>
              <a:rPr lang="de-DE" sz="2400" b="1" dirty="0">
                <a:cs typeface="Times New Roman" pitchFamily="18" charset="0"/>
              </a:rPr>
              <a:t>. für Allgemeine Betriebswirtschaftslehre und Gesundheitsmanagement</a:t>
            </a:r>
            <a:br>
              <a:rPr lang="de-DE" sz="2400" b="1" dirty="0">
                <a:cs typeface="Times New Roman" pitchFamily="18" charset="0"/>
              </a:rPr>
            </a:br>
            <a:r>
              <a:rPr lang="de-DE" sz="2400" b="1" dirty="0">
                <a:cs typeface="Times New Roman" pitchFamily="18" charset="0"/>
              </a:rPr>
              <a:t>Universität Greifswald</a:t>
            </a: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endParaRPr lang="de-DE" sz="40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6883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63"/>
    </mc:Choice>
    <mc:Fallback xmlns="">
      <p:transition spd="slow" advTm="7863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Koordination der Führungsebenen</a:t>
            </a:r>
          </a:p>
        </p:txBody>
      </p:sp>
      <p:graphicFrame>
        <p:nvGraphicFramePr>
          <p:cNvPr id="1750020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8823017"/>
              </p:ext>
            </p:extLst>
          </p:nvPr>
        </p:nvGraphicFramePr>
        <p:xfrm>
          <a:off x="827088" y="2054225"/>
          <a:ext cx="7416800" cy="417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Picture" r:id="rId3" imgW="7561080" imgH="4254480" progId="Word.Picture.8">
                  <p:embed/>
                </p:oleObj>
              </mc:Choice>
              <mc:Fallback>
                <p:oleObj name="Picture" r:id="rId3" imgW="7561080" imgH="425448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2054225"/>
                        <a:ext cx="7416800" cy="417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2720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611"/>
    </mc:Choice>
    <mc:Fallback xmlns="">
      <p:transition spd="slow" advTm="21611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6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Koordination der Zeitebenen</a:t>
            </a:r>
          </a:p>
        </p:txBody>
      </p:sp>
      <p:graphicFrame>
        <p:nvGraphicFramePr>
          <p:cNvPr id="1756163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3171613"/>
              </p:ext>
            </p:extLst>
          </p:nvPr>
        </p:nvGraphicFramePr>
        <p:xfrm>
          <a:off x="-107950" y="1652588"/>
          <a:ext cx="9251950" cy="5205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Bild" r:id="rId3" imgW="7561080" imgH="4254480" progId="Word.Picture.8">
                  <p:embed/>
                </p:oleObj>
              </mc:Choice>
              <mc:Fallback>
                <p:oleObj name="Bild" r:id="rId3" imgW="7561080" imgH="425448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07950" y="1652588"/>
                        <a:ext cx="9251950" cy="5205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0408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424"/>
    </mc:Choice>
    <mc:Fallback xmlns="">
      <p:transition spd="slow" advTm="25424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Notwendigkeit im Krankenhaus</a:t>
            </a:r>
          </a:p>
        </p:txBody>
      </p:sp>
      <p:sp>
        <p:nvSpPr>
          <p:cNvPr id="1751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de-DE" sz="2000"/>
              <a:t>Mehrpersonenmanagement </a:t>
            </a:r>
          </a:p>
          <a:p>
            <a:pPr lvl="1">
              <a:lnSpc>
                <a:spcPct val="80000"/>
              </a:lnSpc>
            </a:pPr>
            <a:r>
              <a:rPr lang="de-DE" sz="1800"/>
              <a:t>Abkehr von Dominanz des ärztlichen Leiters</a:t>
            </a:r>
          </a:p>
          <a:p>
            <a:pPr lvl="1">
              <a:lnSpc>
                <a:spcPct val="80000"/>
              </a:lnSpc>
            </a:pPr>
            <a:r>
              <a:rPr lang="de-DE" sz="1800"/>
              <a:t>Mehrpersonenmanagement erfordert Koordination</a:t>
            </a:r>
          </a:p>
          <a:p>
            <a:pPr lvl="1">
              <a:lnSpc>
                <a:spcPct val="80000"/>
              </a:lnSpc>
            </a:pPr>
            <a:r>
              <a:rPr lang="de-DE" sz="1800"/>
              <a:t>extrem heterogene Führungsteams (Verwaltung, Pflege, Medizin, Ingenieur,…)</a:t>
            </a:r>
          </a:p>
          <a:p>
            <a:pPr>
              <a:lnSpc>
                <a:spcPct val="80000"/>
              </a:lnSpc>
            </a:pPr>
            <a:r>
              <a:rPr lang="de-DE" sz="2000"/>
              <a:t>Heterogene Trägerschaft</a:t>
            </a:r>
          </a:p>
          <a:p>
            <a:pPr lvl="1">
              <a:lnSpc>
                <a:spcPct val="80000"/>
              </a:lnSpc>
            </a:pPr>
            <a:r>
              <a:rPr lang="de-DE" sz="1800"/>
              <a:t>z. B. kirchliche Träger; </a:t>
            </a:r>
          </a:p>
          <a:p>
            <a:pPr lvl="1">
              <a:lnSpc>
                <a:spcPct val="80000"/>
              </a:lnSpc>
            </a:pPr>
            <a:r>
              <a:rPr lang="de-DE" sz="1800"/>
              <a:t>Koordination zwischen Wertesystem und täglichem Management</a:t>
            </a:r>
          </a:p>
          <a:p>
            <a:pPr>
              <a:lnSpc>
                <a:spcPct val="80000"/>
              </a:lnSpc>
            </a:pPr>
            <a:r>
              <a:rPr lang="de-DE" sz="2000"/>
              <a:t>Betriebsgröße steigt</a:t>
            </a:r>
          </a:p>
          <a:p>
            <a:pPr lvl="1">
              <a:lnSpc>
                <a:spcPct val="80000"/>
              </a:lnSpc>
            </a:pPr>
            <a:r>
              <a:rPr lang="de-DE" sz="1800"/>
              <a:t>Zahl der Relationen und Führungsebenen steigt</a:t>
            </a:r>
          </a:p>
          <a:p>
            <a:pPr lvl="1">
              <a:lnSpc>
                <a:spcPct val="80000"/>
              </a:lnSpc>
            </a:pPr>
            <a:r>
              <a:rPr lang="de-DE" sz="1800"/>
              <a:t>Koordinationsbedarf steigt</a:t>
            </a:r>
          </a:p>
          <a:p>
            <a:pPr>
              <a:lnSpc>
                <a:spcPct val="80000"/>
              </a:lnSpc>
            </a:pPr>
            <a:r>
              <a:rPr lang="de-DE" sz="2000"/>
              <a:t>Zunahme des Delegationsgrades</a:t>
            </a:r>
          </a:p>
          <a:p>
            <a:pPr>
              <a:lnSpc>
                <a:spcPct val="80000"/>
              </a:lnSpc>
            </a:pPr>
            <a:r>
              <a:rPr lang="de-DE" sz="2000"/>
              <a:t>Planungshorizont steigt</a:t>
            </a:r>
          </a:p>
          <a:p>
            <a:pPr lvl="1">
              <a:lnSpc>
                <a:spcPct val="80000"/>
              </a:lnSpc>
            </a:pPr>
            <a:r>
              <a:rPr lang="de-DE" sz="1800"/>
              <a:t>Koordinationsbedarf steigt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4688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9337"/>
    </mc:Choice>
    <mc:Fallback xmlns="">
      <p:transition spd="slow" advTm="359337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2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Gesetzliche Vorgaben</a:t>
            </a:r>
          </a:p>
        </p:txBody>
      </p:sp>
      <p:sp>
        <p:nvSpPr>
          <p:cNvPr id="175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Grundsatz: </a:t>
            </a:r>
          </a:p>
          <a:p>
            <a:pPr lvl="1"/>
            <a:r>
              <a:rPr lang="de-DE"/>
              <a:t>Controlling ist ein Instrument des internen Managements – keine gesetzlichen Vorgaben greifen</a:t>
            </a:r>
          </a:p>
          <a:p>
            <a:r>
              <a:rPr lang="de-DE"/>
              <a:t>Realität:</a:t>
            </a:r>
          </a:p>
          <a:p>
            <a:pPr lvl="1"/>
            <a:r>
              <a:rPr lang="de-DE"/>
              <a:t>KHBV fordert Kostenrechnung</a:t>
            </a:r>
          </a:p>
          <a:p>
            <a:pPr lvl="1"/>
            <a:r>
              <a:rPr lang="de-DE"/>
              <a:t>DRGs verlangen Kostenrechnung, z. B. für DRG-Kalkulation (InEK)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5383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1707"/>
    </mc:Choice>
    <mc:Fallback xmlns="">
      <p:transition spd="slow" advTm="111707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§ 8 KHBV</a:t>
            </a:r>
          </a:p>
        </p:txBody>
      </p:sp>
      <p:sp>
        <p:nvSpPr>
          <p:cNvPr id="175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sz="2400" dirty="0"/>
              <a:t>Inhalt: Aufgabe der Kosten- und Leistungsrechnung im Krankenhaus </a:t>
            </a:r>
          </a:p>
          <a:p>
            <a:pPr lvl="1">
              <a:lnSpc>
                <a:spcPct val="90000"/>
              </a:lnSpc>
            </a:pPr>
            <a:r>
              <a:rPr lang="de-DE" sz="2000" dirty="0"/>
              <a:t>betriebsinternen Steuerung</a:t>
            </a:r>
          </a:p>
          <a:p>
            <a:pPr lvl="1">
              <a:lnSpc>
                <a:spcPct val="90000"/>
              </a:lnSpc>
            </a:pPr>
            <a:r>
              <a:rPr lang="de-DE" sz="2000" dirty="0"/>
              <a:t>Beurteilung der Wirtschaftlichkeit und Leistungsfähigkeit </a:t>
            </a:r>
          </a:p>
          <a:p>
            <a:pPr lvl="1">
              <a:lnSpc>
                <a:spcPct val="90000"/>
              </a:lnSpc>
            </a:pPr>
            <a:r>
              <a:rPr lang="de-DE" sz="2000" dirty="0"/>
              <a:t>Ermittlung der pflegesatzfähigen Kosten </a:t>
            </a:r>
          </a:p>
          <a:p>
            <a:pPr lvl="1">
              <a:lnSpc>
                <a:spcPct val="90000"/>
              </a:lnSpc>
            </a:pPr>
            <a:r>
              <a:rPr lang="de-DE" sz="2000" dirty="0"/>
              <a:t>Erstellung der Leistungs- und Kalkulationsaufstellung als Grundlage der Entgeltverhandlung mit den Krankenkassen</a:t>
            </a:r>
          </a:p>
          <a:p>
            <a:pPr>
              <a:lnSpc>
                <a:spcPct val="90000"/>
              </a:lnSpc>
            </a:pPr>
            <a:r>
              <a:rPr lang="de-DE" sz="2400" dirty="0"/>
              <a:t>Folge:</a:t>
            </a:r>
          </a:p>
          <a:p>
            <a:pPr lvl="1">
              <a:lnSpc>
                <a:spcPct val="90000"/>
              </a:lnSpc>
            </a:pPr>
            <a:r>
              <a:rPr lang="de-DE" sz="2000" dirty="0"/>
              <a:t>Krankenhauscontrolling traditionell primär Kosten- und Leistungsrechnung </a:t>
            </a:r>
          </a:p>
          <a:p>
            <a:pPr lvl="1">
              <a:lnSpc>
                <a:spcPct val="90000"/>
              </a:lnSpc>
            </a:pPr>
            <a:r>
              <a:rPr lang="de-DE" sz="2000" dirty="0" smtClean="0"/>
              <a:t>Krankenhauscontroller*in </a:t>
            </a:r>
            <a:r>
              <a:rPr lang="de-DE" sz="2000" dirty="0"/>
              <a:t>als „Zahlenknecht“ für die Entgeltverhandlungen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9968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6439"/>
    </mc:Choice>
    <mc:Fallback xmlns="">
      <p:transition spd="slow" advTm="246439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4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229600" cy="692150"/>
          </a:xfrm>
        </p:spPr>
        <p:txBody>
          <a:bodyPr>
            <a:normAutofit fontScale="90000"/>
          </a:bodyPr>
          <a:lstStyle/>
          <a:p>
            <a:r>
              <a:rPr lang="de-DE" dirty="0"/>
              <a:t>Instrumente: Überblick</a:t>
            </a:r>
          </a:p>
        </p:txBody>
      </p:sp>
      <p:graphicFrame>
        <p:nvGraphicFramePr>
          <p:cNvPr id="1754262" name="Group 150"/>
          <p:cNvGraphicFramePr>
            <a:graphicFrameLocks noGrp="1"/>
          </p:cNvGraphicFramePr>
          <p:nvPr>
            <p:ph idx="1"/>
          </p:nvPr>
        </p:nvGraphicFramePr>
        <p:xfrm>
          <a:off x="323850" y="1557338"/>
          <a:ext cx="8229600" cy="4903154"/>
        </p:xfrm>
        <a:graphic>
          <a:graphicData uri="http://schemas.openxmlformats.org/drawingml/2006/table">
            <a:tbl>
              <a:tblPr/>
              <a:tblGrid>
                <a:gridCol w="26638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657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39763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Planungs-Rechnungs- </a:t>
                      </a:r>
                    </a:p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und Kalkulations-</a:t>
                      </a:r>
                    </a:p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verfahren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227013" algn="l"/>
                          <a:tab pos="457200" algn="l"/>
                        </a:tabLst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Kosten- und Leistungsrechnung (Plan-KR, Ist-KR, Kostenarten-,</a:t>
                      </a:r>
                    </a:p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227013" algn="l"/>
                          <a:tab pos="457200" algn="l"/>
                        </a:tabLst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Kostenstellen-, Kostenträgerrechnung, Prozesskostenrechnung, </a:t>
                      </a:r>
                    </a:p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227013" algn="l"/>
                          <a:tab pos="457200" algn="l"/>
                        </a:tabLst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Deckungsbeitragsrechnung)</a:t>
                      </a:r>
                    </a:p>
                    <a:p>
                      <a:pPr marL="609600" marR="0" lvl="0" indent="-609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227013" algn="l"/>
                          <a:tab pos="457200" algn="l"/>
                        </a:tabLst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Investitionsrechnung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7628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Analyseverfahren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227013" algn="l"/>
                          <a:tab pos="457200" algn="l"/>
                        </a:tabLst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Potentialanalyse, Stärken- und Schwächen-Analyse, ABC-</a:t>
                      </a:r>
                    </a:p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227013" algn="l"/>
                          <a:tab pos="457200" algn="l"/>
                        </a:tabLst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Analyse, Portfolioanalyse, Abweichungsanalyse, Imageanalyse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54050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Optimierungs-</a:t>
                      </a:r>
                    </a:p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verfahren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227013" algn="l"/>
                          <a:tab pos="457200" algn="l"/>
                        </a:tabLst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Ablauf- und Wegeoptimierung, Methoden der Zielfusion, </a:t>
                      </a:r>
                    </a:p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227013" algn="l"/>
                          <a:tab pos="457200" algn="l"/>
                        </a:tabLst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Monte-Carlo-Simulation, Wahrscheinlichkeitsrechnung, </a:t>
                      </a:r>
                    </a:p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227013" algn="l"/>
                          <a:tab pos="457200" algn="l"/>
                        </a:tabLst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Mathematische Programmierung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6575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Koordinierungs-</a:t>
                      </a:r>
                    </a:p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verfahren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227013" algn="l"/>
                          <a:tab pos="457200" algn="l"/>
                        </a:tabLst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Kennzahlensysteme, Balanced Scorecard</a:t>
                      </a:r>
                    </a:p>
                    <a:p>
                      <a:pPr marL="609600" marR="0" lvl="0" indent="-609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227013" algn="l"/>
                          <a:tab pos="457200" algn="l"/>
                        </a:tabLst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Interne Budgetierung</a:t>
                      </a:r>
                    </a:p>
                    <a:p>
                      <a:pPr marL="609600" marR="0" lvl="0" indent="-609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227013" algn="l"/>
                          <a:tab pos="457200" algn="l"/>
                        </a:tabLst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Leistungsverrechnung, interne Verrechnungspreise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8163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Informationssystem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227013" algn="l"/>
                          <a:tab pos="457200" algn="l"/>
                        </a:tabLst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Informationsbedarfsanalyse, Informationsbeschaffung, </a:t>
                      </a:r>
                    </a:p>
                    <a:p>
                      <a:pPr marL="609600" marR="0" lvl="0" indent="-609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227013" algn="l"/>
                          <a:tab pos="457200" algn="l"/>
                        </a:tabLst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Organisation des Berichtswesens, Dokumentationsstandards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7513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Moderationstechniken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227013" algn="l"/>
                          <a:tab pos="457200" algn="l"/>
                        </a:tabLst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Metaplan, Rollenspiele, Mind Mapping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7513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Kreativitätsverfahren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227013" algn="l"/>
                          <a:tab pos="457200" algn="l"/>
                        </a:tabLst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Szenariotechniken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Brainstorming, Brainwriting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7495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0972"/>
    </mc:Choice>
    <mc:Fallback xmlns="">
      <p:transition spd="slow" advTm="350972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Gliederung</a:t>
            </a:r>
          </a:p>
        </p:txBody>
      </p:sp>
      <p:sp>
        <p:nvSpPr>
          <p:cNvPr id="1742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de-DE" dirty="0"/>
              <a:t>1	Informationswirtschaft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dirty="0"/>
              <a:t>2 	Jahresabschluss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dirty="0"/>
              <a:t>3 </a:t>
            </a:r>
            <a:r>
              <a:rPr lang="de-DE" b="1" dirty="0"/>
              <a:t>	Controlling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dirty="0"/>
              <a:t>	</a:t>
            </a:r>
            <a:r>
              <a:rPr lang="de-DE" b="1" dirty="0"/>
              <a:t>3.1 Hinführung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dirty="0"/>
              <a:t>	3.2 Kosten- und Leistungsrechnung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dirty="0"/>
              <a:t>		3.2.1 Überblick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dirty="0"/>
              <a:t>		3.2.2 Traditionelle Vollkostenrechnung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dirty="0"/>
              <a:t>		3.2.3 Systeme der Teilkostenrechnung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dirty="0"/>
              <a:t>		3.2.4 Prozesskostenrechnung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dirty="0"/>
              <a:t>		3.2.5 Herausforderungen im Krankenhaus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dirty="0"/>
              <a:t>	3.3 Interne Budgetierung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dirty="0"/>
              <a:t>	3.4 Betriebsstatistik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dirty="0"/>
              <a:t>	3.5 Strategisches Controlling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dirty="0"/>
              <a:t>4 	Betriebsgenetik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1848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525"/>
    </mc:Choice>
    <mc:Fallback xmlns="">
      <p:transition spd="slow" advTm="50525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412875"/>
          </a:xfrm>
        </p:spPr>
        <p:txBody>
          <a:bodyPr/>
          <a:lstStyle/>
          <a:p>
            <a:r>
              <a:rPr lang="de-DE"/>
              <a:t>Gliederung</a:t>
            </a:r>
          </a:p>
        </p:txBody>
      </p:sp>
      <p:sp>
        <p:nvSpPr>
          <p:cNvPr id="104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4797425"/>
          </a:xfrm>
        </p:spPr>
        <p:txBody>
          <a:bodyPr/>
          <a:lstStyle/>
          <a:p>
            <a:pPr>
              <a:buFontTx/>
              <a:buNone/>
            </a:pPr>
            <a:r>
              <a:rPr lang="de-DE"/>
              <a:t>1 	Informationswirtschaft</a:t>
            </a:r>
          </a:p>
          <a:p>
            <a:pPr>
              <a:buFontTx/>
              <a:buNone/>
            </a:pPr>
            <a:r>
              <a:rPr lang="de-DE"/>
              <a:t>2 	Jahresabschluss</a:t>
            </a:r>
          </a:p>
          <a:p>
            <a:pPr>
              <a:buFontTx/>
              <a:buNone/>
            </a:pPr>
            <a:r>
              <a:rPr lang="de-DE"/>
              <a:t>3 	</a:t>
            </a:r>
            <a:r>
              <a:rPr lang="de-DE" b="1"/>
              <a:t>Controlling</a:t>
            </a:r>
          </a:p>
          <a:p>
            <a:pPr>
              <a:buFontTx/>
              <a:buNone/>
            </a:pPr>
            <a:r>
              <a:rPr lang="de-DE"/>
              <a:t>4 	Betriebsgenetik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4549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797"/>
    </mc:Choice>
    <mc:Fallback xmlns="">
      <p:transition spd="slow" advTm="26797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Gliederung</a:t>
            </a:r>
          </a:p>
        </p:txBody>
      </p:sp>
      <p:sp>
        <p:nvSpPr>
          <p:cNvPr id="1742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de-DE" dirty="0"/>
              <a:t>1	Informationswirtschaft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dirty="0"/>
              <a:t>2 	Jahresabschluss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dirty="0"/>
              <a:t>3 </a:t>
            </a:r>
            <a:r>
              <a:rPr lang="de-DE" b="1" dirty="0"/>
              <a:t>	Controlling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dirty="0"/>
              <a:t>	</a:t>
            </a:r>
            <a:r>
              <a:rPr lang="de-DE" b="1" dirty="0"/>
              <a:t>3.1 Hinführung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dirty="0"/>
              <a:t>	3.2 Kosten- und Leistungsrechnung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dirty="0"/>
              <a:t>		3.2.1 Überblick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dirty="0"/>
              <a:t>		3.2.2 Traditionelle Vollkostenrechnung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dirty="0"/>
              <a:t>		3.2.3 Systeme der Teilkostenrechnung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dirty="0"/>
              <a:t>		3.2.4 Prozesskostenrechnung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dirty="0"/>
              <a:t>		3.2.5 Herausforderungen im Krankenhaus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dirty="0"/>
              <a:t>	3.3 Interne Budgetierung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dirty="0"/>
              <a:t>	3.4 Betriebsstatistik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dirty="0"/>
              <a:t>	3.5 Strategisches Controlling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dirty="0"/>
              <a:t>4 	Betriebsgenetik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8968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264"/>
    </mc:Choice>
    <mc:Fallback xmlns="">
      <p:transition spd="slow" advTm="45264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3.1 Hinführung</a:t>
            </a:r>
          </a:p>
        </p:txBody>
      </p:sp>
      <p:sp>
        <p:nvSpPr>
          <p:cNvPr id="174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de-DE" sz="2800" dirty="0"/>
              <a:t>Krankenhaus-Controlling</a:t>
            </a:r>
          </a:p>
          <a:p>
            <a:pPr lvl="1">
              <a:lnSpc>
                <a:spcPct val="80000"/>
              </a:lnSpc>
            </a:pPr>
            <a:r>
              <a:rPr lang="de-DE" sz="2400" dirty="0"/>
              <a:t>Entwicklung</a:t>
            </a:r>
          </a:p>
          <a:p>
            <a:pPr lvl="2">
              <a:lnSpc>
                <a:spcPct val="80000"/>
              </a:lnSpc>
            </a:pPr>
            <a:r>
              <a:rPr lang="de-DE" sz="2000" dirty="0"/>
              <a:t>seit 1993</a:t>
            </a:r>
          </a:p>
          <a:p>
            <a:pPr lvl="2">
              <a:lnSpc>
                <a:spcPct val="80000"/>
              </a:lnSpc>
            </a:pPr>
            <a:r>
              <a:rPr lang="de-DE" sz="2000" dirty="0"/>
              <a:t>steigende Nachfrage nach </a:t>
            </a:r>
            <a:r>
              <a:rPr lang="de-DE" sz="2000" dirty="0" smtClean="0"/>
              <a:t>Krankenhaus-Controller*innen</a:t>
            </a:r>
            <a:endParaRPr lang="de-DE" sz="2000" dirty="0"/>
          </a:p>
          <a:p>
            <a:pPr lvl="1">
              <a:lnSpc>
                <a:spcPct val="80000"/>
              </a:lnSpc>
            </a:pPr>
            <a:r>
              <a:rPr lang="de-DE" sz="2400" dirty="0"/>
              <a:t>keine eindeutige, akzeptierte Definition</a:t>
            </a:r>
          </a:p>
          <a:p>
            <a:pPr lvl="2">
              <a:lnSpc>
                <a:spcPct val="80000"/>
              </a:lnSpc>
            </a:pPr>
            <a:r>
              <a:rPr lang="de-DE" sz="2000" dirty="0"/>
              <a:t>z. B. Finanzbuchhalter, </a:t>
            </a:r>
            <a:r>
              <a:rPr lang="de-DE" sz="2000" dirty="0" err="1"/>
              <a:t>Kodierer</a:t>
            </a:r>
            <a:r>
              <a:rPr lang="de-DE" sz="2000" dirty="0"/>
              <a:t>, Qualitätsmanager, EDV-Beauftragten, Personalfachmann, internen Unternehmensberater…</a:t>
            </a:r>
          </a:p>
          <a:p>
            <a:pPr lvl="1">
              <a:lnSpc>
                <a:spcPct val="80000"/>
              </a:lnSpc>
            </a:pPr>
            <a:r>
              <a:rPr lang="de-DE" sz="2400" dirty="0"/>
              <a:t>keine eindeutige Hierarchiezuordnung</a:t>
            </a:r>
          </a:p>
          <a:p>
            <a:pPr lvl="2">
              <a:lnSpc>
                <a:spcPct val="80000"/>
              </a:lnSpc>
            </a:pPr>
            <a:r>
              <a:rPr lang="de-DE" sz="2000" dirty="0"/>
              <a:t>z. B. niedrigere Linienstelle, Stabsstellen, Leitungsstellen</a:t>
            </a:r>
          </a:p>
          <a:p>
            <a:pPr lvl="1">
              <a:lnSpc>
                <a:spcPct val="80000"/>
              </a:lnSpc>
            </a:pPr>
            <a:r>
              <a:rPr lang="de-DE" sz="2400" dirty="0"/>
              <a:t>keine eindeutige BWL-Zuordnung</a:t>
            </a:r>
          </a:p>
          <a:p>
            <a:pPr lvl="2">
              <a:lnSpc>
                <a:spcPct val="80000"/>
              </a:lnSpc>
            </a:pPr>
            <a:r>
              <a:rPr lang="de-DE" sz="2000" dirty="0"/>
              <a:t>z. B. Medizin-Controlling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3437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4437"/>
    </mc:Choice>
    <mc:Fallback xmlns="">
      <p:transition spd="slow" advTm="214437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4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Definitionsversuche</a:t>
            </a:r>
          </a:p>
        </p:txBody>
      </p:sp>
      <p:sp>
        <p:nvSpPr>
          <p:cNvPr id="174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de-DE" sz="2800" dirty="0"/>
              <a:t>Controlling als Funktion </a:t>
            </a:r>
          </a:p>
          <a:p>
            <a:pPr lvl="1">
              <a:lnSpc>
                <a:spcPct val="80000"/>
              </a:lnSpc>
            </a:pPr>
            <a:r>
              <a:rPr lang="de-DE" sz="2400" dirty="0"/>
              <a:t>z. B. Kostenrechnung</a:t>
            </a:r>
          </a:p>
          <a:p>
            <a:pPr>
              <a:lnSpc>
                <a:spcPct val="80000"/>
              </a:lnSpc>
            </a:pPr>
            <a:r>
              <a:rPr lang="de-DE" sz="2800" dirty="0"/>
              <a:t>Controlling als Management</a:t>
            </a:r>
          </a:p>
          <a:p>
            <a:pPr lvl="1">
              <a:lnSpc>
                <a:spcPct val="80000"/>
              </a:lnSpc>
            </a:pPr>
            <a:r>
              <a:rPr lang="de-DE" sz="2400" dirty="0"/>
              <a:t>„Planung und Steuerung der Prozesse nach betriebswirtschaftlichen Kriterien“ (Kuntz 2002, S. 5)</a:t>
            </a:r>
          </a:p>
          <a:p>
            <a:pPr lvl="1">
              <a:lnSpc>
                <a:spcPct val="80000"/>
              </a:lnSpc>
            </a:pPr>
            <a:r>
              <a:rPr lang="de-DE" sz="2400" dirty="0"/>
              <a:t>kein Proprium mehr</a:t>
            </a:r>
          </a:p>
          <a:p>
            <a:pPr>
              <a:lnSpc>
                <a:spcPct val="80000"/>
              </a:lnSpc>
            </a:pPr>
            <a:r>
              <a:rPr lang="de-DE" sz="2800" dirty="0"/>
              <a:t>praktische Definition</a:t>
            </a:r>
          </a:p>
          <a:p>
            <a:pPr lvl="1">
              <a:lnSpc>
                <a:spcPct val="80000"/>
              </a:lnSpc>
            </a:pPr>
            <a:r>
              <a:rPr lang="de-DE" sz="2400" dirty="0"/>
              <a:t>„Controlling ist, was </a:t>
            </a:r>
            <a:r>
              <a:rPr lang="de-DE" sz="2400" dirty="0" smtClean="0"/>
              <a:t>eine Controller*in </a:t>
            </a:r>
            <a:r>
              <a:rPr lang="de-DE" sz="2400" dirty="0"/>
              <a:t>macht“</a:t>
            </a:r>
          </a:p>
          <a:p>
            <a:pPr>
              <a:lnSpc>
                <a:spcPct val="80000"/>
              </a:lnSpc>
            </a:pPr>
            <a:r>
              <a:rPr lang="de-DE" sz="2800" dirty="0"/>
              <a:t>wissenschaftliche Definition?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4213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7247"/>
    </mc:Choice>
    <mc:Fallback xmlns="">
      <p:transition spd="slow" advTm="127247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5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84300"/>
          </a:xfrm>
        </p:spPr>
        <p:txBody>
          <a:bodyPr/>
          <a:lstStyle/>
          <a:p>
            <a:r>
              <a:rPr lang="de-DE"/>
              <a:t>Geschichte des Controllings</a:t>
            </a:r>
          </a:p>
        </p:txBody>
      </p:sp>
      <p:sp>
        <p:nvSpPr>
          <p:cNvPr id="1745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3276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DE" sz="2000" dirty="0"/>
              <a:t>50er Jahre: </a:t>
            </a:r>
          </a:p>
          <a:p>
            <a:pPr lvl="1">
              <a:lnSpc>
                <a:spcPct val="80000"/>
              </a:lnSpc>
            </a:pPr>
            <a:r>
              <a:rPr lang="de-DE" sz="1800" dirty="0"/>
              <a:t>Beginn</a:t>
            </a:r>
          </a:p>
          <a:p>
            <a:pPr lvl="1">
              <a:lnSpc>
                <a:spcPct val="80000"/>
              </a:lnSpc>
            </a:pPr>
            <a:r>
              <a:rPr lang="de-DE" sz="1800" dirty="0"/>
              <a:t>primär Kostenrechnung</a:t>
            </a:r>
          </a:p>
          <a:p>
            <a:pPr lvl="1">
              <a:lnSpc>
                <a:spcPct val="80000"/>
              </a:lnSpc>
            </a:pPr>
            <a:r>
              <a:rPr lang="de-DE" sz="1800" dirty="0"/>
              <a:t>Folge: Fehlschluss: Controlling = Kostenrechnung</a:t>
            </a:r>
          </a:p>
          <a:p>
            <a:pPr>
              <a:lnSpc>
                <a:spcPct val="80000"/>
              </a:lnSpc>
            </a:pPr>
            <a:r>
              <a:rPr lang="de-DE" sz="2000" dirty="0"/>
              <a:t>60er Jahre:</a:t>
            </a:r>
          </a:p>
          <a:p>
            <a:pPr lvl="1">
              <a:lnSpc>
                <a:spcPct val="80000"/>
              </a:lnSpc>
            </a:pPr>
            <a:r>
              <a:rPr lang="de-DE" sz="1800" dirty="0"/>
              <a:t>Ergänzung um Berichtswesen und Betriebsstatistik</a:t>
            </a:r>
          </a:p>
          <a:p>
            <a:pPr lvl="1">
              <a:lnSpc>
                <a:spcPct val="80000"/>
              </a:lnSpc>
            </a:pPr>
            <a:r>
              <a:rPr lang="de-DE" sz="1800" dirty="0" smtClean="0"/>
              <a:t>Controller*innen </a:t>
            </a:r>
            <a:r>
              <a:rPr lang="de-DE" sz="1800" dirty="0"/>
              <a:t>als </a:t>
            </a:r>
            <a:r>
              <a:rPr lang="de-DE" sz="1800" dirty="0" smtClean="0"/>
              <a:t>Datensammler*innen</a:t>
            </a:r>
            <a:endParaRPr lang="de-DE" sz="1800" dirty="0"/>
          </a:p>
          <a:p>
            <a:pPr>
              <a:lnSpc>
                <a:spcPct val="80000"/>
              </a:lnSpc>
            </a:pPr>
            <a:r>
              <a:rPr lang="de-DE" sz="2000" dirty="0"/>
              <a:t>70er Jahre:</a:t>
            </a:r>
          </a:p>
          <a:p>
            <a:pPr lvl="1">
              <a:lnSpc>
                <a:spcPct val="80000"/>
              </a:lnSpc>
            </a:pPr>
            <a:r>
              <a:rPr lang="de-DE" sz="1800" dirty="0"/>
              <a:t>Entwicklung eines wissenschaftlichen Controlling-Konzeptes</a:t>
            </a:r>
          </a:p>
          <a:p>
            <a:pPr lvl="1">
              <a:lnSpc>
                <a:spcPct val="80000"/>
              </a:lnSpc>
            </a:pPr>
            <a:r>
              <a:rPr lang="de-DE" sz="1800" dirty="0"/>
              <a:t>Proprium: umfassende Koordination und Information im Unternehmen </a:t>
            </a:r>
          </a:p>
          <a:p>
            <a:pPr lvl="1">
              <a:lnSpc>
                <a:spcPct val="80000"/>
              </a:lnSpc>
            </a:pPr>
            <a:r>
              <a:rPr lang="de-DE" sz="1800" dirty="0"/>
              <a:t>Information als Produktionsfaktor</a:t>
            </a:r>
          </a:p>
          <a:p>
            <a:pPr lvl="1">
              <a:lnSpc>
                <a:spcPct val="80000"/>
              </a:lnSpc>
            </a:pPr>
            <a:r>
              <a:rPr lang="de-DE" sz="1800" dirty="0"/>
              <a:t>Managementinformationssysteme / Entscheidungsunterstützungssystemen </a:t>
            </a:r>
          </a:p>
          <a:p>
            <a:pPr lvl="1">
              <a:lnSpc>
                <a:spcPct val="80000"/>
              </a:lnSpc>
            </a:pPr>
            <a:r>
              <a:rPr lang="de-DE" sz="1800" dirty="0" smtClean="0"/>
              <a:t>Controller*in </a:t>
            </a:r>
            <a:r>
              <a:rPr lang="de-DE" sz="1800" dirty="0"/>
              <a:t>als </a:t>
            </a:r>
            <a:r>
              <a:rPr lang="de-DE" sz="1800" dirty="0" smtClean="0"/>
              <a:t>Informationslieferant*in</a:t>
            </a:r>
            <a:endParaRPr lang="de-DE" sz="1800" dirty="0"/>
          </a:p>
          <a:p>
            <a:pPr>
              <a:lnSpc>
                <a:spcPct val="80000"/>
              </a:lnSpc>
            </a:pPr>
            <a:r>
              <a:rPr lang="de-DE" sz="2000" dirty="0"/>
              <a:t>80er Jahre:</a:t>
            </a:r>
          </a:p>
          <a:p>
            <a:pPr lvl="1">
              <a:lnSpc>
                <a:spcPct val="80000"/>
              </a:lnSpc>
            </a:pPr>
            <a:r>
              <a:rPr lang="de-DE" sz="1800" dirty="0"/>
              <a:t>Strategisches Controlling</a:t>
            </a:r>
          </a:p>
          <a:p>
            <a:pPr lvl="1">
              <a:lnSpc>
                <a:spcPct val="80000"/>
              </a:lnSpc>
            </a:pPr>
            <a:r>
              <a:rPr lang="de-DE" sz="1800" dirty="0"/>
              <a:t>Controlling als Teil der Unternehmenspolitik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334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4091"/>
    </mc:Choice>
    <mc:Fallback xmlns="">
      <p:transition spd="slow" advTm="25409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6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84300"/>
          </a:xfrm>
        </p:spPr>
        <p:txBody>
          <a:bodyPr/>
          <a:lstStyle/>
          <a:p>
            <a:r>
              <a:rPr lang="de-DE"/>
              <a:t>Konzeptionen</a:t>
            </a:r>
          </a:p>
        </p:txBody>
      </p:sp>
      <p:sp>
        <p:nvSpPr>
          <p:cNvPr id="1746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51133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DE" sz="2400" dirty="0"/>
              <a:t>Controlling als Informationswirtschaft </a:t>
            </a:r>
          </a:p>
          <a:p>
            <a:pPr lvl="1">
              <a:lnSpc>
                <a:spcPct val="80000"/>
              </a:lnSpc>
            </a:pPr>
            <a:r>
              <a:rPr lang="de-DE" sz="2000" dirty="0" smtClean="0"/>
              <a:t>Controller*in </a:t>
            </a:r>
            <a:r>
              <a:rPr lang="de-DE" sz="2000" dirty="0"/>
              <a:t>als „Zahlenknecht“, </a:t>
            </a:r>
          </a:p>
          <a:p>
            <a:pPr lvl="1">
              <a:lnSpc>
                <a:spcPct val="80000"/>
              </a:lnSpc>
            </a:pPr>
            <a:r>
              <a:rPr lang="de-DE" sz="2000" dirty="0"/>
              <a:t>Controlling als Servicefunktion </a:t>
            </a:r>
          </a:p>
          <a:p>
            <a:pPr lvl="1">
              <a:lnSpc>
                <a:spcPct val="80000"/>
              </a:lnSpc>
            </a:pPr>
            <a:r>
              <a:rPr lang="de-DE" sz="2000" dirty="0"/>
              <a:t>große Nähe zum Krankenhausinformationssystem auf EDV-Basis</a:t>
            </a:r>
          </a:p>
          <a:p>
            <a:pPr>
              <a:lnSpc>
                <a:spcPct val="80000"/>
              </a:lnSpc>
            </a:pPr>
            <a:r>
              <a:rPr lang="de-DE" sz="2400" dirty="0"/>
              <a:t>Controlling als Wahrnehmung der Koordinationsfunktion </a:t>
            </a:r>
          </a:p>
          <a:p>
            <a:pPr lvl="1">
              <a:lnSpc>
                <a:spcPct val="80000"/>
              </a:lnSpc>
            </a:pPr>
            <a:r>
              <a:rPr lang="de-DE" sz="2000" dirty="0"/>
              <a:t>horizontale Koordination </a:t>
            </a:r>
          </a:p>
          <a:p>
            <a:pPr lvl="2">
              <a:lnSpc>
                <a:spcPct val="80000"/>
              </a:lnSpc>
            </a:pPr>
            <a:r>
              <a:rPr lang="de-DE" sz="1800" dirty="0"/>
              <a:t>Koordination zwischen den Managementfunktionen Planung, Organisation, Personalauswahl, Personalführung, Kontrolle </a:t>
            </a:r>
          </a:p>
          <a:p>
            <a:pPr lvl="1">
              <a:lnSpc>
                <a:spcPct val="80000"/>
              </a:lnSpc>
            </a:pPr>
            <a:r>
              <a:rPr lang="de-DE" sz="2000" dirty="0"/>
              <a:t>vertikale Koordination</a:t>
            </a:r>
          </a:p>
          <a:p>
            <a:pPr lvl="2">
              <a:lnSpc>
                <a:spcPct val="80000"/>
              </a:lnSpc>
            </a:pPr>
            <a:r>
              <a:rPr lang="de-DE" sz="1800" dirty="0"/>
              <a:t>Koordination zwischen den Managementebenen </a:t>
            </a:r>
          </a:p>
          <a:p>
            <a:pPr lvl="1">
              <a:lnSpc>
                <a:spcPct val="80000"/>
              </a:lnSpc>
            </a:pPr>
            <a:r>
              <a:rPr lang="de-DE" sz="2000" dirty="0"/>
              <a:t>zeitliche Koordination</a:t>
            </a:r>
          </a:p>
          <a:p>
            <a:pPr lvl="2">
              <a:lnSpc>
                <a:spcPct val="80000"/>
              </a:lnSpc>
            </a:pPr>
            <a:r>
              <a:rPr lang="de-DE" sz="1800" dirty="0"/>
              <a:t>Koordination zwischen den zeitlichen Ebenen (zeitliche Koordination). </a:t>
            </a:r>
          </a:p>
          <a:p>
            <a:pPr lvl="1">
              <a:lnSpc>
                <a:spcPct val="80000"/>
              </a:lnSpc>
            </a:pPr>
            <a:r>
              <a:rPr lang="de-DE" sz="2000" dirty="0"/>
              <a:t>Informationswirtschaft als Teilgebiet des Controllings</a:t>
            </a:r>
          </a:p>
          <a:p>
            <a:pPr>
              <a:lnSpc>
                <a:spcPct val="80000"/>
              </a:lnSpc>
            </a:pPr>
            <a:r>
              <a:rPr lang="de-DE" sz="2400" dirty="0"/>
              <a:t>Controlling als Unternehmensführung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3776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5712"/>
    </mc:Choice>
    <mc:Fallback xmlns="">
      <p:transition spd="slow" advTm="315712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7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000"/>
              <a:t>Controlling als die Wahrnehmung der Koordinationsfunktion</a:t>
            </a:r>
          </a:p>
        </p:txBody>
      </p:sp>
      <p:sp>
        <p:nvSpPr>
          <p:cNvPr id="1747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DE" sz="2200"/>
              <a:t>Bereitstellung von Information ist nur dann Controlling, wenn sie der Abstimmung von Plänen, Prozessen oder Ergebnissen dient. </a:t>
            </a:r>
          </a:p>
          <a:p>
            <a:pPr>
              <a:lnSpc>
                <a:spcPct val="80000"/>
              </a:lnSpc>
            </a:pPr>
            <a:r>
              <a:rPr lang="de-DE" sz="2200"/>
              <a:t>Krankenhauscontrolling erfährt eine Aufwertung gegenüber der Praxis des „Zahlenknechtes“, weil es wie Planung, Organisation, Personalführung, Personalauswahl und Kontrolle eine eigenständige Managementfunktion ist. </a:t>
            </a:r>
          </a:p>
          <a:p>
            <a:pPr>
              <a:lnSpc>
                <a:spcPct val="80000"/>
              </a:lnSpc>
            </a:pPr>
            <a:r>
              <a:rPr lang="de-DE" sz="2200"/>
              <a:t>Koordination bzw. Controlling ist Aufgabe jeder Führungskraft, die Controllingabteilung stellt lediglich Instrumente für die Wahrnehmung dieser Aufgabe zur Verfügung. </a:t>
            </a:r>
          </a:p>
          <a:p>
            <a:pPr>
              <a:lnSpc>
                <a:spcPct val="80000"/>
              </a:lnSpc>
            </a:pPr>
            <a:r>
              <a:rPr lang="de-DE" sz="2200"/>
              <a:t>Controlling umfasst gleichzeitig die Informationsversorgungsfunktion, da die Koordination evidenzbasiert sein muss, was nur auf Grundlage einer soliden Datenbasis möglich ist.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1954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5115"/>
    </mc:Choice>
    <mc:Fallback xmlns="">
      <p:transition spd="slow" advTm="165115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8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84300"/>
          </a:xfrm>
        </p:spPr>
        <p:txBody>
          <a:bodyPr/>
          <a:lstStyle/>
          <a:p>
            <a:r>
              <a:rPr lang="de-DE" sz="4000"/>
              <a:t>Koordination der Managementfunktionen</a:t>
            </a:r>
          </a:p>
        </p:txBody>
      </p:sp>
      <p:sp>
        <p:nvSpPr>
          <p:cNvPr id="17489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7489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6484952"/>
              </p:ext>
            </p:extLst>
          </p:nvPr>
        </p:nvGraphicFramePr>
        <p:xfrm>
          <a:off x="971550" y="1477963"/>
          <a:ext cx="7308850" cy="538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Picture" r:id="rId3" imgW="4950360" imgH="3624480" progId="Word.Picture.8">
                  <p:embed/>
                </p:oleObj>
              </mc:Choice>
              <mc:Fallback>
                <p:oleObj name="Picture" r:id="rId3" imgW="4950360" imgH="362448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477963"/>
                        <a:ext cx="7308850" cy="53800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971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0484"/>
    </mc:Choice>
    <mc:Fallback xmlns="">
      <p:transition spd="slow" advTm="130484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590</Words>
  <Application>Microsoft Office PowerPoint</Application>
  <PresentationFormat>Bildschirmpräsentation (4:3)</PresentationFormat>
  <Paragraphs>167</Paragraphs>
  <Slides>16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16</vt:i4>
      </vt:variant>
    </vt:vector>
  </HeadingPairs>
  <TitlesOfParts>
    <vt:vector size="23" baseType="lpstr">
      <vt:lpstr>Arial</vt:lpstr>
      <vt:lpstr>Calibri</vt:lpstr>
      <vt:lpstr>Symbol</vt:lpstr>
      <vt:lpstr>Times New Roman</vt:lpstr>
      <vt:lpstr>Larissa</vt:lpstr>
      <vt:lpstr>Picture</vt:lpstr>
      <vt:lpstr>Bild</vt:lpstr>
      <vt:lpstr>GESUNDHEITSMANAGEMENT IV Teil 3a-1   Prof. Dr. Steffen Fleßa Lst. für Allgemeine Betriebswirtschaftslehre und Gesundheitsmanagement Universität Greifswald </vt:lpstr>
      <vt:lpstr>Gliederung</vt:lpstr>
      <vt:lpstr>Gliederung</vt:lpstr>
      <vt:lpstr>3.1 Hinführung</vt:lpstr>
      <vt:lpstr>Definitionsversuche</vt:lpstr>
      <vt:lpstr>Geschichte des Controllings</vt:lpstr>
      <vt:lpstr>Konzeptionen</vt:lpstr>
      <vt:lpstr>Controlling als die Wahrnehmung der Koordinationsfunktion</vt:lpstr>
      <vt:lpstr>Koordination der Managementfunktionen</vt:lpstr>
      <vt:lpstr>Koordination der Führungsebenen</vt:lpstr>
      <vt:lpstr>Koordination der Zeitebenen</vt:lpstr>
      <vt:lpstr>Notwendigkeit im Krankenhaus</vt:lpstr>
      <vt:lpstr>Gesetzliche Vorgaben</vt:lpstr>
      <vt:lpstr>§ 8 KHBV</vt:lpstr>
      <vt:lpstr>Instrumente: Überblick</vt:lpstr>
      <vt:lpstr>Gliederung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GESUNDHEITSMANAGEMENT IV Teil 3a   Prof. Dr. Steffen Fleßa Lst. für Allgemeine Betriebswirtschaftslehre und Gesundheitsmanagement Universität Greifswald</dc:title>
  <dc:creator>Steffen</dc:creator>
  <cp:lastModifiedBy>Steffen Flessa</cp:lastModifiedBy>
  <cp:revision>22</cp:revision>
  <dcterms:created xsi:type="dcterms:W3CDTF">2011-01-31T09:19:27Z</dcterms:created>
  <dcterms:modified xsi:type="dcterms:W3CDTF">2024-01-30T15:02:47Z</dcterms:modified>
</cp:coreProperties>
</file>