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6"/>
  </p:notesMasterIdLst>
  <p:handoutMasterIdLst>
    <p:handoutMasterId r:id="rId27"/>
  </p:handoutMasterIdLst>
  <p:sldIdLst>
    <p:sldId id="301" r:id="rId2"/>
    <p:sldId id="377" r:id="rId3"/>
    <p:sldId id="392" r:id="rId4"/>
    <p:sldId id="393" r:id="rId5"/>
    <p:sldId id="357" r:id="rId6"/>
    <p:sldId id="358" r:id="rId7"/>
    <p:sldId id="452" r:id="rId8"/>
    <p:sldId id="456" r:id="rId9"/>
    <p:sldId id="453" r:id="rId10"/>
    <p:sldId id="454" r:id="rId11"/>
    <p:sldId id="455" r:id="rId12"/>
    <p:sldId id="465" r:id="rId13"/>
    <p:sldId id="469" r:id="rId14"/>
    <p:sldId id="470" r:id="rId15"/>
    <p:sldId id="471" r:id="rId16"/>
    <p:sldId id="472" r:id="rId17"/>
    <p:sldId id="473" r:id="rId18"/>
    <p:sldId id="477" r:id="rId19"/>
    <p:sldId id="478" r:id="rId20"/>
    <p:sldId id="476" r:id="rId21"/>
    <p:sldId id="466" r:id="rId22"/>
    <p:sldId id="488" r:id="rId23"/>
    <p:sldId id="458" r:id="rId24"/>
    <p:sldId id="516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rike L" initials="U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808080"/>
    <a:srgbClr val="DDDDDD"/>
    <a:srgbClr val="CC0000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87" autoAdjust="0"/>
    <p:restoredTop sz="95819" autoAdjust="0"/>
  </p:normalViewPr>
  <p:slideViewPr>
    <p:cSldViewPr>
      <p:cViewPr varScale="1">
        <p:scale>
          <a:sx n="95" d="100"/>
          <a:sy n="95" d="100"/>
        </p:scale>
        <p:origin x="571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kumente%20und%20Einstellungen\FLESSA\Eigene%20Dateien\STEFFEN-FLESSA\Dateien%20Greifswald\Lehre\Vorlesungen-&#220;bungen\Internationales%20Gesundheitsmanagement\AAA_Aktualisieren\Graf%20DENCO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58333333333337"/>
          <c:y val="5.7239057239057284E-2"/>
          <c:w val="0.85208333333333364"/>
          <c:h val="0.6919191919191926"/>
        </c:manualLayout>
      </c:layout>
      <c:scatterChart>
        <c:scatterStyle val="smoothMarker"/>
        <c:varyColors val="0"/>
        <c:ser>
          <c:idx val="3"/>
          <c:order val="0"/>
          <c:tx>
            <c:strRef>
              <c:f>Tabelle1!$Q$9</c:f>
              <c:strCache>
                <c:ptCount val="1"/>
                <c:pt idx="0">
                  <c:v>p=2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Tabelle1!$M$10:$M$80</c:f>
              <c:numCache>
                <c:formatCode>General</c:formatCode>
                <c:ptCount val="71"/>
                <c:pt idx="0">
                  <c:v>1</c:v>
                </c:pt>
                <c:pt idx="1">
                  <c:v>1.1000000000000001</c:v>
                </c:pt>
                <c:pt idx="2">
                  <c:v>1.2000000000000002</c:v>
                </c:pt>
                <c:pt idx="3">
                  <c:v>1.3000000000000003</c:v>
                </c:pt>
                <c:pt idx="4">
                  <c:v>1.4000000000000004</c:v>
                </c:pt>
                <c:pt idx="5">
                  <c:v>1.5000000000000004</c:v>
                </c:pt>
                <c:pt idx="6">
                  <c:v>1.6000000000000005</c:v>
                </c:pt>
                <c:pt idx="7">
                  <c:v>1.7000000000000013</c:v>
                </c:pt>
                <c:pt idx="8">
                  <c:v>1.8000000000000007</c:v>
                </c:pt>
                <c:pt idx="9">
                  <c:v>1.9000000000000015</c:v>
                </c:pt>
                <c:pt idx="10">
                  <c:v>2.0000000000000009</c:v>
                </c:pt>
                <c:pt idx="11">
                  <c:v>2.100000000000001</c:v>
                </c:pt>
                <c:pt idx="12">
                  <c:v>2.2000000000000011</c:v>
                </c:pt>
                <c:pt idx="13">
                  <c:v>2.3000000000000007</c:v>
                </c:pt>
                <c:pt idx="14">
                  <c:v>2.4000000000000008</c:v>
                </c:pt>
                <c:pt idx="15">
                  <c:v>2.5000000000000013</c:v>
                </c:pt>
                <c:pt idx="16">
                  <c:v>2.6000000000000014</c:v>
                </c:pt>
                <c:pt idx="17">
                  <c:v>2.7000000000000015</c:v>
                </c:pt>
                <c:pt idx="18">
                  <c:v>2.8000000000000007</c:v>
                </c:pt>
                <c:pt idx="19">
                  <c:v>2.9000000000000017</c:v>
                </c:pt>
                <c:pt idx="20">
                  <c:v>3.0000000000000018</c:v>
                </c:pt>
                <c:pt idx="21">
                  <c:v>3.1000000000000019</c:v>
                </c:pt>
                <c:pt idx="22">
                  <c:v>3.2000000000000042</c:v>
                </c:pt>
                <c:pt idx="23">
                  <c:v>3.300000000000002</c:v>
                </c:pt>
                <c:pt idx="24">
                  <c:v>3.4000000000000021</c:v>
                </c:pt>
                <c:pt idx="25">
                  <c:v>3.5000000000000022</c:v>
                </c:pt>
                <c:pt idx="26">
                  <c:v>3.6000000000000032</c:v>
                </c:pt>
                <c:pt idx="27">
                  <c:v>3.7000000000000042</c:v>
                </c:pt>
                <c:pt idx="28">
                  <c:v>3.8000000000000025</c:v>
                </c:pt>
                <c:pt idx="29">
                  <c:v>3.9000000000000026</c:v>
                </c:pt>
                <c:pt idx="30">
                  <c:v>4.0000000000000027</c:v>
                </c:pt>
                <c:pt idx="31">
                  <c:v>4.1000000000000005</c:v>
                </c:pt>
                <c:pt idx="32">
                  <c:v>4.200000000000002</c:v>
                </c:pt>
                <c:pt idx="33">
                  <c:v>4.3000000000000016</c:v>
                </c:pt>
                <c:pt idx="34">
                  <c:v>4.4000000000000012</c:v>
                </c:pt>
                <c:pt idx="35">
                  <c:v>4.5000000000000009</c:v>
                </c:pt>
                <c:pt idx="36">
                  <c:v>4.6000000000000005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4.8999999999999995</c:v>
                </c:pt>
                <c:pt idx="40">
                  <c:v>4.9999999999999991</c:v>
                </c:pt>
                <c:pt idx="41">
                  <c:v>5.0999999999999988</c:v>
                </c:pt>
                <c:pt idx="42">
                  <c:v>5.1999999999999975</c:v>
                </c:pt>
                <c:pt idx="43">
                  <c:v>5.299999999999998</c:v>
                </c:pt>
                <c:pt idx="44">
                  <c:v>5.3999999999999977</c:v>
                </c:pt>
                <c:pt idx="45">
                  <c:v>5.4999999999999973</c:v>
                </c:pt>
                <c:pt idx="46">
                  <c:v>5.599999999999997</c:v>
                </c:pt>
                <c:pt idx="47">
                  <c:v>5.6999999999999966</c:v>
                </c:pt>
                <c:pt idx="48">
                  <c:v>5.7999999999999963</c:v>
                </c:pt>
                <c:pt idx="49">
                  <c:v>5.8999999999999959</c:v>
                </c:pt>
                <c:pt idx="50">
                  <c:v>5.9999999999999964</c:v>
                </c:pt>
                <c:pt idx="51">
                  <c:v>6.0999999999999952</c:v>
                </c:pt>
                <c:pt idx="52">
                  <c:v>6.1999999999999948</c:v>
                </c:pt>
                <c:pt idx="53">
                  <c:v>6.2999999999999954</c:v>
                </c:pt>
                <c:pt idx="54">
                  <c:v>6.3999999999999941</c:v>
                </c:pt>
                <c:pt idx="55">
                  <c:v>6.4999999999999938</c:v>
                </c:pt>
                <c:pt idx="56">
                  <c:v>6.5999999999999925</c:v>
                </c:pt>
                <c:pt idx="57">
                  <c:v>6.6999999999999895</c:v>
                </c:pt>
                <c:pt idx="58">
                  <c:v>6.7999999999999927</c:v>
                </c:pt>
                <c:pt idx="59">
                  <c:v>6.8999999999999915</c:v>
                </c:pt>
                <c:pt idx="60">
                  <c:v>6.999999999999992</c:v>
                </c:pt>
                <c:pt idx="61">
                  <c:v>7.0999999999999917</c:v>
                </c:pt>
                <c:pt idx="62">
                  <c:v>7.1999999999999895</c:v>
                </c:pt>
                <c:pt idx="63">
                  <c:v>7.2999999999999909</c:v>
                </c:pt>
                <c:pt idx="64">
                  <c:v>7.3999999999999906</c:v>
                </c:pt>
                <c:pt idx="65">
                  <c:v>7.4999999999999902</c:v>
                </c:pt>
                <c:pt idx="66">
                  <c:v>7.5999999999999899</c:v>
                </c:pt>
                <c:pt idx="67">
                  <c:v>7.6999999999999895</c:v>
                </c:pt>
                <c:pt idx="68">
                  <c:v>7.7999999999999892</c:v>
                </c:pt>
                <c:pt idx="69">
                  <c:v>7.8999999999999888</c:v>
                </c:pt>
                <c:pt idx="70">
                  <c:v>7.9999999999999893</c:v>
                </c:pt>
              </c:numCache>
            </c:numRef>
          </c:xVal>
          <c:yVal>
            <c:numRef>
              <c:f>Tabelle1!$Q$10:$Q$80</c:f>
              <c:numCache>
                <c:formatCode>General</c:formatCode>
                <c:ptCount val="71"/>
                <c:pt idx="0">
                  <c:v>2.2307692307692308</c:v>
                </c:pt>
                <c:pt idx="1">
                  <c:v>2.0279720279720292</c:v>
                </c:pt>
                <c:pt idx="2">
                  <c:v>1.8589743589743573</c:v>
                </c:pt>
                <c:pt idx="3">
                  <c:v>1.7159763313609457</c:v>
                </c:pt>
                <c:pt idx="4">
                  <c:v>1.5934065934065931</c:v>
                </c:pt>
                <c:pt idx="5">
                  <c:v>1.4871794871794837</c:v>
                </c:pt>
                <c:pt idx="6">
                  <c:v>1.3942307692307705</c:v>
                </c:pt>
                <c:pt idx="7">
                  <c:v>1.3122171945701366</c:v>
                </c:pt>
                <c:pt idx="8">
                  <c:v>1.2393162393162389</c:v>
                </c:pt>
                <c:pt idx="9">
                  <c:v>1.1740890688259122</c:v>
                </c:pt>
                <c:pt idx="10">
                  <c:v>1.1153846153846132</c:v>
                </c:pt>
                <c:pt idx="11">
                  <c:v>1.062271062271062</c:v>
                </c:pt>
                <c:pt idx="12">
                  <c:v>1.0139860139860135</c:v>
                </c:pt>
                <c:pt idx="13">
                  <c:v>0.96989966555183993</c:v>
                </c:pt>
                <c:pt idx="14">
                  <c:v>0.92948717948717907</c:v>
                </c:pt>
                <c:pt idx="15">
                  <c:v>0.89230769230769225</c:v>
                </c:pt>
                <c:pt idx="16">
                  <c:v>0.85798816568047365</c:v>
                </c:pt>
                <c:pt idx="17">
                  <c:v>0.82621082621082642</c:v>
                </c:pt>
                <c:pt idx="18">
                  <c:v>0.79670329670329665</c:v>
                </c:pt>
                <c:pt idx="19">
                  <c:v>0.7692307692307685</c:v>
                </c:pt>
                <c:pt idx="20">
                  <c:v>0.74358974358974361</c:v>
                </c:pt>
                <c:pt idx="21">
                  <c:v>0.71960297766749426</c:v>
                </c:pt>
                <c:pt idx="22">
                  <c:v>0.6971153846153848</c:v>
                </c:pt>
                <c:pt idx="23">
                  <c:v>0.67599067599067675</c:v>
                </c:pt>
                <c:pt idx="24">
                  <c:v>0.65610859728506765</c:v>
                </c:pt>
                <c:pt idx="25">
                  <c:v>0.63736263736263699</c:v>
                </c:pt>
                <c:pt idx="26">
                  <c:v>0.61965811965812068</c:v>
                </c:pt>
                <c:pt idx="27">
                  <c:v>0.60291060291060261</c:v>
                </c:pt>
                <c:pt idx="28">
                  <c:v>0.58704453441295479</c:v>
                </c:pt>
                <c:pt idx="29">
                  <c:v>0.57199211045364862</c:v>
                </c:pt>
                <c:pt idx="30">
                  <c:v>0.5576923076923076</c:v>
                </c:pt>
                <c:pt idx="31">
                  <c:v>0.54409005628517937</c:v>
                </c:pt>
                <c:pt idx="32">
                  <c:v>0.53113553113553091</c:v>
                </c:pt>
                <c:pt idx="33">
                  <c:v>0.51878354203935551</c:v>
                </c:pt>
                <c:pt idx="34">
                  <c:v>0.50699300699300753</c:v>
                </c:pt>
                <c:pt idx="35">
                  <c:v>0.49572649572649607</c:v>
                </c:pt>
                <c:pt idx="36">
                  <c:v>0.4849498327759198</c:v>
                </c:pt>
                <c:pt idx="37">
                  <c:v>0.4746317512274959</c:v>
                </c:pt>
                <c:pt idx="38">
                  <c:v>0.46474358974358976</c:v>
                </c:pt>
                <c:pt idx="39">
                  <c:v>0.45525902668759777</c:v>
                </c:pt>
                <c:pt idx="40">
                  <c:v>0.44615384615384651</c:v>
                </c:pt>
                <c:pt idx="41">
                  <c:v>0.4374057315233788</c:v>
                </c:pt>
                <c:pt idx="42">
                  <c:v>0.42899408284023682</c:v>
                </c:pt>
                <c:pt idx="43">
                  <c:v>0.42089985486211917</c:v>
                </c:pt>
                <c:pt idx="44">
                  <c:v>0.41310541310541332</c:v>
                </c:pt>
                <c:pt idx="45">
                  <c:v>0.40559440559440624</c:v>
                </c:pt>
                <c:pt idx="46">
                  <c:v>0.39835164835164916</c:v>
                </c:pt>
                <c:pt idx="47">
                  <c:v>0.39136302294197095</c:v>
                </c:pt>
                <c:pt idx="48">
                  <c:v>0.38461538461538486</c:v>
                </c:pt>
                <c:pt idx="49">
                  <c:v>0.37809647979139532</c:v>
                </c:pt>
                <c:pt idx="50">
                  <c:v>0.37179487179487286</c:v>
                </c:pt>
                <c:pt idx="51">
                  <c:v>0.36569987389659558</c:v>
                </c:pt>
                <c:pt idx="52">
                  <c:v>0.35980148883374757</c:v>
                </c:pt>
                <c:pt idx="53">
                  <c:v>0.35409035409035439</c:v>
                </c:pt>
                <c:pt idx="54">
                  <c:v>0.34855769230769318</c:v>
                </c:pt>
                <c:pt idx="55">
                  <c:v>0.34319526627218988</c:v>
                </c:pt>
                <c:pt idx="56">
                  <c:v>0.33799533799533832</c:v>
                </c:pt>
                <c:pt idx="57">
                  <c:v>0.33295063145809489</c:v>
                </c:pt>
                <c:pt idx="58">
                  <c:v>0.32805429864253438</c:v>
                </c:pt>
                <c:pt idx="59">
                  <c:v>0.32329988851728031</c:v>
                </c:pt>
                <c:pt idx="60">
                  <c:v>0.31868131868131905</c:v>
                </c:pt>
                <c:pt idx="61">
                  <c:v>0.3141928494041174</c:v>
                </c:pt>
                <c:pt idx="62">
                  <c:v>0.309829059829061</c:v>
                </c:pt>
                <c:pt idx="63">
                  <c:v>0.30558482613277238</c:v>
                </c:pt>
                <c:pt idx="64">
                  <c:v>0.30145530145530186</c:v>
                </c:pt>
                <c:pt idx="65">
                  <c:v>0.29743589743589782</c:v>
                </c:pt>
                <c:pt idx="66">
                  <c:v>0.29352226720647889</c:v>
                </c:pt>
                <c:pt idx="67">
                  <c:v>0.2897102897102905</c:v>
                </c:pt>
                <c:pt idx="68">
                  <c:v>0.28599605522682486</c:v>
                </c:pt>
                <c:pt idx="69">
                  <c:v>0.28237585199610582</c:v>
                </c:pt>
                <c:pt idx="70">
                  <c:v>0.2788461538461543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F44-4B0B-AE35-11E1FBBD7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588184"/>
        <c:axId val="487174648"/>
      </c:scatterChart>
      <c:valAx>
        <c:axId val="642588184"/>
        <c:scaling>
          <c:orientation val="minMax"/>
          <c:max val="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r>
                  <a:rPr lang="de-DE" baseline="0">
                    <a:solidFill>
                      <a:srgbClr val="000000"/>
                    </a:solidFill>
                  </a:rPr>
                  <a:t>Relative Effectiveness</a:t>
                </a:r>
              </a:p>
            </c:rich>
          </c:tx>
          <c:layout/>
          <c:overlay val="0"/>
          <c:spPr>
            <a:solidFill>
              <a:sysClr val="window" lastClr="FFFFFF"/>
            </a:solidFill>
          </c:spPr>
        </c:title>
        <c:numFmt formatCode="General" sourceLinked="1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baseline="0">
                <a:solidFill>
                  <a:srgbClr val="000000"/>
                </a:solidFill>
              </a:defRPr>
            </a:pPr>
            <a:endParaRPr lang="de-DE"/>
          </a:p>
        </c:txPr>
        <c:crossAx val="487174648"/>
        <c:crosses val="autoZero"/>
        <c:crossBetween val="midCat"/>
        <c:majorUnit val="1"/>
      </c:valAx>
      <c:valAx>
        <c:axId val="487174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r>
                  <a:rPr lang="de-DE" baseline="0">
                    <a:solidFill>
                      <a:srgbClr val="000000"/>
                    </a:solidFill>
                  </a:rPr>
                  <a:t>Durability of ITC [years]</a:t>
                </a:r>
              </a:p>
            </c:rich>
          </c:tx>
          <c:layout/>
          <c:overlay val="0"/>
          <c:spPr>
            <a:solidFill>
              <a:sysClr val="window" lastClr="FFFFFF"/>
            </a:solidFill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aseline="0">
                <a:solidFill>
                  <a:srgbClr val="000000"/>
                </a:solidFill>
              </a:defRPr>
            </a:pPr>
            <a:endParaRPr lang="de-DE"/>
          </a:p>
        </c:txPr>
        <c:crossAx val="642588184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 baseline="0">
          <a:solidFill>
            <a:srgbClr val="CC0000"/>
          </a:solidFill>
        </a:defRPr>
      </a:pPr>
      <a:endParaRPr lang="de-D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0.44531</cdr:x>
      <cdr:y>0.2298</cdr:y>
    </cdr:from>
    <cdr:to>
      <cdr:x>0.67969</cdr:x>
      <cdr:y>0.40657</cdr:y>
    </cdr:to>
    <cdr:sp macro="" textlink="">
      <cdr:nvSpPr>
        <cdr:cNvPr id="2" name="Ellipse 1"/>
        <cdr:cNvSpPr/>
      </cdr:nvSpPr>
      <cdr:spPr bwMode="auto">
        <a:xfrm xmlns:a="http://schemas.openxmlformats.org/drawingml/2006/main">
          <a:off x="4071934" y="1300156"/>
          <a:ext cx="2143140" cy="1000132"/>
        </a:xfrm>
        <a:prstGeom xmlns:a="http://schemas.openxmlformats.org/drawingml/2006/main" prst="ellips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/>
            <a:t>Efficient</a:t>
          </a:r>
        </a:p>
        <a:p xmlns:a="http://schemas.openxmlformats.org/drawingml/2006/main">
          <a:pPr algn="ctr"/>
          <a:r>
            <a:rPr lang="en-US" sz="2000" dirty="0"/>
            <a:t>Range</a:t>
          </a:r>
        </a:p>
      </cdr:txBody>
    </cdr:sp>
  </cdr:relSizeAnchor>
  <cdr:relSizeAnchor xmlns:cdr="http://schemas.openxmlformats.org/drawingml/2006/chartDrawing">
    <cdr:from>
      <cdr:x>0.16406</cdr:x>
      <cdr:y>0.45707</cdr:y>
    </cdr:from>
    <cdr:to>
      <cdr:x>0.42187</cdr:x>
      <cdr:y>0.63384</cdr:y>
    </cdr:to>
    <cdr:sp macro="" textlink="">
      <cdr:nvSpPr>
        <cdr:cNvPr id="3" name="Ellipse 2"/>
        <cdr:cNvSpPr/>
      </cdr:nvSpPr>
      <cdr:spPr bwMode="auto">
        <a:xfrm xmlns:a="http://schemas.openxmlformats.org/drawingml/2006/main">
          <a:off x="1500166" y="2586040"/>
          <a:ext cx="2357454" cy="1000132"/>
        </a:xfrm>
        <a:prstGeom xmlns:a="http://schemas.openxmlformats.org/drawingml/2006/main" prst="ellipse">
          <a:avLst/>
        </a:prstGeom>
        <a:gradFill xmlns:a="http://schemas.openxmlformats.org/drawingml/2006/main" rotWithShape="1">
          <a:gsLst>
            <a:gs pos="0">
              <a:srgbClr val="00B300">
                <a:tint val="50000"/>
                <a:satMod val="300000"/>
              </a:srgbClr>
            </a:gs>
            <a:gs pos="35000">
              <a:srgbClr val="00B300">
                <a:tint val="37000"/>
                <a:satMod val="300000"/>
              </a:srgbClr>
            </a:gs>
            <a:gs pos="100000">
              <a:srgbClr val="00B300">
                <a:tint val="15000"/>
                <a:satMod val="350000"/>
              </a:srgbClr>
            </a:gs>
          </a:gsLst>
          <a:lin ang="16200000" scaled="1"/>
        </a:gradFill>
        <a:ln xmlns:a="http://schemas.openxmlformats.org/drawingml/2006/main" w="9525" cap="flat" cmpd="sng" algn="ctr">
          <a:solidFill>
            <a:srgbClr val="00B300">
              <a:shade val="95000"/>
              <a:satMod val="105000"/>
            </a:srgbClr>
          </a:solidFill>
          <a:prstDash val="solid"/>
          <a:headEnd type="none" w="med" len="med"/>
          <a:tailEnd type="none" w="med" len="me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rgbClr val="010199"/>
              </a:solidFill>
              <a:latin typeface="Tahoma"/>
            </a:defRPr>
          </a:lvl1pPr>
          <a:lvl2pPr marL="457200" indent="0">
            <a:defRPr sz="1100">
              <a:solidFill>
                <a:srgbClr val="010199"/>
              </a:solidFill>
              <a:latin typeface="Tahoma"/>
            </a:defRPr>
          </a:lvl2pPr>
          <a:lvl3pPr marL="914400" indent="0">
            <a:defRPr sz="1100">
              <a:solidFill>
                <a:srgbClr val="010199"/>
              </a:solidFill>
              <a:latin typeface="Tahoma"/>
            </a:defRPr>
          </a:lvl3pPr>
          <a:lvl4pPr marL="1371600" indent="0">
            <a:defRPr sz="1100">
              <a:solidFill>
                <a:srgbClr val="010199"/>
              </a:solidFill>
              <a:latin typeface="Tahoma"/>
            </a:defRPr>
          </a:lvl4pPr>
          <a:lvl5pPr marL="1828800" indent="0">
            <a:defRPr sz="1100">
              <a:solidFill>
                <a:srgbClr val="010199"/>
              </a:solidFill>
              <a:latin typeface="Tahoma"/>
            </a:defRPr>
          </a:lvl5pPr>
          <a:lvl6pPr marL="2286000" indent="0">
            <a:defRPr sz="1100">
              <a:solidFill>
                <a:srgbClr val="010199"/>
              </a:solidFill>
              <a:latin typeface="Tahoma"/>
            </a:defRPr>
          </a:lvl6pPr>
          <a:lvl7pPr marL="2743200" indent="0">
            <a:defRPr sz="1100">
              <a:solidFill>
                <a:srgbClr val="010199"/>
              </a:solidFill>
              <a:latin typeface="Tahoma"/>
            </a:defRPr>
          </a:lvl7pPr>
          <a:lvl8pPr marL="3200400" indent="0">
            <a:defRPr sz="1100">
              <a:solidFill>
                <a:srgbClr val="010199"/>
              </a:solidFill>
              <a:latin typeface="Tahoma"/>
            </a:defRPr>
          </a:lvl8pPr>
          <a:lvl9pPr marL="3657600" indent="0">
            <a:defRPr sz="1100">
              <a:solidFill>
                <a:srgbClr val="010199"/>
              </a:solidFill>
              <a:latin typeface="Tahoma"/>
            </a:defRPr>
          </a:lvl9pPr>
        </a:lstStyle>
        <a:p xmlns:a="http://schemas.openxmlformats.org/drawingml/2006/main">
          <a:pPr algn="ctr"/>
          <a:r>
            <a:rPr lang="en-US" sz="2000" dirty="0"/>
            <a:t>Inefficient</a:t>
          </a:r>
        </a:p>
        <a:p xmlns:a="http://schemas.openxmlformats.org/drawingml/2006/main">
          <a:pPr algn="ctr"/>
          <a:r>
            <a:rPr lang="en-US" sz="2000" dirty="0"/>
            <a:t>Range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6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E45B97D-5523-4C4F-904F-1B8A326A63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454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ED1A0826-F02D-4C35-A0F5-5560301D31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608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CC83D-BFC5-459A-AC92-F306A107DD34}" type="slidenum">
              <a:rPr lang="de-DE"/>
              <a:pPr/>
              <a:t>1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7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5CCD6-B1D1-4573-9214-63C29A16016B}" type="slidenum">
              <a:rPr lang="de-DE"/>
              <a:pPr/>
              <a:t>2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5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270A3-CA18-41F7-B3CF-366C542F00B3}" type="slidenum">
              <a:rPr lang="de-DE"/>
              <a:pPr/>
              <a:t>3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9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32B8C-31F4-4D21-B66D-FDB14AA3A026}" type="slidenum">
              <a:rPr lang="de-DE"/>
              <a:pPr/>
              <a:t>4</a:t>
            </a:fld>
            <a:endParaRPr lang="de-DE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67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039D2-41CF-4DDE-BF16-9EC503E49333}" type="slidenum">
              <a:rPr lang="de-DE"/>
              <a:pPr/>
              <a:t>5</a:t>
            </a:fld>
            <a:endParaRPr lang="de-DE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F5666-121B-4DF4-AD9C-266CA0AC1AFE}" type="slidenum">
              <a:rPr lang="de-DE"/>
              <a:pPr/>
              <a:t>6</a:t>
            </a:fld>
            <a:endParaRPr lang="de-D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51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75282-07B7-4BE5-9FDE-F0DB7B4B6645}" type="slidenum">
              <a:rPr lang="de-DE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4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270A3-CA18-41F7-B3CF-366C542F00B3}" type="slidenum">
              <a:rPr lang="de-DE"/>
              <a:pPr/>
              <a:t>24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3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68EF8-909B-4BFA-82B1-5D566B0FADF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73F53-A66E-4768-8B98-12F47909BED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B1152-E03A-4F76-A888-CCB957AE7DD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7336-C731-4DCF-84C7-25BAA5F1FB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E9B8B-6439-4BBF-8789-4210D06D20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8FA0B-634A-4759-B429-56CB55425E5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3273E-F243-4A8D-BB92-59730CB3D3F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D6013-A8A4-4780-996E-855C5461BFA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8AC9D-06A8-49C5-B370-C68211C0DCB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EA0CC-04C1-4F92-851F-B5D18C044D0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A343F-452F-4B11-8657-1C7EF998394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BBB8F-E4DB-4176-A842-E68384EB70D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8FA0B-634A-4759-B429-56CB55425E5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br>
              <a:rPr lang="en-US" b="1" dirty="0">
                <a:cs typeface="Times New Roman" pitchFamily="18" charset="0"/>
              </a:rPr>
            </a:br>
            <a:r>
              <a:rPr lang="en-US" b="1">
                <a:cs typeface="Times New Roman" pitchFamily="18" charset="0"/>
              </a:rPr>
              <a:t>Part </a:t>
            </a:r>
            <a:r>
              <a:rPr lang="en-US" b="1" smtClean="0">
                <a:cs typeface="Times New Roman" pitchFamily="18" charset="0"/>
              </a:rPr>
              <a:t>1.3.1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1115616" y="4149080"/>
            <a:ext cx="69127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</a:t>
            </a:r>
            <a:r>
              <a:rPr lang="en-US" sz="3200" dirty="0" err="1">
                <a:effectLst/>
                <a:latin typeface="Arial" pitchFamily="34" charset="0"/>
                <a:cs typeface="Times New Roman" pitchFamily="18" charset="0"/>
              </a:rPr>
              <a:t>Fleßa</a:t>
            </a:r>
            <a:endParaRPr lang="en-US" sz="3200" dirty="0">
              <a:effectLst/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8AC9D-06A8-49C5-B370-C68211C0DCB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"/>
    </mc:Choice>
    <mc:Fallback xmlns="">
      <p:transition spd="slow" advTm="576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Trend</a:t>
            </a:r>
          </a:p>
        </p:txBody>
      </p:sp>
      <p:pic>
        <p:nvPicPr>
          <p:cNvPr id="12292" name="Picture 5" descr="Map presence of DEN 3 in the Americas from 1994-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542" y="314096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Map American countries with DHF from 1981-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763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94"/>
    </mc:Choice>
    <mc:Fallback xmlns="">
      <p:transition spd="slow" advTm="7399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Disease Control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Control of adult mosquitoes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Vacuuming mosquitoes (use of attractants)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DDT spraying of interior walls (1950-1960)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/>
              <a:t>problem: development of resistance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Control of larvae and pupae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„</a:t>
            </a:r>
            <a:r>
              <a:rPr lang="en-US" sz="2000" dirty="0">
                <a:solidFill>
                  <a:srgbClr val="FF0000"/>
                </a:solidFill>
              </a:rPr>
              <a:t>Abate</a:t>
            </a:r>
            <a:r>
              <a:rPr lang="en-US" sz="2000" dirty="0"/>
              <a:t>“ for water disinfection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/>
              <a:t>problem: damage to health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Bacteria to fight larvae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Chlorination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Reduction of hatcheries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Draining swamps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Reduction of water jars in settlements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06"/>
    </mc:Choice>
    <mc:Fallback xmlns="">
      <p:transition spd="slow" advTm="12530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675" y="1948927"/>
            <a:ext cx="447675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9894" name="Title 10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Example: Dengue Control in Venezuela and Thailand</a:t>
            </a:r>
          </a:p>
        </p:txBody>
      </p:sp>
      <p:pic>
        <p:nvPicPr>
          <p:cNvPr id="14340" name="Picture 9" descr="th-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5" y="2010677"/>
            <a:ext cx="25812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9898" name="Oval 10"/>
          <p:cNvSpPr>
            <a:spLocks noChangeArrowheads="1"/>
          </p:cNvSpPr>
          <p:nvPr/>
        </p:nvSpPr>
        <p:spPr bwMode="auto">
          <a:xfrm>
            <a:off x="5219700" y="3860800"/>
            <a:ext cx="142875" cy="10795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9899" name="Oval 11"/>
          <p:cNvSpPr>
            <a:spLocks noChangeArrowheads="1"/>
          </p:cNvSpPr>
          <p:nvPr/>
        </p:nvSpPr>
        <p:spPr bwMode="auto">
          <a:xfrm>
            <a:off x="1116013" y="5157788"/>
            <a:ext cx="146050" cy="11112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9901" name="Rectangle 13"/>
          <p:cNvSpPr>
            <a:spLocks noChangeArrowheads="1"/>
          </p:cNvSpPr>
          <p:nvPr/>
        </p:nvSpPr>
        <p:spPr bwMode="auto">
          <a:xfrm>
            <a:off x="250825" y="1341438"/>
            <a:ext cx="8229600" cy="57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800" dirty="0">
                <a:effectLst/>
              </a:rPr>
              <a:t>Basic problem: water jars for water supply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EA0CC-04C1-4F92-851F-B5D18C044D0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5"/>
    </mc:Choice>
    <mc:Fallback xmlns="">
      <p:transition spd="slow" advTm="2593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นอกบ้าน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นอกบ้าน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นอกบ้าน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นอกบ้า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นอกบ้าน 2"/>
          <p:cNvPicPr>
            <a:picLocks noChangeAspect="1" noChangeArrowheads="1"/>
          </p:cNvPicPr>
          <p:nvPr/>
        </p:nvPicPr>
        <p:blipFill>
          <a:blip r:embed="rId6" cstate="print"/>
          <a:srcRect t="39999"/>
          <a:stretch>
            <a:fillRect/>
          </a:stretch>
        </p:blipFill>
        <p:spPr bwMode="auto">
          <a:xfrm>
            <a:off x="3200400" y="2362200"/>
            <a:ext cx="257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นอกบ้าน 10"/>
          <p:cNvPicPr>
            <a:picLocks noChangeAspect="1" noChangeArrowheads="1"/>
          </p:cNvPicPr>
          <p:nvPr/>
        </p:nvPicPr>
        <p:blipFill>
          <a:blip r:embed="rId7" cstate="print"/>
          <a:srcRect t="24445" b="13333"/>
          <a:stretch>
            <a:fillRect/>
          </a:stretch>
        </p:blipFill>
        <p:spPr bwMode="auto">
          <a:xfrm>
            <a:off x="6096000" y="23622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นอกบ้าน 27"/>
          <p:cNvPicPr>
            <a:picLocks noChangeAspect="1" noChangeArrowheads="1"/>
          </p:cNvPicPr>
          <p:nvPr/>
        </p:nvPicPr>
        <p:blipFill>
          <a:blip r:embed="rId8" cstate="print"/>
          <a:srcRect t="22223" r="33333" b="11111"/>
          <a:stretch>
            <a:fillRect/>
          </a:stretch>
        </p:blipFill>
        <p:spPr bwMode="auto">
          <a:xfrm>
            <a:off x="304800" y="4572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นอกบ้าน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6482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นอกบ้าน 22"/>
          <p:cNvPicPr>
            <a:picLocks noChangeAspect="1" noChangeArrowheads="1"/>
          </p:cNvPicPr>
          <p:nvPr/>
        </p:nvPicPr>
        <p:blipFill>
          <a:blip r:embed="rId10" cstate="print"/>
          <a:srcRect l="2856"/>
          <a:stretch>
            <a:fillRect/>
          </a:stretch>
        </p:blipFill>
        <p:spPr bwMode="auto">
          <a:xfrm>
            <a:off x="6019800" y="4648200"/>
            <a:ext cx="2743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นอกบ้าน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579120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EA0CC-04C1-4F92-851F-B5D18C044D0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2"/>
    </mc:Choice>
    <mc:Fallback xmlns="">
      <p:transition spd="slow" advTm="3300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Solution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Impregnated curtains</a:t>
            </a:r>
          </a:p>
          <a:p>
            <a:pPr eaLnBrk="1" hangingPunct="1">
              <a:defRPr/>
            </a:pPr>
            <a:r>
              <a:rPr lang="en-US" dirty="0"/>
              <a:t>Water jar covers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66"/>
    </mc:Choice>
    <mc:Fallback xmlns="">
      <p:transition spd="slow" advTm="8446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2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Distribution of Curtains</a:t>
            </a:r>
          </a:p>
        </p:txBody>
      </p:sp>
      <p:pic>
        <p:nvPicPr>
          <p:cNvPr id="17410" name="Picture 2" descr="DSCF039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603" y="838200"/>
            <a:ext cx="4419600" cy="2951163"/>
          </a:xfrm>
          <a:noFill/>
        </p:spPr>
      </p:pic>
      <p:pic>
        <p:nvPicPr>
          <p:cNvPr id="17411" name="Picture 3" descr="DSCF03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850582"/>
            <a:ext cx="4419600" cy="2971800"/>
          </a:xfrm>
          <a:noFill/>
        </p:spPr>
      </p:pic>
      <p:pic>
        <p:nvPicPr>
          <p:cNvPr id="17413" name="Picture 5" descr="DSC0034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2603" y="3904976"/>
            <a:ext cx="3880172" cy="2504434"/>
          </a:xfrm>
          <a:noFill/>
        </p:spPr>
      </p:pic>
      <p:pic>
        <p:nvPicPr>
          <p:cNvPr id="17412" name="Picture 4" descr="DSC0246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937392" y="3933057"/>
            <a:ext cx="4126216" cy="2448272"/>
          </a:xfr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B7336-C731-4DCF-84C7-25BAA5F1FB8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1"/>
    </mc:Choice>
    <mc:Fallback xmlns="">
      <p:transition spd="slow" advTm="1369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en-US" sz="5900">
                <a:cs typeface="FreesiaUPC" pitchFamily="34" charset="-34"/>
              </a:rPr>
              <a:t>Installation</a:t>
            </a:r>
            <a:endParaRPr lang="th-TH" sz="5900">
              <a:cs typeface="FreesiaUPC" pitchFamily="34" charset="-34"/>
            </a:endParaRPr>
          </a:p>
        </p:txBody>
      </p:sp>
      <p:pic>
        <p:nvPicPr>
          <p:cNvPr id="18435" name="Picture 3" descr="DSC025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317873"/>
            <a:ext cx="4038600" cy="5086350"/>
          </a:xfrm>
          <a:noFill/>
        </p:spPr>
      </p:pic>
      <p:pic>
        <p:nvPicPr>
          <p:cNvPr id="18436" name="Picture 4" descr="DSC003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50337" y="1125538"/>
            <a:ext cx="4354513" cy="2407772"/>
          </a:xfrm>
          <a:noFill/>
        </p:spPr>
      </p:pic>
      <p:pic>
        <p:nvPicPr>
          <p:cNvPr id="18437" name="Picture 8" descr="DSCF038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4550336" y="3861048"/>
            <a:ext cx="4354513" cy="2808232"/>
          </a:xfr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E9B8B-6439-4BBF-8789-4210D06D206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90"/>
    </mc:Choice>
    <mc:Fallback xmlns="">
      <p:transition spd="slow" advTm="2959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/>
              <a:t>Collaboration with Village Health Workers</a:t>
            </a:r>
          </a:p>
        </p:txBody>
      </p:sp>
      <p:pic>
        <p:nvPicPr>
          <p:cNvPr id="19459" name="Picture 3" descr="DSC024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3252011"/>
            <a:ext cx="4644008" cy="3346418"/>
          </a:xfrm>
          <a:noFill/>
        </p:spPr>
      </p:pic>
      <p:pic>
        <p:nvPicPr>
          <p:cNvPr id="19460" name="Picture 4" descr="DSCF038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43" y="1484784"/>
            <a:ext cx="4419600" cy="3512216"/>
          </a:xfr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E9B8B-6439-4BBF-8789-4210D06D206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1"/>
    </mc:Choice>
    <mc:Fallback xmlns="">
      <p:transition spd="slow" advTm="706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_1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6632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IMG_1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243291" cy="28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IMG_1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1058"/>
            <a:ext cx="4245592" cy="283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4"/>
    </mc:Choice>
    <mc:Fallback xmlns="">
      <p:transition spd="slow" advTm="1939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G_1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2605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IMG_1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36947"/>
            <a:ext cx="5076056" cy="338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0"/>
    </mc:Choice>
    <mc:Fallback xmlns="">
      <p:transition spd="slow" advTm="994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Structure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 eaLnBrk="1" hangingPunct="1">
              <a:buFontTx/>
              <a:buAutoNum type="arabicPlain"/>
              <a:defRPr/>
            </a:pPr>
            <a:r>
              <a:rPr lang="en-US" dirty="0">
                <a:cs typeface="Times New Roman" pitchFamily="18" charset="0"/>
              </a:rPr>
              <a:t>International Public Health</a:t>
            </a:r>
            <a:r>
              <a:rPr lang="en-US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		</a:t>
            </a:r>
            <a:r>
              <a:rPr lang="en-US" sz="2800" dirty="0">
                <a:cs typeface="Times New Roman" pitchFamily="18" charset="0"/>
              </a:rPr>
              <a:t>1.1 Background</a:t>
            </a:r>
            <a:endParaRPr lang="en-US" sz="2800" dirty="0"/>
          </a:p>
          <a:p>
            <a:pPr eaLnBrk="1" hangingPunct="1">
              <a:buFontTx/>
              <a:buNone/>
              <a:defRPr/>
            </a:pPr>
            <a:r>
              <a:rPr lang="en-US" sz="2800" dirty="0">
                <a:cs typeface="Times New Roman" pitchFamily="18" charset="0"/>
              </a:rPr>
              <a:t>		1.2 Health and Development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cs typeface="Times New Roman" pitchFamily="18" charset="0"/>
              </a:rPr>
              <a:t>		</a:t>
            </a:r>
            <a:r>
              <a:rPr lang="en-US" sz="2800" b="1" dirty="0">
                <a:cs typeface="Times New Roman" pitchFamily="18" charset="0"/>
              </a:rPr>
              <a:t>1.3 Concepts</a:t>
            </a:r>
            <a:endParaRPr lang="en-US" sz="2800" b="1" dirty="0"/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DDDDDD"/>
                </a:solidFill>
                <a:cs typeface="Times New Roman" pitchFamily="18" charset="0"/>
              </a:rPr>
              <a:t>2 	Demand for Health Services</a:t>
            </a:r>
            <a:r>
              <a:rPr lang="en-US" dirty="0">
                <a:solidFill>
                  <a:srgbClr val="DDDDDD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DDDDDD"/>
                </a:solidFill>
                <a:cs typeface="Times New Roman" pitchFamily="18" charset="0"/>
              </a:rPr>
              <a:t>3 	Supply of Health Services</a:t>
            </a:r>
            <a:r>
              <a:rPr lang="en-US" dirty="0">
                <a:solidFill>
                  <a:srgbClr val="DDDDDD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DDDDDD"/>
                </a:solidFill>
                <a:cs typeface="Times New Roman" pitchFamily="18" charset="0"/>
              </a:rPr>
              <a:t>4 	Health Systems and Reforms</a:t>
            </a:r>
            <a:r>
              <a:rPr lang="en-US" dirty="0">
                <a:solidFill>
                  <a:srgbClr val="DDDDDD"/>
                </a:solidFill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9"/>
    </mc:Choice>
    <mc:Fallback xmlns="">
      <p:transition spd="slow" advTm="1183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Research Methods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Ovitraps</a:t>
            </a:r>
            <a:r>
              <a:rPr lang="en-US" dirty="0"/>
              <a:t>: eggs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Determining larvae</a:t>
            </a:r>
          </a:p>
        </p:txBody>
      </p:sp>
      <p:pic>
        <p:nvPicPr>
          <p:cNvPr id="22532" name="Picture 4" descr="BG trap 30-31 Oct 2007 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969" y="1330517"/>
            <a:ext cx="238283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969" y="3578968"/>
            <a:ext cx="1855787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58045"/>
            <a:ext cx="1865312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6731" y="5198027"/>
            <a:ext cx="18510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163102"/>
            <a:ext cx="189865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4"/>
    </mc:Choice>
    <mc:Fallback xmlns="">
      <p:transition spd="slow" advTm="2139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itle 1"/>
          <p:cNvSpPr>
            <a:spLocks noGrp="1"/>
          </p:cNvSpPr>
          <p:nvPr>
            <p:ph type="title" idx="4294967295"/>
          </p:nvPr>
        </p:nvSpPr>
        <p:spPr>
          <a:xfrm>
            <a:off x="467544" y="293553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Results: Venezuela</a:t>
            </a:r>
          </a:p>
        </p:txBody>
      </p:sp>
      <p:graphicFrame>
        <p:nvGraphicFramePr>
          <p:cNvPr id="28714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4838943"/>
              </p:ext>
            </p:extLst>
          </p:nvPr>
        </p:nvGraphicFramePr>
        <p:xfrm>
          <a:off x="726306" y="3027766"/>
          <a:ext cx="7712075" cy="2766060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3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Study 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Baseline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(July 2006)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1-month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(Sept. 2006)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8-months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(April 2007)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Curtains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10.4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8.7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6.9 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Jar covers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12.7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7.7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8.2 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Curtains + Jar covers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23.3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9.2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0.4 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6.2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8.5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11.6 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External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15.1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11.8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14.1 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50952" name="TextBox 4"/>
          <p:cNvSpPr txBox="1">
            <a:spLocks noChangeArrowheads="1"/>
          </p:cNvSpPr>
          <p:nvPr/>
        </p:nvSpPr>
        <p:spPr bwMode="auto">
          <a:xfrm>
            <a:off x="1846288" y="1702811"/>
            <a:ext cx="5472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/>
              </a:rPr>
              <a:t>Amount of water tanks containing </a:t>
            </a:r>
            <a:r>
              <a:rPr lang="en-US" dirty="0" err="1">
                <a:effectLst/>
              </a:rPr>
              <a:t>Aedes</a:t>
            </a:r>
            <a:r>
              <a:rPr lang="en-US" dirty="0">
                <a:effectLst/>
              </a:rPr>
              <a:t> Larvae per 100 households (</a:t>
            </a:r>
            <a:r>
              <a:rPr lang="en-US" dirty="0" err="1">
                <a:effectLst/>
              </a:rPr>
              <a:t>Breteau</a:t>
            </a:r>
            <a:r>
              <a:rPr lang="en-US" dirty="0">
                <a:effectLst/>
              </a:rPr>
              <a:t> index)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EA0CC-04C1-4F92-851F-B5D18C044D0B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89"/>
    </mc:Choice>
    <mc:Fallback xmlns="">
      <p:transition spd="slow" advTm="5048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71438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effectLst/>
                <a:latin typeface="+mj-lt"/>
                <a:ea typeface="+mj-ea"/>
                <a:cs typeface="+mj-cs"/>
              </a:rPr>
              <a:t>Extent of Effectiveness and Relative Efficiency of ITC in Comparison to Standard Spraying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567890"/>
              </p:ext>
            </p:extLst>
          </p:nvPr>
        </p:nvGraphicFramePr>
        <p:xfrm>
          <a:off x="-4165" y="1181070"/>
          <a:ext cx="9144000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EA0CC-04C1-4F92-851F-B5D18C044D0B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32"/>
    </mc:Choice>
    <mc:Fallback xmlns="">
      <p:transition spd="slow" advTm="4443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Consequences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Primarily Dengue is no medical issue</a:t>
            </a:r>
          </a:p>
          <a:p>
            <a:pPr eaLnBrk="1" hangingPunct="1">
              <a:defRPr/>
            </a:pPr>
            <a:r>
              <a:rPr lang="en-US" dirty="0"/>
              <a:t>Primarily Dengue is an issue of stable supply with drinking water</a:t>
            </a:r>
          </a:p>
          <a:p>
            <a:pPr eaLnBrk="1" hangingPunct="1">
              <a:defRPr/>
            </a:pPr>
            <a:r>
              <a:rPr lang="en-US" dirty="0"/>
              <a:t>Civil engineering is more important than other measures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88"/>
    </mc:Choice>
    <mc:Fallback xmlns="">
      <p:transition spd="slow" advTm="8338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Arial" pitchFamily="34" charset="0"/>
                <a:cs typeface="Times New Roman" pitchFamily="18" charset="0"/>
              </a:rPr>
              <a:t>1.3 Concepts</a:t>
            </a:r>
            <a:endParaRPr lang="de-DE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/>
              <a:t>	1 International Public Health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1.1 Background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1.2 Health and Development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</a:t>
            </a:r>
            <a:r>
              <a:rPr lang="en-US" sz="2800" b="1" dirty="0"/>
              <a:t>1.3 Concepts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			1.3.1 Prevention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			</a:t>
            </a:r>
            <a:r>
              <a:rPr lang="en-US" sz="2800" dirty="0"/>
              <a:t>1.3.2 Primary Health Care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/>
              <a:t>			1.3.3 Health Promotion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/>
              <a:t>			1.3.4 Recent Developments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4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9"/>
    </mc:Choice>
    <mc:Fallback xmlns="">
      <p:transition spd="slow" advTm="125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Arial" pitchFamily="34" charset="0"/>
                <a:cs typeface="Times New Roman" pitchFamily="18" charset="0"/>
              </a:rPr>
              <a:t>1.3 Concepts</a:t>
            </a:r>
            <a:endParaRPr lang="de-DE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/>
              <a:t>	1 International Public Health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1.1 Background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1.2 Health and Development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</a:t>
            </a:r>
            <a:r>
              <a:rPr lang="en-US" sz="2800" b="1" dirty="0"/>
              <a:t>1.3 Concepts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			1.3.1 Prevention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			</a:t>
            </a:r>
            <a:r>
              <a:rPr lang="en-US" sz="2800" dirty="0"/>
              <a:t>1.3.2 Primary Health Care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/>
              <a:t>			1.3.3 Health Promotion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/>
              <a:t>			1.3.4 Recent Developments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8"/>
    </mc:Choice>
    <mc:Fallback xmlns="">
      <p:transition spd="slow" advTm="159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1.3.1 Prevention</a:t>
            </a:r>
            <a:endParaRPr lang="de-DE" dirty="0"/>
          </a:p>
        </p:txBody>
      </p:sp>
      <p:sp>
        <p:nvSpPr>
          <p:cNvPr id="400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458200" cy="5203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Content: Preventive measures </a:t>
            </a:r>
          </a:p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Types of prevention (prevention of diseases) 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Primary prevention: Activities concerning the prevention of diseases before feasible (biological) damage occurs. Primary goal is the reduction of the incidence rate.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Secondary prevention: Measures to discover early, symptomless stages of disease (Measures of early detection, Health Check-up, Screening), incl. early treatment of detected cases. Primary goal is the reduction of clinical cases.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Tertiary prevention: Measures to prevent the recurrence of a  disease after a condition has been treated curatively.</a:t>
            </a:r>
          </a:p>
          <a:p>
            <a:pPr lvl="1" eaLnBrk="1" hangingPunct="1">
              <a:defRPr/>
            </a:pPr>
            <a:endParaRPr lang="de-DE" sz="2400" dirty="0">
              <a:cs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13"/>
    </mc:Choice>
    <mc:Fallback xmlns="">
      <p:transition spd="slow" advTm="1641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Key Components and Objectives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2085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Key components of prevention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Behavioral prevention</a:t>
            </a:r>
          </a:p>
          <a:p>
            <a:pPr lvl="2" eaLnBrk="1" hangingPunct="1">
              <a:defRPr/>
            </a:pPr>
            <a:r>
              <a:rPr lang="en-US" dirty="0">
                <a:cs typeface="Times New Roman" pitchFamily="18" charset="0"/>
              </a:rPr>
              <a:t>Risk groups </a:t>
            </a:r>
          </a:p>
          <a:p>
            <a:pPr lvl="2" eaLnBrk="1" hangingPunct="1">
              <a:defRPr/>
            </a:pPr>
            <a:r>
              <a:rPr lang="en-US" dirty="0">
                <a:cs typeface="Times New Roman" pitchFamily="18" charset="0"/>
              </a:rPr>
              <a:t>Total population 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Situational prevention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Objectives of prevention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Reduction of new cases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Increase in quality of life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Equity</a:t>
            </a:r>
            <a:r>
              <a:rPr lang="en-US" dirty="0"/>
              <a:t>  </a:t>
            </a:r>
          </a:p>
          <a:p>
            <a:pPr lvl="1" eaLnBrk="1" hangingPunct="1">
              <a:defRPr/>
            </a:pPr>
            <a:r>
              <a:rPr lang="en-US" dirty="0"/>
              <a:t>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768"/>
    </mc:Choice>
    <mc:Fallback xmlns="">
      <p:transition spd="slow" advTm="13676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Fields of Prevention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48957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Times New Roman" pitchFamily="18" charset="0"/>
              </a:rPr>
              <a:t>Collective prevention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Vaccination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Screening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Prevention for children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Times New Roman" pitchFamily="18" charset="0"/>
              </a:rPr>
              <a:t>Health and safety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Nutrition and nutritional additives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Control of drinking 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Hygiene monitoring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Meat inspections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Constructional standards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Product safety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Workplace conditions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Road safety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09"/>
    </mc:Choice>
    <mc:Fallback xmlns="">
      <p:transition spd="slow" advTm="17990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Example: Dengue Control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/>
              <a:t>Dengue Fever(DF)</a:t>
            </a:r>
          </a:p>
          <a:p>
            <a:pPr lvl="1" eaLnBrk="1" hangingPunct="1">
              <a:defRPr/>
            </a:pPr>
            <a:r>
              <a:rPr lang="en-US" sz="2400" dirty="0"/>
              <a:t>Agent: Dengue Virus</a:t>
            </a:r>
          </a:p>
          <a:p>
            <a:pPr lvl="2" eaLnBrk="1" hangingPunct="1">
              <a:defRPr/>
            </a:pPr>
            <a:r>
              <a:rPr lang="en-US" sz="2000" dirty="0" err="1"/>
              <a:t>Flavivirus</a:t>
            </a:r>
            <a:r>
              <a:rPr lang="en-US" sz="2000" dirty="0"/>
              <a:t> (as yellow fever, tick-borne encephalitis)</a:t>
            </a:r>
          </a:p>
          <a:p>
            <a:pPr lvl="2" eaLnBrk="1" hangingPunct="1">
              <a:defRPr/>
            </a:pPr>
            <a:r>
              <a:rPr lang="en-US" sz="2000" dirty="0"/>
              <a:t>Four serotypes (DEN-1, DEN-2, DEN-3, DEN-4)</a:t>
            </a:r>
          </a:p>
          <a:p>
            <a:pPr lvl="2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400" dirty="0"/>
              <a:t>Vector: Mosquitoes [</a:t>
            </a:r>
            <a:r>
              <a:rPr lang="en-US" sz="2400" dirty="0" err="1"/>
              <a:t>Aedes</a:t>
            </a:r>
            <a:r>
              <a:rPr lang="en-US" sz="2400" dirty="0"/>
              <a:t> </a:t>
            </a:r>
            <a:r>
              <a:rPr lang="en-US" sz="2400" dirty="0" err="1"/>
              <a:t>aegypti</a:t>
            </a:r>
            <a:r>
              <a:rPr lang="en-US" sz="2400" dirty="0"/>
              <a:t>; </a:t>
            </a:r>
            <a:r>
              <a:rPr lang="en-US" sz="2400" dirty="0" err="1"/>
              <a:t>Aedes</a:t>
            </a:r>
            <a:r>
              <a:rPr lang="en-US" sz="2400" dirty="0"/>
              <a:t> </a:t>
            </a:r>
            <a:r>
              <a:rPr lang="en-US" sz="2400" dirty="0" err="1"/>
              <a:t>albopictus</a:t>
            </a:r>
            <a:r>
              <a:rPr lang="en-US" sz="2400" dirty="0"/>
              <a:t> (Asian tiger mosquito)]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Disease:</a:t>
            </a:r>
          </a:p>
          <a:p>
            <a:pPr lvl="2" eaLnBrk="1" hangingPunct="1">
              <a:defRPr/>
            </a:pPr>
            <a:r>
              <a:rPr lang="en-US" sz="2000" dirty="0"/>
              <a:t>Incubation period: 7-10 days </a:t>
            </a:r>
          </a:p>
          <a:p>
            <a:pPr lvl="2" eaLnBrk="1" hangingPunct="1">
              <a:defRPr/>
            </a:pPr>
            <a:r>
              <a:rPr lang="en-US" sz="2000" dirty="0"/>
              <a:t>Infection: 3-7 days with flu-like symptoms</a:t>
            </a:r>
          </a:p>
          <a:p>
            <a:pPr lvl="2" eaLnBrk="1" hangingPunct="1">
              <a:defRPr/>
            </a:pPr>
            <a:r>
              <a:rPr lang="en-US" sz="2000" dirty="0"/>
              <a:t>Immunity: only against respective serotype</a:t>
            </a:r>
          </a:p>
        </p:txBody>
      </p:sp>
      <p:pic>
        <p:nvPicPr>
          <p:cNvPr id="9220" name="Picture 5" descr="Aedes244_by_111pix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80515"/>
            <a:ext cx="284321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84"/>
    </mc:Choice>
    <mc:Fallback xmlns="">
      <p:transition spd="slow" advTm="7708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Example: Dengue Control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Dengue-hemorrhagic fever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Hemorrhagic fever: fever with bleeding tendency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Course of disease: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Flu-like accompanied by a bimodal fever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Second maximum fever usually accompanied by heavy bleeding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Shock syndrome, bleeding into all body cavities,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Emergence: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controversial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Theory: Infection of somebody who is immune against one serotype with a different one</a:t>
            </a:r>
          </a:p>
        </p:txBody>
      </p:sp>
      <p:pic>
        <p:nvPicPr>
          <p:cNvPr id="10244" name="Picture 4" descr="Aedes244_by_111pix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68888"/>
            <a:ext cx="2324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96"/>
    </mc:Choice>
    <mc:Fallback xmlns="">
      <p:transition spd="slow" advTm="761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Spread</a:t>
            </a:r>
          </a:p>
        </p:txBody>
      </p:sp>
      <p:sp>
        <p:nvSpPr>
          <p:cNvPr id="536582" name="Rectangle 6"/>
          <p:cNvSpPr>
            <a:spLocks noGrp="1" noChangeArrowheads="1"/>
          </p:cNvSpPr>
          <p:nvPr>
            <p:ph idx="1"/>
          </p:nvPr>
        </p:nvSpPr>
        <p:spPr>
          <a:xfrm>
            <a:off x="107504" y="1417638"/>
            <a:ext cx="3960440" cy="52974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Endemic area: 2,5 billion people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Incidence: several 10 to 100 million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95 % of infected are children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Mortality: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2-5 %, primarily children and youth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Fatality in children &lt; 1 year: 30 %</a:t>
            </a:r>
          </a:p>
        </p:txBody>
      </p:sp>
      <p:pic>
        <p:nvPicPr>
          <p:cNvPr id="11267" name="Picture 5" descr="Map of dengue viruses and their mosquito vector, Aedes aegypti, in 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9788" y="1916832"/>
            <a:ext cx="4860553" cy="36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32"/>
    </mc:Choice>
    <mc:Fallback xmlns="">
      <p:transition spd="slow" advTm="4163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564</Words>
  <Application>Microsoft Office PowerPoint</Application>
  <PresentationFormat>Bildschirmpräsentation (4:3)</PresentationFormat>
  <Paragraphs>191</Paragraphs>
  <Slides>24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FreesiaUPC</vt:lpstr>
      <vt:lpstr>Tahoma</vt:lpstr>
      <vt:lpstr>Times New Roman</vt:lpstr>
      <vt:lpstr>Larissa</vt:lpstr>
      <vt:lpstr>International Health Care Management  Part 1.3.1</vt:lpstr>
      <vt:lpstr>Structure</vt:lpstr>
      <vt:lpstr>1.3 Concepts</vt:lpstr>
      <vt:lpstr>1.3.1 Prevention</vt:lpstr>
      <vt:lpstr>Key Components and Objectives</vt:lpstr>
      <vt:lpstr>Fields of Prevention</vt:lpstr>
      <vt:lpstr>Example: Dengue Control</vt:lpstr>
      <vt:lpstr>Example: Dengue Control</vt:lpstr>
      <vt:lpstr>Spread</vt:lpstr>
      <vt:lpstr>Trend</vt:lpstr>
      <vt:lpstr>Disease Control</vt:lpstr>
      <vt:lpstr>Example: Dengue Control in Venezuela and Thailand</vt:lpstr>
      <vt:lpstr>PowerPoint-Präsentation</vt:lpstr>
      <vt:lpstr>Solution</vt:lpstr>
      <vt:lpstr>Distribution of Curtains</vt:lpstr>
      <vt:lpstr>Installation</vt:lpstr>
      <vt:lpstr>Collaboration with Village Health Workers</vt:lpstr>
      <vt:lpstr>PowerPoint-Präsentation</vt:lpstr>
      <vt:lpstr>PowerPoint-Präsentation</vt:lpstr>
      <vt:lpstr>Research Methods</vt:lpstr>
      <vt:lpstr>Results: Venezuela</vt:lpstr>
      <vt:lpstr>PowerPoint-Präsentation</vt:lpstr>
      <vt:lpstr>Consequences</vt:lpstr>
      <vt:lpstr>1.3 Concepts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268</cp:revision>
  <cp:lastPrinted>1601-01-01T00:00:00Z</cp:lastPrinted>
  <dcterms:created xsi:type="dcterms:W3CDTF">2003-05-27T08:12:45Z</dcterms:created>
  <dcterms:modified xsi:type="dcterms:W3CDTF">2024-01-25T15:31:06Z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