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357" r:id="rId4"/>
    <p:sldId id="358" r:id="rId5"/>
    <p:sldId id="406" r:id="rId6"/>
    <p:sldId id="389" r:id="rId7"/>
    <p:sldId id="391" r:id="rId8"/>
    <p:sldId id="394" r:id="rId9"/>
    <p:sldId id="390" r:id="rId10"/>
    <p:sldId id="377" r:id="rId11"/>
    <p:sldId id="378" r:id="rId12"/>
    <p:sldId id="387" r:id="rId13"/>
    <p:sldId id="386" r:id="rId14"/>
    <p:sldId id="392" r:id="rId15"/>
    <p:sldId id="359" r:id="rId16"/>
    <p:sldId id="403" r:id="rId17"/>
    <p:sldId id="393" r:id="rId18"/>
    <p:sldId id="360" r:id="rId19"/>
    <p:sldId id="388" r:id="rId20"/>
    <p:sldId id="396" r:id="rId21"/>
    <p:sldId id="397" r:id="rId22"/>
    <p:sldId id="399" r:id="rId23"/>
    <p:sldId id="395" r:id="rId24"/>
    <p:sldId id="400" r:id="rId25"/>
    <p:sldId id="401" r:id="rId26"/>
    <p:sldId id="402" r:id="rId27"/>
    <p:sldId id="361" r:id="rId28"/>
    <p:sldId id="404" r:id="rId29"/>
    <p:sldId id="408" r:id="rId30"/>
    <p:sldId id="362" r:id="rId31"/>
    <p:sldId id="363" r:id="rId32"/>
    <p:sldId id="407" r:id="rId33"/>
    <p:sldId id="365" r:id="rId34"/>
    <p:sldId id="370" r:id="rId35"/>
    <p:sldId id="366" r:id="rId36"/>
    <p:sldId id="367" r:id="rId37"/>
    <p:sldId id="368" r:id="rId38"/>
    <p:sldId id="369" r:id="rId39"/>
    <p:sldId id="371" r:id="rId40"/>
    <p:sldId id="379" r:id="rId41"/>
    <p:sldId id="380" r:id="rId42"/>
    <p:sldId id="381" r:id="rId43"/>
    <p:sldId id="405" r:id="rId4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0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1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2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3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4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5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6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7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8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9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A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B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C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D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E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F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10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11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12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13-7B4D-44AE-9F6D-BC07A0F9E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Apple</c:v>
                </c:pt>
                <c:pt idx="1">
                  <c:v>Amazon</c:v>
                </c:pt>
                <c:pt idx="2">
                  <c:v>Microsoft</c:v>
                </c:pt>
                <c:pt idx="3">
                  <c:v>Google</c:v>
                </c:pt>
                <c:pt idx="4">
                  <c:v>Samsung</c:v>
                </c:pt>
                <c:pt idx="5">
                  <c:v>Coca Cola</c:v>
                </c:pt>
                <c:pt idx="6">
                  <c:v>Toyota</c:v>
                </c:pt>
                <c:pt idx="7">
                  <c:v>Mercedes-Benz</c:v>
                </c:pt>
                <c:pt idx="8">
                  <c:v>McDonald's</c:v>
                </c:pt>
                <c:pt idx="9">
                  <c:v>Disney</c:v>
                </c:pt>
                <c:pt idx="10">
                  <c:v>Nike</c:v>
                </c:pt>
                <c:pt idx="11">
                  <c:v>BMW</c:v>
                </c:pt>
                <c:pt idx="12">
                  <c:v>Louis Vuitton</c:v>
                </c:pt>
                <c:pt idx="13">
                  <c:v>Tesla</c:v>
                </c:pt>
                <c:pt idx="14">
                  <c:v>Facebook</c:v>
                </c:pt>
                <c:pt idx="15">
                  <c:v>Cisco</c:v>
                </c:pt>
                <c:pt idx="16">
                  <c:v>Intel</c:v>
                </c:pt>
                <c:pt idx="17">
                  <c:v>IBM</c:v>
                </c:pt>
                <c:pt idx="18">
                  <c:v>Instagram</c:v>
                </c:pt>
                <c:pt idx="19">
                  <c:v>SAP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408.25</c:v>
                </c:pt>
                <c:pt idx="1">
                  <c:v>249.25</c:v>
                </c:pt>
                <c:pt idx="2">
                  <c:v>210.19</c:v>
                </c:pt>
                <c:pt idx="3">
                  <c:v>196.81</c:v>
                </c:pt>
                <c:pt idx="4">
                  <c:v>74.64</c:v>
                </c:pt>
                <c:pt idx="5">
                  <c:v>57.49</c:v>
                </c:pt>
                <c:pt idx="6">
                  <c:v>54.11</c:v>
                </c:pt>
                <c:pt idx="7">
                  <c:v>50.87</c:v>
                </c:pt>
                <c:pt idx="8">
                  <c:v>45.87</c:v>
                </c:pt>
                <c:pt idx="9">
                  <c:v>44.18</c:v>
                </c:pt>
                <c:pt idx="10">
                  <c:v>42.54</c:v>
                </c:pt>
                <c:pt idx="11">
                  <c:v>41.63</c:v>
                </c:pt>
                <c:pt idx="12">
                  <c:v>36.770000000000003</c:v>
                </c:pt>
                <c:pt idx="13">
                  <c:v>36.270000000000003</c:v>
                </c:pt>
                <c:pt idx="14">
                  <c:v>36.25</c:v>
                </c:pt>
                <c:pt idx="15">
                  <c:v>36.229999999999997</c:v>
                </c:pt>
                <c:pt idx="16">
                  <c:v>35.76</c:v>
                </c:pt>
                <c:pt idx="17">
                  <c:v>33.26</c:v>
                </c:pt>
                <c:pt idx="18">
                  <c:v>32.01</c:v>
                </c:pt>
                <c:pt idx="19">
                  <c:v>30.09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B4D-44AE-9F6D-BC07A0F9E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427450856"/>
        <c:axId val="427446544"/>
      </c:barChart>
      <c:catAx>
        <c:axId val="427450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chemeClr val="tx1"/>
                </a:solidFill>
                <a:latin typeface="Open Sans Light"/>
              </a:defRPr>
            </a:pPr>
            <a:endParaRPr lang="de-DE"/>
          </a:p>
        </c:txPr>
        <c:crossAx val="427446544"/>
        <c:crosses val="autoZero"/>
        <c:auto val="0"/>
        <c:lblAlgn val="ctr"/>
        <c:lblOffset val="100"/>
        <c:noMultiLvlLbl val="0"/>
      </c:catAx>
      <c:valAx>
        <c:axId val="427446544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de-DE" sz="1600" b="0" baseline="0" dirty="0">
                    <a:solidFill>
                      <a:srgbClr val="0F283E"/>
                    </a:solidFill>
                    <a:latin typeface="Open Sans Light"/>
                  </a:rPr>
                  <a:t>Markenwert in Mrd. US-Dollar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2745085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0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1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2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3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4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5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6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7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8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9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A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B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C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D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E-2378-4D24-A354-646A058EC8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Apple</c:v>
                </c:pt>
                <c:pt idx="1">
                  <c:v>Google</c:v>
                </c:pt>
                <c:pt idx="2">
                  <c:v>Microsoft</c:v>
                </c:pt>
                <c:pt idx="3">
                  <c:v>Amazon¹</c:v>
                </c:pt>
                <c:pt idx="4">
                  <c:v>McDonald's</c:v>
                </c:pt>
                <c:pt idx="5">
                  <c:v>Visa</c:v>
                </c:pt>
                <c:pt idx="6">
                  <c:v>Tencent²</c:v>
                </c:pt>
                <c:pt idx="7">
                  <c:v>Louis Vuitton</c:v>
                </c:pt>
                <c:pt idx="8">
                  <c:v>Mastercard</c:v>
                </c:pt>
                <c:pt idx="9">
                  <c:v>Coca-Cola³</c:v>
                </c:pt>
                <c:pt idx="10">
                  <c:v>Aramco</c:v>
                </c:pt>
                <c:pt idx="11">
                  <c:v>Facebook</c:v>
                </c:pt>
                <c:pt idx="12">
                  <c:v>Oracle</c:v>
                </c:pt>
                <c:pt idx="13">
                  <c:v>Alibaba</c:v>
                </c:pt>
                <c:pt idx="14">
                  <c:v>AT&amp;T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880.46</c:v>
                </c:pt>
                <c:pt idx="1">
                  <c:v>577.67999999999995</c:v>
                </c:pt>
                <c:pt idx="2">
                  <c:v>501.86</c:v>
                </c:pt>
                <c:pt idx="3">
                  <c:v>468.74</c:v>
                </c:pt>
                <c:pt idx="4">
                  <c:v>191.11</c:v>
                </c:pt>
                <c:pt idx="5">
                  <c:v>169.09</c:v>
                </c:pt>
                <c:pt idx="6">
                  <c:v>141.02000000000001</c:v>
                </c:pt>
                <c:pt idx="7">
                  <c:v>124.82</c:v>
                </c:pt>
                <c:pt idx="8">
                  <c:v>110.63</c:v>
                </c:pt>
                <c:pt idx="9">
                  <c:v>106.11</c:v>
                </c:pt>
                <c:pt idx="10">
                  <c:v>105.8</c:v>
                </c:pt>
                <c:pt idx="11">
                  <c:v>93.02</c:v>
                </c:pt>
                <c:pt idx="12">
                  <c:v>91.99</c:v>
                </c:pt>
                <c:pt idx="13">
                  <c:v>91.9</c:v>
                </c:pt>
                <c:pt idx="14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378-4D24-A354-646A058EC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427447328"/>
        <c:axId val="427448504"/>
      </c:barChart>
      <c:catAx>
        <c:axId val="427447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27448504"/>
        <c:crosses val="autoZero"/>
        <c:auto val="0"/>
        <c:lblAlgn val="ctr"/>
        <c:lblOffset val="100"/>
        <c:noMultiLvlLbl val="0"/>
      </c:catAx>
      <c:valAx>
        <c:axId val="427448504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de-DE" sz="1600" b="0" baseline="0">
                    <a:solidFill>
                      <a:srgbClr val="0F283E"/>
                    </a:solidFill>
                    <a:latin typeface="Open Sans Light"/>
                  </a:rPr>
                  <a:t>Markenwert in Milliarden US-Dollar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27447328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0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1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2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3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4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5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6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7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8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9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A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B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C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D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E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0F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  <c:ext xmlns:c16="http://schemas.microsoft.com/office/drawing/2014/chart" uri="{C3380CC4-5D6E-409C-BE32-E72D297353CC}">
                  <c16:uniqueId val="{00000010-94BA-45A7-B4BE-9AF10AB5DD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23104</c:v>
                </c:pt>
                <c:pt idx="1">
                  <c:v>24088</c:v>
                </c:pt>
                <c:pt idx="2">
                  <c:v>28857</c:v>
                </c:pt>
                <c:pt idx="3">
                  <c:v>31944</c:v>
                </c:pt>
                <c:pt idx="4">
                  <c:v>30990</c:v>
                </c:pt>
                <c:pt idx="5">
                  <c:v>35119</c:v>
                </c:pt>
                <c:pt idx="6">
                  <c:v>46542</c:v>
                </c:pt>
                <c:pt idx="7">
                  <c:v>48017</c:v>
                </c:pt>
                <c:pt idx="8">
                  <c:v>46854</c:v>
                </c:pt>
                <c:pt idx="9">
                  <c:v>45998</c:v>
                </c:pt>
                <c:pt idx="10">
                  <c:v>44294</c:v>
                </c:pt>
                <c:pt idx="11">
                  <c:v>41863</c:v>
                </c:pt>
                <c:pt idx="12">
                  <c:v>35410</c:v>
                </c:pt>
                <c:pt idx="13">
                  <c:v>34300</c:v>
                </c:pt>
                <c:pt idx="14">
                  <c:v>37266</c:v>
                </c:pt>
                <c:pt idx="15">
                  <c:v>33014</c:v>
                </c:pt>
                <c:pt idx="16">
                  <c:v>38655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4BA-45A7-B4BE-9AF10AB5D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427450072"/>
        <c:axId val="427892064"/>
      </c:barChart>
      <c:catAx>
        <c:axId val="427450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27892064"/>
        <c:crosses val="autoZero"/>
        <c:auto val="0"/>
        <c:lblAlgn val="ctr"/>
        <c:lblOffset val="100"/>
        <c:noMultiLvlLbl val="0"/>
      </c:catAx>
      <c:valAx>
        <c:axId val="427892064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de-DE" sz="1600" b="0" dirty="0">
                    <a:solidFill>
                      <a:srgbClr val="0F283E"/>
                    </a:solidFill>
                    <a:latin typeface="Open Sans Light"/>
                  </a:rPr>
                  <a:t>Nettoumsatz in Millionen US-Dollar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2745007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0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1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2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3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4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5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6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7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8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9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A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B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C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D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E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F-1CC3-4E61-A53B-8E5205E7CB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6027</c:v>
                </c:pt>
                <c:pt idx="1">
                  <c:v>5874</c:v>
                </c:pt>
                <c:pt idx="2">
                  <c:v>6906</c:v>
                </c:pt>
                <c:pt idx="3">
                  <c:v>11837</c:v>
                </c:pt>
                <c:pt idx="4">
                  <c:v>8646</c:v>
                </c:pt>
                <c:pt idx="5">
                  <c:v>9086</c:v>
                </c:pt>
                <c:pt idx="6">
                  <c:v>8626</c:v>
                </c:pt>
                <c:pt idx="7">
                  <c:v>7124</c:v>
                </c:pt>
                <c:pt idx="8">
                  <c:v>7366</c:v>
                </c:pt>
                <c:pt idx="9">
                  <c:v>6550</c:v>
                </c:pt>
                <c:pt idx="10">
                  <c:v>1283</c:v>
                </c:pt>
                <c:pt idx="11">
                  <c:v>6476</c:v>
                </c:pt>
                <c:pt idx="12">
                  <c:v>8985</c:v>
                </c:pt>
                <c:pt idx="13">
                  <c:v>7768</c:v>
                </c:pt>
                <c:pt idx="14">
                  <c:v>9804</c:v>
                </c:pt>
                <c:pt idx="15">
                  <c:v>9571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CC3-4E61-A53B-8E5205E7C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427895984"/>
        <c:axId val="427896376"/>
      </c:barChart>
      <c:catAx>
        <c:axId val="427895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6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27896376"/>
        <c:crosses val="autoZero"/>
        <c:auto val="0"/>
        <c:lblAlgn val="ctr"/>
        <c:lblOffset val="100"/>
        <c:noMultiLvlLbl val="0"/>
      </c:catAx>
      <c:valAx>
        <c:axId val="427896376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de-DE" sz="1600" b="0">
                    <a:solidFill>
                      <a:srgbClr val="0F283E"/>
                    </a:solidFill>
                    <a:latin typeface="Open Sans Light"/>
                  </a:rPr>
                  <a:t>Gewinn in Millionen US-Dollar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2789598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Coca-Cola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0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1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2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3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4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5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6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7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8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9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A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B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C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D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E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F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28.86</c:v>
                </c:pt>
                <c:pt idx="1">
                  <c:v>31.94</c:v>
                </c:pt>
                <c:pt idx="2">
                  <c:v>30.99</c:v>
                </c:pt>
                <c:pt idx="3">
                  <c:v>35.119999999999997</c:v>
                </c:pt>
                <c:pt idx="4">
                  <c:v>46.54</c:v>
                </c:pt>
                <c:pt idx="5">
                  <c:v>48.02</c:v>
                </c:pt>
                <c:pt idx="6">
                  <c:v>46.85</c:v>
                </c:pt>
                <c:pt idx="7">
                  <c:v>46</c:v>
                </c:pt>
                <c:pt idx="8">
                  <c:v>44.29</c:v>
                </c:pt>
                <c:pt idx="9">
                  <c:v>41.86</c:v>
                </c:pt>
                <c:pt idx="10">
                  <c:v>35.409999999999997</c:v>
                </c:pt>
                <c:pt idx="11">
                  <c:v>34.299999999999997</c:v>
                </c:pt>
                <c:pt idx="12">
                  <c:v>37.270000000000003</c:v>
                </c:pt>
                <c:pt idx="13">
                  <c:v>33.01</c:v>
                </c:pt>
                <c:pt idx="14">
                  <c:v>38.659999999999997</c:v>
                </c:pt>
                <c:pt idx="15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0FF-4C51-8FF4-4CD87124F8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PepsiCo</c:v>
                </c:pt>
              </c:strCache>
            </c:strRef>
          </c:tx>
          <c:spPr>
            <a:solidFill>
              <a:srgbClr val="0F283E"/>
            </a:solidFill>
            <a:ln>
              <a:solidFill>
                <a:srgbClr val="0F283E"/>
              </a:solidFill>
            </a:ln>
          </c:spPr>
          <c:invertIfNegative val="0"/>
          <c:dLbls>
            <c:dLbl>
              <c:idx val="0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1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2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3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4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5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6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7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8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9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.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A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B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C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D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E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F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.0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20-20FF-4C51-8FF4-4CD87124F8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39.47</c:v>
                </c:pt>
                <c:pt idx="1">
                  <c:v>43.25</c:v>
                </c:pt>
                <c:pt idx="2">
                  <c:v>43.23</c:v>
                </c:pt>
                <c:pt idx="3">
                  <c:v>57.84</c:v>
                </c:pt>
                <c:pt idx="4">
                  <c:v>66.5</c:v>
                </c:pt>
                <c:pt idx="5">
                  <c:v>65.489999999999995</c:v>
                </c:pt>
                <c:pt idx="6">
                  <c:v>66.42</c:v>
                </c:pt>
                <c:pt idx="7">
                  <c:v>66.680000000000007</c:v>
                </c:pt>
                <c:pt idx="8">
                  <c:v>63.06</c:v>
                </c:pt>
                <c:pt idx="9">
                  <c:v>62.8</c:v>
                </c:pt>
                <c:pt idx="10">
                  <c:v>63.53</c:v>
                </c:pt>
                <c:pt idx="11">
                  <c:v>64.66</c:v>
                </c:pt>
                <c:pt idx="12">
                  <c:v>67.16</c:v>
                </c:pt>
                <c:pt idx="13">
                  <c:v>70.37</c:v>
                </c:pt>
                <c:pt idx="14">
                  <c:v>79.47</c:v>
                </c:pt>
                <c:pt idx="15">
                  <c:v>86.39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20FF-4C51-8FF4-4CD87124F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427890104"/>
        <c:axId val="427890496"/>
      </c:barChart>
      <c:catAx>
        <c:axId val="427890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6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27890496"/>
        <c:crosses val="autoZero"/>
        <c:auto val="0"/>
        <c:lblAlgn val="ctr"/>
        <c:lblOffset val="100"/>
        <c:noMultiLvlLbl val="0"/>
      </c:catAx>
      <c:valAx>
        <c:axId val="427890496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de-DE" sz="1600" b="0">
                    <a:solidFill>
                      <a:srgbClr val="0F283E"/>
                    </a:solidFill>
                    <a:latin typeface="Open Sans Light"/>
                  </a:rPr>
                  <a:t>Nettoumsatz in Milliarden US-Dollar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278901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 smtId="4294967295">
              <a:solidFill>
                <a:srgbClr val="0F283E"/>
              </a:solidFill>
              <a:latin typeface="Open Sans Light"/>
            </a:defRPr>
          </a:pPr>
          <a:endParaRPr lang="de-DE"/>
        </a:p>
      </c:txPr>
    </c:legend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cat>
            <c:strRef>
              <c:f>Sheet1!$A$2:$A$21</c:f>
              <c:strCache>
                <c:ptCount val="20"/>
                <c:pt idx="0">
                  <c:v>Coca-Cola Europacific Partners</c:v>
                </c:pt>
                <c:pt idx="1">
                  <c:v>Mitteldeutsche Erfrischungsgetränke</c:v>
                </c:pt>
                <c:pt idx="2">
                  <c:v>Refresco Gruppe inkl. Hansa-Heemann</c:v>
                </c:pt>
                <c:pt idx="3">
                  <c:v>PepsiCo Deutschland</c:v>
                </c:pt>
                <c:pt idx="4">
                  <c:v>Schäff-Gruppe</c:v>
                </c:pt>
                <c:pt idx="5">
                  <c:v>Hassia-Gruppe</c:v>
                </c:pt>
                <c:pt idx="6">
                  <c:v>Red Bull Deutschland</c:v>
                </c:pt>
                <c:pt idx="7">
                  <c:v>Danone Waters</c:v>
                </c:pt>
                <c:pt idx="8">
                  <c:v>Hermann Pfanner Getränke</c:v>
                </c:pt>
                <c:pt idx="9">
                  <c:v>Riha Gruppe</c:v>
                </c:pt>
                <c:pt idx="10">
                  <c:v>Krombacher-Gruppe</c:v>
                </c:pt>
                <c:pt idx="11">
                  <c:v>Stute Nahrungsmittelwerke</c:v>
                </c:pt>
                <c:pt idx="12">
                  <c:v>Adelholzener Alpenquellen</c:v>
                </c:pt>
                <c:pt idx="13">
                  <c:v>Paulaner Brauerei Gruppe</c:v>
                </c:pt>
                <c:pt idx="14">
                  <c:v>Schwarzwald-Sprudel</c:v>
                </c:pt>
                <c:pt idx="15">
                  <c:v>Rheinfels-Quelle H. Hövelmann</c:v>
                </c:pt>
                <c:pt idx="16">
                  <c:v>Hochwald Sprudel Schupp</c:v>
                </c:pt>
                <c:pt idx="17">
                  <c:v>Franken-Brunnen</c:v>
                </c:pt>
                <c:pt idx="18">
                  <c:v>Rhönsprudel</c:v>
                </c:pt>
                <c:pt idx="19">
                  <c:v>Brauerei Oettinger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3485</c:v>
                </c:pt>
                <c:pt idx="1">
                  <c:v>1294</c:v>
                </c:pt>
                <c:pt idx="2">
                  <c:v>1194</c:v>
                </c:pt>
                <c:pt idx="3">
                  <c:v>768</c:v>
                </c:pt>
                <c:pt idx="4">
                  <c:v>788</c:v>
                </c:pt>
                <c:pt idx="5">
                  <c:v>275</c:v>
                </c:pt>
                <c:pt idx="6">
                  <c:v>207.3</c:v>
                </c:pt>
                <c:pt idx="7">
                  <c:v>227.4</c:v>
                </c:pt>
                <c:pt idx="8">
                  <c:v>197.3</c:v>
                </c:pt>
                <c:pt idx="9">
                  <c:v>181.5</c:v>
                </c:pt>
                <c:pt idx="10">
                  <c:v>163.80000000000001</c:v>
                </c:pt>
                <c:pt idx="11">
                  <c:v>155</c:v>
                </c:pt>
                <c:pt idx="12">
                  <c:v>114.5</c:v>
                </c:pt>
                <c:pt idx="13">
                  <c:v>94.4</c:v>
                </c:pt>
                <c:pt idx="14">
                  <c:v>110.3</c:v>
                </c:pt>
                <c:pt idx="15">
                  <c:v>95.4</c:v>
                </c:pt>
                <c:pt idx="16">
                  <c:v>105.8</c:v>
                </c:pt>
                <c:pt idx="17">
                  <c:v>93</c:v>
                </c:pt>
                <c:pt idx="18">
                  <c:v>56.1</c:v>
                </c:pt>
                <c:pt idx="19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59-4E89-BB74-71C592D8DD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F283E"/>
            </a:solidFill>
            <a:ln>
              <a:solidFill>
                <a:srgbClr val="0F283E"/>
              </a:solidFill>
            </a:ln>
          </c:spPr>
          <c:invertIfNegative val="0"/>
          <c:cat>
            <c:strRef>
              <c:f>Sheet1!$A$2:$A$21</c:f>
              <c:strCache>
                <c:ptCount val="20"/>
                <c:pt idx="0">
                  <c:v>Coca-Cola Europacific Partners</c:v>
                </c:pt>
                <c:pt idx="1">
                  <c:v>Mitteldeutsche Erfrischungsgetränke</c:v>
                </c:pt>
                <c:pt idx="2">
                  <c:v>Refresco Gruppe inkl. Hansa-Heemann</c:v>
                </c:pt>
                <c:pt idx="3">
                  <c:v>PepsiCo Deutschland</c:v>
                </c:pt>
                <c:pt idx="4">
                  <c:v>Schäff-Gruppe</c:v>
                </c:pt>
                <c:pt idx="5">
                  <c:v>Hassia-Gruppe</c:v>
                </c:pt>
                <c:pt idx="6">
                  <c:v>Red Bull Deutschland</c:v>
                </c:pt>
                <c:pt idx="7">
                  <c:v>Danone Waters</c:v>
                </c:pt>
                <c:pt idx="8">
                  <c:v>Hermann Pfanner Getränke</c:v>
                </c:pt>
                <c:pt idx="9">
                  <c:v>Riha Gruppe</c:v>
                </c:pt>
                <c:pt idx="10">
                  <c:v>Krombacher-Gruppe</c:v>
                </c:pt>
                <c:pt idx="11">
                  <c:v>Stute Nahrungsmittelwerke</c:v>
                </c:pt>
                <c:pt idx="12">
                  <c:v>Adelholzener Alpenquellen</c:v>
                </c:pt>
                <c:pt idx="13">
                  <c:v>Paulaner Brauerei Gruppe</c:v>
                </c:pt>
                <c:pt idx="14">
                  <c:v>Schwarzwald-Sprudel</c:v>
                </c:pt>
                <c:pt idx="15">
                  <c:v>Rheinfels-Quelle H. Hövelmann</c:v>
                </c:pt>
                <c:pt idx="16">
                  <c:v>Hochwald Sprudel Schupp</c:v>
                </c:pt>
                <c:pt idx="17">
                  <c:v>Franken-Brunnen</c:v>
                </c:pt>
                <c:pt idx="18">
                  <c:v>Rhönsprudel</c:v>
                </c:pt>
                <c:pt idx="19">
                  <c:v>Brauerei Oettinger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3770</c:v>
                </c:pt>
                <c:pt idx="1">
                  <c:v>1323</c:v>
                </c:pt>
                <c:pt idx="2">
                  <c:v>1236</c:v>
                </c:pt>
                <c:pt idx="3">
                  <c:v>699</c:v>
                </c:pt>
                <c:pt idx="4">
                  <c:v>434</c:v>
                </c:pt>
                <c:pt idx="5">
                  <c:v>298</c:v>
                </c:pt>
                <c:pt idx="6">
                  <c:v>254.2</c:v>
                </c:pt>
                <c:pt idx="7">
                  <c:v>238.7</c:v>
                </c:pt>
                <c:pt idx="8">
                  <c:v>220.9</c:v>
                </c:pt>
                <c:pt idx="9">
                  <c:v>184.8</c:v>
                </c:pt>
                <c:pt idx="10">
                  <c:v>178.9</c:v>
                </c:pt>
                <c:pt idx="11">
                  <c:v>157</c:v>
                </c:pt>
                <c:pt idx="12">
                  <c:v>133.9</c:v>
                </c:pt>
                <c:pt idx="13">
                  <c:v>130.30000000000001</c:v>
                </c:pt>
                <c:pt idx="14">
                  <c:v>115</c:v>
                </c:pt>
                <c:pt idx="15">
                  <c:v>113.7</c:v>
                </c:pt>
                <c:pt idx="16">
                  <c:v>100.4</c:v>
                </c:pt>
                <c:pt idx="17">
                  <c:v>98</c:v>
                </c:pt>
                <c:pt idx="18">
                  <c:v>60.9</c:v>
                </c:pt>
                <c:pt idx="19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059-4E89-BB74-71C592D8D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431511936"/>
        <c:axId val="431513112"/>
      </c:barChart>
      <c:catAx>
        <c:axId val="431511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31513112"/>
        <c:crosses val="autoZero"/>
        <c:auto val="0"/>
        <c:lblAlgn val="ctr"/>
        <c:lblOffset val="100"/>
        <c:noMultiLvlLbl val="0"/>
      </c:catAx>
      <c:valAx>
        <c:axId val="431513112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DE" sz="1600" b="0" dirty="0">
                    <a:solidFill>
                      <a:srgbClr val="0F283E"/>
                    </a:solidFill>
                    <a:latin typeface="Open Sans Light"/>
                  </a:rPr>
                  <a:t>Absatz in Millionen Liter</a:t>
                </a:r>
              </a:p>
            </c:rich>
          </c:tx>
          <c:layout>
            <c:manualLayout>
              <c:xMode val="edge"/>
              <c:yMode val="edge"/>
              <c:x val="1.7206760224473705E-2"/>
              <c:y val="0.15070126705653022"/>
            </c:manualLayout>
          </c:layout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315119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 smtId="4294967295">
              <a:solidFill>
                <a:srgbClr val="0F283E"/>
              </a:solidFill>
              <a:latin typeface="Open Sans Light"/>
            </a:defRPr>
          </a:pPr>
          <a:endParaRPr lang="de-DE"/>
        </a:p>
      </c:txPr>
    </c:legend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Limonaden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36.6</c:v>
                </c:pt>
                <c:pt idx="1">
                  <c:v>36</c:v>
                </c:pt>
                <c:pt idx="2">
                  <c:v>34.200000000000003</c:v>
                </c:pt>
                <c:pt idx="3">
                  <c:v>29.9</c:v>
                </c:pt>
                <c:pt idx="4">
                  <c:v>26.7</c:v>
                </c:pt>
                <c:pt idx="5">
                  <c:v>26.4</c:v>
                </c:pt>
                <c:pt idx="6">
                  <c:v>31.1</c:v>
                </c:pt>
                <c:pt idx="7">
                  <c:v>28.5</c:v>
                </c:pt>
                <c:pt idx="8">
                  <c:v>25.8</c:v>
                </c:pt>
                <c:pt idx="9">
                  <c:v>25.4</c:v>
                </c:pt>
                <c:pt idx="10">
                  <c:v>25.4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7E-4351-9B17-CAC71EE17E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Cola und Cola-Mischgetränke</c:v>
                </c:pt>
              </c:strCache>
            </c:strRef>
          </c:tx>
          <c:spPr>
            <a:solidFill>
              <a:srgbClr val="0F283E"/>
            </a:solidFill>
            <a:ln>
              <a:solidFill>
                <a:srgbClr val="0F283E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31.5</c:v>
                </c:pt>
                <c:pt idx="1">
                  <c:v>32.4</c:v>
                </c:pt>
                <c:pt idx="2">
                  <c:v>31.4</c:v>
                </c:pt>
                <c:pt idx="3">
                  <c:v>35.799999999999997</c:v>
                </c:pt>
                <c:pt idx="4">
                  <c:v>37.799999999999997</c:v>
                </c:pt>
                <c:pt idx="5">
                  <c:v>35.700000000000003</c:v>
                </c:pt>
                <c:pt idx="6">
                  <c:v>37.5</c:v>
                </c:pt>
                <c:pt idx="7">
                  <c:v>36.5</c:v>
                </c:pt>
                <c:pt idx="8">
                  <c:v>33.6</c:v>
                </c:pt>
                <c:pt idx="9">
                  <c:v>33</c:v>
                </c:pt>
                <c:pt idx="10">
                  <c:v>32.6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7E-4351-9B17-CAC71EE17E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Cola und Cola-Mischgetränke light</c:v>
                </c:pt>
              </c:strCache>
            </c:strRef>
          </c:tx>
          <c:spPr>
            <a:solidFill>
              <a:srgbClr val="BABABA"/>
            </a:solidFill>
            <a:ln>
              <a:solidFill>
                <a:srgbClr val="BABABA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10.1</c:v>
                </c:pt>
                <c:pt idx="1">
                  <c:v>11</c:v>
                </c:pt>
                <c:pt idx="2">
                  <c:v>10.5</c:v>
                </c:pt>
                <c:pt idx="3">
                  <c:v>10</c:v>
                </c:pt>
                <c:pt idx="4">
                  <c:v>10.3</c:v>
                </c:pt>
                <c:pt idx="5">
                  <c:v>10.5</c:v>
                </c:pt>
                <c:pt idx="6">
                  <c:v>11.3</c:v>
                </c:pt>
                <c:pt idx="7">
                  <c:v>12.2</c:v>
                </c:pt>
                <c:pt idx="8">
                  <c:v>12.2</c:v>
                </c:pt>
                <c:pt idx="9">
                  <c:v>13.1</c:v>
                </c:pt>
                <c:pt idx="10">
                  <c:v>13.4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7E-4351-9B17-CAC71EE17EF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Limonaden (light)</c:v>
                </c:pt>
              </c:strCache>
            </c:strRef>
          </c:tx>
          <c:spPr>
            <a:solidFill>
              <a:srgbClr val="A60B0B"/>
            </a:solidFill>
            <a:ln>
              <a:solidFill>
                <a:srgbClr val="A60B0B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4.7</c:v>
                </c:pt>
                <c:pt idx="1">
                  <c:v>4.0999999999999996</c:v>
                </c:pt>
                <c:pt idx="2">
                  <c:v>3.3</c:v>
                </c:pt>
                <c:pt idx="3">
                  <c:v>3.2</c:v>
                </c:pt>
                <c:pt idx="4">
                  <c:v>3.1</c:v>
                </c:pt>
                <c:pt idx="5">
                  <c:v>3</c:v>
                </c:pt>
                <c:pt idx="6">
                  <c:v>3.2</c:v>
                </c:pt>
                <c:pt idx="7">
                  <c:v>4.3</c:v>
                </c:pt>
                <c:pt idx="8">
                  <c:v>4.3</c:v>
                </c:pt>
                <c:pt idx="9">
                  <c:v>4.2</c:v>
                </c:pt>
                <c:pt idx="10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7E-4351-9B17-CAC71EE17EF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Schorlen/Wasser plus Frucht-Getränke</c:v>
                </c:pt>
              </c:strCache>
            </c:strRef>
          </c:tx>
          <c:spPr>
            <a:solidFill>
              <a:srgbClr val="87BC24"/>
            </a:solidFill>
            <a:ln>
              <a:solidFill>
                <a:srgbClr val="87BC24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7.6</c:v>
                </c:pt>
                <c:pt idx="1">
                  <c:v>7.2</c:v>
                </c:pt>
                <c:pt idx="2">
                  <c:v>7</c:v>
                </c:pt>
                <c:pt idx="3">
                  <c:v>7.9</c:v>
                </c:pt>
                <c:pt idx="4">
                  <c:v>7.8</c:v>
                </c:pt>
                <c:pt idx="5">
                  <c:v>7.9</c:v>
                </c:pt>
                <c:pt idx="6">
                  <c:v>7.3</c:v>
                </c:pt>
                <c:pt idx="7">
                  <c:v>7</c:v>
                </c:pt>
                <c:pt idx="8">
                  <c:v>6</c:v>
                </c:pt>
                <c:pt idx="9">
                  <c:v>5.7</c:v>
                </c:pt>
                <c:pt idx="10">
                  <c:v>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7E-4351-9B17-CAC71EE17EF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Wasser mit Aromen</c:v>
                </c:pt>
              </c:strCache>
            </c:strRef>
          </c:tx>
          <c:spPr>
            <a:solidFill>
              <a:srgbClr val="EBB523"/>
            </a:solidFill>
            <a:ln>
              <a:solidFill>
                <a:srgbClr val="EBB523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7.4</c:v>
                </c:pt>
                <c:pt idx="1">
                  <c:v>6.8</c:v>
                </c:pt>
                <c:pt idx="2">
                  <c:v>6.2</c:v>
                </c:pt>
                <c:pt idx="3">
                  <c:v>5.3</c:v>
                </c:pt>
                <c:pt idx="4">
                  <c:v>5.3</c:v>
                </c:pt>
                <c:pt idx="5">
                  <c:v>5.6</c:v>
                </c:pt>
                <c:pt idx="6">
                  <c:v>5.6</c:v>
                </c:pt>
                <c:pt idx="7">
                  <c:v>5.8</c:v>
                </c:pt>
                <c:pt idx="8">
                  <c:v>5.7</c:v>
                </c:pt>
                <c:pt idx="9">
                  <c:v>6</c:v>
                </c:pt>
                <c:pt idx="10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B7E-4351-9B17-CAC71EE17EF8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Angereicherte Getränke/Energiegetränke</c:v>
                </c:pt>
              </c:strCache>
            </c:strRef>
          </c:tx>
          <c:spPr>
            <a:solidFill>
              <a:srgbClr val="5D2B76"/>
            </a:solidFill>
            <a:ln>
              <a:solidFill>
                <a:srgbClr val="5D2B76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Sheet1!$H$2:$H$12</c:f>
              <c:numCache>
                <c:formatCode>General</c:formatCode>
                <c:ptCount val="11"/>
                <c:pt idx="0">
                  <c:v>3.2</c:v>
                </c:pt>
                <c:pt idx="1">
                  <c:v>3.2</c:v>
                </c:pt>
                <c:pt idx="2">
                  <c:v>3.5</c:v>
                </c:pt>
                <c:pt idx="3">
                  <c:v>3.8</c:v>
                </c:pt>
                <c:pt idx="4">
                  <c:v>3.8</c:v>
                </c:pt>
                <c:pt idx="5">
                  <c:v>4.4000000000000004</c:v>
                </c:pt>
                <c:pt idx="6">
                  <c:v>5</c:v>
                </c:pt>
                <c:pt idx="7">
                  <c:v>6.1</c:v>
                </c:pt>
                <c:pt idx="8">
                  <c:v>5.8</c:v>
                </c:pt>
                <c:pt idx="9">
                  <c:v>6.4</c:v>
                </c:pt>
                <c:pt idx="10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B7E-4351-9B17-CAC71EE17EF8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Brausen/Sonstige Erfrischungsgetränke</c:v>
                </c:pt>
              </c:strCache>
            </c:strRef>
          </c:tx>
          <c:spPr>
            <a:solidFill>
              <a:srgbClr val="C271DA"/>
            </a:solidFill>
            <a:ln>
              <a:solidFill>
                <a:srgbClr val="C271DA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Sheet1!$I$2:$I$12</c:f>
              <c:numCache>
                <c:formatCode>General</c:formatCode>
                <c:ptCount val="11"/>
                <c:pt idx="0">
                  <c:v>5</c:v>
                </c:pt>
                <c:pt idx="1">
                  <c:v>4.8</c:v>
                </c:pt>
                <c:pt idx="2">
                  <c:v>4.0999999999999996</c:v>
                </c:pt>
                <c:pt idx="3">
                  <c:v>4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4.5</c:v>
                </c:pt>
                <c:pt idx="7">
                  <c:v>4.5999999999999996</c:v>
                </c:pt>
                <c:pt idx="8">
                  <c:v>4.4000000000000004</c:v>
                </c:pt>
                <c:pt idx="9">
                  <c:v>5</c:v>
                </c:pt>
                <c:pt idx="10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7E-4351-9B17-CAC71EE17EF8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Kaffee- und Teegetränke mit Fruchtsaftgehalt</c:v>
                </c:pt>
              </c:strCache>
            </c:strRef>
          </c:tx>
          <c:spPr>
            <a:solidFill>
              <a:srgbClr val="76A5E3"/>
            </a:solidFill>
            <a:ln>
              <a:solidFill>
                <a:srgbClr val="76A5E3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Sheet1!$J$2:$J$12</c:f>
              <c:numCache>
                <c:formatCode>General</c:formatCode>
                <c:ptCount val="11"/>
                <c:pt idx="0">
                  <c:v>7.6</c:v>
                </c:pt>
                <c:pt idx="1">
                  <c:v>8</c:v>
                </c:pt>
                <c:pt idx="2">
                  <c:v>7.5</c:v>
                </c:pt>
                <c:pt idx="3">
                  <c:v>7.3</c:v>
                </c:pt>
                <c:pt idx="4">
                  <c:v>7.4</c:v>
                </c:pt>
                <c:pt idx="5">
                  <c:v>7.1</c:v>
                </c:pt>
                <c:pt idx="6">
                  <c:v>6.1</c:v>
                </c:pt>
                <c:pt idx="7">
                  <c:v>6.5</c:v>
                </c:pt>
                <c:pt idx="8">
                  <c:v>7.2</c:v>
                </c:pt>
                <c:pt idx="9">
                  <c:v>9.6999999999999993</c:v>
                </c:pt>
                <c:pt idx="10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B7E-4351-9B17-CAC71EE17EF8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Fruchtsaftgetränke</c:v>
                </c:pt>
              </c:strCache>
            </c:strRef>
          </c:tx>
          <c:spPr>
            <a:solidFill>
              <a:srgbClr val="099676"/>
            </a:solidFill>
            <a:ln>
              <a:solidFill>
                <a:srgbClr val="099676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2022*</c:v>
                </c:pt>
              </c:strCache>
            </c:strRef>
          </c:cat>
          <c:val>
            <c:numRef>
              <c:f>Sheet1!$K$2:$K$12</c:f>
              <c:numCache>
                <c:formatCode>General</c:formatCode>
                <c:ptCount val="11"/>
                <c:pt idx="0">
                  <c:v>10.9</c:v>
                </c:pt>
                <c:pt idx="1">
                  <c:v>11.3</c:v>
                </c:pt>
                <c:pt idx="2">
                  <c:v>11.2</c:v>
                </c:pt>
                <c:pt idx="3">
                  <c:v>10.9</c:v>
                </c:pt>
                <c:pt idx="4">
                  <c:v>10.7</c:v>
                </c:pt>
                <c:pt idx="5">
                  <c:v>10.5</c:v>
                </c:pt>
                <c:pt idx="6">
                  <c:v>11</c:v>
                </c:pt>
                <c:pt idx="7">
                  <c:v>9.9</c:v>
                </c:pt>
                <c:pt idx="8">
                  <c:v>9.8000000000000007</c:v>
                </c:pt>
                <c:pt idx="9">
                  <c:v>9.9</c:v>
                </c:pt>
                <c:pt idx="10">
                  <c:v>9.6999999999999993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B7E-4351-9B17-CAC71EE17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429255824"/>
        <c:axId val="429258176"/>
      </c:barChart>
      <c:catAx>
        <c:axId val="429255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6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29258176"/>
        <c:crosses val="autoZero"/>
        <c:auto val="0"/>
        <c:lblAlgn val="ctr"/>
        <c:lblOffset val="100"/>
        <c:noMultiLvlLbl val="0"/>
      </c:catAx>
      <c:valAx>
        <c:axId val="429258176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de-DE" sz="1600" b="0">
                    <a:solidFill>
                      <a:srgbClr val="0F283E"/>
                    </a:solidFill>
                    <a:latin typeface="Open Sans Light"/>
                  </a:rPr>
                  <a:t>Pro-Kopf-Konsum in l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292558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 smtId="4294967295">
              <a:solidFill>
                <a:srgbClr val="0F283E"/>
              </a:solidFill>
              <a:latin typeface="Open Sans Light"/>
            </a:defRPr>
          </a:pPr>
          <a:endParaRPr lang="de-DE"/>
        </a:p>
      </c:txPr>
    </c:legend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0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1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2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3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4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5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6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7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8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9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.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A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B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C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D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E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F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0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1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numFmt formatCode="#,##0.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2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numFmt formatCode="#,##0.00\€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13-8C26-42C2-9382-4F177BB317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xml="http://www.w3.org/XML/1998/namespace" xmlns:w="http://schemas.openxmlformats.org/wordprocessingml/2006/main" xmlns:m="http://schemas.openxmlformats.org/officeDocument/2006/math"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Schweiz</c:v>
                </c:pt>
                <c:pt idx="1">
                  <c:v>Dänemark</c:v>
                </c:pt>
                <c:pt idx="2">
                  <c:v>Norwegen</c:v>
                </c:pt>
                <c:pt idx="3">
                  <c:v>Luxemburg</c:v>
                </c:pt>
                <c:pt idx="4">
                  <c:v>Österreich</c:v>
                </c:pt>
                <c:pt idx="5">
                  <c:v>Israel</c:v>
                </c:pt>
                <c:pt idx="6">
                  <c:v>Niederlande</c:v>
                </c:pt>
                <c:pt idx="7">
                  <c:v>Frankreich</c:v>
                </c:pt>
                <c:pt idx="8">
                  <c:v>Finnland</c:v>
                </c:pt>
                <c:pt idx="9">
                  <c:v>Belgien</c:v>
                </c:pt>
                <c:pt idx="10">
                  <c:v>Deutschland</c:v>
                </c:pt>
                <c:pt idx="11">
                  <c:v>Island</c:v>
                </c:pt>
                <c:pt idx="12">
                  <c:v>Australien</c:v>
                </c:pt>
                <c:pt idx="13">
                  <c:v>Italien</c:v>
                </c:pt>
                <c:pt idx="14">
                  <c:v>Neuseeland</c:v>
                </c:pt>
                <c:pt idx="15">
                  <c:v>Slowenien</c:v>
                </c:pt>
                <c:pt idx="16">
                  <c:v>Schweden</c:v>
                </c:pt>
                <c:pt idx="17">
                  <c:v>Kroatien</c:v>
                </c:pt>
                <c:pt idx="18">
                  <c:v>Malta</c:v>
                </c:pt>
                <c:pt idx="19">
                  <c:v>Irland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3.92</c:v>
                </c:pt>
                <c:pt idx="1">
                  <c:v>3.18</c:v>
                </c:pt>
                <c:pt idx="2">
                  <c:v>3.15</c:v>
                </c:pt>
                <c:pt idx="3">
                  <c:v>2.93</c:v>
                </c:pt>
                <c:pt idx="4">
                  <c:v>2.68</c:v>
                </c:pt>
                <c:pt idx="5">
                  <c:v>2.5499999999999998</c:v>
                </c:pt>
                <c:pt idx="6">
                  <c:v>2.52</c:v>
                </c:pt>
                <c:pt idx="7">
                  <c:v>2.4900000000000002</c:v>
                </c:pt>
                <c:pt idx="8">
                  <c:v>2.46</c:v>
                </c:pt>
                <c:pt idx="9">
                  <c:v>2.4300000000000002</c:v>
                </c:pt>
                <c:pt idx="10">
                  <c:v>2.4</c:v>
                </c:pt>
                <c:pt idx="11">
                  <c:v>2.3199999999999998</c:v>
                </c:pt>
                <c:pt idx="12">
                  <c:v>2.17</c:v>
                </c:pt>
                <c:pt idx="13">
                  <c:v>2.12</c:v>
                </c:pt>
                <c:pt idx="14">
                  <c:v>2.09</c:v>
                </c:pt>
                <c:pt idx="15">
                  <c:v>2.0299999999999998</c:v>
                </c:pt>
                <c:pt idx="16">
                  <c:v>1.95</c:v>
                </c:pt>
                <c:pt idx="17">
                  <c:v>1.92</c:v>
                </c:pt>
                <c:pt idx="18">
                  <c:v>1.8</c:v>
                </c:pt>
                <c:pt idx="19">
                  <c:v>1.79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8C26-42C2-9382-4F177BB317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429232792"/>
        <c:axId val="429238640"/>
      </c:barChart>
      <c:catAx>
        <c:axId val="429232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29238640"/>
        <c:crosses val="autoZero"/>
        <c:auto val="0"/>
        <c:lblAlgn val="ctr"/>
        <c:lblOffset val="100"/>
        <c:noMultiLvlLbl val="0"/>
      </c:catAx>
      <c:valAx>
        <c:axId val="429238640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de-DE" sz="1600" b="0" dirty="0">
                    <a:solidFill>
                      <a:srgbClr val="0F283E"/>
                    </a:solidFill>
                    <a:latin typeface="Open Sans Light"/>
                  </a:rPr>
                  <a:t>Preis in €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429232792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2875DD"/>
            </a:solidFill>
            <a:ln>
              <a:solidFill>
                <a:srgbClr val="2875DD"/>
              </a:solidFill>
            </a:ln>
          </c:spPr>
          <c:invertIfNegative val="0"/>
          <c:dLbls>
            <c:dLbl>
              <c:idx val="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0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1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2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3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4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5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6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7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8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9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A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B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C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D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E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numFmt formatCode="#,##0" sourceLinked="0"/>
              <c:spPr/>
              <c:txPr>
                <a:bodyPr/>
                <a:lstStyle/>
                <a:p>
                  <a:pPr>
                    <a:defRPr sz="1000" b="0" smtId="4294967295">
                      <a:solidFill>
                        <a:srgbClr val="0F283E"/>
                      </a:solidFill>
                      <a:latin typeface="Open Sans Light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  <c:ext xmlns:c16="http://schemas.microsoft.com/office/drawing/2014/chart" uri="{C3380CC4-5D6E-409C-BE32-E72D297353CC}">
                  <c16:uniqueId val="{0000000F-8C60-4E87-B3CD-BE1570224EC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mtId="4294967295">
                    <a:solidFill>
                      <a:srgbClr val="0F283E"/>
                    </a:solidFill>
                    <a:latin typeface="Open Sans Light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90500</c:v>
                </c:pt>
                <c:pt idx="1">
                  <c:v>92400</c:v>
                </c:pt>
                <c:pt idx="2">
                  <c:v>92800</c:v>
                </c:pt>
                <c:pt idx="3">
                  <c:v>139600</c:v>
                </c:pt>
                <c:pt idx="4">
                  <c:v>146200</c:v>
                </c:pt>
                <c:pt idx="5">
                  <c:v>150900</c:v>
                </c:pt>
                <c:pt idx="6">
                  <c:v>130600</c:v>
                </c:pt>
                <c:pt idx="7">
                  <c:v>129200</c:v>
                </c:pt>
                <c:pt idx="8">
                  <c:v>123200</c:v>
                </c:pt>
                <c:pt idx="9">
                  <c:v>100300</c:v>
                </c:pt>
                <c:pt idx="10">
                  <c:v>61800</c:v>
                </c:pt>
                <c:pt idx="11">
                  <c:v>62600</c:v>
                </c:pt>
                <c:pt idx="12">
                  <c:v>86200</c:v>
                </c:pt>
                <c:pt idx="13">
                  <c:v>80300</c:v>
                </c:pt>
                <c:pt idx="14">
                  <c:v>79000</c:v>
                </c:pt>
                <c:pt idx="15">
                  <c:v>82500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C60-4E87-B3CD-BE1570224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505454184"/>
        <c:axId val="505451440"/>
      </c:barChart>
      <c:catAx>
        <c:axId val="505454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6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505451440"/>
        <c:crosses val="autoZero"/>
        <c:auto val="0"/>
        <c:lblAlgn val="ctr"/>
        <c:lblOffset val="100"/>
        <c:noMultiLvlLbl val="0"/>
      </c:catAx>
      <c:valAx>
        <c:axId val="505451440"/>
        <c:scaling>
          <c:orientation val="minMax"/>
          <c:min val="0"/>
        </c:scaling>
        <c:delete val="0"/>
        <c:axPos val="l"/>
        <c:majorGridlines>
          <c:spPr>
            <a:ln w="9525">
              <a:solidFill>
                <a:srgbClr val="2F2F2F"/>
              </a:solidFill>
              <a:prstDash val="dot"/>
            </a:ln>
          </c:spPr>
        </c:majorGridlines>
        <c:title>
          <c:tx>
            <c:rich>
              <a:bodyPr/>
              <a:lstStyle/>
              <a:p>
                <a:pPr>
                  <a:defRPr sz="1600"/>
                </a:pPr>
                <a:r>
                  <a:rPr lang="de-DE" sz="1600" b="0">
                    <a:solidFill>
                      <a:srgbClr val="0F283E"/>
                    </a:solidFill>
                    <a:latin typeface="Open Sans Light"/>
                  </a:rPr>
                  <a:t>Anzahl der Mitarbeiter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00" b="0" smtId="4294967295">
                <a:solidFill>
                  <a:srgbClr val="0F283E"/>
                </a:solidFill>
                <a:latin typeface="Open Sans Light"/>
              </a:defRPr>
            </a:pPr>
            <a:endParaRPr lang="de-DE"/>
          </a:p>
        </c:txPr>
        <c:crossAx val="505454184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 smtId="4294967295"/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0.28684</cdr:x>
      <cdr:y>0.74442</cdr:y>
    </cdr:from>
    <cdr:to>
      <cdr:x>0.34507</cdr:x>
      <cdr:y>0.99983</cdr:y>
    </cdr:to>
    <cdr:sp macro="" textlink="">
      <cdr:nvSpPr>
        <cdr:cNvPr id="2" name="Ellipse 1"/>
        <cdr:cNvSpPr/>
      </cdr:nvSpPr>
      <cdr:spPr>
        <a:xfrm xmlns:a="http://schemas.openxmlformats.org/drawingml/2006/main" rot="18847145">
          <a:off x="1969524" y="3699574"/>
          <a:ext cx="1152128" cy="46912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BAAE2-1373-46D2-88E8-00C977F1AD9B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77801-FD5E-4DE6-A727-4C8446384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00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E832-E189-4EBE-BF1C-14B72A254BF6}" type="datetime1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8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3382-E12F-4309-A97D-C74E56DAE40D}" type="datetime1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77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1CF1-ECB9-467C-9249-ABE2C1BC5ADE}" type="datetime1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9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58D0-0BEB-4B8B-86F7-F1A63E48BBD1}" type="datetime1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13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63FE-7DE7-4948-80AD-83C67F9D7C52}" type="datetime1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77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72AA-B27D-4B62-A1F1-C16DCF0F71FE}" type="datetime1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09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78BB-BFDF-4F14-9464-459D2E701368}" type="datetime1">
              <a:rPr lang="de-DE" smtClean="0"/>
              <a:t>17.09.2024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8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9747-ABE8-443E-BDAE-B3296C250616}" type="datetime1">
              <a:rPr lang="de-DE" smtClean="0"/>
              <a:t>17.09.2024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90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3265-7802-4FC6-A5C5-C7F20D807298}" type="datetime1">
              <a:rPr lang="de-DE" smtClean="0"/>
              <a:t>17.09.2024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59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8AC36-4B0E-458B-8EDE-34A6BABEDFA3}" type="datetime1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89B0-3EBC-4136-BA15-61F562C66797}" type="datetime1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01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920C7-28B3-4858-B76E-564F5D63902C}" type="datetime1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10862-045E-48AD-AE9D-217AB5576D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48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hyperlink" Target="http://de.statista.com/statistik/daten/studie/164637/umfrage/wertvollste-marken-weltweit-2010" TargetMode="Externa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hyperlink" Target="http://de.statista.com/statistik/daten/studie/6003/umfrage/die-wertvollsten-marken-weltwei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hyperlink" Target="http://de.statista.com/statistik/daten/studie/259159/umfrage/entwicklung-des-nettoumsatzes-der-coca-cola-company" TargetMode="External"/><Relationship Id="rId4" Type="http://schemas.openxmlformats.org/officeDocument/2006/relationships/slide" Target="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hyperlink" Target="http://de.statista.com/statistik/daten/studie/36321/umfrage/umsatz-und-geschaeftszahlen-coca-cola-seit-2006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hyperlink" Target="http://de.statista.com/statistik/daten/studie/226275/umfrage/umsatz-von-coca-cola-und-pepsi-im-jahresvergleich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.statista.com/statistik/daten/studie/284691/umfrage/absatz-der-groessten-hersteller-von-erfrischungsgetraenken-in-deutschland" TargetMode="External"/><Relationship Id="rId5" Type="http://schemas.openxmlformats.org/officeDocument/2006/relationships/slide" Target="slide30.xml"/><Relationship Id="rId4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e.statista.com/statistik/daten/studie/6200/umfrage/pro-kopf-verbrauch-von-erfrischungsgetraenken" TargetMode="External"/><Relationship Id="rId4" Type="http://schemas.openxmlformats.org/officeDocument/2006/relationships/image" Target="../media/image2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hyperlink" Target="http://de.statista.com/statistik/daten/studie/1277623/umfrage/preis-fuer-coca-cola-in-ausgewaehlten-laendern-weltweit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hyperlink" Target="http://de.statista.com/statistik/daten/studie/258424/umfrage/anzahl-der-mitarbeiter-der-coca-cola-company-weltwei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49"/>
            <a:ext cx="9144000" cy="6029325"/>
          </a:xfrm>
        </p:spPr>
        <p:txBody>
          <a:bodyPr/>
          <a:lstStyle/>
          <a:p>
            <a:pPr eaLnBrk="1" hangingPunct="1">
              <a:defRPr/>
            </a:pPr>
            <a:r>
              <a:rPr lang="de-DE" sz="5400" b="1" dirty="0">
                <a:cs typeface="Times New Roman" pitchFamily="18" charset="0"/>
              </a:rPr>
              <a:t>Unternehmensgeschichte(n)</a:t>
            </a:r>
            <a:br>
              <a:rPr lang="de-DE" sz="54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Prof. Dr. Steffen Fleßa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Lst. für Allgemeine Betriebswirtschaftslehre und Gesundheitsmanagement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Universität Greifswald</a:t>
            </a: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endParaRPr lang="de-DE" sz="4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94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Diversifizierung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10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52362" t="27320" r="5901" b="13460"/>
          <a:stretch/>
        </p:blipFill>
        <p:spPr>
          <a:xfrm>
            <a:off x="1043608" y="1988840"/>
            <a:ext cx="4896544" cy="434221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123728" y="627798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https://investors.coca-colacompany.com/about/presentations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76256" y="2780928"/>
            <a:ext cx="1828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Derzeit weltweit</a:t>
            </a:r>
          </a:p>
          <a:p>
            <a:r>
              <a:rPr lang="de-DE" dirty="0"/>
              <a:t>Über 400 Marken</a:t>
            </a:r>
          </a:p>
        </p:txBody>
      </p:sp>
    </p:spTree>
    <p:extLst>
      <p:ext uri="{BB962C8B-B14F-4D97-AF65-F5344CB8AC3E}">
        <p14:creationId xmlns:p14="http://schemas.microsoft.com/office/powerpoint/2010/main" val="139754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335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Total Beverage Company: </a:t>
            </a:r>
            <a:r>
              <a:rPr lang="en-US" dirty="0"/>
              <a:t>Our vision is to craft the brands and choice of drinks that people love, to refresh them in body and spirit. And done in ways that create a more sustainable business and better shared future that makes a difference in people’s lives, communities and our planet. This has three connected pillars: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11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4" t="6265" r="29568" b="4704"/>
          <a:stretch/>
        </p:blipFill>
        <p:spPr>
          <a:xfrm>
            <a:off x="251520" y="4703356"/>
            <a:ext cx="1512185" cy="20522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t="3084" r="19981" b="4761"/>
          <a:stretch/>
        </p:blipFill>
        <p:spPr>
          <a:xfrm>
            <a:off x="3455887" y="4703356"/>
            <a:ext cx="2232225" cy="212421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6265" r="12201" b="4704"/>
          <a:stretch/>
        </p:blipFill>
        <p:spPr>
          <a:xfrm>
            <a:off x="6407702" y="4703355"/>
            <a:ext cx="2736298" cy="205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90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&gt; 200 Länder</a:t>
            </a:r>
          </a:p>
          <a:p>
            <a:pPr lvl="1"/>
            <a:r>
              <a:rPr lang="de-DE" dirty="0"/>
              <a:t>Ausnahme: Nordkorea, Kuba, Myanmar</a:t>
            </a:r>
          </a:p>
          <a:p>
            <a:r>
              <a:rPr lang="de-DE" dirty="0"/>
              <a:t>„Coca-Cola darf nur einen Arm-weit entfernt sein“</a:t>
            </a:r>
          </a:p>
          <a:p>
            <a:r>
              <a:rPr lang="en-NZ" dirty="0"/>
              <a:t>„Total Beverage Factory“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15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3366" y="274638"/>
            <a:ext cx="7480634" cy="1143000"/>
          </a:xfrm>
        </p:spPr>
        <p:txBody>
          <a:bodyPr>
            <a:normAutofit fontScale="90000"/>
          </a:bodyPr>
          <a:lstStyle/>
          <a:p>
            <a:r>
              <a:rPr lang="de-DE"/>
              <a:t>Universalität und Standardisierung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411847" cy="2282627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13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72" y="1351557"/>
            <a:ext cx="1596052" cy="24138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97264"/>
            <a:ext cx="3596777" cy="16877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65388"/>
            <a:ext cx="2203039" cy="28529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53" y="3728532"/>
            <a:ext cx="3181747" cy="1520945"/>
          </a:xfrm>
          <a:prstGeom prst="rect">
            <a:avLst/>
          </a:prstGeom>
        </p:spPr>
      </p:pic>
      <p:pic>
        <p:nvPicPr>
          <p:cNvPr id="11" name="Grafik 10" descr="WERBUNG / ADVERTISING / PUBLICITE - COCA - COLA, 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" t="9474" r="7139" b="9727"/>
          <a:stretch/>
        </p:blipFill>
        <p:spPr bwMode="auto">
          <a:xfrm>
            <a:off x="2838972" y="4117809"/>
            <a:ext cx="2453107" cy="1831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12" y="5384657"/>
            <a:ext cx="2840588" cy="148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7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Innovationen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„Verpackung“ und Logistik</a:t>
            </a:r>
          </a:p>
          <a:p>
            <a:pPr lvl="1"/>
            <a:r>
              <a:rPr lang="de-DE" dirty="0"/>
              <a:t>Getränkedose</a:t>
            </a:r>
          </a:p>
          <a:p>
            <a:pPr lvl="1"/>
            <a:r>
              <a:rPr lang="de-DE" dirty="0"/>
              <a:t>Kühlbox</a:t>
            </a:r>
          </a:p>
          <a:p>
            <a:pPr lvl="1"/>
            <a:r>
              <a:rPr lang="de-DE" dirty="0"/>
              <a:t>Pfandflasche</a:t>
            </a:r>
          </a:p>
          <a:p>
            <a:pPr lvl="1"/>
            <a:r>
              <a:rPr lang="de-DE" dirty="0"/>
              <a:t>Mehrwegsystem</a:t>
            </a:r>
          </a:p>
          <a:p>
            <a:pPr lvl="1"/>
            <a:r>
              <a:rPr lang="de-DE" dirty="0"/>
              <a:t>Six-Pack</a:t>
            </a:r>
          </a:p>
          <a:p>
            <a:pPr lvl="1"/>
            <a:r>
              <a:rPr lang="de-DE" dirty="0"/>
              <a:t>Kühlbox</a:t>
            </a:r>
          </a:p>
          <a:p>
            <a:pPr lvl="1"/>
            <a:r>
              <a:rPr lang="de-DE" dirty="0"/>
              <a:t>Zapfgeräte für Restaurants</a:t>
            </a:r>
          </a:p>
          <a:p>
            <a:pPr lvl="1"/>
            <a:r>
              <a:rPr lang="de-DE" dirty="0"/>
              <a:t>Flaschenverkaufsautomaten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92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2. Gründungsphase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Dr. John Stith Pemberton (1886)</a:t>
            </a:r>
          </a:p>
          <a:p>
            <a:pPr lvl="1"/>
            <a:r>
              <a:rPr lang="de-DE" dirty="0"/>
              <a:t>Morphium abhängiger Bürgerkriegsveteran und Apotheker in Atlanta</a:t>
            </a:r>
          </a:p>
          <a:p>
            <a:pPr lvl="1"/>
            <a:r>
              <a:rPr lang="de-DE" dirty="0"/>
              <a:t>Sirup gegen Kopfschmerzen</a:t>
            </a:r>
          </a:p>
          <a:p>
            <a:pPr lvl="1"/>
            <a:r>
              <a:rPr lang="de-DE" dirty="0"/>
              <a:t>Zufall: Kunde wollte gleich trinken: Soda</a:t>
            </a:r>
          </a:p>
          <a:p>
            <a:r>
              <a:rPr lang="de-DE" dirty="0"/>
              <a:t>Inhaltsstoffe, u.a.</a:t>
            </a:r>
          </a:p>
          <a:p>
            <a:pPr lvl="1"/>
            <a:r>
              <a:rPr lang="de-DE" dirty="0"/>
              <a:t>Koka-Blätter (Kokain)</a:t>
            </a:r>
          </a:p>
          <a:p>
            <a:pPr lvl="1"/>
            <a:r>
              <a:rPr lang="de-DE" dirty="0"/>
              <a:t>Cola-Nuss (Koffein)</a:t>
            </a:r>
          </a:p>
          <a:p>
            <a:pPr lvl="1"/>
            <a:r>
              <a:rPr lang="de-DE" dirty="0"/>
              <a:t>Zucker (weil Kokain bitter schmeckt)</a:t>
            </a:r>
          </a:p>
          <a:p>
            <a:pPr lvl="1"/>
            <a:r>
              <a:rPr lang="de-DE" dirty="0"/>
              <a:t>Zitronensäure</a:t>
            </a:r>
          </a:p>
          <a:p>
            <a:r>
              <a:rPr lang="de-DE" dirty="0"/>
              <a:t>Anpassung</a:t>
            </a:r>
          </a:p>
          <a:p>
            <a:pPr lvl="1"/>
            <a:r>
              <a:rPr lang="de-DE" dirty="0"/>
              <a:t>“Coca-Wein”: 1885 Alkoholverbot: “soft drink”</a:t>
            </a:r>
          </a:p>
          <a:p>
            <a:pPr lvl="1"/>
            <a:r>
              <a:rPr lang="de-DE" dirty="0"/>
              <a:t>1903: Entfernung von Kokain aus Rezeptur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15</a:t>
            </a:fld>
            <a:endParaRPr lang="de-DE" dirty="0"/>
          </a:p>
        </p:txBody>
      </p:sp>
      <p:pic>
        <p:nvPicPr>
          <p:cNvPr id="5" name="Inhaltsplatzhalt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70" y="404664"/>
            <a:ext cx="1054937" cy="131234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08" y="2443034"/>
            <a:ext cx="2034972" cy="114339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876256" y="1694142"/>
            <a:ext cx="28083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https://www.coca-colacompany.com/company/history</a:t>
            </a:r>
          </a:p>
        </p:txBody>
      </p:sp>
    </p:spTree>
    <p:extLst>
      <p:ext uri="{BB962C8B-B14F-4D97-AF65-F5344CB8AC3E}">
        <p14:creationId xmlns:p14="http://schemas.microsoft.com/office/powerpoint/2010/main" val="353043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 Werbung 1886 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17075"/>
            <a:ext cx="4211931" cy="54044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16</a:t>
            </a:fld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3923928" y="3635675"/>
            <a:ext cx="1008112" cy="289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5076056" y="3635675"/>
            <a:ext cx="1106485" cy="289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2352328" y="3874648"/>
            <a:ext cx="635496" cy="289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14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Asa G. Candler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Kaufte 1887 Rechte (Name?, Rezeptur) von Pemberton</a:t>
            </a:r>
          </a:p>
          <a:p>
            <a:r>
              <a:rPr lang="de-DE" dirty="0"/>
              <a:t>Streitigkeiten über Namensrechte</a:t>
            </a:r>
          </a:p>
          <a:p>
            <a:r>
              <a:rPr lang="de-DE" dirty="0"/>
              <a:t>1888 “Coca-Cola Corporation” ins Handelsregister</a:t>
            </a:r>
          </a:p>
          <a:p>
            <a:r>
              <a:rPr lang="de-DE" dirty="0"/>
              <a:t>Zielsetzung</a:t>
            </a:r>
          </a:p>
          <a:p>
            <a:pPr lvl="1"/>
            <a:r>
              <a:rPr lang="de-DE" dirty="0"/>
              <a:t>Eher höhere Schichten</a:t>
            </a:r>
          </a:p>
          <a:p>
            <a:pPr lvl="1"/>
            <a:r>
              <a:rPr lang="de-DE" dirty="0"/>
              <a:t>Alternative zum Alkohol (insb. Sekt): Candler als Puritaner</a:t>
            </a:r>
          </a:p>
          <a:p>
            <a:r>
              <a:rPr lang="de-DE" dirty="0"/>
              <a:t>Entwicklungen</a:t>
            </a:r>
          </a:p>
          <a:p>
            <a:pPr lvl="1"/>
            <a:r>
              <a:rPr lang="de-DE" dirty="0"/>
              <a:t>Abfüllung in Flaschen (ab 1894)</a:t>
            </a:r>
          </a:p>
          <a:p>
            <a:pPr lvl="1"/>
            <a:r>
              <a:rPr lang="de-DE" dirty="0"/>
              <a:t>Lizenzsystem</a:t>
            </a:r>
          </a:p>
          <a:p>
            <a:pPr lvl="1"/>
            <a:r>
              <a:rPr lang="de-DE" dirty="0"/>
              <a:t>Hochgradige Standardisierung von Produktion, Absatz und Marketing </a:t>
            </a:r>
          </a:p>
          <a:p>
            <a:pPr lvl="1"/>
            <a:r>
              <a:rPr lang="de-DE" dirty="0"/>
              <a:t>Kampf um Markenname und mit Konkurrenz</a:t>
            </a:r>
          </a:p>
          <a:p>
            <a:pPr lvl="2"/>
            <a:r>
              <a:rPr lang="de-DE" dirty="0"/>
              <a:t>Pepsi: 1898 (als Medikament bei Verdauungsstörungen)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17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55" y="0"/>
            <a:ext cx="2005633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21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 Wachstumsphase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Vom Kopfschmerzmittel zur wertvollsten Marke der Welt (bis 2012)!</a:t>
            </a:r>
          </a:p>
          <a:p>
            <a:r>
              <a:rPr lang="de-DE" dirty="0"/>
              <a:t>Verkaufspreis Coca-Cola 1887: 2300 US$</a:t>
            </a:r>
          </a:p>
          <a:p>
            <a:pPr lvl="1"/>
            <a:r>
              <a:rPr lang="de-DE" dirty="0"/>
              <a:t>Verkaufspreis 1919: 25 Mio. US$</a:t>
            </a:r>
          </a:p>
          <a:p>
            <a:pPr lvl="1"/>
            <a:r>
              <a:rPr lang="de-DE" dirty="0"/>
              <a:t>Börsenwert 2022: 275 Mrd. US$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33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Marketing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Symbol des „American way of life“</a:t>
            </a:r>
          </a:p>
          <a:p>
            <a:r>
              <a:rPr lang="de-DE" dirty="0"/>
              <a:t>Erfolg:</a:t>
            </a:r>
          </a:p>
          <a:p>
            <a:pPr lvl="1"/>
            <a:r>
              <a:rPr lang="de-DE" dirty="0"/>
              <a:t>Zweitbekanntestes Wort der Welt (nach OK)</a:t>
            </a:r>
          </a:p>
          <a:p>
            <a:pPr lvl="1"/>
            <a:r>
              <a:rPr lang="de-DE" dirty="0"/>
              <a:t>98 % der Weltbevölkerung kennen Coca-Cola</a:t>
            </a:r>
          </a:p>
          <a:p>
            <a:pPr lvl="1"/>
            <a:r>
              <a:rPr lang="de-DE" dirty="0"/>
              <a:t>Täglich &gt; 1 Mrd. Liter Konsum</a:t>
            </a:r>
          </a:p>
          <a:p>
            <a:r>
              <a:rPr lang="de-DE" dirty="0"/>
              <a:t>Werbeinnovationen</a:t>
            </a:r>
          </a:p>
          <a:p>
            <a:pPr lvl="1"/>
            <a:r>
              <a:rPr lang="de-DE" dirty="0"/>
              <a:t>Schutz von Schriftzug, Flaschenform, Coca-Cola Glas etc.</a:t>
            </a:r>
          </a:p>
          <a:p>
            <a:pPr lvl="1"/>
            <a:r>
              <a:rPr lang="de-DE" dirty="0"/>
              <a:t>Bis zu 1/3 der Gesamtkosten für Werbung; Omnipräsenz</a:t>
            </a:r>
          </a:p>
          <a:p>
            <a:pPr lvl="1"/>
            <a:r>
              <a:rPr lang="de-DE" dirty="0"/>
              <a:t>Erfinder der Give-Aways (z.B. Stifte, Streichhölzer,…)</a:t>
            </a:r>
          </a:p>
          <a:p>
            <a:pPr lvl="1"/>
            <a:r>
              <a:rPr lang="de-DE" dirty="0"/>
              <a:t>Kinowerbung</a:t>
            </a:r>
          </a:p>
          <a:p>
            <a:pPr lvl="1"/>
            <a:r>
              <a:rPr lang="de-DE" dirty="0"/>
              <a:t>Sponsoring (Olympische Spiele ab 1928)</a:t>
            </a:r>
          </a:p>
          <a:p>
            <a:pPr lvl="1"/>
            <a:endParaRPr lang="de-DE" dirty="0"/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0785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Gliederung</a:t>
            </a:r>
          </a:p>
        </p:txBody>
      </p:sp>
      <p:sp>
        <p:nvSpPr>
          <p:cNvPr id="174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lain"/>
              <a:defRPr/>
            </a:pPr>
            <a:r>
              <a:rPr lang="de-DE" sz="2400" dirty="0"/>
              <a:t>Einführung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lain"/>
              <a:defRPr/>
            </a:pPr>
            <a:r>
              <a:rPr lang="de-DE" sz="2400" dirty="0"/>
              <a:t>Beispiel: Coca-Cola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lain"/>
              <a:defRPr/>
            </a:pPr>
            <a:r>
              <a:rPr lang="de-DE" sz="2400" dirty="0"/>
              <a:t>Seminarvorträge</a:t>
            </a: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83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Kulturprägung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St. Claus: war vorher bekannt</a:t>
            </a:r>
          </a:p>
          <a:p>
            <a:r>
              <a:rPr lang="de-DE" dirty="0"/>
              <a:t>Coca-Cola</a:t>
            </a:r>
          </a:p>
          <a:p>
            <a:pPr lvl="1"/>
            <a:r>
              <a:rPr lang="de-DE" dirty="0"/>
              <a:t>Alter, dicker Mann mit Bart</a:t>
            </a:r>
          </a:p>
          <a:p>
            <a:pPr lvl="1"/>
            <a:r>
              <a:rPr lang="de-DE" dirty="0"/>
              <a:t>Rot-weiß (wie Coca-Cola)</a:t>
            </a:r>
          </a:p>
          <a:p>
            <a:r>
              <a:rPr lang="de-DE" dirty="0"/>
              <a:t>Aus dem Coca-Cola Mann wurde eine weltweite Symbolfigur (ab 1930)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20</a:t>
            </a:fld>
            <a:endParaRPr lang="de-DE" dirty="0"/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0" y="980728"/>
            <a:ext cx="2520320" cy="168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2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Coca-Cola und Militär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Coca-Cola versprach, dass der Drink überall auf der Welt für Soldaten verfügbar wäre</a:t>
            </a:r>
          </a:p>
          <a:p>
            <a:r>
              <a:rPr lang="de-DE" dirty="0"/>
              <a:t>… wurde als „kriegswichtig“ eingestuft</a:t>
            </a:r>
          </a:p>
          <a:p>
            <a:r>
              <a:rPr lang="de-DE" dirty="0"/>
              <a:t>… breitete sich weltweit aus</a:t>
            </a:r>
          </a:p>
          <a:p>
            <a:r>
              <a:rPr lang="de-DE" dirty="0"/>
              <a:t>… wurde zum Inbegriff des US-Militärs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21</a:t>
            </a:fld>
            <a:endParaRPr lang="de-DE" dirty="0"/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41"/>
          <a:stretch/>
        </p:blipFill>
        <p:spPr>
          <a:xfrm>
            <a:off x="5079096" y="1295806"/>
            <a:ext cx="406490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9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Diversifizierung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Fanta:</a:t>
            </a:r>
          </a:p>
          <a:p>
            <a:pPr lvl="1"/>
            <a:r>
              <a:rPr lang="de-DE" dirty="0"/>
              <a:t>1940, Deutschland</a:t>
            </a:r>
          </a:p>
          <a:p>
            <a:pPr lvl="1"/>
            <a:r>
              <a:rPr lang="de-DE" dirty="0"/>
              <a:t>Zuckerrationierung: Molke statt Zucker</a:t>
            </a:r>
          </a:p>
          <a:p>
            <a:pPr lvl="1"/>
            <a:r>
              <a:rPr lang="de-DE" dirty="0"/>
              <a:t>Rezept mehrfach verändert</a:t>
            </a:r>
          </a:p>
          <a:p>
            <a:pPr lvl="1"/>
            <a:r>
              <a:rPr lang="de-DE" dirty="0"/>
              <a:t>„Fanta Klar“ Zitronenlimonade 1959</a:t>
            </a:r>
          </a:p>
          <a:p>
            <a:r>
              <a:rPr lang="de-DE" dirty="0"/>
              <a:t>Weitere Produktinnovationen: </a:t>
            </a:r>
          </a:p>
          <a:p>
            <a:pPr lvl="1"/>
            <a:r>
              <a:rPr lang="de-DE" dirty="0"/>
              <a:t>Sprite: 1961, USA</a:t>
            </a:r>
          </a:p>
          <a:p>
            <a:pPr lvl="1"/>
            <a:r>
              <a:rPr lang="de-DE" dirty="0"/>
              <a:t>Cappy, Lift, Mezzo Mix</a:t>
            </a:r>
          </a:p>
          <a:p>
            <a:pPr lvl="1"/>
            <a:r>
              <a:rPr lang="de-DE" dirty="0"/>
              <a:t>Diet Coke (später Coke Light): USA 1982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7255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Krisen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Zuckerkrise (2. Weltkrieg): Zucker war rationiert</a:t>
            </a:r>
          </a:p>
          <a:p>
            <a:pPr lvl="1"/>
            <a:r>
              <a:rPr lang="de-DE" dirty="0"/>
              <a:t>USA: „kriegswichtig“ eingestuft</a:t>
            </a:r>
          </a:p>
          <a:p>
            <a:r>
              <a:rPr lang="de-DE" dirty="0"/>
              <a:t>Rauschmittelgesetze: Rezept geheim, deshalb Spekulationen</a:t>
            </a:r>
          </a:p>
          <a:p>
            <a:r>
              <a:rPr lang="de-DE" dirty="0"/>
              <a:t>Fitness-Welle: Softdrinks als ungesunde Dickmacher</a:t>
            </a:r>
          </a:p>
          <a:p>
            <a:r>
              <a:rPr lang="de-DE" dirty="0"/>
              <a:t>Dasani-Fiasko</a:t>
            </a:r>
          </a:p>
          <a:p>
            <a:pPr lvl="1"/>
            <a:r>
              <a:rPr lang="de-DE" dirty="0"/>
              <a:t>Einführung eines Mineralwassers in Großbritannien</a:t>
            </a:r>
          </a:p>
          <a:p>
            <a:pPr lvl="1"/>
            <a:r>
              <a:rPr lang="de-DE" dirty="0"/>
              <a:t>Wie Coca-Cola: neutralisiertes Wasser, ergänzt um künstlich zugefügte Mineralien</a:t>
            </a:r>
          </a:p>
          <a:p>
            <a:pPr lvl="1"/>
            <a:r>
              <a:rPr lang="de-DE" dirty="0"/>
              <a:t>Flopp: Kunden schmeckte es nicht</a:t>
            </a:r>
          </a:p>
          <a:p>
            <a:pPr lvl="1"/>
            <a:r>
              <a:rPr lang="de-DE" dirty="0"/>
              <a:t>Verdacht auf krebserregendes Bromid</a:t>
            </a:r>
          </a:p>
          <a:p>
            <a:pPr lvl="1"/>
            <a:r>
              <a:rPr lang="de-DE" dirty="0"/>
              <a:t>Rückzug vom 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4442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Coke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„Zeitgeist“</a:t>
            </a:r>
          </a:p>
          <a:p>
            <a:pPr lvl="1"/>
            <a:r>
              <a:rPr lang="de-DE" dirty="0"/>
              <a:t>Konkurrenz süßer, günstiger</a:t>
            </a:r>
          </a:p>
          <a:p>
            <a:pPr lvl="1"/>
            <a:r>
              <a:rPr lang="de-DE" dirty="0"/>
              <a:t>Umfassende Marktstudien</a:t>
            </a:r>
          </a:p>
          <a:p>
            <a:r>
              <a:rPr lang="de-DE" dirty="0"/>
              <a:t>1985: komplette Umstellung</a:t>
            </a:r>
          </a:p>
          <a:p>
            <a:pPr lvl="1"/>
            <a:r>
              <a:rPr lang="de-DE" dirty="0"/>
              <a:t>April: Das alte Coca-Cola verschwand komplett, „New Coke“ wurde eingeführt</a:t>
            </a:r>
          </a:p>
          <a:p>
            <a:pPr lvl="1"/>
            <a:r>
              <a:rPr lang="de-DE" dirty="0"/>
              <a:t>Totaler Flopp; bis hin zu Bürgerinitiativen („The Old Coca-Cola Drinkers of America“</a:t>
            </a:r>
          </a:p>
          <a:p>
            <a:pPr lvl="1"/>
            <a:r>
              <a:rPr lang="de-DE" dirty="0"/>
              <a:t>Juli: „Coca-Cola Classic“ eingeführt</a:t>
            </a:r>
          </a:p>
          <a:p>
            <a:pPr lvl="2"/>
            <a:r>
              <a:rPr lang="de-DE" dirty="0"/>
              <a:t>New Coke wurde nie offiziell aufgegeben, verschwand aber vom Markt; „Coke II“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24</a:t>
            </a:fld>
            <a:endParaRPr lang="de-DE" dirty="0"/>
          </a:p>
        </p:txBody>
      </p:sp>
      <p:pic>
        <p:nvPicPr>
          <p:cNvPr id="5" name="Grafik 4" descr="From the archive: Coca-Cola changes its formula – April 1985 | Coca-Cola |  The Guardia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5" r="34852"/>
          <a:stretch/>
        </p:blipFill>
        <p:spPr bwMode="auto">
          <a:xfrm>
            <a:off x="7380312" y="8"/>
            <a:ext cx="1857375" cy="3456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3743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Herausforderungen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Menschenrechtssituation in Coca-Cola Abfüllanlagen</a:t>
            </a:r>
          </a:p>
          <a:p>
            <a:pPr lvl="1"/>
            <a:r>
              <a:rPr lang="de-DE" dirty="0"/>
              <a:t>Hinweise auf Menschenrechtsverletzungen</a:t>
            </a:r>
          </a:p>
          <a:p>
            <a:pPr lvl="1"/>
            <a:r>
              <a:rPr lang="de-DE" dirty="0"/>
              <a:t>Problem: keine unmittelbaren Eigentums- und Zugriffsrechte</a:t>
            </a:r>
          </a:p>
          <a:p>
            <a:r>
              <a:rPr lang="de-DE" dirty="0"/>
              <a:t>Nachhaltigkeitsdiskussion</a:t>
            </a:r>
          </a:p>
          <a:p>
            <a:pPr lvl="1"/>
            <a:r>
              <a:rPr lang="de-DE" dirty="0"/>
              <a:t>Dosen, Zuckeranbau, Wasserverbrauch …</a:t>
            </a:r>
          </a:p>
          <a:p>
            <a:r>
              <a:rPr lang="de-DE" dirty="0"/>
              <a:t>Konkurrenz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232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Konkurrenz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Pepsi</a:t>
            </a:r>
          </a:p>
          <a:p>
            <a:pPr lvl="1"/>
            <a:r>
              <a:rPr lang="de-DE" dirty="0"/>
              <a:t>1898 („Pepsin“: Verdauungsstörungen)</a:t>
            </a:r>
          </a:p>
          <a:p>
            <a:pPr lvl="1"/>
            <a:r>
              <a:rPr lang="de-DE" dirty="0"/>
              <a:t>Ursprünglich: billige Alternative (50 % Preis)</a:t>
            </a:r>
          </a:p>
          <a:p>
            <a:pPr lvl="2"/>
            <a:r>
              <a:rPr lang="de-DE" dirty="0"/>
              <a:t>Bis heute Cola Nr. 1 in schwarzer Bevölkerung der USA</a:t>
            </a:r>
          </a:p>
          <a:p>
            <a:pPr lvl="1"/>
            <a:r>
              <a:rPr lang="de-DE" dirty="0"/>
              <a:t>Entwicklung zum Markenprodukt ab 1950er Jahre</a:t>
            </a:r>
          </a:p>
          <a:p>
            <a:pPr lvl="1"/>
            <a:r>
              <a:rPr lang="de-DE" dirty="0"/>
              <a:t>Vorteile:</a:t>
            </a:r>
          </a:p>
          <a:p>
            <a:pPr lvl="2"/>
            <a:r>
              <a:rPr lang="de-DE" dirty="0"/>
              <a:t>Weltanschaulich neutral (Kein Inbegriff von USA)</a:t>
            </a:r>
          </a:p>
          <a:p>
            <a:pPr lvl="2"/>
            <a:r>
              <a:rPr lang="de-DE" dirty="0"/>
              <a:t>Diversifiziert (u.a. Quaker Oats Company)</a:t>
            </a:r>
          </a:p>
          <a:p>
            <a:r>
              <a:rPr lang="de-DE" dirty="0"/>
              <a:t>Alternative Colas (z.B. Fritz-Cola)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718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4. </a:t>
            </a:r>
            <a:r>
              <a:rPr lang="de-DE" dirty="0"/>
              <a:t>Mythen und Narrative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Kokain</a:t>
            </a:r>
          </a:p>
          <a:p>
            <a:pPr lvl="1"/>
            <a:r>
              <a:rPr lang="de-DE" dirty="0"/>
              <a:t>Coca-Cola soll noch immer Kokain enthalten</a:t>
            </a:r>
          </a:p>
          <a:p>
            <a:pPr lvl="1"/>
            <a:r>
              <a:rPr lang="de-DE" dirty="0"/>
              <a:t>Tatsache: Coca-Cola importiert Koka-Blätter, aus denen allerdings das Kokain entfernt wurde</a:t>
            </a:r>
          </a:p>
          <a:p>
            <a:r>
              <a:rPr lang="de-DE" dirty="0"/>
              <a:t>Formel: </a:t>
            </a:r>
          </a:p>
          <a:p>
            <a:pPr lvl="1"/>
            <a:r>
              <a:rPr lang="de-DE" dirty="0"/>
              <a:t>Lagert in Tresor in Atlanta</a:t>
            </a:r>
          </a:p>
          <a:p>
            <a:pPr lvl="1"/>
            <a:r>
              <a:rPr lang="de-DE" dirty="0"/>
              <a:t>&lt; 12 Personen kennen Rezeptur</a:t>
            </a:r>
          </a:p>
          <a:p>
            <a:pPr lvl="1"/>
            <a:r>
              <a:rPr lang="de-DE" dirty="0"/>
              <a:t>Zutaten für Sirup kommen in neutralen Behältern, sogar Rechnungen sind kodiert</a:t>
            </a:r>
          </a:p>
          <a:p>
            <a:r>
              <a:rPr lang="de-DE" dirty="0"/>
              <a:t>Pestizid</a:t>
            </a:r>
          </a:p>
          <a:p>
            <a:pPr lvl="1"/>
            <a:r>
              <a:rPr lang="de-DE" dirty="0"/>
              <a:t>Indische Bauern behaupten, Coca-Cola als Pestizid zu verwenden</a:t>
            </a:r>
          </a:p>
          <a:p>
            <a:pPr lvl="1"/>
            <a:r>
              <a:rPr lang="de-DE" dirty="0"/>
              <a:t>Tatsache: absichtlich gestreutes Gerücht von Globalisierungsgegnern</a:t>
            </a:r>
          </a:p>
          <a:p>
            <a:r>
              <a:rPr lang="de-DE" dirty="0"/>
              <a:t>Aggressivität:</a:t>
            </a:r>
          </a:p>
          <a:p>
            <a:pPr lvl="1"/>
            <a:r>
              <a:rPr lang="de-DE" dirty="0"/>
              <a:t>Coca-Cola löst eingelegtes Fleisch, Zähne oder Knochen auf</a:t>
            </a:r>
          </a:p>
          <a:p>
            <a:pPr lvl="1"/>
            <a:r>
              <a:rPr lang="de-DE" dirty="0"/>
              <a:t>Tatsache: Mythos, aber Säure lässt Fleisch quellen (z.B. Sauerbraten)</a:t>
            </a:r>
          </a:p>
          <a:p>
            <a:pPr lvl="1"/>
            <a:r>
              <a:rPr lang="de-DE" dirty="0"/>
              <a:t>Wahr: Säure in Coca-Cola eignet sich zur Reinigung (z.B. gegen Rost)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084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Systemkritik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525963"/>
          </a:xfrm>
        </p:spPr>
        <p:txBody>
          <a:bodyPr/>
          <a:lstStyle/>
          <a:p>
            <a:r>
              <a:rPr lang="de-DE" dirty="0"/>
              <a:t>Coca-Cola als Inbegriff des „American Way of Life“</a:t>
            </a:r>
          </a:p>
          <a:p>
            <a:pPr lvl="1"/>
            <a:r>
              <a:rPr lang="de-DE" dirty="0"/>
              <a:t>Bis 1970er Jahre: Werbewirksam</a:t>
            </a:r>
          </a:p>
          <a:p>
            <a:pPr lvl="1"/>
            <a:r>
              <a:rPr lang="de-DE" dirty="0"/>
              <a:t>Seither (insb. Europa, islamische Welt) eher hinderlich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28</a:t>
            </a:fld>
            <a:endParaRPr lang="de-DE" dirty="0"/>
          </a:p>
        </p:txBody>
      </p:sp>
      <p:pic>
        <p:nvPicPr>
          <p:cNvPr id="6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8759"/>
            <a:ext cx="2164569" cy="28803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8444" t="30099" r="26432" b="28601"/>
          <a:stretch/>
        </p:blipFill>
        <p:spPr>
          <a:xfrm>
            <a:off x="539552" y="4019690"/>
            <a:ext cx="5544616" cy="23366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6300" t="34791" r="62201" b="56830"/>
          <a:stretch/>
        </p:blipFill>
        <p:spPr>
          <a:xfrm>
            <a:off x="3059832" y="5734897"/>
            <a:ext cx="3384376" cy="5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3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7301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Inbegriff für Amerika – negative 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29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176" t="19760" r="46063" b="17240"/>
          <a:stretch/>
        </p:blipFill>
        <p:spPr>
          <a:xfrm>
            <a:off x="539552" y="1011784"/>
            <a:ext cx="7833929" cy="584621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 rot="16200000">
            <a:off x="6067993" y="3991662"/>
            <a:ext cx="55172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https://www.n-tv.de/politik/Tuerkisches-Parlament-verbannt-Coca-Cola-und-Nestle-article24516038.html</a:t>
            </a:r>
          </a:p>
        </p:txBody>
      </p:sp>
    </p:spTree>
    <p:extLst>
      <p:ext uri="{BB962C8B-B14F-4D97-AF65-F5344CB8AC3E}">
        <p14:creationId xmlns:p14="http://schemas.microsoft.com/office/powerpoint/2010/main" val="218517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Beispiel: Coca-Cola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Idee, Produkt und Markt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Gründungsphase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Wachstumsphase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Mythen und Narrative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Aktuelle Situation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3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8" t="3801" r="25788" b="5900"/>
          <a:stretch/>
        </p:blipFill>
        <p:spPr>
          <a:xfrm>
            <a:off x="7259216" y="48569"/>
            <a:ext cx="187220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00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5. Aktuelle Situation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3943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244408" y="6501331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395550" y="6458904"/>
            <a:ext cx="164700" cy="299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601000" y="6165304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Weltweit</a:t>
            </a: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Interbrand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; </a:t>
            </a:r>
            <a:r>
              <a:rPr sz="600" dirty="0">
                <a:solidFill>
                  <a:srgbClr val="555555"/>
                </a:solidFill>
                <a:latin typeface="Open Sans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 164637</a:t>
            </a: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2301033413"/>
              </p:ext>
            </p:extLst>
          </p:nvPr>
        </p:nvGraphicFramePr>
        <p:xfrm>
          <a:off x="507600" y="1798338"/>
          <a:ext cx="8056800" cy="451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New shape"/>
          <p:cNvSpPr/>
          <p:nvPr/>
        </p:nvSpPr>
        <p:spPr>
          <a:xfrm>
            <a:off x="477900" y="5728050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4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Ranking der weltweit wertvollsten Marken nach Markenwert </a:t>
            </a:r>
            <a:r>
              <a:rPr lang="de-DE" sz="1600" dirty="0"/>
              <a:t>(</a:t>
            </a:r>
            <a:r>
              <a:rPr lang="de-DE" sz="3600" b="1" dirty="0"/>
              <a:t>2021,</a:t>
            </a:r>
            <a:r>
              <a:rPr lang="de-DE" sz="1600" dirty="0"/>
              <a:t> Mrd. US$)</a:t>
            </a:r>
            <a:endParaRPr lang="en-GB" dirty="0"/>
          </a:p>
        </p:txBody>
      </p:sp>
      <p:sp>
        <p:nvSpPr>
          <p:cNvPr id="2" name="Rechteckige Legende 1"/>
          <p:cNvSpPr/>
          <p:nvPr/>
        </p:nvSpPr>
        <p:spPr>
          <a:xfrm>
            <a:off x="5796136" y="1988840"/>
            <a:ext cx="2088232" cy="1080120"/>
          </a:xfrm>
          <a:prstGeom prst="wedgeRectCallout">
            <a:avLst>
              <a:gd name="adj1" fmla="val -170589"/>
              <a:gd name="adj2" fmla="val 202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2012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Platz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77,84 Mrd. US$</a:t>
            </a:r>
          </a:p>
        </p:txBody>
      </p:sp>
    </p:spTree>
    <p:extLst>
      <p:ext uri="{BB962C8B-B14F-4D97-AF65-F5344CB8AC3E}">
        <p14:creationId xmlns:p14="http://schemas.microsoft.com/office/powerpoint/2010/main" val="718001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404650" y="6514062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3" name="New shape"/>
          <p:cNvSpPr/>
          <p:nvPr/>
        </p:nvSpPr>
        <p:spPr>
          <a:xfrm>
            <a:off x="507600" y="1780650"/>
            <a:ext cx="8127000" cy="245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>
            <a:normAutofit lnSpcReduction="10000"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1200" dirty="0">
                <a:solidFill>
                  <a:srgbClr val="919191"/>
                </a:solidFill>
                <a:latin typeface="Open Sans"/>
              </a:rPr>
              <a:t>Ranking der </a:t>
            </a:r>
            <a:r>
              <a:rPr sz="1200" dirty="0" err="1">
                <a:solidFill>
                  <a:srgbClr val="919191"/>
                </a:solidFill>
                <a:latin typeface="Open Sans"/>
              </a:rPr>
              <a:t>wertvollsten</a:t>
            </a:r>
            <a:r>
              <a:rPr sz="1200" dirty="0">
                <a:solidFill>
                  <a:srgbClr val="919191"/>
                </a:solidFill>
                <a:latin typeface="Open Sans"/>
              </a:rPr>
              <a:t> </a:t>
            </a:r>
            <a:r>
              <a:rPr sz="1200" dirty="0" err="1">
                <a:solidFill>
                  <a:srgbClr val="919191"/>
                </a:solidFill>
                <a:latin typeface="Open Sans"/>
              </a:rPr>
              <a:t>Marken</a:t>
            </a:r>
            <a:r>
              <a:rPr sz="1200" dirty="0">
                <a:solidFill>
                  <a:srgbClr val="919191"/>
                </a:solidFill>
                <a:latin typeface="Open Sans"/>
              </a:rPr>
              <a:t> weltweit </a:t>
            </a:r>
            <a:r>
              <a:rPr sz="1200" dirty="0" err="1">
                <a:solidFill>
                  <a:srgbClr val="919191"/>
                </a:solidFill>
                <a:latin typeface="Open Sans"/>
              </a:rPr>
              <a:t>nach</a:t>
            </a:r>
            <a:r>
              <a:rPr sz="1200" dirty="0">
                <a:solidFill>
                  <a:srgbClr val="919191"/>
                </a:solidFill>
                <a:latin typeface="Open Sans"/>
              </a:rPr>
              <a:t> </a:t>
            </a:r>
            <a:r>
              <a:rPr sz="1200" dirty="0" err="1">
                <a:solidFill>
                  <a:srgbClr val="919191"/>
                </a:solidFill>
                <a:latin typeface="Open Sans"/>
              </a:rPr>
              <a:t>Markenwert</a:t>
            </a:r>
            <a:r>
              <a:rPr sz="1200" dirty="0">
                <a:solidFill>
                  <a:srgbClr val="919191"/>
                </a:solidFill>
                <a:latin typeface="Open Sans"/>
              </a:rPr>
              <a:t> 2023</a:t>
            </a:r>
          </a:p>
        </p:txBody>
      </p:sp>
      <p:sp>
        <p:nvSpPr>
          <p:cNvPr id="4" name="New shape"/>
          <p:cNvSpPr/>
          <p:nvPr/>
        </p:nvSpPr>
        <p:spPr>
          <a:xfrm>
            <a:off x="816029" y="6237312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Weltweit</a:t>
            </a: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zu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zu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rId3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zu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>
                <a:solidFill>
                  <a:srgbClr val="555555"/>
                </a:solidFill>
                <a:latin typeface="Open Sans"/>
              </a:rPr>
              <a:t>Quelle(n): 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Kantar;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BrandZ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; </a:t>
            </a:r>
            <a:r>
              <a:rPr sz="600" dirty="0">
                <a:solidFill>
                  <a:srgbClr val="555555"/>
                </a:solidFill>
                <a:latin typeface="Open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 6003</a:t>
            </a: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943293005"/>
              </p:ext>
            </p:extLst>
          </p:nvPr>
        </p:nvGraphicFramePr>
        <p:xfrm>
          <a:off x="507600" y="2269350"/>
          <a:ext cx="8056800" cy="4111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Ranking der weltweit wertvollsten Marken nach Markenwert </a:t>
            </a:r>
            <a:r>
              <a:rPr lang="de-DE" sz="1600" dirty="0"/>
              <a:t>(</a:t>
            </a:r>
            <a:r>
              <a:rPr lang="de-DE" sz="3600" b="1" dirty="0">
                <a:solidFill>
                  <a:srgbClr val="FF0000"/>
                </a:solidFill>
              </a:rPr>
              <a:t>2023</a:t>
            </a:r>
            <a:r>
              <a:rPr lang="de-DE" sz="3600" b="1" dirty="0"/>
              <a:t>,</a:t>
            </a:r>
            <a:r>
              <a:rPr lang="de-DE" sz="1600" dirty="0"/>
              <a:t> Mrd. US$)</a:t>
            </a:r>
            <a:endParaRPr lang="en-GB" dirty="0"/>
          </a:p>
        </p:txBody>
      </p:sp>
      <p:sp>
        <p:nvSpPr>
          <p:cNvPr id="10" name="Ellipse 9"/>
          <p:cNvSpPr/>
          <p:nvPr/>
        </p:nvSpPr>
        <p:spPr>
          <a:xfrm rot="18847145">
            <a:off x="5069414" y="5702629"/>
            <a:ext cx="1152150" cy="4691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6474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282250" y="6559485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703350" y="6559485"/>
            <a:ext cx="164700" cy="299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913950" y="6200385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Weltweit; 2005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bis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202</a:t>
            </a:r>
            <a:r>
              <a:rPr lang="de-DE" sz="600" dirty="0">
                <a:solidFill>
                  <a:srgbClr val="555555"/>
                </a:solidFill>
                <a:latin typeface="Open Sans"/>
              </a:rPr>
              <a:t>2</a:t>
            </a:r>
            <a:endParaRPr sz="600" dirty="0">
              <a:solidFill>
                <a:srgbClr val="555555"/>
              </a:solidFill>
              <a:latin typeface="Open Sans"/>
            </a:endParaRP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rId4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Coca-Cola Company; </a:t>
            </a:r>
            <a:r>
              <a:rPr sz="600" dirty="0">
                <a:solidFill>
                  <a:srgbClr val="555555"/>
                </a:solidFill>
                <a:latin typeface="Open Sans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 259159</a:t>
            </a: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3382421311"/>
              </p:ext>
            </p:extLst>
          </p:nvPr>
        </p:nvGraphicFramePr>
        <p:xfrm>
          <a:off x="507600" y="1798338"/>
          <a:ext cx="8056800" cy="458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New shape"/>
          <p:cNvSpPr/>
          <p:nvPr/>
        </p:nvSpPr>
        <p:spPr>
          <a:xfrm>
            <a:off x="608850" y="6581085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DE" dirty="0"/>
              <a:t>Nettoumsatz von Coca-Cola weltweit [Mio. US$]</a:t>
            </a:r>
          </a:p>
        </p:txBody>
      </p:sp>
      <p:sp>
        <p:nvSpPr>
          <p:cNvPr id="2" name="Rechteck 1"/>
          <p:cNvSpPr/>
          <p:nvPr/>
        </p:nvSpPr>
        <p:spPr>
          <a:xfrm>
            <a:off x="8523450" y="3068960"/>
            <a:ext cx="225014" cy="30243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301918" y="2750707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43004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360427" y="60932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768122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208549" y="6520103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629649" y="6520103"/>
            <a:ext cx="164700" cy="299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840249" y="6161003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Weltweit; 2009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bis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202</a:t>
            </a:r>
            <a:r>
              <a:rPr lang="de-DE" sz="600" dirty="0">
                <a:solidFill>
                  <a:srgbClr val="555555"/>
                </a:solidFill>
                <a:latin typeface="Open Sans"/>
              </a:rPr>
              <a:t>2</a:t>
            </a:r>
            <a:endParaRPr sz="600" dirty="0">
              <a:solidFill>
                <a:srgbClr val="555555"/>
              </a:solidFill>
              <a:latin typeface="Open Sans"/>
            </a:endParaRP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Coca-Cola Company; </a:t>
            </a:r>
            <a:r>
              <a:rPr sz="600" dirty="0">
                <a:solidFill>
                  <a:srgbClr val="555555"/>
                </a:solidFill>
                <a:latin typeface="Open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 36321</a:t>
            </a:r>
          </a:p>
        </p:txBody>
      </p:sp>
      <p:sp>
        <p:nvSpPr>
          <p:cNvPr id="6" name="New shape"/>
          <p:cNvSpPr/>
          <p:nvPr/>
        </p:nvSpPr>
        <p:spPr>
          <a:xfrm>
            <a:off x="535149" y="6541703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DE" dirty="0"/>
              <a:t>Gewinn Coca-Cola Co. weltweit [Mio. US$]</a:t>
            </a:r>
          </a:p>
        </p:txBody>
      </p:sp>
      <p:graphicFrame>
        <p:nvGraphicFramePr>
          <p:cNvPr id="10" name="ChartObject"/>
          <p:cNvGraphicFramePr/>
          <p:nvPr>
            <p:extLst>
              <p:ext uri="{D42A27DB-BD31-4B8C-83A1-F6EECF244321}">
                <p14:modId xmlns:p14="http://schemas.microsoft.com/office/powerpoint/2010/main" val="868924958"/>
              </p:ext>
            </p:extLst>
          </p:nvPr>
        </p:nvGraphicFramePr>
        <p:xfrm>
          <a:off x="35496" y="1915418"/>
          <a:ext cx="8928992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3802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194733" y="6452396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615833" y="6452396"/>
            <a:ext cx="164700" cy="299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826433" y="6093296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Weltweit; 2007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bis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202</a:t>
            </a:r>
            <a:r>
              <a:rPr lang="de-DE" sz="600" dirty="0">
                <a:solidFill>
                  <a:srgbClr val="555555"/>
                </a:solidFill>
                <a:latin typeface="Open Sans"/>
              </a:rPr>
              <a:t>2</a:t>
            </a:r>
            <a:endParaRPr sz="600" dirty="0">
              <a:solidFill>
                <a:srgbClr val="555555"/>
              </a:solidFill>
              <a:latin typeface="Open Sans"/>
            </a:endParaRP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Coca-Cola Company; PepsiCo; </a:t>
            </a:r>
            <a:r>
              <a:rPr sz="600" dirty="0">
                <a:solidFill>
                  <a:srgbClr val="555555"/>
                </a:solidFill>
                <a:latin typeface="Open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 226275</a:t>
            </a:r>
          </a:p>
        </p:txBody>
      </p:sp>
      <p:sp>
        <p:nvSpPr>
          <p:cNvPr id="6" name="New shape"/>
          <p:cNvSpPr/>
          <p:nvPr/>
        </p:nvSpPr>
        <p:spPr>
          <a:xfrm>
            <a:off x="521333" y="6473996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DE" dirty="0"/>
              <a:t>Nettoumsatz von Coca-Cola und Pepsi-Cola weltweit [Mrd. US$]</a:t>
            </a:r>
          </a:p>
        </p:txBody>
      </p:sp>
      <p:graphicFrame>
        <p:nvGraphicFramePr>
          <p:cNvPr id="10" name="ChartObject"/>
          <p:cNvGraphicFramePr/>
          <p:nvPr>
            <p:extLst>
              <p:ext uri="{D42A27DB-BD31-4B8C-83A1-F6EECF244321}">
                <p14:modId xmlns:p14="http://schemas.microsoft.com/office/powerpoint/2010/main" val="3626003571"/>
              </p:ext>
            </p:extLst>
          </p:nvPr>
        </p:nvGraphicFramePr>
        <p:xfrm>
          <a:off x="35496" y="1377000"/>
          <a:ext cx="8928992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317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Object"/>
          <p:cNvGraphicFramePr/>
          <p:nvPr>
            <p:extLst>
              <p:ext uri="{D42A27DB-BD31-4B8C-83A1-F6EECF244321}">
                <p14:modId xmlns:p14="http://schemas.microsoft.com/office/powerpoint/2010/main" val="826464563"/>
              </p:ext>
            </p:extLst>
          </p:nvPr>
        </p:nvGraphicFramePr>
        <p:xfrm>
          <a:off x="625847" y="1916379"/>
          <a:ext cx="8856984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New shape"/>
          <p:cNvSpPr/>
          <p:nvPr/>
        </p:nvSpPr>
        <p:spPr>
          <a:xfrm>
            <a:off x="8204747" y="6380388"/>
            <a:ext cx="564300" cy="1161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625847" y="6380388"/>
            <a:ext cx="164700" cy="2997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836447" y="6021288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Deutschland; 20</a:t>
            </a:r>
            <a:r>
              <a:rPr lang="de-DE" sz="600" dirty="0">
                <a:solidFill>
                  <a:srgbClr val="555555"/>
                </a:solidFill>
                <a:latin typeface="Open Sans"/>
              </a:rPr>
              <a:t>21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und 202</a:t>
            </a:r>
            <a:r>
              <a:rPr lang="de-DE" sz="600" dirty="0">
                <a:solidFill>
                  <a:srgbClr val="555555"/>
                </a:solidFill>
                <a:latin typeface="Open Sans"/>
              </a:rPr>
              <a:t>2</a:t>
            </a:r>
            <a:endParaRPr sz="600" dirty="0">
              <a:solidFill>
                <a:srgbClr val="555555"/>
              </a:solidFill>
              <a:latin typeface="Open Sans"/>
            </a:endParaRP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Experte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(n) (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Getränke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-Info GBR / C.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Hohmann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); </a:t>
            </a:r>
            <a:r>
              <a:rPr sz="600" dirty="0">
                <a:solidFill>
                  <a:srgbClr val="555555"/>
                </a:solidFill>
                <a:latin typeface="Open Sans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 284691</a:t>
            </a:r>
          </a:p>
        </p:txBody>
      </p:sp>
      <p:sp>
        <p:nvSpPr>
          <p:cNvPr id="6" name="New shape"/>
          <p:cNvSpPr/>
          <p:nvPr/>
        </p:nvSpPr>
        <p:spPr>
          <a:xfrm>
            <a:off x="531347" y="6401988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4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79512" y="274638"/>
            <a:ext cx="885698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DE" dirty="0"/>
              <a:t>Absatz Erfrischungsgetränke in Deutschland [Mio. Liter]</a:t>
            </a:r>
          </a:p>
        </p:txBody>
      </p:sp>
      <p:sp>
        <p:nvSpPr>
          <p:cNvPr id="10" name="Ellipse 9"/>
          <p:cNvSpPr/>
          <p:nvPr/>
        </p:nvSpPr>
        <p:spPr>
          <a:xfrm rot="18847145">
            <a:off x="463185" y="4961646"/>
            <a:ext cx="1152128" cy="363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 rot="18847145">
            <a:off x="1777068" y="4749258"/>
            <a:ext cx="1152128" cy="363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349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Object"/>
          <p:cNvGraphicFramePr/>
          <p:nvPr>
            <p:extLst>
              <p:ext uri="{D42A27DB-BD31-4B8C-83A1-F6EECF244321}">
                <p14:modId xmlns:p14="http://schemas.microsoft.com/office/powerpoint/2010/main" val="1920926847"/>
              </p:ext>
            </p:extLst>
          </p:nvPr>
        </p:nvGraphicFramePr>
        <p:xfrm>
          <a:off x="378468" y="1186650"/>
          <a:ext cx="8856984" cy="478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New shape"/>
          <p:cNvSpPr/>
          <p:nvPr/>
        </p:nvSpPr>
        <p:spPr>
          <a:xfrm>
            <a:off x="8051868" y="6525701"/>
            <a:ext cx="564300" cy="1161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472968" y="6525701"/>
            <a:ext cx="164700" cy="2997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683568" y="6166601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Deutschland; 2012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bis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202</a:t>
            </a:r>
            <a:r>
              <a:rPr lang="de-DE" sz="600" dirty="0">
                <a:solidFill>
                  <a:srgbClr val="555555"/>
                </a:solidFill>
                <a:latin typeface="Open Sans"/>
              </a:rPr>
              <a:t>2</a:t>
            </a:r>
            <a:endParaRPr sz="600" dirty="0">
              <a:solidFill>
                <a:srgbClr val="555555"/>
              </a:solidFill>
              <a:latin typeface="Open Sans"/>
            </a:endParaRP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wafg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;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Statistisches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Bundesamt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; </a:t>
            </a:r>
            <a:r>
              <a:rPr sz="600" dirty="0">
                <a:solidFill>
                  <a:srgbClr val="555555"/>
                </a:solidFill>
                <a:latin typeface="Open Sans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 6200</a:t>
            </a:r>
          </a:p>
        </p:txBody>
      </p:sp>
      <p:sp>
        <p:nvSpPr>
          <p:cNvPr id="6" name="New shape"/>
          <p:cNvSpPr/>
          <p:nvPr/>
        </p:nvSpPr>
        <p:spPr>
          <a:xfrm>
            <a:off x="378468" y="6547301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87016" y="-91003"/>
            <a:ext cx="885698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DE" dirty="0"/>
              <a:t>Pro-Kopf-Konsum von Erfrischungsgetränken (in Liter)</a:t>
            </a:r>
          </a:p>
        </p:txBody>
      </p:sp>
      <p:sp>
        <p:nvSpPr>
          <p:cNvPr id="10" name="Ellipse 9"/>
          <p:cNvSpPr/>
          <p:nvPr/>
        </p:nvSpPr>
        <p:spPr>
          <a:xfrm>
            <a:off x="1835696" y="1439148"/>
            <a:ext cx="2592288" cy="363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4459477" y="1173150"/>
            <a:ext cx="3191836" cy="363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273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033719" y="6452396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454819" y="6452396"/>
            <a:ext cx="164700" cy="299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665419" y="6093296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Weltweit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; 2020/21¹</a:t>
            </a: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Numbeo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; </a:t>
            </a:r>
            <a:r>
              <a:rPr sz="600" dirty="0">
                <a:solidFill>
                  <a:srgbClr val="555555"/>
                </a:solidFill>
                <a:latin typeface="Open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 1277623</a:t>
            </a:r>
          </a:p>
        </p:txBody>
      </p:sp>
      <p:graphicFrame>
        <p:nvGraphicFramePr>
          <p:cNvPr id="5" name="ChartObject"/>
          <p:cNvGraphicFramePr/>
          <p:nvPr>
            <p:extLst>
              <p:ext uri="{D42A27DB-BD31-4B8C-83A1-F6EECF244321}">
                <p14:modId xmlns:p14="http://schemas.microsoft.com/office/powerpoint/2010/main" val="302024947"/>
              </p:ext>
            </p:extLst>
          </p:nvPr>
        </p:nvGraphicFramePr>
        <p:xfrm>
          <a:off x="507600" y="1798338"/>
          <a:ext cx="8056800" cy="429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New shape"/>
          <p:cNvSpPr/>
          <p:nvPr/>
        </p:nvSpPr>
        <p:spPr>
          <a:xfrm>
            <a:off x="360319" y="6473996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4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DE" dirty="0"/>
              <a:t>Coca-Cola Index (Preis 0,33 l Flasche in Euro)</a:t>
            </a:r>
          </a:p>
        </p:txBody>
      </p:sp>
      <p:sp>
        <p:nvSpPr>
          <p:cNvPr id="10" name="Ellipse 9"/>
          <p:cNvSpPr/>
          <p:nvPr/>
        </p:nvSpPr>
        <p:spPr>
          <a:xfrm rot="18847145">
            <a:off x="4167545" y="5530647"/>
            <a:ext cx="1152128" cy="3638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555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8121224" y="6452396"/>
            <a:ext cx="564300" cy="1161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7" name="New shape"/>
          <p:cNvSpPr/>
          <p:nvPr/>
        </p:nvSpPr>
        <p:spPr>
          <a:xfrm>
            <a:off x="542324" y="6452396"/>
            <a:ext cx="164700" cy="299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4" name="New shape"/>
          <p:cNvSpPr/>
          <p:nvPr/>
        </p:nvSpPr>
        <p:spPr>
          <a:xfrm>
            <a:off x="752924" y="6093296"/>
            <a:ext cx="6210000" cy="55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sz="600" b="1" dirty="0" err="1">
                <a:solidFill>
                  <a:srgbClr val="555555"/>
                </a:solidFill>
                <a:latin typeface="Open Sans"/>
              </a:rPr>
              <a:t>Hinweis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(e):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Weltweit; 2007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bis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202</a:t>
            </a:r>
            <a:r>
              <a:rPr lang="de-DE" sz="600" dirty="0">
                <a:solidFill>
                  <a:srgbClr val="555555"/>
                </a:solidFill>
                <a:latin typeface="Open Sans"/>
              </a:rPr>
              <a:t>2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; Stand: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Jeweils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31.12.</a:t>
            </a:r>
          </a:p>
          <a:p>
            <a:pPr algn="l"/>
            <a:r>
              <a:rPr sz="600" dirty="0" err="1">
                <a:solidFill>
                  <a:srgbClr val="555555"/>
                </a:solidFill>
                <a:latin typeface="Open Sans"/>
              </a:rPr>
              <a:t>Weitere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Angaben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dieser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Statistik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sowie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Erläuterungen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Fußnoten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,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sind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auf </a:t>
            </a:r>
            <a:r>
              <a:rPr sz="600" dirty="0" err="1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Seite</a:t>
            </a:r>
            <a:r>
              <a:rPr sz="600" dirty="0">
                <a:solidFill>
                  <a:srgbClr val="555555"/>
                </a:solidFill>
                <a:latin typeface="Open Sans"/>
                <a:hlinkClick r:id="" action="ppaction://noactio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8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zu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 </a:t>
            </a:r>
            <a:r>
              <a:rPr sz="600" dirty="0" err="1">
                <a:solidFill>
                  <a:srgbClr val="555555"/>
                </a:solidFill>
                <a:latin typeface="Open Sans"/>
              </a:rPr>
              <a:t>finden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algn="l"/>
            <a:r>
              <a:rPr sz="600" b="1" dirty="0" err="1">
                <a:solidFill>
                  <a:srgbClr val="555555"/>
                </a:solidFill>
                <a:latin typeface="Open Sans"/>
              </a:rPr>
              <a:t>Quelle</a:t>
            </a:r>
            <a:r>
              <a:rPr sz="600" b="1" dirty="0">
                <a:solidFill>
                  <a:srgbClr val="555555"/>
                </a:solidFill>
                <a:latin typeface="Open Sans"/>
              </a:rPr>
              <a:t>(n): </a:t>
            </a:r>
            <a:r>
              <a:rPr sz="600" dirty="0">
                <a:solidFill>
                  <a:srgbClr val="555555"/>
                </a:solidFill>
                <a:latin typeface="Open Sans"/>
              </a:rPr>
              <a:t>Coca-Cola Company; </a:t>
            </a:r>
            <a:r>
              <a:rPr sz="600" dirty="0">
                <a:solidFill>
                  <a:srgbClr val="555555"/>
                </a:solidFill>
                <a:latin typeface="Open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ID 258424</a:t>
            </a:r>
          </a:p>
        </p:txBody>
      </p:sp>
      <p:sp>
        <p:nvSpPr>
          <p:cNvPr id="6" name="New shape"/>
          <p:cNvSpPr/>
          <p:nvPr/>
        </p:nvSpPr>
        <p:spPr>
          <a:xfrm>
            <a:off x="447824" y="6473996"/>
            <a:ext cx="342900" cy="18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t"/>
          <a:lstStyle/>
          <a:p>
            <a:pPr algn="ctr">
              <a:spcAft>
                <a:spcPct val="20000"/>
              </a:spcAft>
            </a:pPr>
            <a:r>
              <a:rPr sz="750" dirty="0">
                <a:solidFill>
                  <a:srgbClr val="FFFFFF"/>
                </a:solidFill>
                <a:latin typeface="Open Sans"/>
              </a:rPr>
              <a:t>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de-DE" dirty="0"/>
              <a:t>Anzahl der Mitarbeiter von Coca-Cola weltweit</a:t>
            </a:r>
          </a:p>
        </p:txBody>
      </p:sp>
      <p:graphicFrame>
        <p:nvGraphicFramePr>
          <p:cNvPr id="10" name="ChartObject"/>
          <p:cNvGraphicFramePr/>
          <p:nvPr>
            <p:extLst>
              <p:ext uri="{D42A27DB-BD31-4B8C-83A1-F6EECF244321}">
                <p14:modId xmlns:p14="http://schemas.microsoft.com/office/powerpoint/2010/main" val="3498959781"/>
              </p:ext>
            </p:extLst>
          </p:nvPr>
        </p:nvGraphicFramePr>
        <p:xfrm>
          <a:off x="0" y="1996523"/>
          <a:ext cx="9036496" cy="41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0437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1. Idee, Produkt und Markt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Coca-Cola wurde von John Pemberton am 8. Mai 1886 durch einen Zufall erfunden, denn eigentlich wollte er einen Sirup herstellen, welcher Kopfschmerzen lindern sollte</a:t>
            </a:r>
          </a:p>
          <a:p>
            <a:r>
              <a:rPr lang="de-DE" dirty="0"/>
              <a:t>Kernprodukt: </a:t>
            </a:r>
          </a:p>
          <a:p>
            <a:pPr lvl="1"/>
            <a:r>
              <a:rPr lang="de-DE" dirty="0"/>
              <a:t>Kann heute chemisch exakt analysiert werden, im Prinzip seit fast 140 Jahren unverändert</a:t>
            </a:r>
          </a:p>
          <a:p>
            <a:r>
              <a:rPr lang="de-DE" dirty="0"/>
              <a:t>Marke: Absolute Kondensation auf die Marke</a:t>
            </a:r>
          </a:p>
          <a:p>
            <a:pPr lvl="1"/>
            <a:r>
              <a:rPr lang="de-DE" dirty="0"/>
              <a:t>Name (1886)</a:t>
            </a:r>
          </a:p>
          <a:p>
            <a:pPr lvl="1"/>
            <a:r>
              <a:rPr lang="de-DE" dirty="0"/>
              <a:t>Schriftzug (1916)</a:t>
            </a:r>
          </a:p>
          <a:p>
            <a:pPr lvl="1"/>
            <a:r>
              <a:rPr lang="de-DE" dirty="0"/>
              <a:t>Flasche (1929)</a:t>
            </a:r>
          </a:p>
          <a:p>
            <a:pPr lvl="1"/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13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Fusion Europa (2016)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40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33" y="2786063"/>
            <a:ext cx="2590800" cy="5397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57" y="2739272"/>
            <a:ext cx="2960485" cy="43276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078"/>
            <a:ext cx="2987824" cy="746956"/>
          </a:xfrm>
          <a:prstGeom prst="rect">
            <a:avLst/>
          </a:prstGeom>
        </p:spPr>
      </p:pic>
      <p:cxnSp>
        <p:nvCxnSpPr>
          <p:cNvPr id="12" name="Gerade Verbindung mit Pfeil 11"/>
          <p:cNvCxnSpPr>
            <a:stCxn id="9" idx="2"/>
            <a:endCxn id="28" idx="0"/>
          </p:cNvCxnSpPr>
          <p:nvPr/>
        </p:nvCxnSpPr>
        <p:spPr>
          <a:xfrm>
            <a:off x="1493912" y="3172034"/>
            <a:ext cx="3078087" cy="68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8" idx="2"/>
            <a:endCxn id="28" idx="0"/>
          </p:cNvCxnSpPr>
          <p:nvPr/>
        </p:nvCxnSpPr>
        <p:spPr>
          <a:xfrm flipH="1">
            <a:off x="4571999" y="3172034"/>
            <a:ext cx="1" cy="68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7" idx="2"/>
            <a:endCxn id="28" idx="0"/>
          </p:cNvCxnSpPr>
          <p:nvPr/>
        </p:nvCxnSpPr>
        <p:spPr>
          <a:xfrm flipH="1">
            <a:off x="4571999" y="3325813"/>
            <a:ext cx="3268134" cy="532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ige Legende 24"/>
          <p:cNvSpPr/>
          <p:nvPr/>
        </p:nvSpPr>
        <p:spPr>
          <a:xfrm>
            <a:off x="3253528" y="1277226"/>
            <a:ext cx="2470599" cy="1088365"/>
          </a:xfrm>
          <a:prstGeom prst="wedgeRectCallout">
            <a:avLst>
              <a:gd name="adj1" fmla="val -2579"/>
              <a:gd name="adj2" fmla="val 8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/>
              <a:t>Belgien</a:t>
            </a:r>
            <a:r>
              <a:rPr lang="en-US" sz="1600" dirty="0"/>
              <a:t>, </a:t>
            </a:r>
            <a:r>
              <a:rPr lang="en-US" sz="1600" dirty="0" err="1"/>
              <a:t>Frankreich</a:t>
            </a:r>
            <a:r>
              <a:rPr lang="en-US" sz="1600" dirty="0"/>
              <a:t>, Great Britain, Luxembourg, Monaco, The Netherlands, Norway , Sweden</a:t>
            </a:r>
          </a:p>
        </p:txBody>
      </p:sp>
      <p:sp>
        <p:nvSpPr>
          <p:cNvPr id="26" name="Rechteckige Legende 25"/>
          <p:cNvSpPr/>
          <p:nvPr/>
        </p:nvSpPr>
        <p:spPr>
          <a:xfrm>
            <a:off x="6773333" y="1311555"/>
            <a:ext cx="2133600" cy="1053109"/>
          </a:xfrm>
          <a:prstGeom prst="wedgeRectCallout">
            <a:avLst>
              <a:gd name="adj1" fmla="val -2579"/>
              <a:gd name="adj2" fmla="val 8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Spanien, Portugal</a:t>
            </a:r>
            <a:endParaRPr lang="en-GB" sz="1600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72" y="3858041"/>
            <a:ext cx="4007654" cy="13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6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Fusion Europa/</a:t>
            </a:r>
            <a:r>
              <a:rPr lang="en-GB" dirty="0" err="1"/>
              <a:t>Asien</a:t>
            </a:r>
            <a:r>
              <a:rPr lang="en-GB" dirty="0"/>
              <a:t> (2021)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41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33" y="2786063"/>
            <a:ext cx="2590800" cy="5397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57" y="2739272"/>
            <a:ext cx="2960485" cy="43276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078"/>
            <a:ext cx="2987824" cy="74695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85" y="5656201"/>
            <a:ext cx="1835696" cy="919760"/>
          </a:xfrm>
          <a:prstGeom prst="rect">
            <a:avLst/>
          </a:prstGeom>
        </p:spPr>
      </p:pic>
      <p:cxnSp>
        <p:nvCxnSpPr>
          <p:cNvPr id="18" name="Gerade Verbindung mit Pfeil 17"/>
          <p:cNvCxnSpPr>
            <a:stCxn id="10" idx="1"/>
            <a:endCxn id="5" idx="3"/>
          </p:cNvCxnSpPr>
          <p:nvPr/>
        </p:nvCxnSpPr>
        <p:spPr>
          <a:xfrm flipH="1">
            <a:off x="5628250" y="6116081"/>
            <a:ext cx="1294035" cy="109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ige Legende 21"/>
          <p:cNvSpPr/>
          <p:nvPr/>
        </p:nvSpPr>
        <p:spPr>
          <a:xfrm>
            <a:off x="6773333" y="4031635"/>
            <a:ext cx="2133600" cy="1053109"/>
          </a:xfrm>
          <a:prstGeom prst="wedgeRectCallout">
            <a:avLst>
              <a:gd name="adj1" fmla="val 2183"/>
              <a:gd name="adj2" fmla="val 100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/>
              <a:t>Australia</a:t>
            </a:r>
            <a:r>
              <a:rPr lang="de-DE" sz="1600" dirty="0"/>
              <a:t>, New </a:t>
            </a:r>
            <a:r>
              <a:rPr lang="de-DE" sz="1600" dirty="0" err="1"/>
              <a:t>Zealand</a:t>
            </a:r>
            <a:r>
              <a:rPr lang="de-DE" sz="1600" dirty="0"/>
              <a:t>, </a:t>
            </a:r>
            <a:r>
              <a:rPr lang="de-DE" sz="1600" dirty="0" err="1"/>
              <a:t>Indonesia</a:t>
            </a:r>
            <a:r>
              <a:rPr lang="de-DE" sz="1600" dirty="0"/>
              <a:t>, Papua New Guinea, </a:t>
            </a:r>
            <a:r>
              <a:rPr lang="de-DE" sz="1600" dirty="0" err="1"/>
              <a:t>Fiji</a:t>
            </a:r>
            <a:r>
              <a:rPr lang="de-DE" sz="1600" dirty="0"/>
              <a:t>, Samoa</a:t>
            </a:r>
            <a:endParaRPr lang="en-GB" sz="1600" dirty="0"/>
          </a:p>
        </p:txBody>
      </p:sp>
      <p:sp>
        <p:nvSpPr>
          <p:cNvPr id="25" name="Rechteckige Legende 24"/>
          <p:cNvSpPr/>
          <p:nvPr/>
        </p:nvSpPr>
        <p:spPr>
          <a:xfrm>
            <a:off x="3253528" y="1277226"/>
            <a:ext cx="2470599" cy="1088365"/>
          </a:xfrm>
          <a:prstGeom prst="wedgeRectCallout">
            <a:avLst>
              <a:gd name="adj1" fmla="val -2579"/>
              <a:gd name="adj2" fmla="val 8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Belgium, France, Great Britain, Luxembourg, Monaco, The Netherlands, Norway , Sweden</a:t>
            </a:r>
          </a:p>
        </p:txBody>
      </p:sp>
      <p:sp>
        <p:nvSpPr>
          <p:cNvPr id="26" name="Rechteckige Legende 25"/>
          <p:cNvSpPr/>
          <p:nvPr/>
        </p:nvSpPr>
        <p:spPr>
          <a:xfrm>
            <a:off x="6773333" y="1311555"/>
            <a:ext cx="2133600" cy="1053109"/>
          </a:xfrm>
          <a:prstGeom prst="wedgeRectCallout">
            <a:avLst>
              <a:gd name="adj1" fmla="val -2579"/>
              <a:gd name="adj2" fmla="val 89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Spanien, Portugal</a:t>
            </a:r>
            <a:endParaRPr lang="en-GB" sz="1600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33" y="2786063"/>
            <a:ext cx="2590800" cy="53975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57" y="2739272"/>
            <a:ext cx="2960485" cy="432762"/>
          </a:xfrm>
          <a:prstGeom prst="rect">
            <a:avLst/>
          </a:prstGeom>
        </p:spPr>
      </p:pic>
      <p:cxnSp>
        <p:nvCxnSpPr>
          <p:cNvPr id="21" name="Gerade Verbindung mit Pfeil 20"/>
          <p:cNvCxnSpPr>
            <a:endCxn id="28" idx="0"/>
          </p:cNvCxnSpPr>
          <p:nvPr/>
        </p:nvCxnSpPr>
        <p:spPr>
          <a:xfrm>
            <a:off x="1493912" y="3172034"/>
            <a:ext cx="3078087" cy="68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20" idx="2"/>
            <a:endCxn id="28" idx="0"/>
          </p:cNvCxnSpPr>
          <p:nvPr/>
        </p:nvCxnSpPr>
        <p:spPr>
          <a:xfrm flipH="1">
            <a:off x="4571999" y="3172034"/>
            <a:ext cx="1" cy="686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9" idx="2"/>
            <a:endCxn id="28" idx="0"/>
          </p:cNvCxnSpPr>
          <p:nvPr/>
        </p:nvCxnSpPr>
        <p:spPr>
          <a:xfrm flipH="1">
            <a:off x="4571999" y="3325813"/>
            <a:ext cx="3268134" cy="532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172" y="3858041"/>
            <a:ext cx="4007654" cy="13648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48" y="5612437"/>
            <a:ext cx="2112502" cy="1226614"/>
          </a:xfrm>
          <a:prstGeom prst="rect">
            <a:avLst/>
          </a:prstGeom>
        </p:spPr>
      </p:pic>
      <p:cxnSp>
        <p:nvCxnSpPr>
          <p:cNvPr id="29" name="Gerade Verbindung mit Pfeil 28"/>
          <p:cNvCxnSpPr>
            <a:endCxn id="5" idx="0"/>
          </p:cNvCxnSpPr>
          <p:nvPr/>
        </p:nvCxnSpPr>
        <p:spPr>
          <a:xfrm flipH="1">
            <a:off x="4571999" y="5191071"/>
            <a:ext cx="1" cy="421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716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Coca-Cola Beverages Africa (2014)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5167132"/>
            <a:ext cx="3524250" cy="78105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42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96" y="2996952"/>
            <a:ext cx="2053208" cy="137191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191000" cy="676275"/>
          </a:xfrm>
          <a:prstGeom prst="rect">
            <a:avLst/>
          </a:prstGeom>
        </p:spPr>
      </p:pic>
      <p:pic>
        <p:nvPicPr>
          <p:cNvPr id="10" name="Grafik 9" descr="Food Business Africa | CCBA's first Chairperson Phil Gutsche steps down,  company appoints Bruno Pietracci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18" y="1589514"/>
            <a:ext cx="2879938" cy="13993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erade Verbindung mit Pfeil 11"/>
          <p:cNvCxnSpPr>
            <a:stCxn id="8" idx="2"/>
          </p:cNvCxnSpPr>
          <p:nvPr/>
        </p:nvCxnSpPr>
        <p:spPr>
          <a:xfrm>
            <a:off x="2347020" y="2521099"/>
            <a:ext cx="785011" cy="2420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7" idx="2"/>
            <a:endCxn id="6" idx="0"/>
          </p:cNvCxnSpPr>
          <p:nvPr/>
        </p:nvCxnSpPr>
        <p:spPr>
          <a:xfrm>
            <a:off x="4572000" y="4368868"/>
            <a:ext cx="0" cy="798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0" idx="2"/>
          </p:cNvCxnSpPr>
          <p:nvPr/>
        </p:nvCxnSpPr>
        <p:spPr>
          <a:xfrm flipH="1">
            <a:off x="6058818" y="2988816"/>
            <a:ext cx="1439969" cy="2096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86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können wir lernen?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Am Anfang steht eine Idee, die aber angepasst werden muss</a:t>
            </a:r>
          </a:p>
          <a:p>
            <a:r>
              <a:rPr lang="de-DE" dirty="0"/>
              <a:t>Coca-Cola lebt von der Marke, nicht vom Kernprodukt</a:t>
            </a:r>
          </a:p>
          <a:p>
            <a:r>
              <a:rPr lang="de-DE" dirty="0"/>
              <a:t>Erfolg in der Vergangenheit ist keine Zukunftsgarantie</a:t>
            </a:r>
          </a:p>
          <a:p>
            <a:r>
              <a:rPr lang="de-DE" dirty="0"/>
              <a:t>Märkte verändern sich</a:t>
            </a:r>
            <a:r>
              <a:rPr lang="de-DE"/>
              <a:t>: Balance </a:t>
            </a:r>
            <a:r>
              <a:rPr lang="de-DE" dirty="0"/>
              <a:t>zwischen Beharrung und Wandlung.</a:t>
            </a:r>
          </a:p>
          <a:p>
            <a:r>
              <a:rPr lang="de-DE" dirty="0"/>
              <a:t>Es sind oft Einzelpersönlichkeiten, die Unternehmensgeschichte schreiben – und damit unsere ganze Kultur prägen.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16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Entwicklung der Flasche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915816" y="6642556"/>
            <a:ext cx="41280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/>
              <a:t>https://thedieline.com/blog/2009/11/17/the-evolution-of-the-coca-cola-contour-bottle.html?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6752"/>
            <a:ext cx="8075240" cy="5388387"/>
          </a:xfrm>
        </p:spPr>
      </p:pic>
    </p:spTree>
    <p:extLst>
      <p:ext uri="{BB962C8B-B14F-4D97-AF65-F5344CB8AC3E}">
        <p14:creationId xmlns:p14="http://schemas.microsoft.com/office/powerpoint/2010/main" val="371713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Coca-Cola System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01975"/>
            <a:ext cx="6264696" cy="57560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 rot="16200000">
            <a:off x="5566061" y="272695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https://investors.coca-colacompany.com/about/coca-cola-system</a:t>
            </a:r>
          </a:p>
        </p:txBody>
      </p:sp>
    </p:spTree>
    <p:extLst>
      <p:ext uri="{BB962C8B-B14F-4D97-AF65-F5344CB8AC3E}">
        <p14:creationId xmlns:p14="http://schemas.microsoft.com/office/powerpoint/2010/main" val="271894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Coca-Cola System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01975"/>
            <a:ext cx="6264696" cy="57560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 rot="16200000">
            <a:off x="5566061" y="272695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https://investors.coca-colacompany.com/about/coca-cola-system</a:t>
            </a:r>
          </a:p>
        </p:txBody>
      </p:sp>
      <p:sp>
        <p:nvSpPr>
          <p:cNvPr id="7" name="Rechteckige Legende 6"/>
          <p:cNvSpPr/>
          <p:nvPr/>
        </p:nvSpPr>
        <p:spPr>
          <a:xfrm>
            <a:off x="6166560" y="0"/>
            <a:ext cx="2952328" cy="3024336"/>
          </a:xfrm>
          <a:prstGeom prst="wedgeRectCallout">
            <a:avLst>
              <a:gd name="adj1" fmla="val -106837"/>
              <a:gd name="adj2" fmla="val 28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Coca-Cola Company: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Herstellung des Sirups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Lizenzvergabe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Weltweites Marketing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Werbung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Markterschließung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88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Coca-Cola System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01975"/>
            <a:ext cx="6264696" cy="57560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 rot="16200000">
            <a:off x="5566061" y="272695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https://investors.coca-colacompany.com/about/coca-cola-system</a:t>
            </a:r>
          </a:p>
        </p:txBody>
      </p:sp>
      <p:sp>
        <p:nvSpPr>
          <p:cNvPr id="7" name="Rechteckige Legende 6"/>
          <p:cNvSpPr/>
          <p:nvPr/>
        </p:nvSpPr>
        <p:spPr>
          <a:xfrm>
            <a:off x="4792011" y="2420888"/>
            <a:ext cx="2952328" cy="1268760"/>
          </a:xfrm>
          <a:prstGeom prst="wedgeRectCallout">
            <a:avLst>
              <a:gd name="adj1" fmla="val -106837"/>
              <a:gd name="adj2" fmla="val 28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Franchising-System mit Verpflichtung, den Sirup bei Coca-Cola Corporation zu kaufen</a:t>
            </a:r>
          </a:p>
        </p:txBody>
      </p:sp>
    </p:spTree>
    <p:extLst>
      <p:ext uri="{BB962C8B-B14F-4D97-AF65-F5344CB8AC3E}">
        <p14:creationId xmlns:p14="http://schemas.microsoft.com/office/powerpoint/2010/main" val="420107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Coca-Cola System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01975"/>
            <a:ext cx="6264696" cy="575602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0862-045E-48AD-AE9D-217AB5576DA8}" type="slidenum">
              <a:rPr lang="de-DE" smtClean="0"/>
              <a:t>9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 rot="16200000">
            <a:off x="5566061" y="272695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https://investors.coca-colacompany.com/about/coca-cola-system</a:t>
            </a:r>
          </a:p>
        </p:txBody>
      </p:sp>
      <p:sp>
        <p:nvSpPr>
          <p:cNvPr id="3" name="Rechteckige Legende 2"/>
          <p:cNvSpPr/>
          <p:nvPr/>
        </p:nvSpPr>
        <p:spPr>
          <a:xfrm>
            <a:off x="395536" y="188640"/>
            <a:ext cx="6624736" cy="3024336"/>
          </a:xfrm>
          <a:prstGeom prst="wedgeRectCallout">
            <a:avLst>
              <a:gd name="adj1" fmla="val -25690"/>
              <a:gd name="adj2" fmla="val 96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Größte unabhängige Abfüller (mit 41 % des Weltvolumens):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Coca-Cola FEMSA, Latein Amerika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Coca-Cola Europacific Partners plc (CCEP), Westeuropa, Australien, Pazifik und Indonesien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Coca-Cola HBC AG (Coca-Cola Hellenic), Osteuropa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Arca Continental, Latein Amerika und Teile von Nordamerika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Swire Beverages, Asien und Teile von Nordamerika</a:t>
            </a:r>
          </a:p>
        </p:txBody>
      </p:sp>
    </p:spTree>
    <p:extLst>
      <p:ext uri="{BB962C8B-B14F-4D97-AF65-F5344CB8AC3E}">
        <p14:creationId xmlns:p14="http://schemas.microsoft.com/office/powerpoint/2010/main" val="285934115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1776</Words>
  <Application>Microsoft Office PowerPoint</Application>
  <PresentationFormat>Bildschirmpräsentation (4:3)</PresentationFormat>
  <Paragraphs>433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9" baseType="lpstr">
      <vt:lpstr>Arial</vt:lpstr>
      <vt:lpstr>Calibri</vt:lpstr>
      <vt:lpstr>Open Sans</vt:lpstr>
      <vt:lpstr>Open Sans Light</vt:lpstr>
      <vt:lpstr>Times New Roman</vt:lpstr>
      <vt:lpstr>Larissa</vt:lpstr>
      <vt:lpstr>Unternehmensgeschichte(n)   Prof. Dr. Steffen Fleßa Lst. für Allgemeine Betriebswirtschaftslehre und Gesundheitsmanagement Universität Greifswald </vt:lpstr>
      <vt:lpstr>Gliederung</vt:lpstr>
      <vt:lpstr>Beispiel: Coca-Cola</vt:lpstr>
      <vt:lpstr>1. Idee, Produkt und Markt</vt:lpstr>
      <vt:lpstr>Entwicklung der Flasche</vt:lpstr>
      <vt:lpstr>Coca-Cola System</vt:lpstr>
      <vt:lpstr>Coca-Cola System</vt:lpstr>
      <vt:lpstr>Coca-Cola System</vt:lpstr>
      <vt:lpstr>Coca-Cola System</vt:lpstr>
      <vt:lpstr>Diversifizierung</vt:lpstr>
      <vt:lpstr>Vision</vt:lpstr>
      <vt:lpstr>Markt</vt:lpstr>
      <vt:lpstr>Universalität und Standardisierung</vt:lpstr>
      <vt:lpstr>Innovationen</vt:lpstr>
      <vt:lpstr>2. Gründungsphase</vt:lpstr>
      <vt:lpstr>Erste Werbung 1886 </vt:lpstr>
      <vt:lpstr>Asa G. Candler</vt:lpstr>
      <vt:lpstr>3. Wachstumsphase</vt:lpstr>
      <vt:lpstr>Marketing</vt:lpstr>
      <vt:lpstr>Kulturprägung</vt:lpstr>
      <vt:lpstr>Coca-Cola und Militär</vt:lpstr>
      <vt:lpstr>Diversifizierung</vt:lpstr>
      <vt:lpstr>Krisen</vt:lpstr>
      <vt:lpstr>New Coke</vt:lpstr>
      <vt:lpstr>Aktuelle Herausforderungen</vt:lpstr>
      <vt:lpstr>Konkurrenz</vt:lpstr>
      <vt:lpstr>4. Mythen und Narrative</vt:lpstr>
      <vt:lpstr>Systemkritik</vt:lpstr>
      <vt:lpstr>Inbegriff für Amerika – negative Folgen</vt:lpstr>
      <vt:lpstr>5. Aktuelle Situation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Fusion Europa (2016)</vt:lpstr>
      <vt:lpstr>Fusion Europa/Asien (2021)</vt:lpstr>
      <vt:lpstr>Coca-Cola Beverages Africa (2014)</vt:lpstr>
      <vt:lpstr>Was können wir lernen?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GESUNDHEITSMANAGEMENT IV Teil 4a   Prof. Dr. Steffen Fleßa Lst. für Allgemeine Betriebswirtschaftslehre und Gesundheitsmanagement Universität Greifswald</dc:title>
  <dc:creator>PC-Benutzer</dc:creator>
  <cp:lastModifiedBy>Steffen Flessa</cp:lastModifiedBy>
  <cp:revision>60</cp:revision>
  <cp:lastPrinted>2012-12-01T16:11:03Z</cp:lastPrinted>
  <dcterms:created xsi:type="dcterms:W3CDTF">2011-02-01T13:51:46Z</dcterms:created>
  <dcterms:modified xsi:type="dcterms:W3CDTF">2024-09-17T13:28:07Z</dcterms:modified>
</cp:coreProperties>
</file>