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7" r:id="rId2"/>
    <p:sldId id="258" r:id="rId3"/>
    <p:sldId id="448" r:id="rId4"/>
    <p:sldId id="357" r:id="rId5"/>
    <p:sldId id="445" r:id="rId6"/>
    <p:sldId id="446" r:id="rId7"/>
    <p:sldId id="375" r:id="rId8"/>
    <p:sldId id="376" r:id="rId9"/>
    <p:sldId id="377" r:id="rId10"/>
    <p:sldId id="378" r:id="rId11"/>
    <p:sldId id="388" r:id="rId12"/>
    <p:sldId id="259" r:id="rId13"/>
    <p:sldId id="262" r:id="rId14"/>
    <p:sldId id="264" r:id="rId15"/>
    <p:sldId id="389" r:id="rId16"/>
    <p:sldId id="391" r:id="rId17"/>
    <p:sldId id="393" r:id="rId18"/>
    <p:sldId id="394" r:id="rId19"/>
    <p:sldId id="424" r:id="rId20"/>
    <p:sldId id="425" r:id="rId21"/>
    <p:sldId id="426" r:id="rId22"/>
    <p:sldId id="400" r:id="rId23"/>
    <p:sldId id="401" r:id="rId24"/>
    <p:sldId id="449" r:id="rId25"/>
    <p:sldId id="450" r:id="rId26"/>
    <p:sldId id="443" r:id="rId27"/>
    <p:sldId id="444" r:id="rId28"/>
    <p:sldId id="402" r:id="rId29"/>
    <p:sldId id="434" r:id="rId30"/>
    <p:sldId id="435" r:id="rId31"/>
    <p:sldId id="436" r:id="rId32"/>
    <p:sldId id="437" r:id="rId33"/>
    <p:sldId id="438" r:id="rId34"/>
    <p:sldId id="439" r:id="rId35"/>
    <p:sldId id="440" r:id="rId36"/>
    <p:sldId id="441" r:id="rId37"/>
    <p:sldId id="429" r:id="rId38"/>
    <p:sldId id="430" r:id="rId39"/>
    <p:sldId id="431" r:id="rId40"/>
    <p:sldId id="432" r:id="rId41"/>
    <p:sldId id="427" r:id="rId42"/>
    <p:sldId id="447" r:id="rId43"/>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32"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Spalte1</c:v>
                </c:pt>
              </c:strCache>
            </c:strRef>
          </c:tx>
          <c:spPr>
            <a:solidFill>
              <a:srgbClr val="2875DD"/>
            </a:solidFill>
            <a:ln>
              <a:solidFill>
                <a:srgbClr val="2875DD"/>
              </a:solidFill>
            </a:ln>
          </c:spPr>
          <c:invertIfNegative val="0"/>
          <c:cat>
            <c:numRef>
              <c:f>Sheet1!$A$2:$A$24</c:f>
              <c:numCache>
                <c:formatCode>General</c:formatCod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numCache>
            </c:numRef>
          </c:cat>
          <c:val>
            <c:numRef>
              <c:f>Sheet1!$B$2:$B$24</c:f>
              <c:numCache>
                <c:formatCode>General</c:formatCode>
                <c:ptCount val="23"/>
                <c:pt idx="0">
                  <c:v>1290000</c:v>
                </c:pt>
                <c:pt idx="1">
                  <c:v>1548000</c:v>
                </c:pt>
                <c:pt idx="2">
                  <c:v>1461000</c:v>
                </c:pt>
                <c:pt idx="3">
                  <c:v>1496000</c:v>
                </c:pt>
                <c:pt idx="4">
                  <c:v>1357000</c:v>
                </c:pt>
                <c:pt idx="5">
                  <c:v>1286000</c:v>
                </c:pt>
                <c:pt idx="6">
                  <c:v>1088000</c:v>
                </c:pt>
                <c:pt idx="7">
                  <c:v>859000</c:v>
                </c:pt>
                <c:pt idx="8">
                  <c:v>795000</c:v>
                </c:pt>
                <c:pt idx="9">
                  <c:v>871000</c:v>
                </c:pt>
                <c:pt idx="10">
                  <c:v>941000</c:v>
                </c:pt>
                <c:pt idx="11">
                  <c:v>835000</c:v>
                </c:pt>
                <c:pt idx="12">
                  <c:v>775000</c:v>
                </c:pt>
                <c:pt idx="13">
                  <c:v>868000</c:v>
                </c:pt>
                <c:pt idx="14">
                  <c:v>915000</c:v>
                </c:pt>
                <c:pt idx="15">
                  <c:v>763000</c:v>
                </c:pt>
                <c:pt idx="16">
                  <c:v>672000</c:v>
                </c:pt>
                <c:pt idx="17">
                  <c:v>557000</c:v>
                </c:pt>
                <c:pt idx="18">
                  <c:v>547000</c:v>
                </c:pt>
                <c:pt idx="19">
                  <c:v>605000</c:v>
                </c:pt>
                <c:pt idx="20">
                  <c:v>537000</c:v>
                </c:pt>
                <c:pt idx="21">
                  <c:v>607000</c:v>
                </c:pt>
                <c:pt idx="22">
                  <c:v>550000</c:v>
                </c:pt>
              </c:numCache>
            </c:numRef>
          </c:val>
          <c:extLst>
            <c:ext xmlns:c16="http://schemas.microsoft.com/office/drawing/2014/chart" uri="{C3380CC4-5D6E-409C-BE32-E72D297353CC}">
              <c16:uniqueId val="{00000000-56C3-49FA-9391-A3FEBDAEB9DE}"/>
            </c:ext>
          </c:extLst>
        </c:ser>
        <c:dLbls>
          <c:showLegendKey val="0"/>
          <c:showVal val="0"/>
          <c:showCatName val="0"/>
          <c:showSerName val="0"/>
          <c:showPercent val="0"/>
          <c:showBubbleSize val="0"/>
        </c:dLbls>
        <c:gapWidth val="80"/>
        <c:overlap val="-30"/>
        <c:axId val="495150208"/>
        <c:axId val="495144720"/>
      </c:barChart>
      <c:catAx>
        <c:axId val="495150208"/>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000" b="0" smtId="4294967295">
                <a:solidFill>
                  <a:srgbClr val="0F283E"/>
                </a:solidFill>
                <a:latin typeface="Open Sans Light"/>
              </a:defRPr>
            </a:pPr>
            <a:endParaRPr lang="de-DE"/>
          </a:p>
        </c:txPr>
        <c:crossAx val="495144720"/>
        <c:crosses val="autoZero"/>
        <c:auto val="0"/>
        <c:lblAlgn val="ctr"/>
        <c:lblOffset val="100"/>
        <c:noMultiLvlLbl val="0"/>
      </c:catAx>
      <c:valAx>
        <c:axId val="495144720"/>
        <c:scaling>
          <c:orientation val="minMax"/>
          <c:min val="0"/>
        </c:scaling>
        <c:delete val="0"/>
        <c:axPos val="l"/>
        <c:majorGridlines>
          <c:spPr>
            <a:ln w="9525">
              <a:solidFill>
                <a:srgbClr val="2F2F2F"/>
              </a:solidFill>
              <a:prstDash val="dot"/>
            </a:ln>
          </c:spPr>
        </c:majorGridlines>
        <c:title>
          <c:tx>
            <c:rich>
              <a:bodyPr/>
              <a:lstStyle/>
              <a:p>
                <a:pPr>
                  <a:defRPr/>
                </a:pPr>
                <a:r>
                  <a:rPr lang="de-DE" sz="1000" b="0">
                    <a:solidFill>
                      <a:srgbClr val="0F283E"/>
                    </a:solidFill>
                    <a:latin typeface="Open Sans Light"/>
                  </a:rPr>
                  <a:t>Anzahl der Gründer</a:t>
                </a:r>
              </a:p>
            </c:rich>
          </c:tx>
          <c:overlay val="0"/>
        </c:title>
        <c:numFmt formatCode="#,##0" sourceLinked="0"/>
        <c:majorTickMark val="none"/>
        <c:minorTickMark val="none"/>
        <c:tickLblPos val="low"/>
        <c:spPr>
          <a:ln>
            <a:noFill/>
          </a:ln>
        </c:spPr>
        <c:txPr>
          <a:bodyPr/>
          <a:lstStyle/>
          <a:p>
            <a:pPr>
              <a:defRPr sz="1000" b="0" smtId="4294967295">
                <a:solidFill>
                  <a:srgbClr val="0F283E"/>
                </a:solidFill>
                <a:latin typeface="Open Sans Light"/>
              </a:defRPr>
            </a:pPr>
            <a:endParaRPr lang="de-DE"/>
          </a:p>
        </c:txPr>
        <c:crossAx val="495150208"/>
        <c:crosses val="autoZero"/>
        <c:crossBetween val="between"/>
      </c:valAx>
    </c:plotArea>
    <c:plotVisOnly val="1"/>
    <c:dispBlanksAs val="gap"/>
    <c:showDLblsOverMax val="1"/>
  </c:chart>
  <c:txPr>
    <a:bodyPr/>
    <a:lstStyle/>
    <a:p>
      <a:pPr>
        <a:defRPr sz="1800" smtId="4294967295"/>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Spalte1</c:v>
                </c:pt>
              </c:strCache>
            </c:strRef>
          </c:tx>
          <c:spPr>
            <a:solidFill>
              <a:srgbClr val="2875DD"/>
            </a:solidFill>
            <a:ln>
              <a:solidFill>
                <a:srgbClr val="2875DD"/>
              </a:solidFill>
            </a:ln>
          </c:spPr>
          <c:invertIfNegative val="0"/>
          <c:dLbls>
            <c:dLbl>
              <c:idx val="0"/>
              <c:numFmt formatCode="#,##0.0%" sourceLinked="0"/>
              <c:spPr/>
              <c:txPr>
                <a:bodyPr/>
                <a:lstStyle/>
                <a:p>
                  <a:pPr>
                    <a:defRPr sz="1000" b="0" smtId="4294967295">
                      <a:solidFill>
                        <a:srgbClr val="0F283E"/>
                      </a:solidFill>
                      <a:latin typeface="Open Sans Light"/>
                    </a:defRPr>
                  </a:pPr>
                  <a:endParaRPr lang="de-DE"/>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6268-436D-BA59-2801D3E40CBF}"/>
                </c:ext>
              </c:extLst>
            </c:dLbl>
            <c:dLbl>
              <c:idx val="1"/>
              <c:numFmt formatCode="#,##0.0%" sourceLinked="0"/>
              <c:spPr/>
              <c:txPr>
                <a:bodyPr/>
                <a:lstStyle/>
                <a:p>
                  <a:pPr>
                    <a:defRPr sz="1000" b="0" smtId="4294967295">
                      <a:solidFill>
                        <a:srgbClr val="0F283E"/>
                      </a:solidFill>
                      <a:latin typeface="Open Sans Light"/>
                    </a:defRPr>
                  </a:pPr>
                  <a:endParaRPr lang="de-DE"/>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6268-436D-BA59-2801D3E40CBF}"/>
                </c:ext>
              </c:extLst>
            </c:dLbl>
            <c:dLbl>
              <c:idx val="2"/>
              <c:numFmt formatCode="#,##0.0%" sourceLinked="0"/>
              <c:spPr/>
              <c:txPr>
                <a:bodyPr/>
                <a:lstStyle/>
                <a:p>
                  <a:pPr>
                    <a:defRPr sz="1000" b="0" smtId="4294967295">
                      <a:solidFill>
                        <a:srgbClr val="0F283E"/>
                      </a:solidFill>
                      <a:latin typeface="Open Sans Light"/>
                    </a:defRPr>
                  </a:pPr>
                  <a:endParaRPr lang="de-DE"/>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6268-436D-BA59-2801D3E40CBF}"/>
                </c:ext>
              </c:extLst>
            </c:dLbl>
            <c:dLbl>
              <c:idx val="3"/>
              <c:numFmt formatCode="#,##0.0%" sourceLinked="0"/>
              <c:spPr/>
              <c:txPr>
                <a:bodyPr/>
                <a:lstStyle/>
                <a:p>
                  <a:pPr>
                    <a:defRPr sz="1000" b="0" smtId="4294967295">
                      <a:solidFill>
                        <a:srgbClr val="0F283E"/>
                      </a:solidFill>
                      <a:latin typeface="Open Sans Light"/>
                    </a:defRPr>
                  </a:pPr>
                  <a:endParaRPr lang="de-DE"/>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6268-436D-BA59-2801D3E40CBF}"/>
                </c:ext>
              </c:extLst>
            </c:dLbl>
            <c:dLbl>
              <c:idx val="4"/>
              <c:numFmt formatCode="#,##0.0%" sourceLinked="0"/>
              <c:spPr/>
              <c:txPr>
                <a:bodyPr/>
                <a:lstStyle/>
                <a:p>
                  <a:pPr>
                    <a:defRPr sz="1000" b="0" smtId="4294967295">
                      <a:solidFill>
                        <a:srgbClr val="0F283E"/>
                      </a:solidFill>
                      <a:latin typeface="Open Sans Light"/>
                    </a:defRPr>
                  </a:pPr>
                  <a:endParaRPr lang="de-DE"/>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6268-436D-BA59-2801D3E40CBF}"/>
                </c:ext>
              </c:extLst>
            </c:dLbl>
            <c:spPr>
              <a:noFill/>
              <a:ln>
                <a:noFill/>
              </a:ln>
              <a:effectLst/>
            </c:spPr>
            <c:txPr>
              <a:bodyPr/>
              <a:lstStyle/>
              <a:p>
                <a:pPr>
                  <a:defRPr sz="1000" b="0" smtId="4294967295">
                    <a:solidFill>
                      <a:srgbClr val="0F283E"/>
                    </a:solidFill>
                    <a:latin typeface="Open Sans Light"/>
                  </a:defRPr>
                </a:pPr>
                <a:endParaRPr lang="de-DE"/>
              </a:p>
            </c:txPr>
            <c:showLegendKey val="0"/>
            <c:showVal val="1"/>
            <c:showCatName val="0"/>
            <c:showSerName val="0"/>
            <c:showPercent val="0"/>
            <c:showBubbleSize val="0"/>
            <c:showLeaderLines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Sheet1!$A$2:$A$6</c:f>
              <c:strCache>
                <c:ptCount val="5"/>
                <c:pt idx="0">
                  <c:v>Unabhängigkeit</c:v>
                </c:pt>
                <c:pt idx="1">
                  <c:v>Höheres Einkommen/ Lebensunterhalt</c:v>
                </c:pt>
                <c:pt idx="2">
                  <c:v>Geschäftsidee</c:v>
                </c:pt>
                <c:pt idx="3">
                  <c:v>Arbeitslosigkeit</c:v>
                </c:pt>
                <c:pt idx="4">
                  <c:v>Andere Gründe</c:v>
                </c:pt>
              </c:strCache>
            </c:strRef>
          </c:cat>
          <c:val>
            <c:numRef>
              <c:f>Sheet1!$B$2:$B$6</c:f>
              <c:numCache>
                <c:formatCode>General</c:formatCode>
                <c:ptCount val="5"/>
                <c:pt idx="0">
                  <c:v>0.378</c:v>
                </c:pt>
                <c:pt idx="1">
                  <c:v>0.313</c:v>
                </c:pt>
                <c:pt idx="2">
                  <c:v>0.126</c:v>
                </c:pt>
                <c:pt idx="3">
                  <c:v>4.8000000000000001E-2</c:v>
                </c:pt>
                <c:pt idx="4">
                  <c:v>0.13600000000000001</c:v>
                </c:pt>
              </c:numCache>
            </c:numRef>
          </c:val>
          <c:extLst>
            <c:ext xmlns:c16="http://schemas.microsoft.com/office/drawing/2014/chart" uri="{C3380CC4-5D6E-409C-BE32-E72D297353CC}">
              <c16:uniqueId val="{00000005-6268-436D-BA59-2801D3E40CBF}"/>
            </c:ext>
          </c:extLst>
        </c:ser>
        <c:dLbls>
          <c:showLegendKey val="0"/>
          <c:showVal val="0"/>
          <c:showCatName val="0"/>
          <c:showSerName val="0"/>
          <c:showPercent val="0"/>
          <c:showBubbleSize val="0"/>
        </c:dLbls>
        <c:gapWidth val="80"/>
        <c:overlap val="-30"/>
        <c:axId val="495142368"/>
        <c:axId val="495144328"/>
      </c:barChart>
      <c:catAx>
        <c:axId val="495142368"/>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000" b="0" smtId="4294967295">
                <a:solidFill>
                  <a:srgbClr val="0F283E"/>
                </a:solidFill>
                <a:latin typeface="Open Sans Light"/>
              </a:defRPr>
            </a:pPr>
            <a:endParaRPr lang="de-DE"/>
          </a:p>
        </c:txPr>
        <c:crossAx val="495144328"/>
        <c:crosses val="autoZero"/>
        <c:auto val="0"/>
        <c:lblAlgn val="ctr"/>
        <c:lblOffset val="100"/>
        <c:noMultiLvlLbl val="0"/>
      </c:catAx>
      <c:valAx>
        <c:axId val="495144328"/>
        <c:scaling>
          <c:orientation val="minMax"/>
          <c:min val="0"/>
        </c:scaling>
        <c:delete val="0"/>
        <c:axPos val="l"/>
        <c:majorGridlines>
          <c:spPr>
            <a:ln w="9525">
              <a:solidFill>
                <a:srgbClr val="2F2F2F"/>
              </a:solidFill>
              <a:prstDash val="dot"/>
            </a:ln>
          </c:spPr>
        </c:majorGridlines>
        <c:title>
          <c:tx>
            <c:rich>
              <a:bodyPr/>
              <a:lstStyle/>
              <a:p>
                <a:pPr>
                  <a:defRPr/>
                </a:pPr>
                <a:r>
                  <a:rPr lang="de-DE" sz="1000" b="0">
                    <a:solidFill>
                      <a:srgbClr val="0F283E"/>
                    </a:solidFill>
                    <a:latin typeface="Open Sans Light"/>
                  </a:rPr>
                  <a:t>Anteil der Gründer</a:t>
                </a:r>
              </a:p>
            </c:rich>
          </c:tx>
          <c:overlay val="0"/>
        </c:title>
        <c:numFmt formatCode="#,##0%" sourceLinked="0"/>
        <c:majorTickMark val="none"/>
        <c:minorTickMark val="none"/>
        <c:tickLblPos val="low"/>
        <c:spPr>
          <a:ln>
            <a:noFill/>
          </a:ln>
        </c:spPr>
        <c:txPr>
          <a:bodyPr/>
          <a:lstStyle/>
          <a:p>
            <a:pPr>
              <a:defRPr sz="1000" b="0" smtId="4294967295">
                <a:solidFill>
                  <a:srgbClr val="0F283E"/>
                </a:solidFill>
                <a:latin typeface="Open Sans Light"/>
              </a:defRPr>
            </a:pPr>
            <a:endParaRPr lang="de-DE"/>
          </a:p>
        </c:txPr>
        <c:crossAx val="495142368"/>
        <c:crosses val="autoZero"/>
        <c:crossBetween val="between"/>
      </c:valAx>
    </c:plotArea>
    <c:plotVisOnly val="1"/>
    <c:dispBlanksAs val="gap"/>
    <c:showDLblsOverMax val="1"/>
  </c:chart>
  <c:txPr>
    <a:bodyPr/>
    <a:lstStyle/>
    <a:p>
      <a:pPr>
        <a:defRPr sz="1800" smtId="4294967295"/>
      </a:pPr>
      <a:endParaRPr lang="de-DE"/>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8EBAAE2-1373-46D2-88E8-00C977F1AD9B}" type="datetimeFigureOut">
              <a:rPr lang="de-DE" smtClean="0"/>
              <a:t>09.10.2024</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3877801-FD5E-4DE6-A727-4C8446384701}" type="slidenum">
              <a:rPr lang="de-DE" smtClean="0"/>
              <a:t>‹Nr.›</a:t>
            </a:fld>
            <a:endParaRPr lang="de-DE"/>
          </a:p>
        </p:txBody>
      </p:sp>
    </p:spTree>
    <p:extLst>
      <p:ext uri="{BB962C8B-B14F-4D97-AF65-F5344CB8AC3E}">
        <p14:creationId xmlns:p14="http://schemas.microsoft.com/office/powerpoint/2010/main" val="3536005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7BF5E832-E189-4EBE-BF1C-14B72A254BF6}" type="datetime1">
              <a:rPr lang="de-DE" smtClean="0"/>
              <a:t>09.10.2024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27078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B303382-E12F-4309-A97D-C74E56DAE40D}" type="datetime1">
              <a:rPr lang="de-DE" smtClean="0"/>
              <a:t>09.10.2024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1747772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2E7E1CF1-ECB9-467C-9249-ABE2C1BC5ADE}" type="datetime1">
              <a:rPr lang="de-DE" smtClean="0"/>
              <a:t>09.10.2024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314198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ECBB58D0-0BEB-4B8B-86F7-F1A63E48BBD1}" type="datetime1">
              <a:rPr lang="de-DE" smtClean="0"/>
              <a:t>09.10.2024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4093135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2DBB63FE-7DE7-4948-80AD-83C67F9D7C52}" type="datetime1">
              <a:rPr lang="de-DE" smtClean="0"/>
              <a:t>09.10.2024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3581778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7DD172AA-B27D-4B62-A1F1-C16DCF0F71FE}" type="datetime1">
              <a:rPr lang="de-DE" smtClean="0"/>
              <a:t>09.10.2024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4088093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73A78BB-BFDF-4F14-9464-459D2E701368}" type="datetime1">
              <a:rPr lang="de-DE" smtClean="0"/>
              <a:t>09.10.2024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199586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792F9747-ABE8-443E-BDAE-B3296C250616}" type="datetime1">
              <a:rPr lang="de-DE" smtClean="0"/>
              <a:t>09.10.2024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416690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2E83265-7802-4FC6-A5C5-C7F20D807298}" type="datetime1">
              <a:rPr lang="de-DE" smtClean="0"/>
              <a:t>09.10.2024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404759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4408AC36-4B0E-458B-8EDE-34A6BABEDFA3}" type="datetime1">
              <a:rPr lang="de-DE" smtClean="0"/>
              <a:t>09.10.2024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23176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26189B0-3EBC-4136-BA15-61F562C66797}" type="datetime1">
              <a:rPr lang="de-DE" smtClean="0"/>
              <a:t>09.10.2024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3510862-045E-48AD-AE9D-217AB5576DA8}" type="slidenum">
              <a:rPr lang="de-DE" smtClean="0"/>
              <a:t>‹Nr.›</a:t>
            </a:fld>
            <a:endParaRPr lang="de-DE"/>
          </a:p>
        </p:txBody>
      </p:sp>
    </p:spTree>
    <p:extLst>
      <p:ext uri="{BB962C8B-B14F-4D97-AF65-F5344CB8AC3E}">
        <p14:creationId xmlns:p14="http://schemas.microsoft.com/office/powerpoint/2010/main" val="2728018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9920C7-28B3-4858-B76E-564F5D63902C}" type="datetime1">
              <a:rPr lang="de-DE" smtClean="0"/>
              <a:t>09.10.2024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10862-045E-48AD-AE9D-217AB5576DA8}" type="slidenum">
              <a:rPr lang="de-DE" smtClean="0"/>
              <a:t>‹Nr.›</a:t>
            </a:fld>
            <a:endParaRPr lang="de-DE"/>
          </a:p>
        </p:txBody>
      </p:sp>
    </p:spTree>
    <p:extLst>
      <p:ext uri="{BB962C8B-B14F-4D97-AF65-F5344CB8AC3E}">
        <p14:creationId xmlns:p14="http://schemas.microsoft.com/office/powerpoint/2010/main" val="2833489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chart" Target="../charts/chart1.xml"/><Relationship Id="rId5" Type="http://schemas.openxmlformats.org/officeDocument/2006/relationships/hyperlink" Target="http://de.statista.com/statistik/daten/studie/183869/umfrage/entwicklung-der-absoluten-gruenderzahlen-in-deutschland" TargetMode="External"/><Relationship Id="rId4" Type="http://schemas.openxmlformats.org/officeDocument/2006/relationships/slide" Target="slide8.xml"/></Relationships>
</file>

<file path=ppt/slides/_rels/slide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hyperlink" Target="http://de.statista.com/statistik/daten/studie/381446/umfrage/motive-zur-unternehmensgruendung-in-deutschland"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9.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1.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2.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3.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s://de.wikipedia.org/wiki/Datei:Henry_Royce.jpg" TargetMode="Externa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jpeg"/><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ctrTitle"/>
          </p:nvPr>
        </p:nvSpPr>
        <p:spPr>
          <a:xfrm>
            <a:off x="0" y="692149"/>
            <a:ext cx="9144000" cy="6029325"/>
          </a:xfrm>
        </p:spPr>
        <p:txBody>
          <a:bodyPr/>
          <a:lstStyle/>
          <a:p>
            <a:pPr eaLnBrk="1" hangingPunct="1">
              <a:defRPr/>
            </a:pPr>
            <a:r>
              <a:rPr lang="de-DE" sz="5400" b="1" dirty="0">
                <a:cs typeface="Times New Roman" pitchFamily="18" charset="0"/>
              </a:rPr>
              <a:t>Unternehmensgeschichte(n)</a:t>
            </a:r>
            <a:br>
              <a:rPr lang="de-DE" sz="5400" b="1" dirty="0">
                <a:cs typeface="Times New Roman" pitchFamily="18" charset="0"/>
              </a:rPr>
            </a:br>
            <a:br>
              <a:rPr lang="de-DE" sz="4000" b="1" dirty="0">
                <a:cs typeface="Times New Roman" pitchFamily="18" charset="0"/>
              </a:rPr>
            </a:br>
            <a:br>
              <a:rPr lang="de-DE" sz="4000" b="1" dirty="0">
                <a:cs typeface="Times New Roman" pitchFamily="18" charset="0"/>
              </a:rPr>
            </a:br>
            <a:r>
              <a:rPr lang="de-DE" sz="2400" b="1" dirty="0">
                <a:cs typeface="Times New Roman" pitchFamily="18" charset="0"/>
              </a:rPr>
              <a:t>Prof. Dr. Steffen Fleßa</a:t>
            </a:r>
            <a:br>
              <a:rPr lang="de-DE" sz="2400" b="1" dirty="0">
                <a:cs typeface="Times New Roman" pitchFamily="18" charset="0"/>
              </a:rPr>
            </a:br>
            <a:r>
              <a:rPr lang="de-DE" sz="2400" b="1" dirty="0">
                <a:cs typeface="Times New Roman" pitchFamily="18" charset="0"/>
              </a:rPr>
              <a:t>Lst. für Allgemeine Betriebswirtschaftslehre und Gesundheitsmanagement</a:t>
            </a:r>
            <a:br>
              <a:rPr lang="de-DE" sz="2400" b="1" dirty="0">
                <a:cs typeface="Times New Roman" pitchFamily="18" charset="0"/>
              </a:rPr>
            </a:br>
            <a:r>
              <a:rPr lang="de-DE" sz="2400" b="1" dirty="0">
                <a:cs typeface="Times New Roman" pitchFamily="18" charset="0"/>
              </a:rPr>
              <a:t>Universität Greifswald</a:t>
            </a:r>
            <a:br>
              <a:rPr lang="de-DE" sz="4000" b="1" dirty="0">
                <a:cs typeface="Times New Roman" pitchFamily="18" charset="0"/>
              </a:rPr>
            </a:br>
            <a:endParaRPr lang="de-DE" sz="4000" dirty="0"/>
          </a:p>
        </p:txBody>
      </p:sp>
      <p:sp>
        <p:nvSpPr>
          <p:cNvPr id="2" name="Foliennummernplatzhalter 1"/>
          <p:cNvSpPr>
            <a:spLocks noGrp="1"/>
          </p:cNvSpPr>
          <p:nvPr>
            <p:ph type="sldNum" sz="quarter" idx="12"/>
          </p:nvPr>
        </p:nvSpPr>
        <p:spPr/>
        <p:txBody>
          <a:bodyPr/>
          <a:lstStyle/>
          <a:p>
            <a:fld id="{53510862-045E-48AD-AE9D-217AB5576DA8}" type="slidenum">
              <a:rPr lang="de-DE" smtClean="0"/>
              <a:t>1</a:t>
            </a:fld>
            <a:endParaRPr lang="de-DE"/>
          </a:p>
        </p:txBody>
      </p:sp>
    </p:spTree>
    <p:extLst>
      <p:ext uri="{BB962C8B-B14F-4D97-AF65-F5344CB8AC3E}">
        <p14:creationId xmlns:p14="http://schemas.microsoft.com/office/powerpoint/2010/main" val="3009944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1618" name="Rectangle 2"/>
          <p:cNvSpPr>
            <a:spLocks noGrp="1" noChangeArrowheads="1"/>
          </p:cNvSpPr>
          <p:nvPr>
            <p:ph type="title"/>
          </p:nvPr>
        </p:nvSpPr>
        <p:spPr>
          <a:xfrm>
            <a:off x="1619250" y="0"/>
            <a:ext cx="7067550" cy="1384300"/>
          </a:xfrm>
        </p:spPr>
        <p:txBody>
          <a:bodyPr/>
          <a:lstStyle/>
          <a:p>
            <a:r>
              <a:rPr lang="de-DE" sz="4000" b="1" dirty="0"/>
              <a:t>Transformationsprozess</a:t>
            </a:r>
            <a:endParaRPr lang="en-US" sz="4000" b="1" dirty="0"/>
          </a:p>
        </p:txBody>
      </p:sp>
      <p:pic>
        <p:nvPicPr>
          <p:cNvPr id="1391619" name="Picture 3" descr="Bild von Domschke PutPut1"/>
          <p:cNvPicPr>
            <a:picLocks noGrp="1" noChangeAspect="1" noChangeArrowheads="1"/>
          </p:cNvPicPr>
          <p:nvPr>
            <p:ph idx="1"/>
          </p:nvPr>
        </p:nvPicPr>
        <p:blipFill>
          <a:blip r:embed="rId2" cstate="print"/>
          <a:srcRect/>
          <a:stretch>
            <a:fillRect/>
          </a:stretch>
        </p:blipFill>
        <p:spPr>
          <a:xfrm>
            <a:off x="827088" y="1557338"/>
            <a:ext cx="7200900" cy="4986337"/>
          </a:xfrm>
          <a:noFill/>
          <a:ln/>
        </p:spPr>
      </p:pic>
    </p:spTree>
    <p:extLst>
      <p:ext uri="{BB962C8B-B14F-4D97-AF65-F5344CB8AC3E}">
        <p14:creationId xmlns:p14="http://schemas.microsoft.com/office/powerpoint/2010/main" val="881980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algn="ctr"/>
            <a:r>
              <a:rPr lang="de-DE"/>
              <a:t>Transformationsprozess</a:t>
            </a:r>
          </a:p>
        </p:txBody>
      </p:sp>
      <p:sp>
        <p:nvSpPr>
          <p:cNvPr id="91139" name="Rectangle 3"/>
          <p:cNvSpPr>
            <a:spLocks noChangeArrowheads="1"/>
          </p:cNvSpPr>
          <p:nvPr/>
        </p:nvSpPr>
        <p:spPr bwMode="auto">
          <a:xfrm>
            <a:off x="0" y="2014538"/>
            <a:ext cx="9144000" cy="0"/>
          </a:xfrm>
          <a:prstGeom prst="rect">
            <a:avLst/>
          </a:prstGeom>
          <a:noFill/>
          <a:ln w="9525">
            <a:noFill/>
            <a:miter lim="800000"/>
            <a:headEnd/>
            <a:tailEnd/>
          </a:ln>
          <a:effectLst/>
        </p:spPr>
        <p:txBody>
          <a:bodyPr wrap="none" anchor="ctr">
            <a:spAutoFit/>
          </a:bodyPr>
          <a:lstStyle/>
          <a:p>
            <a:endParaRPr lang="de-DE"/>
          </a:p>
        </p:txBody>
      </p:sp>
      <p:graphicFrame>
        <p:nvGraphicFramePr>
          <p:cNvPr id="91140" name="Object 4"/>
          <p:cNvGraphicFramePr>
            <a:graphicFrameLocks noChangeAspect="1"/>
          </p:cNvGraphicFramePr>
          <p:nvPr>
            <p:extLst>
              <p:ext uri="{D42A27DB-BD31-4B8C-83A1-F6EECF244321}">
                <p14:modId xmlns:p14="http://schemas.microsoft.com/office/powerpoint/2010/main" val="566228068"/>
              </p:ext>
            </p:extLst>
          </p:nvPr>
        </p:nvGraphicFramePr>
        <p:xfrm>
          <a:off x="395288" y="1557338"/>
          <a:ext cx="8497887" cy="4298950"/>
        </p:xfrm>
        <a:graphic>
          <a:graphicData uri="http://schemas.openxmlformats.org/presentationml/2006/ole">
            <mc:AlternateContent xmlns:mc="http://schemas.openxmlformats.org/markup-compatibility/2006">
              <mc:Choice xmlns:v="urn:schemas-microsoft-com:vml" Requires="v">
                <p:oleObj spid="_x0000_s45079" name="Picture" r:id="rId3" imgW="6300360" imgH="3174480" progId="Word.Picture.8">
                  <p:embed/>
                </p:oleObj>
              </mc:Choice>
              <mc:Fallback>
                <p:oleObj name="Picture" r:id="rId3" imgW="6300360" imgH="3174480" progId="Word.Picture.8">
                  <p:embed/>
                  <p:pic>
                    <p:nvPicPr>
                      <p:cNvPr id="0" name=""/>
                      <p:cNvPicPr>
                        <a:picLocks noChangeAspect="1" noChangeArrowheads="1"/>
                      </p:cNvPicPr>
                      <p:nvPr/>
                    </p:nvPicPr>
                    <p:blipFill>
                      <a:blip r:embed="rId4"/>
                      <a:srcRect/>
                      <a:stretch>
                        <a:fillRect/>
                      </a:stretch>
                    </p:blipFill>
                    <p:spPr bwMode="auto">
                      <a:xfrm>
                        <a:off x="395288" y="1557338"/>
                        <a:ext cx="8497887" cy="4298950"/>
                      </a:xfrm>
                      <a:prstGeom prst="rect">
                        <a:avLst/>
                      </a:prstGeom>
                      <a:solidFill>
                        <a:srgbClr val="FFFF99"/>
                      </a:solidFill>
                    </p:spPr>
                  </p:pic>
                </p:oleObj>
              </mc:Fallback>
            </mc:AlternateContent>
          </a:graphicData>
        </a:graphic>
      </p:graphicFrame>
    </p:spTree>
    <p:extLst>
      <p:ext uri="{BB962C8B-B14F-4D97-AF65-F5344CB8AC3E}">
        <p14:creationId xmlns:p14="http://schemas.microsoft.com/office/powerpoint/2010/main" val="1967952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426" name="Rectangle 2"/>
          <p:cNvSpPr>
            <a:spLocks noGrp="1" noChangeArrowheads="1"/>
          </p:cNvSpPr>
          <p:nvPr>
            <p:ph type="title"/>
          </p:nvPr>
        </p:nvSpPr>
        <p:spPr/>
        <p:txBody>
          <a:bodyPr/>
          <a:lstStyle/>
          <a:p>
            <a:pPr eaLnBrk="1" hangingPunct="1">
              <a:defRPr/>
            </a:pPr>
            <a:r>
              <a:rPr lang="de-DE" dirty="0"/>
              <a:t>Betriebswirtschaftslehre</a:t>
            </a:r>
          </a:p>
        </p:txBody>
      </p:sp>
      <p:sp>
        <p:nvSpPr>
          <p:cNvPr id="2151427" name="Rectangle 3"/>
          <p:cNvSpPr>
            <a:spLocks noGrp="1" noChangeArrowheads="1"/>
          </p:cNvSpPr>
          <p:nvPr>
            <p:ph type="body" idx="1"/>
          </p:nvPr>
        </p:nvSpPr>
        <p:spPr>
          <a:xfrm>
            <a:off x="457200" y="1905000"/>
            <a:ext cx="8229600" cy="4953000"/>
          </a:xfrm>
        </p:spPr>
        <p:txBody>
          <a:bodyPr>
            <a:normAutofit/>
          </a:bodyPr>
          <a:lstStyle/>
          <a:p>
            <a:pPr>
              <a:lnSpc>
                <a:spcPct val="80000"/>
              </a:lnSpc>
              <a:defRPr/>
            </a:pPr>
            <a:r>
              <a:rPr lang="de-DE" sz="2200" dirty="0"/>
              <a:t>Umsystem</a:t>
            </a:r>
          </a:p>
          <a:p>
            <a:pPr>
              <a:lnSpc>
                <a:spcPct val="80000"/>
              </a:lnSpc>
              <a:defRPr/>
            </a:pPr>
            <a:r>
              <a:rPr lang="de-DE" sz="2200" dirty="0"/>
              <a:t>Elemente</a:t>
            </a:r>
          </a:p>
          <a:p>
            <a:pPr lvl="1">
              <a:lnSpc>
                <a:spcPct val="80000"/>
              </a:lnSpc>
              <a:defRPr/>
            </a:pPr>
            <a:r>
              <a:rPr lang="de-DE" sz="2000" dirty="0"/>
              <a:t>Produktionsfaktoren</a:t>
            </a:r>
          </a:p>
          <a:p>
            <a:pPr>
              <a:lnSpc>
                <a:spcPct val="80000"/>
              </a:lnSpc>
              <a:defRPr/>
            </a:pPr>
            <a:r>
              <a:rPr lang="de-DE" sz="2200" dirty="0"/>
              <a:t>Funktion</a:t>
            </a:r>
          </a:p>
          <a:p>
            <a:pPr lvl="1">
              <a:lnSpc>
                <a:spcPct val="80000"/>
              </a:lnSpc>
              <a:defRPr/>
            </a:pPr>
            <a:r>
              <a:rPr lang="de-DE" sz="2000" dirty="0"/>
              <a:t>Effizienz</a:t>
            </a:r>
          </a:p>
          <a:p>
            <a:pPr lvl="1">
              <a:lnSpc>
                <a:spcPct val="80000"/>
              </a:lnSpc>
              <a:defRPr/>
            </a:pPr>
            <a:r>
              <a:rPr lang="de-DE" sz="2000" dirty="0"/>
              <a:t>Einkauf – Produktion – Absatz</a:t>
            </a:r>
          </a:p>
          <a:p>
            <a:pPr lvl="1">
              <a:lnSpc>
                <a:spcPct val="80000"/>
              </a:lnSpc>
              <a:defRPr/>
            </a:pPr>
            <a:r>
              <a:rPr lang="de-DE" sz="2000" dirty="0"/>
              <a:t>Finanzierung – Investition – Tilgung</a:t>
            </a:r>
          </a:p>
          <a:p>
            <a:pPr>
              <a:lnSpc>
                <a:spcPct val="80000"/>
              </a:lnSpc>
              <a:defRPr/>
            </a:pPr>
            <a:r>
              <a:rPr lang="de-DE" sz="2200" dirty="0"/>
              <a:t>Relationen</a:t>
            </a:r>
          </a:p>
          <a:p>
            <a:pPr lvl="1">
              <a:lnSpc>
                <a:spcPct val="80000"/>
              </a:lnSpc>
              <a:defRPr/>
            </a:pPr>
            <a:r>
              <a:rPr lang="de-DE" sz="2000" dirty="0"/>
              <a:t>personell (Organisation)</a:t>
            </a:r>
          </a:p>
          <a:p>
            <a:pPr lvl="1">
              <a:lnSpc>
                <a:spcPct val="80000"/>
              </a:lnSpc>
              <a:defRPr/>
            </a:pPr>
            <a:r>
              <a:rPr lang="de-DE" sz="2000" dirty="0"/>
              <a:t>materiell (Logistik)</a:t>
            </a:r>
          </a:p>
          <a:p>
            <a:pPr lvl="1">
              <a:lnSpc>
                <a:spcPct val="80000"/>
              </a:lnSpc>
              <a:defRPr/>
            </a:pPr>
            <a:r>
              <a:rPr lang="de-DE" sz="2000" dirty="0"/>
              <a:t>informationell (EDV, Jahresabschluss, Controlling)</a:t>
            </a:r>
          </a:p>
          <a:p>
            <a:pPr>
              <a:lnSpc>
                <a:spcPct val="80000"/>
              </a:lnSpc>
              <a:defRPr/>
            </a:pPr>
            <a:r>
              <a:rPr lang="de-DE" sz="2200" dirty="0"/>
              <a:t>Prozesse</a:t>
            </a:r>
          </a:p>
          <a:p>
            <a:pPr lvl="1">
              <a:lnSpc>
                <a:spcPct val="80000"/>
              </a:lnSpc>
              <a:defRPr/>
            </a:pPr>
            <a:r>
              <a:rPr lang="de-DE" sz="2000" dirty="0"/>
              <a:t>Prozessmanagement</a:t>
            </a:r>
          </a:p>
          <a:p>
            <a:pPr lvl="1">
              <a:lnSpc>
                <a:spcPct val="80000"/>
              </a:lnSpc>
              <a:defRPr/>
            </a:pPr>
            <a:r>
              <a:rPr lang="de-DE" sz="2000" dirty="0"/>
              <a:t>Steuerung, Führung, Management</a:t>
            </a:r>
          </a:p>
          <a:p>
            <a:pPr eaLnBrk="1" hangingPunct="1">
              <a:lnSpc>
                <a:spcPct val="80000"/>
              </a:lnSpc>
              <a:defRPr/>
            </a:pPr>
            <a:r>
              <a:rPr lang="de-DE" sz="2000" b="1" dirty="0"/>
              <a:t>Was meist ignoriert wird: zeitliche Entwicklung des Unternehmens!</a:t>
            </a:r>
          </a:p>
        </p:txBody>
      </p:sp>
      <p:sp>
        <p:nvSpPr>
          <p:cNvPr id="2" name="Foliennummernplatzhalter 1"/>
          <p:cNvSpPr>
            <a:spLocks noGrp="1"/>
          </p:cNvSpPr>
          <p:nvPr>
            <p:ph type="sldNum" sz="quarter" idx="12"/>
          </p:nvPr>
        </p:nvSpPr>
        <p:spPr/>
        <p:txBody>
          <a:bodyPr/>
          <a:lstStyle/>
          <a:p>
            <a:fld id="{53510862-045E-48AD-AE9D-217AB5576DA8}" type="slidenum">
              <a:rPr lang="de-DE" smtClean="0"/>
              <a:t>12</a:t>
            </a:fld>
            <a:endParaRPr lang="de-DE"/>
          </a:p>
        </p:txBody>
      </p:sp>
    </p:spTree>
    <p:extLst>
      <p:ext uri="{BB962C8B-B14F-4D97-AF65-F5344CB8AC3E}">
        <p14:creationId xmlns:p14="http://schemas.microsoft.com/office/powerpoint/2010/main" val="4043788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6354" name="Rectangle 2"/>
          <p:cNvSpPr>
            <a:spLocks noGrp="1" noChangeArrowheads="1"/>
          </p:cNvSpPr>
          <p:nvPr>
            <p:ph type="title"/>
          </p:nvPr>
        </p:nvSpPr>
        <p:spPr/>
        <p:txBody>
          <a:bodyPr/>
          <a:lstStyle/>
          <a:p>
            <a:pPr eaLnBrk="1" hangingPunct="1">
              <a:defRPr/>
            </a:pPr>
            <a:r>
              <a:rPr lang="de-DE"/>
              <a:t>Zeitreise</a:t>
            </a:r>
          </a:p>
        </p:txBody>
      </p:sp>
      <p:sp>
        <p:nvSpPr>
          <p:cNvPr id="2276355" name="Rectangle 3"/>
          <p:cNvSpPr>
            <a:spLocks noGrp="1" noChangeArrowheads="1"/>
          </p:cNvSpPr>
          <p:nvPr>
            <p:ph type="body" idx="1"/>
          </p:nvPr>
        </p:nvSpPr>
        <p:spPr/>
        <p:txBody>
          <a:bodyPr/>
          <a:lstStyle/>
          <a:p>
            <a:pPr eaLnBrk="1" hangingPunct="1">
              <a:defRPr/>
            </a:pPr>
            <a:r>
              <a:rPr lang="de-DE" sz="2800" dirty="0"/>
              <a:t>Veränderungen des Umsystems</a:t>
            </a:r>
          </a:p>
          <a:p>
            <a:pPr lvl="1" eaLnBrk="1" hangingPunct="1">
              <a:defRPr/>
            </a:pPr>
            <a:r>
              <a:rPr lang="de-DE" sz="2400" dirty="0"/>
              <a:t>Veränderungen des Wertesystems</a:t>
            </a:r>
          </a:p>
          <a:p>
            <a:pPr lvl="2" eaLnBrk="1" hangingPunct="1">
              <a:defRPr/>
            </a:pPr>
            <a:r>
              <a:rPr lang="de-DE" sz="2000" dirty="0"/>
              <a:t>… führen zu Veränderungen des rechtlichen Systems</a:t>
            </a:r>
          </a:p>
          <a:p>
            <a:pPr lvl="1" eaLnBrk="1" hangingPunct="1">
              <a:defRPr/>
            </a:pPr>
            <a:r>
              <a:rPr lang="de-DE" sz="2400" dirty="0"/>
              <a:t>Veränderungen des Ressourcenangebots</a:t>
            </a:r>
          </a:p>
          <a:p>
            <a:pPr lvl="1" eaLnBrk="1" hangingPunct="1">
              <a:defRPr/>
            </a:pPr>
            <a:r>
              <a:rPr lang="de-DE" sz="2400" dirty="0"/>
              <a:t>Veränderungen der Nachfrage</a:t>
            </a:r>
          </a:p>
          <a:p>
            <a:pPr lvl="1" eaLnBrk="1" hangingPunct="1">
              <a:defRPr/>
            </a:pPr>
            <a:r>
              <a:rPr lang="de-DE" sz="2400" dirty="0"/>
              <a:t>Veränderungen des eigenen Ziele- und Wertesystems</a:t>
            </a:r>
          </a:p>
          <a:p>
            <a:pPr eaLnBrk="1" hangingPunct="1">
              <a:defRPr/>
            </a:pPr>
            <a:r>
              <a:rPr lang="de-DE" sz="2800" dirty="0"/>
              <a:t>Antworten des Unternehmens:</a:t>
            </a:r>
          </a:p>
          <a:p>
            <a:pPr lvl="1" eaLnBrk="1" hangingPunct="1">
              <a:defRPr/>
            </a:pPr>
            <a:r>
              <a:rPr lang="de-DE" sz="2400" dirty="0"/>
              <a:t>Phasen des Unternehmenslebens</a:t>
            </a:r>
          </a:p>
          <a:p>
            <a:pPr lvl="1" eaLnBrk="1" hangingPunct="1">
              <a:defRPr/>
            </a:pPr>
            <a:r>
              <a:rPr lang="de-DE" sz="2400" dirty="0"/>
              <a:t>Veränderungsprozesse </a:t>
            </a:r>
          </a:p>
          <a:p>
            <a:pPr lvl="1" eaLnBrk="1" hangingPunct="1">
              <a:defRPr/>
            </a:pPr>
            <a:r>
              <a:rPr lang="de-DE" sz="2400" dirty="0"/>
              <a:t>Innovationen</a:t>
            </a:r>
          </a:p>
        </p:txBody>
      </p:sp>
      <p:sp>
        <p:nvSpPr>
          <p:cNvPr id="2" name="Foliennummernplatzhalter 1"/>
          <p:cNvSpPr>
            <a:spLocks noGrp="1"/>
          </p:cNvSpPr>
          <p:nvPr>
            <p:ph type="sldNum" sz="quarter" idx="12"/>
          </p:nvPr>
        </p:nvSpPr>
        <p:spPr/>
        <p:txBody>
          <a:bodyPr/>
          <a:lstStyle/>
          <a:p>
            <a:fld id="{53510862-045E-48AD-AE9D-217AB5576DA8}" type="slidenum">
              <a:rPr lang="de-DE" smtClean="0"/>
              <a:t>13</a:t>
            </a:fld>
            <a:endParaRPr lang="de-DE"/>
          </a:p>
        </p:txBody>
      </p:sp>
    </p:spTree>
    <p:extLst>
      <p:ext uri="{BB962C8B-B14F-4D97-AF65-F5344CB8AC3E}">
        <p14:creationId xmlns:p14="http://schemas.microsoft.com/office/powerpoint/2010/main" val="1339096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6546" name="Rectangle 2"/>
          <p:cNvSpPr>
            <a:spLocks noGrp="1" noChangeArrowheads="1"/>
          </p:cNvSpPr>
          <p:nvPr>
            <p:ph type="title"/>
          </p:nvPr>
        </p:nvSpPr>
        <p:spPr/>
        <p:txBody>
          <a:bodyPr/>
          <a:lstStyle/>
          <a:p>
            <a:pPr eaLnBrk="1" hangingPunct="1">
              <a:defRPr/>
            </a:pPr>
            <a:r>
              <a:rPr lang="de-DE"/>
              <a:t>Wichtige Fragen</a:t>
            </a:r>
          </a:p>
        </p:txBody>
      </p:sp>
      <p:sp>
        <p:nvSpPr>
          <p:cNvPr id="2156547" name="Rectangle 3"/>
          <p:cNvSpPr>
            <a:spLocks noGrp="1" noChangeArrowheads="1"/>
          </p:cNvSpPr>
          <p:nvPr>
            <p:ph type="body" idx="1"/>
          </p:nvPr>
        </p:nvSpPr>
        <p:spPr/>
        <p:txBody>
          <a:bodyPr/>
          <a:lstStyle/>
          <a:p>
            <a:pPr eaLnBrk="1" hangingPunct="1">
              <a:lnSpc>
                <a:spcPct val="90000"/>
              </a:lnSpc>
              <a:defRPr/>
            </a:pPr>
            <a:r>
              <a:rPr lang="de-DE" sz="2400" dirty="0"/>
              <a:t>Wie kommen Veränderungen in die Welt?</a:t>
            </a:r>
          </a:p>
          <a:p>
            <a:pPr eaLnBrk="1" hangingPunct="1">
              <a:lnSpc>
                <a:spcPct val="90000"/>
              </a:lnSpc>
              <a:defRPr/>
            </a:pPr>
            <a:r>
              <a:rPr lang="de-DE" sz="2400" dirty="0"/>
              <a:t>Wie erfährt das Unternehmen davon?</a:t>
            </a:r>
          </a:p>
          <a:p>
            <a:pPr eaLnBrk="1" hangingPunct="1">
              <a:lnSpc>
                <a:spcPct val="90000"/>
              </a:lnSpc>
              <a:defRPr/>
            </a:pPr>
            <a:r>
              <a:rPr lang="de-DE" sz="2400" dirty="0"/>
              <a:t>Wie reagiert das Unternehmen darauf?</a:t>
            </a:r>
          </a:p>
          <a:p>
            <a:pPr eaLnBrk="1" hangingPunct="1">
              <a:lnSpc>
                <a:spcPct val="90000"/>
              </a:lnSpc>
              <a:defRPr/>
            </a:pPr>
            <a:r>
              <a:rPr lang="de-DE" sz="2400" dirty="0"/>
              <a:t>Was kann das Unternehmen strukturell tun, um Veränderungen wahrzunehmen und zielsystemkonform zu reagieren?</a:t>
            </a:r>
          </a:p>
          <a:p>
            <a:pPr marL="0" indent="0" eaLnBrk="1" hangingPunct="1">
              <a:lnSpc>
                <a:spcPct val="90000"/>
              </a:lnSpc>
              <a:buNone/>
              <a:defRPr/>
            </a:pPr>
            <a:endParaRPr lang="de-DE" sz="2400" dirty="0">
              <a:sym typeface="Wingdings" pitchFamily="2" charset="2"/>
            </a:endParaRPr>
          </a:p>
        </p:txBody>
      </p:sp>
      <p:sp>
        <p:nvSpPr>
          <p:cNvPr id="2" name="Foliennummernplatzhalter 1"/>
          <p:cNvSpPr>
            <a:spLocks noGrp="1"/>
          </p:cNvSpPr>
          <p:nvPr>
            <p:ph type="sldNum" sz="quarter" idx="12"/>
          </p:nvPr>
        </p:nvSpPr>
        <p:spPr/>
        <p:txBody>
          <a:bodyPr/>
          <a:lstStyle/>
          <a:p>
            <a:fld id="{53510862-045E-48AD-AE9D-217AB5576DA8}" type="slidenum">
              <a:rPr lang="de-DE" smtClean="0"/>
              <a:t>14</a:t>
            </a:fld>
            <a:endParaRPr lang="de-DE"/>
          </a:p>
        </p:txBody>
      </p:sp>
    </p:spTree>
    <p:extLst>
      <p:ext uri="{BB962C8B-B14F-4D97-AF65-F5344CB8AC3E}">
        <p14:creationId xmlns:p14="http://schemas.microsoft.com/office/powerpoint/2010/main" val="4280364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2. </a:t>
            </a:r>
            <a:r>
              <a:rPr lang="de-DE" dirty="0"/>
              <a:t>Innovationstheorie</a:t>
            </a:r>
          </a:p>
        </p:txBody>
      </p:sp>
      <p:sp>
        <p:nvSpPr>
          <p:cNvPr id="3" name="Inhaltsplatzhalter 2"/>
          <p:cNvSpPr>
            <a:spLocks noGrp="1"/>
          </p:cNvSpPr>
          <p:nvPr>
            <p:ph idx="1"/>
          </p:nvPr>
        </p:nvSpPr>
        <p:spPr/>
        <p:txBody>
          <a:bodyPr/>
          <a:lstStyle/>
          <a:p>
            <a:r>
              <a:rPr lang="de-DE" dirty="0"/>
              <a:t>Grundsatz:</a:t>
            </a:r>
          </a:p>
          <a:p>
            <a:pPr lvl="1"/>
            <a:r>
              <a:rPr lang="de-DE" dirty="0"/>
              <a:t>Ein Unternehmen ist nur aus seiner Geschichte verständlich.</a:t>
            </a:r>
          </a:p>
          <a:p>
            <a:pPr lvl="1"/>
            <a:r>
              <a:rPr lang="de-DE" dirty="0"/>
              <a:t>Die Unternehmensgeschichte ist eine Folge von Phasen.</a:t>
            </a:r>
          </a:p>
          <a:p>
            <a:pPr lvl="1"/>
            <a:r>
              <a:rPr lang="de-DE" dirty="0"/>
              <a:t>Die zentralen Änderungen erfolgen auf Grundlage von Innovationen.</a:t>
            </a:r>
          </a:p>
        </p:txBody>
      </p:sp>
      <p:sp>
        <p:nvSpPr>
          <p:cNvPr id="4" name="Foliennummernplatzhalter 3"/>
          <p:cNvSpPr>
            <a:spLocks noGrp="1"/>
          </p:cNvSpPr>
          <p:nvPr>
            <p:ph type="sldNum" sz="quarter" idx="12"/>
          </p:nvPr>
        </p:nvSpPr>
        <p:spPr/>
        <p:txBody>
          <a:bodyPr/>
          <a:lstStyle/>
          <a:p>
            <a:fld id="{53510862-045E-48AD-AE9D-217AB5576DA8}" type="slidenum">
              <a:rPr lang="de-DE" smtClean="0"/>
              <a:t>15</a:t>
            </a:fld>
            <a:endParaRPr lang="de-DE"/>
          </a:p>
        </p:txBody>
      </p:sp>
    </p:spTree>
    <p:extLst>
      <p:ext uri="{BB962C8B-B14F-4D97-AF65-F5344CB8AC3E}">
        <p14:creationId xmlns:p14="http://schemas.microsoft.com/office/powerpoint/2010/main" val="3572738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918" name="Rectangle 46"/>
          <p:cNvSpPr>
            <a:spLocks noChangeArrowheads="1"/>
          </p:cNvSpPr>
          <p:nvPr/>
        </p:nvSpPr>
        <p:spPr bwMode="auto">
          <a:xfrm>
            <a:off x="0" y="1412875"/>
            <a:ext cx="9144000" cy="5445125"/>
          </a:xfrm>
          <a:prstGeom prst="rect">
            <a:avLst/>
          </a:prstGeom>
          <a:noFill/>
          <a:ln w="9525">
            <a:solidFill>
              <a:schemeClr val="tx1"/>
            </a:solidFill>
            <a:miter lim="800000"/>
            <a:headEnd/>
            <a:tailEnd/>
          </a:ln>
          <a:effectLst/>
        </p:spPr>
        <p:txBody>
          <a:bodyPr wrap="none" anchor="ctr"/>
          <a:lstStyle/>
          <a:p>
            <a:pPr>
              <a:defRPr/>
            </a:pPr>
            <a:endParaRPr lang="de-DE">
              <a:effectLst/>
              <a:latin typeface="Tahoma" pitchFamily="34" charset="0"/>
            </a:endParaRPr>
          </a:p>
        </p:txBody>
      </p:sp>
      <p:sp>
        <p:nvSpPr>
          <p:cNvPr id="22531" name="Rectangle 2"/>
          <p:cNvSpPr>
            <a:spLocks noGrp="1" noChangeArrowheads="1"/>
          </p:cNvSpPr>
          <p:nvPr>
            <p:ph type="title"/>
          </p:nvPr>
        </p:nvSpPr>
        <p:spPr/>
        <p:txBody>
          <a:bodyPr/>
          <a:lstStyle/>
          <a:p>
            <a:pPr eaLnBrk="1" hangingPunct="1"/>
            <a:r>
              <a:rPr lang="de-DE" dirty="0">
                <a:solidFill>
                  <a:schemeClr val="tx1"/>
                </a:solidFill>
                <a:cs typeface="Times New Roman" pitchFamily="18" charset="0"/>
              </a:rPr>
              <a:t>Übergang von Systemregimen</a:t>
            </a:r>
            <a:r>
              <a:rPr lang="de-DE" dirty="0">
                <a:solidFill>
                  <a:schemeClr val="tx1"/>
                </a:solidFill>
              </a:rPr>
              <a:t> </a:t>
            </a:r>
          </a:p>
        </p:txBody>
      </p:sp>
      <p:grpSp>
        <p:nvGrpSpPr>
          <p:cNvPr id="22532" name="Group 3"/>
          <p:cNvGrpSpPr>
            <a:grpSpLocks/>
          </p:cNvGrpSpPr>
          <p:nvPr/>
        </p:nvGrpSpPr>
        <p:grpSpPr bwMode="auto">
          <a:xfrm>
            <a:off x="304800" y="1947863"/>
            <a:ext cx="8485188" cy="4846637"/>
            <a:chOff x="192" y="1227"/>
            <a:chExt cx="5345" cy="3053"/>
          </a:xfrm>
        </p:grpSpPr>
        <p:sp>
          <p:nvSpPr>
            <p:cNvPr id="335876" name="Line 4"/>
            <p:cNvSpPr>
              <a:spLocks noChangeShapeType="1"/>
            </p:cNvSpPr>
            <p:nvPr/>
          </p:nvSpPr>
          <p:spPr bwMode="auto">
            <a:xfrm>
              <a:off x="4069" y="1488"/>
              <a:ext cx="1" cy="2339"/>
            </a:xfrm>
            <a:prstGeom prst="line">
              <a:avLst/>
            </a:prstGeom>
            <a:noFill/>
            <a:ln w="38100">
              <a:solidFill>
                <a:schemeClr val="tx1"/>
              </a:solidFill>
              <a:prstDash val="sysDot"/>
              <a:round/>
              <a:headEnd/>
              <a:tailEnd/>
            </a:ln>
          </p:spPr>
          <p:txBody>
            <a:bodyPr/>
            <a:lstStyle/>
            <a:p>
              <a:pPr>
                <a:defRPr/>
              </a:pPr>
              <a:endParaRPr lang="de-DE">
                <a:effectLst/>
                <a:latin typeface="Tahoma" pitchFamily="34" charset="0"/>
              </a:endParaRPr>
            </a:p>
          </p:txBody>
        </p:sp>
        <p:sp>
          <p:nvSpPr>
            <p:cNvPr id="335877" name="Line 5"/>
            <p:cNvSpPr>
              <a:spLocks noChangeShapeType="1"/>
            </p:cNvSpPr>
            <p:nvPr/>
          </p:nvSpPr>
          <p:spPr bwMode="auto">
            <a:xfrm>
              <a:off x="942" y="1350"/>
              <a:ext cx="1" cy="2339"/>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78" name="Line 6"/>
            <p:cNvSpPr>
              <a:spLocks noChangeShapeType="1"/>
            </p:cNvSpPr>
            <p:nvPr/>
          </p:nvSpPr>
          <p:spPr bwMode="auto">
            <a:xfrm>
              <a:off x="942" y="3689"/>
              <a:ext cx="4523" cy="1"/>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79" name="Line 7"/>
            <p:cNvSpPr>
              <a:spLocks noChangeShapeType="1"/>
            </p:cNvSpPr>
            <p:nvPr/>
          </p:nvSpPr>
          <p:spPr bwMode="auto">
            <a:xfrm flipH="1" flipV="1">
              <a:off x="5399" y="3621"/>
              <a:ext cx="66" cy="68"/>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80" name="Line 8"/>
            <p:cNvSpPr>
              <a:spLocks noChangeShapeType="1"/>
            </p:cNvSpPr>
            <p:nvPr/>
          </p:nvSpPr>
          <p:spPr bwMode="auto">
            <a:xfrm flipH="1">
              <a:off x="5399" y="3689"/>
              <a:ext cx="66" cy="69"/>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81" name="Line 9"/>
            <p:cNvSpPr>
              <a:spLocks noChangeShapeType="1"/>
            </p:cNvSpPr>
            <p:nvPr/>
          </p:nvSpPr>
          <p:spPr bwMode="auto">
            <a:xfrm flipH="1">
              <a:off x="876" y="1350"/>
              <a:ext cx="66" cy="69"/>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82" name="Line 10"/>
            <p:cNvSpPr>
              <a:spLocks noChangeShapeType="1"/>
            </p:cNvSpPr>
            <p:nvPr/>
          </p:nvSpPr>
          <p:spPr bwMode="auto">
            <a:xfrm>
              <a:off x="942" y="1350"/>
              <a:ext cx="67" cy="69"/>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83" name="Rectangle 11"/>
            <p:cNvSpPr>
              <a:spLocks noChangeArrowheads="1"/>
            </p:cNvSpPr>
            <p:nvPr/>
          </p:nvSpPr>
          <p:spPr bwMode="auto">
            <a:xfrm>
              <a:off x="192" y="1440"/>
              <a:ext cx="588" cy="384"/>
            </a:xfrm>
            <a:prstGeom prst="rect">
              <a:avLst/>
            </a:prstGeom>
            <a:noFill/>
            <a:ln w="9525">
              <a:noFill/>
              <a:miter lim="800000"/>
              <a:headEnd/>
              <a:tailEnd/>
            </a:ln>
          </p:spPr>
          <p:txBody>
            <a:bodyPr wrap="none" lIns="0" tIns="0" rIns="0" bIns="0">
              <a:spAutoFit/>
            </a:bodyPr>
            <a:lstStyle/>
            <a:p>
              <a:pPr>
                <a:defRPr/>
              </a:pPr>
              <a:r>
                <a:rPr lang="de-DE" dirty="0">
                  <a:effectLst/>
                  <a:latin typeface="Tahoma" pitchFamily="34" charset="0"/>
                </a:rPr>
                <a:t>Energie-</a:t>
              </a:r>
              <a:br>
                <a:rPr lang="de-DE" dirty="0">
                  <a:effectLst/>
                  <a:latin typeface="Tahoma" pitchFamily="34" charset="0"/>
                </a:rPr>
              </a:br>
              <a:r>
                <a:rPr lang="de-DE" dirty="0" err="1">
                  <a:effectLst/>
                  <a:latin typeface="Tahoma" pitchFamily="34" charset="0"/>
                </a:rPr>
                <a:t>niveau</a:t>
              </a:r>
              <a:endParaRPr lang="de-DE" dirty="0">
                <a:effectLst/>
                <a:latin typeface="Tahoma" pitchFamily="34" charset="0"/>
              </a:endParaRPr>
            </a:p>
          </p:txBody>
        </p:sp>
        <p:sp>
          <p:nvSpPr>
            <p:cNvPr id="335884" name="Rectangle 12"/>
            <p:cNvSpPr>
              <a:spLocks noChangeArrowheads="1"/>
            </p:cNvSpPr>
            <p:nvPr/>
          </p:nvSpPr>
          <p:spPr bwMode="auto">
            <a:xfrm>
              <a:off x="5273" y="3773"/>
              <a:ext cx="264" cy="192"/>
            </a:xfrm>
            <a:prstGeom prst="rect">
              <a:avLst/>
            </a:prstGeom>
            <a:noFill/>
            <a:ln w="9525">
              <a:noFill/>
              <a:miter lim="800000"/>
              <a:headEnd/>
              <a:tailEnd/>
            </a:ln>
          </p:spPr>
          <p:txBody>
            <a:bodyPr wrap="none" lIns="0" tIns="0" rIns="0" bIns="0">
              <a:spAutoFit/>
            </a:bodyPr>
            <a:lstStyle/>
            <a:p>
              <a:pPr>
                <a:defRPr/>
              </a:pPr>
              <a:r>
                <a:rPr lang="de-DE">
                  <a:effectLst/>
                  <a:latin typeface="Tahoma" pitchFamily="34" charset="0"/>
                </a:rPr>
                <a:t>Zeit</a:t>
              </a:r>
            </a:p>
          </p:txBody>
        </p:sp>
        <p:sp>
          <p:nvSpPr>
            <p:cNvPr id="335885" name="Line 13"/>
            <p:cNvSpPr>
              <a:spLocks noChangeShapeType="1"/>
            </p:cNvSpPr>
            <p:nvPr/>
          </p:nvSpPr>
          <p:spPr bwMode="auto">
            <a:xfrm>
              <a:off x="942" y="2864"/>
              <a:ext cx="1065" cy="1"/>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86" name="Line 14"/>
            <p:cNvSpPr>
              <a:spLocks noChangeShapeType="1"/>
            </p:cNvSpPr>
            <p:nvPr/>
          </p:nvSpPr>
          <p:spPr bwMode="auto">
            <a:xfrm flipV="1">
              <a:off x="2007" y="2795"/>
              <a:ext cx="66" cy="69"/>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87" name="Line 15"/>
            <p:cNvSpPr>
              <a:spLocks noChangeShapeType="1"/>
            </p:cNvSpPr>
            <p:nvPr/>
          </p:nvSpPr>
          <p:spPr bwMode="auto">
            <a:xfrm>
              <a:off x="2073" y="2795"/>
              <a:ext cx="67" cy="138"/>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88" name="Line 16"/>
            <p:cNvSpPr>
              <a:spLocks noChangeShapeType="1"/>
            </p:cNvSpPr>
            <p:nvPr/>
          </p:nvSpPr>
          <p:spPr bwMode="auto">
            <a:xfrm flipV="1">
              <a:off x="2140" y="2657"/>
              <a:ext cx="66" cy="276"/>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89" name="Line 17"/>
            <p:cNvSpPr>
              <a:spLocks noChangeShapeType="1"/>
            </p:cNvSpPr>
            <p:nvPr/>
          </p:nvSpPr>
          <p:spPr bwMode="auto">
            <a:xfrm>
              <a:off x="2206" y="2657"/>
              <a:ext cx="67" cy="482"/>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90" name="Line 18"/>
            <p:cNvSpPr>
              <a:spLocks noChangeShapeType="1"/>
            </p:cNvSpPr>
            <p:nvPr/>
          </p:nvSpPr>
          <p:spPr bwMode="auto">
            <a:xfrm flipV="1">
              <a:off x="2273" y="2382"/>
              <a:ext cx="133" cy="757"/>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91" name="Line 19"/>
            <p:cNvSpPr>
              <a:spLocks noChangeShapeType="1"/>
            </p:cNvSpPr>
            <p:nvPr/>
          </p:nvSpPr>
          <p:spPr bwMode="auto">
            <a:xfrm>
              <a:off x="2406" y="2382"/>
              <a:ext cx="133" cy="1032"/>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92" name="Line 20"/>
            <p:cNvSpPr>
              <a:spLocks noChangeShapeType="1"/>
            </p:cNvSpPr>
            <p:nvPr/>
          </p:nvSpPr>
          <p:spPr bwMode="auto">
            <a:xfrm flipV="1">
              <a:off x="2539" y="2107"/>
              <a:ext cx="133" cy="1307"/>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93" name="Line 21"/>
            <p:cNvSpPr>
              <a:spLocks noChangeShapeType="1"/>
            </p:cNvSpPr>
            <p:nvPr/>
          </p:nvSpPr>
          <p:spPr bwMode="auto">
            <a:xfrm>
              <a:off x="2672" y="2107"/>
              <a:ext cx="133" cy="1514"/>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94" name="Line 22"/>
            <p:cNvSpPr>
              <a:spLocks noChangeShapeType="1"/>
            </p:cNvSpPr>
            <p:nvPr/>
          </p:nvSpPr>
          <p:spPr bwMode="auto">
            <a:xfrm flipV="1">
              <a:off x="2805" y="1900"/>
              <a:ext cx="199" cy="1721"/>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95" name="Line 23"/>
            <p:cNvSpPr>
              <a:spLocks noChangeShapeType="1"/>
            </p:cNvSpPr>
            <p:nvPr/>
          </p:nvSpPr>
          <p:spPr bwMode="auto">
            <a:xfrm>
              <a:off x="3004" y="1900"/>
              <a:ext cx="133" cy="895"/>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96" name="Arc 24"/>
            <p:cNvSpPr>
              <a:spLocks/>
            </p:cNvSpPr>
            <p:nvPr/>
          </p:nvSpPr>
          <p:spPr bwMode="auto">
            <a:xfrm>
              <a:off x="3137" y="1556"/>
              <a:ext cx="665" cy="1239"/>
            </a:xfrm>
            <a:custGeom>
              <a:avLst/>
              <a:gdLst>
                <a:gd name="G0" fmla="+- 21600 0 0"/>
                <a:gd name="G1" fmla="+- 21600 0 0"/>
                <a:gd name="G2" fmla="+- 21600 0 0"/>
                <a:gd name="T0" fmla="*/ 0 w 21600"/>
                <a:gd name="T1" fmla="*/ 21600 h 21600"/>
                <a:gd name="T2" fmla="*/ 2156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83"/>
                    <a:pt x="9651" y="17"/>
                    <a:pt x="21568" y="0"/>
                  </a:cubicBezTo>
                </a:path>
                <a:path w="21600" h="21600" stroke="0" extrusionOk="0">
                  <a:moveTo>
                    <a:pt x="0" y="21600"/>
                  </a:moveTo>
                  <a:cubicBezTo>
                    <a:pt x="0" y="9683"/>
                    <a:pt x="9651" y="17"/>
                    <a:pt x="21568" y="0"/>
                  </a:cubicBezTo>
                  <a:lnTo>
                    <a:pt x="21600" y="21600"/>
                  </a:lnTo>
                  <a:close/>
                </a:path>
              </a:pathLst>
            </a:custGeom>
            <a:noFill/>
            <a:ln w="28575">
              <a:solidFill>
                <a:schemeClr val="tx1"/>
              </a:solidFill>
              <a:round/>
              <a:headEnd/>
              <a:tailEnd/>
            </a:ln>
          </p:spPr>
          <p:txBody>
            <a:bodyPr/>
            <a:lstStyle/>
            <a:p>
              <a:pPr>
                <a:defRPr/>
              </a:pPr>
              <a:endParaRPr lang="de-DE">
                <a:effectLst/>
                <a:latin typeface="Tahoma" pitchFamily="34" charset="0"/>
              </a:endParaRPr>
            </a:p>
          </p:txBody>
        </p:sp>
        <p:sp>
          <p:nvSpPr>
            <p:cNvPr id="335897" name="Arc 25"/>
            <p:cNvSpPr>
              <a:spLocks/>
            </p:cNvSpPr>
            <p:nvPr/>
          </p:nvSpPr>
          <p:spPr bwMode="auto">
            <a:xfrm>
              <a:off x="3137" y="2795"/>
              <a:ext cx="599" cy="688"/>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38100">
              <a:solidFill>
                <a:schemeClr val="tx1"/>
              </a:solidFill>
              <a:prstDash val="sysDot"/>
              <a:round/>
              <a:headEnd/>
              <a:tailEnd/>
            </a:ln>
          </p:spPr>
          <p:txBody>
            <a:bodyPr/>
            <a:lstStyle/>
            <a:p>
              <a:pPr>
                <a:defRPr/>
              </a:pPr>
              <a:endParaRPr lang="de-DE">
                <a:effectLst/>
                <a:latin typeface="Tahoma" pitchFamily="34" charset="0"/>
              </a:endParaRPr>
            </a:p>
          </p:txBody>
        </p:sp>
        <p:sp>
          <p:nvSpPr>
            <p:cNvPr id="335898" name="Line 26"/>
            <p:cNvSpPr>
              <a:spLocks noChangeShapeType="1"/>
            </p:cNvSpPr>
            <p:nvPr/>
          </p:nvSpPr>
          <p:spPr bwMode="auto">
            <a:xfrm flipV="1">
              <a:off x="3802" y="1419"/>
              <a:ext cx="67" cy="137"/>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899" name="Line 27"/>
            <p:cNvSpPr>
              <a:spLocks noChangeShapeType="1"/>
            </p:cNvSpPr>
            <p:nvPr/>
          </p:nvSpPr>
          <p:spPr bwMode="auto">
            <a:xfrm>
              <a:off x="3869" y="1419"/>
              <a:ext cx="67" cy="344"/>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00" name="Line 28"/>
            <p:cNvSpPr>
              <a:spLocks noChangeShapeType="1"/>
            </p:cNvSpPr>
            <p:nvPr/>
          </p:nvSpPr>
          <p:spPr bwMode="auto">
            <a:xfrm flipV="1">
              <a:off x="3936" y="1488"/>
              <a:ext cx="66" cy="275"/>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01" name="Line 29"/>
            <p:cNvSpPr>
              <a:spLocks noChangeShapeType="1"/>
            </p:cNvSpPr>
            <p:nvPr/>
          </p:nvSpPr>
          <p:spPr bwMode="auto">
            <a:xfrm>
              <a:off x="4002" y="1488"/>
              <a:ext cx="67" cy="68"/>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02" name="Line 30"/>
            <p:cNvSpPr>
              <a:spLocks noChangeShapeType="1"/>
            </p:cNvSpPr>
            <p:nvPr/>
          </p:nvSpPr>
          <p:spPr bwMode="auto">
            <a:xfrm flipV="1">
              <a:off x="4069" y="1488"/>
              <a:ext cx="1" cy="68"/>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03" name="Line 31"/>
            <p:cNvSpPr>
              <a:spLocks noChangeShapeType="1"/>
            </p:cNvSpPr>
            <p:nvPr/>
          </p:nvSpPr>
          <p:spPr bwMode="auto">
            <a:xfrm>
              <a:off x="4069" y="1488"/>
              <a:ext cx="1064" cy="1"/>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04" name="Rectangle 32"/>
            <p:cNvSpPr>
              <a:spLocks noChangeArrowheads="1"/>
            </p:cNvSpPr>
            <p:nvPr/>
          </p:nvSpPr>
          <p:spPr bwMode="auto">
            <a:xfrm>
              <a:off x="1007" y="2328"/>
              <a:ext cx="875" cy="388"/>
            </a:xfrm>
            <a:prstGeom prst="rect">
              <a:avLst/>
            </a:prstGeom>
            <a:noFill/>
            <a:ln w="9525">
              <a:noFill/>
              <a:miter lim="800000"/>
              <a:headEnd/>
              <a:tailEnd/>
            </a:ln>
          </p:spPr>
          <p:txBody>
            <a:bodyPr wrap="none" lIns="0" tIns="0" rIns="0" bIns="0">
              <a:spAutoFit/>
            </a:bodyPr>
            <a:lstStyle/>
            <a:p>
              <a:pPr>
                <a:defRPr/>
              </a:pPr>
              <a:r>
                <a:rPr lang="de-DE" dirty="0">
                  <a:effectLst/>
                  <a:latin typeface="Tahoma" pitchFamily="34" charset="0"/>
                </a:rPr>
                <a:t>altes Gleich-</a:t>
              </a:r>
              <a:br>
                <a:rPr lang="de-DE" dirty="0">
                  <a:effectLst/>
                  <a:latin typeface="Tahoma" pitchFamily="34" charset="0"/>
                </a:rPr>
              </a:br>
              <a:r>
                <a:rPr lang="de-DE" dirty="0" err="1">
                  <a:effectLst/>
                  <a:latin typeface="Tahoma" pitchFamily="34" charset="0"/>
                </a:rPr>
                <a:t>gewicht</a:t>
              </a:r>
              <a:r>
                <a:rPr lang="de-DE" dirty="0">
                  <a:effectLst/>
                  <a:latin typeface="Tahoma" pitchFamily="34" charset="0"/>
                </a:rPr>
                <a:t> </a:t>
              </a:r>
            </a:p>
          </p:txBody>
        </p:sp>
        <p:sp>
          <p:nvSpPr>
            <p:cNvPr id="335905" name="Rectangle 33"/>
            <p:cNvSpPr>
              <a:spLocks noChangeArrowheads="1"/>
            </p:cNvSpPr>
            <p:nvPr/>
          </p:nvSpPr>
          <p:spPr bwMode="auto">
            <a:xfrm>
              <a:off x="2850" y="1227"/>
              <a:ext cx="760" cy="192"/>
            </a:xfrm>
            <a:prstGeom prst="rect">
              <a:avLst/>
            </a:prstGeom>
            <a:noFill/>
            <a:ln w="9525">
              <a:noFill/>
              <a:miter lim="800000"/>
              <a:headEnd/>
              <a:tailEnd/>
            </a:ln>
          </p:spPr>
          <p:txBody>
            <a:bodyPr wrap="none" lIns="0" tIns="0" rIns="0" bIns="0">
              <a:spAutoFit/>
            </a:bodyPr>
            <a:lstStyle/>
            <a:p>
              <a:pPr>
                <a:defRPr/>
              </a:pPr>
              <a:r>
                <a:rPr lang="de-DE">
                  <a:effectLst/>
                  <a:latin typeface="Tahoma" pitchFamily="34" charset="0"/>
                </a:rPr>
                <a:t>Bifurkation</a:t>
              </a:r>
            </a:p>
          </p:txBody>
        </p:sp>
        <p:sp>
          <p:nvSpPr>
            <p:cNvPr id="335906" name="Rectangle 34"/>
            <p:cNvSpPr>
              <a:spLocks noChangeArrowheads="1"/>
            </p:cNvSpPr>
            <p:nvPr/>
          </p:nvSpPr>
          <p:spPr bwMode="auto">
            <a:xfrm>
              <a:off x="4549" y="1640"/>
              <a:ext cx="545" cy="576"/>
            </a:xfrm>
            <a:prstGeom prst="rect">
              <a:avLst/>
            </a:prstGeom>
            <a:noFill/>
            <a:ln w="9525">
              <a:noFill/>
              <a:miter lim="800000"/>
              <a:headEnd/>
              <a:tailEnd/>
            </a:ln>
          </p:spPr>
          <p:txBody>
            <a:bodyPr wrap="none" lIns="0" tIns="0" rIns="0" bIns="0">
              <a:spAutoFit/>
            </a:bodyPr>
            <a:lstStyle/>
            <a:p>
              <a:pPr>
                <a:defRPr/>
              </a:pPr>
              <a:r>
                <a:rPr lang="de-DE">
                  <a:effectLst/>
                  <a:latin typeface="Tahoma" pitchFamily="34" charset="0"/>
                </a:rPr>
                <a:t>neues</a:t>
              </a:r>
              <a:br>
                <a:rPr lang="de-DE">
                  <a:effectLst/>
                  <a:latin typeface="Tahoma" pitchFamily="34" charset="0"/>
                </a:rPr>
              </a:br>
              <a:r>
                <a:rPr lang="de-DE">
                  <a:effectLst/>
                  <a:latin typeface="Tahoma" pitchFamily="34" charset="0"/>
                </a:rPr>
                <a:t>Gleich-</a:t>
              </a:r>
              <a:br>
                <a:rPr lang="de-DE">
                  <a:effectLst/>
                  <a:latin typeface="Tahoma" pitchFamily="34" charset="0"/>
                </a:rPr>
              </a:br>
              <a:r>
                <a:rPr lang="de-DE">
                  <a:effectLst/>
                  <a:latin typeface="Tahoma" pitchFamily="34" charset="0"/>
                </a:rPr>
                <a:t>gewicht</a:t>
              </a:r>
            </a:p>
          </p:txBody>
        </p:sp>
        <p:sp>
          <p:nvSpPr>
            <p:cNvPr id="335907" name="Line 35"/>
            <p:cNvSpPr>
              <a:spLocks noChangeShapeType="1"/>
            </p:cNvSpPr>
            <p:nvPr/>
          </p:nvSpPr>
          <p:spPr bwMode="auto">
            <a:xfrm>
              <a:off x="2007" y="2864"/>
              <a:ext cx="1" cy="963"/>
            </a:xfrm>
            <a:prstGeom prst="line">
              <a:avLst/>
            </a:prstGeom>
            <a:noFill/>
            <a:ln w="38100">
              <a:solidFill>
                <a:schemeClr val="tx1"/>
              </a:solidFill>
              <a:prstDash val="sysDot"/>
              <a:round/>
              <a:headEnd/>
              <a:tailEnd/>
            </a:ln>
          </p:spPr>
          <p:txBody>
            <a:bodyPr/>
            <a:lstStyle/>
            <a:p>
              <a:pPr>
                <a:defRPr/>
              </a:pPr>
              <a:endParaRPr lang="de-DE">
                <a:effectLst/>
                <a:latin typeface="Tahoma" pitchFamily="34" charset="0"/>
              </a:endParaRPr>
            </a:p>
          </p:txBody>
        </p:sp>
        <p:sp>
          <p:nvSpPr>
            <p:cNvPr id="335908" name="Rectangle 36"/>
            <p:cNvSpPr>
              <a:spLocks noChangeArrowheads="1"/>
            </p:cNvSpPr>
            <p:nvPr/>
          </p:nvSpPr>
          <p:spPr bwMode="auto">
            <a:xfrm>
              <a:off x="2517" y="3744"/>
              <a:ext cx="1032" cy="384"/>
            </a:xfrm>
            <a:prstGeom prst="rect">
              <a:avLst/>
            </a:prstGeom>
            <a:noFill/>
            <a:ln w="9525">
              <a:noFill/>
              <a:miter lim="800000"/>
              <a:headEnd/>
              <a:tailEnd/>
            </a:ln>
          </p:spPr>
          <p:txBody>
            <a:bodyPr wrap="none" lIns="0" tIns="0" rIns="0" bIns="0">
              <a:spAutoFit/>
            </a:bodyPr>
            <a:lstStyle/>
            <a:p>
              <a:pPr>
                <a:defRPr/>
              </a:pPr>
              <a:r>
                <a:rPr lang="de-DE">
                  <a:effectLst/>
                  <a:latin typeface="Tahoma" pitchFamily="34" charset="0"/>
                </a:rPr>
                <a:t>diachronisches</a:t>
              </a:r>
              <a:br>
                <a:rPr lang="de-DE">
                  <a:effectLst/>
                  <a:latin typeface="Tahoma" pitchFamily="34" charset="0"/>
                </a:rPr>
              </a:br>
              <a:r>
                <a:rPr lang="de-DE">
                  <a:effectLst/>
                  <a:latin typeface="Tahoma" pitchFamily="34" charset="0"/>
                </a:rPr>
                <a:t> System</a:t>
              </a:r>
            </a:p>
          </p:txBody>
        </p:sp>
        <p:sp>
          <p:nvSpPr>
            <p:cNvPr id="335909" name="Rectangle 37"/>
            <p:cNvSpPr>
              <a:spLocks noChangeArrowheads="1"/>
            </p:cNvSpPr>
            <p:nvPr/>
          </p:nvSpPr>
          <p:spPr bwMode="auto">
            <a:xfrm>
              <a:off x="993" y="3704"/>
              <a:ext cx="792" cy="576"/>
            </a:xfrm>
            <a:prstGeom prst="rect">
              <a:avLst/>
            </a:prstGeom>
            <a:noFill/>
            <a:ln w="9525">
              <a:noFill/>
              <a:miter lim="800000"/>
              <a:headEnd/>
              <a:tailEnd/>
            </a:ln>
          </p:spPr>
          <p:txBody>
            <a:bodyPr wrap="none" lIns="0" tIns="0" rIns="0" bIns="0">
              <a:spAutoFit/>
            </a:bodyPr>
            <a:lstStyle/>
            <a:p>
              <a:pPr>
                <a:defRPr/>
              </a:pPr>
              <a:r>
                <a:rPr lang="de-DE">
                  <a:effectLst/>
                  <a:latin typeface="Tahoma" pitchFamily="34" charset="0"/>
                </a:rPr>
                <a:t>altes</a:t>
              </a:r>
              <a:br>
                <a:rPr lang="de-DE">
                  <a:effectLst/>
                  <a:latin typeface="Tahoma" pitchFamily="34" charset="0"/>
                </a:rPr>
              </a:br>
              <a:r>
                <a:rPr lang="de-DE">
                  <a:effectLst/>
                  <a:latin typeface="Tahoma" pitchFamily="34" charset="0"/>
                </a:rPr>
                <a:t>synchrones</a:t>
              </a:r>
              <a:br>
                <a:rPr lang="de-DE">
                  <a:effectLst/>
                  <a:latin typeface="Tahoma" pitchFamily="34" charset="0"/>
                </a:rPr>
              </a:br>
              <a:r>
                <a:rPr lang="de-DE">
                  <a:effectLst/>
                  <a:latin typeface="Tahoma" pitchFamily="34" charset="0"/>
                </a:rPr>
                <a:t>System</a:t>
              </a:r>
            </a:p>
          </p:txBody>
        </p:sp>
        <p:sp>
          <p:nvSpPr>
            <p:cNvPr id="335910" name="Line 38"/>
            <p:cNvSpPr>
              <a:spLocks noChangeShapeType="1"/>
            </p:cNvSpPr>
            <p:nvPr/>
          </p:nvSpPr>
          <p:spPr bwMode="auto">
            <a:xfrm>
              <a:off x="3137" y="1419"/>
              <a:ext cx="1" cy="688"/>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11" name="Line 39"/>
            <p:cNvSpPr>
              <a:spLocks noChangeShapeType="1"/>
            </p:cNvSpPr>
            <p:nvPr/>
          </p:nvSpPr>
          <p:spPr bwMode="auto">
            <a:xfrm flipV="1">
              <a:off x="3137" y="1969"/>
              <a:ext cx="67" cy="138"/>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12" name="Line 40"/>
            <p:cNvSpPr>
              <a:spLocks noChangeShapeType="1"/>
            </p:cNvSpPr>
            <p:nvPr/>
          </p:nvSpPr>
          <p:spPr bwMode="auto">
            <a:xfrm flipH="1" flipV="1">
              <a:off x="3071" y="1969"/>
              <a:ext cx="66" cy="138"/>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13" name="Rectangle 41"/>
            <p:cNvSpPr>
              <a:spLocks noChangeArrowheads="1"/>
            </p:cNvSpPr>
            <p:nvPr/>
          </p:nvSpPr>
          <p:spPr bwMode="auto">
            <a:xfrm>
              <a:off x="1714" y="1846"/>
              <a:ext cx="870" cy="192"/>
            </a:xfrm>
            <a:prstGeom prst="rect">
              <a:avLst/>
            </a:prstGeom>
            <a:noFill/>
            <a:ln w="9525">
              <a:noFill/>
              <a:miter lim="800000"/>
              <a:headEnd/>
              <a:tailEnd/>
            </a:ln>
          </p:spPr>
          <p:txBody>
            <a:bodyPr wrap="none" lIns="0" tIns="0" rIns="0" bIns="0">
              <a:spAutoFit/>
            </a:bodyPr>
            <a:lstStyle/>
            <a:p>
              <a:pPr>
                <a:defRPr/>
              </a:pPr>
              <a:r>
                <a:rPr lang="de-DE">
                  <a:effectLst/>
                  <a:latin typeface="Tahoma" pitchFamily="34" charset="0"/>
                </a:rPr>
                <a:t>Perturbation</a:t>
              </a:r>
            </a:p>
          </p:txBody>
        </p:sp>
        <p:sp>
          <p:nvSpPr>
            <p:cNvPr id="335914" name="Line 42"/>
            <p:cNvSpPr>
              <a:spLocks noChangeShapeType="1"/>
            </p:cNvSpPr>
            <p:nvPr/>
          </p:nvSpPr>
          <p:spPr bwMode="auto">
            <a:xfrm>
              <a:off x="2007" y="2038"/>
              <a:ext cx="1" cy="688"/>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15" name="Line 43"/>
            <p:cNvSpPr>
              <a:spLocks noChangeShapeType="1"/>
            </p:cNvSpPr>
            <p:nvPr/>
          </p:nvSpPr>
          <p:spPr bwMode="auto">
            <a:xfrm flipV="1">
              <a:off x="2007" y="2588"/>
              <a:ext cx="66" cy="138"/>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16" name="Line 44"/>
            <p:cNvSpPr>
              <a:spLocks noChangeShapeType="1"/>
            </p:cNvSpPr>
            <p:nvPr/>
          </p:nvSpPr>
          <p:spPr bwMode="auto">
            <a:xfrm flipH="1" flipV="1">
              <a:off x="1940" y="2588"/>
              <a:ext cx="67" cy="138"/>
            </a:xfrm>
            <a:prstGeom prst="line">
              <a:avLst/>
            </a:prstGeom>
            <a:noFill/>
            <a:ln w="28575">
              <a:solidFill>
                <a:schemeClr val="tx1"/>
              </a:solidFill>
              <a:round/>
              <a:headEnd/>
              <a:tailEnd/>
            </a:ln>
          </p:spPr>
          <p:txBody>
            <a:bodyPr/>
            <a:lstStyle/>
            <a:p>
              <a:pPr>
                <a:defRPr/>
              </a:pPr>
              <a:endParaRPr lang="de-DE">
                <a:effectLst/>
                <a:latin typeface="Tahoma" pitchFamily="34" charset="0"/>
              </a:endParaRPr>
            </a:p>
          </p:txBody>
        </p:sp>
        <p:sp>
          <p:nvSpPr>
            <p:cNvPr id="335917" name="Rectangle 45"/>
            <p:cNvSpPr>
              <a:spLocks noChangeArrowheads="1"/>
            </p:cNvSpPr>
            <p:nvPr/>
          </p:nvSpPr>
          <p:spPr bwMode="auto">
            <a:xfrm>
              <a:off x="4344" y="3696"/>
              <a:ext cx="792" cy="576"/>
            </a:xfrm>
            <a:prstGeom prst="rect">
              <a:avLst/>
            </a:prstGeom>
            <a:noFill/>
            <a:ln w="9525">
              <a:noFill/>
              <a:miter lim="800000"/>
              <a:headEnd/>
              <a:tailEnd/>
            </a:ln>
          </p:spPr>
          <p:txBody>
            <a:bodyPr wrap="none" lIns="0" tIns="0" rIns="0" bIns="0">
              <a:spAutoFit/>
            </a:bodyPr>
            <a:lstStyle/>
            <a:p>
              <a:pPr>
                <a:defRPr/>
              </a:pPr>
              <a:r>
                <a:rPr lang="de-DE">
                  <a:effectLst/>
                  <a:latin typeface="Tahoma" pitchFamily="34" charset="0"/>
                </a:rPr>
                <a:t>neues</a:t>
              </a:r>
              <a:br>
                <a:rPr lang="de-DE">
                  <a:effectLst/>
                  <a:latin typeface="Tahoma" pitchFamily="34" charset="0"/>
                </a:rPr>
              </a:br>
              <a:r>
                <a:rPr lang="de-DE">
                  <a:effectLst/>
                  <a:latin typeface="Tahoma" pitchFamily="34" charset="0"/>
                </a:rPr>
                <a:t>synchrones</a:t>
              </a:r>
              <a:br>
                <a:rPr lang="de-DE">
                  <a:effectLst/>
                  <a:latin typeface="Tahoma" pitchFamily="34" charset="0"/>
                </a:rPr>
              </a:br>
              <a:r>
                <a:rPr lang="de-DE">
                  <a:effectLst/>
                  <a:latin typeface="Tahoma" pitchFamily="34" charset="0"/>
                </a:rPr>
                <a:t>System</a:t>
              </a:r>
            </a:p>
          </p:txBody>
        </p:sp>
      </p:grpSp>
      <p:sp>
        <p:nvSpPr>
          <p:cNvPr id="2" name="Foliennummernplatzhalter 1"/>
          <p:cNvSpPr>
            <a:spLocks noGrp="1"/>
          </p:cNvSpPr>
          <p:nvPr>
            <p:ph type="sldNum" sz="quarter" idx="12"/>
          </p:nvPr>
        </p:nvSpPr>
        <p:spPr/>
        <p:txBody>
          <a:bodyPr/>
          <a:lstStyle/>
          <a:p>
            <a:pPr>
              <a:defRPr/>
            </a:pPr>
            <a:fld id="{2BE4E6EF-7CBB-420C-99B4-44D763EDD3C0}" type="slidenum">
              <a:rPr lang="de-DE" smtClean="0">
                <a:effectLst/>
              </a:rPr>
              <a:pPr>
                <a:defRPr/>
              </a:pPr>
              <a:t>16</a:t>
            </a:fld>
            <a:endParaRPr lang="de-DE">
              <a:effectLst/>
            </a:endParaRPr>
          </a:p>
        </p:txBody>
      </p:sp>
    </p:spTree>
    <p:extLst>
      <p:ext uri="{BB962C8B-B14F-4D97-AF65-F5344CB8AC3E}">
        <p14:creationId xmlns:p14="http://schemas.microsoft.com/office/powerpoint/2010/main" val="3408550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de-DE" dirty="0"/>
              <a:t>Beispiele</a:t>
            </a:r>
          </a:p>
        </p:txBody>
      </p:sp>
      <p:sp>
        <p:nvSpPr>
          <p:cNvPr id="24579" name="Rectangle 3"/>
          <p:cNvSpPr>
            <a:spLocks noGrp="1" noChangeArrowheads="1"/>
          </p:cNvSpPr>
          <p:nvPr>
            <p:ph idx="1"/>
          </p:nvPr>
        </p:nvSpPr>
        <p:spPr>
          <a:xfrm>
            <a:off x="457200" y="1600200"/>
            <a:ext cx="8229600" cy="4997152"/>
          </a:xfrm>
        </p:spPr>
        <p:txBody>
          <a:bodyPr>
            <a:normAutofit lnSpcReduction="10000"/>
          </a:bodyPr>
          <a:lstStyle/>
          <a:p>
            <a:pPr eaLnBrk="1" hangingPunct="1">
              <a:lnSpc>
                <a:spcPct val="120000"/>
              </a:lnSpc>
            </a:pPr>
            <a:r>
              <a:rPr lang="de-DE" dirty="0"/>
              <a:t>Faber Castell und der Rechenschieber</a:t>
            </a:r>
          </a:p>
          <a:p>
            <a:pPr eaLnBrk="1" hangingPunct="1">
              <a:lnSpc>
                <a:spcPct val="120000"/>
              </a:lnSpc>
            </a:pPr>
            <a:r>
              <a:rPr lang="de-DE" dirty="0"/>
              <a:t>Swatch und die digitale Uhr</a:t>
            </a:r>
          </a:p>
          <a:p>
            <a:pPr eaLnBrk="1" hangingPunct="1">
              <a:lnSpc>
                <a:spcPct val="120000"/>
              </a:lnSpc>
            </a:pPr>
            <a:r>
              <a:rPr lang="de-DE" dirty="0"/>
              <a:t>… </a:t>
            </a:r>
          </a:p>
          <a:p>
            <a:pPr eaLnBrk="1" hangingPunct="1">
              <a:lnSpc>
                <a:spcPct val="120000"/>
              </a:lnSpc>
            </a:pPr>
            <a:endParaRPr lang="de-DE" dirty="0"/>
          </a:p>
          <a:p>
            <a:pPr eaLnBrk="1" hangingPunct="1">
              <a:lnSpc>
                <a:spcPct val="120000"/>
              </a:lnSpc>
            </a:pPr>
            <a:endParaRPr lang="de-DE" dirty="0"/>
          </a:p>
          <a:p>
            <a:pPr marL="0" indent="0" eaLnBrk="1" hangingPunct="1">
              <a:lnSpc>
                <a:spcPct val="120000"/>
              </a:lnSpc>
              <a:buNone/>
            </a:pPr>
            <a:r>
              <a:rPr lang="de-DE" dirty="0"/>
              <a:t>=&gt; Am Anfang und am Ende eines Unternehmens steht häufig eine gelungene oder gescheiterte Innovation</a:t>
            </a:r>
          </a:p>
        </p:txBody>
      </p:sp>
      <p:sp>
        <p:nvSpPr>
          <p:cNvPr id="2" name="Foliennummernplatzhalter 1"/>
          <p:cNvSpPr>
            <a:spLocks noGrp="1"/>
          </p:cNvSpPr>
          <p:nvPr>
            <p:ph type="sldNum" sz="quarter" idx="12"/>
          </p:nvPr>
        </p:nvSpPr>
        <p:spPr/>
        <p:txBody>
          <a:bodyPr/>
          <a:lstStyle/>
          <a:p>
            <a:pPr>
              <a:defRPr/>
            </a:pPr>
            <a:fld id="{265E610D-C589-4257-BD92-182DE92238F9}" type="slidenum">
              <a:rPr lang="de-DE" smtClean="0"/>
              <a:pPr>
                <a:defRPr/>
              </a:pPr>
              <a:t>17</a:t>
            </a:fld>
            <a:endParaRPr lang="de-DE"/>
          </a:p>
        </p:txBody>
      </p:sp>
    </p:spTree>
    <p:extLst>
      <p:ext uri="{BB962C8B-B14F-4D97-AF65-F5344CB8AC3E}">
        <p14:creationId xmlns:p14="http://schemas.microsoft.com/office/powerpoint/2010/main" val="216615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8" name="Rectangle 28"/>
          <p:cNvSpPr>
            <a:spLocks noChangeArrowheads="1"/>
          </p:cNvSpPr>
          <p:nvPr/>
        </p:nvSpPr>
        <p:spPr bwMode="auto">
          <a:xfrm>
            <a:off x="0" y="1341438"/>
            <a:ext cx="9144000" cy="5516562"/>
          </a:xfrm>
          <a:prstGeom prst="rect">
            <a:avLst/>
          </a:prstGeom>
          <a:noFill/>
          <a:ln w="9525">
            <a:solidFill>
              <a:schemeClr val="tx1"/>
            </a:solidFill>
            <a:miter lim="800000"/>
            <a:headEnd/>
            <a:tailEnd/>
          </a:ln>
          <a:effectLst/>
        </p:spPr>
        <p:txBody>
          <a:bodyPr wrap="none" anchor="ctr"/>
          <a:lstStyle/>
          <a:p>
            <a:pPr>
              <a:defRPr/>
            </a:pPr>
            <a:endParaRPr lang="de-DE">
              <a:latin typeface="Tahoma" pitchFamily="34" charset="0"/>
            </a:endParaRPr>
          </a:p>
        </p:txBody>
      </p:sp>
      <p:sp>
        <p:nvSpPr>
          <p:cNvPr id="25604" name="Rectangle 2"/>
          <p:cNvSpPr>
            <a:spLocks noGrp="1" noChangeArrowheads="1"/>
          </p:cNvSpPr>
          <p:nvPr>
            <p:ph type="title"/>
          </p:nvPr>
        </p:nvSpPr>
        <p:spPr>
          <a:xfrm>
            <a:off x="457200" y="292100"/>
            <a:ext cx="8229600" cy="833438"/>
          </a:xfrm>
        </p:spPr>
        <p:txBody>
          <a:bodyPr/>
          <a:lstStyle/>
          <a:p>
            <a:pPr eaLnBrk="1" hangingPunct="1"/>
            <a:r>
              <a:rPr lang="de-DE">
                <a:cs typeface="Times New Roman" pitchFamily="18" charset="0"/>
              </a:rPr>
              <a:t>Innovationsphasen</a:t>
            </a:r>
            <a:r>
              <a:rPr lang="de-DE"/>
              <a:t> </a:t>
            </a:r>
          </a:p>
        </p:txBody>
      </p:sp>
      <p:grpSp>
        <p:nvGrpSpPr>
          <p:cNvPr id="25606" name="Group 4"/>
          <p:cNvGrpSpPr>
            <a:grpSpLocks/>
          </p:cNvGrpSpPr>
          <p:nvPr/>
        </p:nvGrpSpPr>
        <p:grpSpPr bwMode="auto">
          <a:xfrm>
            <a:off x="706438" y="1808163"/>
            <a:ext cx="301625" cy="3987800"/>
            <a:chOff x="445" y="1139"/>
            <a:chExt cx="190" cy="2512"/>
          </a:xfrm>
          <a:solidFill>
            <a:schemeClr val="tx1"/>
          </a:solidFill>
        </p:grpSpPr>
        <p:sp>
          <p:nvSpPr>
            <p:cNvPr id="337925" name="Rectangle 5"/>
            <p:cNvSpPr>
              <a:spLocks noChangeArrowheads="1"/>
            </p:cNvSpPr>
            <p:nvPr/>
          </p:nvSpPr>
          <p:spPr bwMode="auto">
            <a:xfrm>
              <a:off x="519" y="1283"/>
              <a:ext cx="42" cy="2368"/>
            </a:xfrm>
            <a:prstGeom prst="rect">
              <a:avLst/>
            </a:prstGeom>
            <a:grpFill/>
            <a:ln w="9525">
              <a:solidFill>
                <a:schemeClr val="tx1"/>
              </a:solidFill>
              <a:miter lim="800000"/>
              <a:headEnd/>
              <a:tailEnd/>
            </a:ln>
          </p:spPr>
          <p:txBody>
            <a:bodyPr/>
            <a:lstStyle/>
            <a:p>
              <a:pPr>
                <a:defRPr/>
              </a:pPr>
              <a:endParaRPr lang="de-DE">
                <a:effectLst/>
                <a:latin typeface="Tahoma" pitchFamily="34" charset="0"/>
              </a:endParaRPr>
            </a:p>
          </p:txBody>
        </p:sp>
        <p:sp>
          <p:nvSpPr>
            <p:cNvPr id="337926" name="Freeform 6"/>
            <p:cNvSpPr>
              <a:spLocks/>
            </p:cNvSpPr>
            <p:nvPr/>
          </p:nvSpPr>
          <p:spPr bwMode="auto">
            <a:xfrm>
              <a:off x="445" y="1139"/>
              <a:ext cx="190" cy="148"/>
            </a:xfrm>
            <a:custGeom>
              <a:avLst/>
              <a:gdLst/>
              <a:ahLst/>
              <a:cxnLst>
                <a:cxn ang="0">
                  <a:pos x="190" y="148"/>
                </a:cxn>
                <a:cxn ang="0">
                  <a:pos x="96" y="0"/>
                </a:cxn>
                <a:cxn ang="0">
                  <a:pos x="0" y="148"/>
                </a:cxn>
                <a:cxn ang="0">
                  <a:pos x="190" y="148"/>
                </a:cxn>
              </a:cxnLst>
              <a:rect l="0" t="0" r="r" b="b"/>
              <a:pathLst>
                <a:path w="190" h="148">
                  <a:moveTo>
                    <a:pt x="190" y="148"/>
                  </a:moveTo>
                  <a:lnTo>
                    <a:pt x="96" y="0"/>
                  </a:lnTo>
                  <a:lnTo>
                    <a:pt x="0" y="148"/>
                  </a:lnTo>
                  <a:lnTo>
                    <a:pt x="190" y="148"/>
                  </a:lnTo>
                  <a:close/>
                </a:path>
              </a:pathLst>
            </a:custGeom>
            <a:grpFill/>
            <a:ln w="9525">
              <a:solidFill>
                <a:schemeClr val="tx1"/>
              </a:solidFill>
              <a:round/>
              <a:headEnd/>
              <a:tailEnd/>
            </a:ln>
          </p:spPr>
          <p:txBody>
            <a:bodyPr/>
            <a:lstStyle/>
            <a:p>
              <a:pPr>
                <a:defRPr/>
              </a:pPr>
              <a:endParaRPr lang="de-DE">
                <a:effectLst/>
                <a:latin typeface="Tahoma" pitchFamily="34" charset="0"/>
              </a:endParaRPr>
            </a:p>
          </p:txBody>
        </p:sp>
      </p:grpSp>
      <p:grpSp>
        <p:nvGrpSpPr>
          <p:cNvPr id="25607" name="Group 7"/>
          <p:cNvGrpSpPr>
            <a:grpSpLocks/>
          </p:cNvGrpSpPr>
          <p:nvPr/>
        </p:nvGrpSpPr>
        <p:grpSpPr bwMode="auto">
          <a:xfrm>
            <a:off x="855663" y="5680075"/>
            <a:ext cx="7758113" cy="238125"/>
            <a:chOff x="539" y="3578"/>
            <a:chExt cx="4887" cy="150"/>
          </a:xfrm>
          <a:solidFill>
            <a:schemeClr val="tx1"/>
          </a:solidFill>
        </p:grpSpPr>
        <p:sp>
          <p:nvSpPr>
            <p:cNvPr id="337928" name="Freeform 8"/>
            <p:cNvSpPr>
              <a:spLocks/>
            </p:cNvSpPr>
            <p:nvPr/>
          </p:nvSpPr>
          <p:spPr bwMode="auto">
            <a:xfrm>
              <a:off x="539" y="3635"/>
              <a:ext cx="4700" cy="34"/>
            </a:xfrm>
            <a:custGeom>
              <a:avLst/>
              <a:gdLst/>
              <a:ahLst/>
              <a:cxnLst>
                <a:cxn ang="0">
                  <a:pos x="0" y="0"/>
                </a:cxn>
                <a:cxn ang="0">
                  <a:pos x="0" y="33"/>
                </a:cxn>
                <a:cxn ang="0">
                  <a:pos x="4700" y="34"/>
                </a:cxn>
                <a:cxn ang="0">
                  <a:pos x="4700" y="1"/>
                </a:cxn>
                <a:cxn ang="0">
                  <a:pos x="0" y="0"/>
                </a:cxn>
              </a:cxnLst>
              <a:rect l="0" t="0" r="r" b="b"/>
              <a:pathLst>
                <a:path w="4700" h="34">
                  <a:moveTo>
                    <a:pt x="0" y="0"/>
                  </a:moveTo>
                  <a:lnTo>
                    <a:pt x="0" y="33"/>
                  </a:lnTo>
                  <a:lnTo>
                    <a:pt x="4700" y="34"/>
                  </a:lnTo>
                  <a:lnTo>
                    <a:pt x="4700" y="1"/>
                  </a:lnTo>
                  <a:lnTo>
                    <a:pt x="0" y="0"/>
                  </a:lnTo>
                  <a:close/>
                </a:path>
              </a:pathLst>
            </a:custGeom>
            <a:grpFill/>
            <a:ln w="9525">
              <a:solidFill>
                <a:schemeClr val="tx1"/>
              </a:solidFill>
              <a:round/>
              <a:headEnd/>
              <a:tailEnd/>
            </a:ln>
          </p:spPr>
          <p:txBody>
            <a:bodyPr/>
            <a:lstStyle/>
            <a:p>
              <a:pPr>
                <a:defRPr/>
              </a:pPr>
              <a:endParaRPr lang="de-DE">
                <a:effectLst/>
                <a:latin typeface="Tahoma" pitchFamily="34" charset="0"/>
              </a:endParaRPr>
            </a:p>
          </p:txBody>
        </p:sp>
        <p:sp>
          <p:nvSpPr>
            <p:cNvPr id="337929" name="Freeform 9"/>
            <p:cNvSpPr>
              <a:spLocks/>
            </p:cNvSpPr>
            <p:nvPr/>
          </p:nvSpPr>
          <p:spPr bwMode="auto">
            <a:xfrm>
              <a:off x="5236" y="3578"/>
              <a:ext cx="190" cy="150"/>
            </a:xfrm>
            <a:custGeom>
              <a:avLst/>
              <a:gdLst/>
              <a:ahLst/>
              <a:cxnLst>
                <a:cxn ang="0">
                  <a:pos x="0" y="150"/>
                </a:cxn>
                <a:cxn ang="0">
                  <a:pos x="190" y="74"/>
                </a:cxn>
                <a:cxn ang="0">
                  <a:pos x="0" y="0"/>
                </a:cxn>
                <a:cxn ang="0">
                  <a:pos x="0" y="150"/>
                </a:cxn>
              </a:cxnLst>
              <a:rect l="0" t="0" r="r" b="b"/>
              <a:pathLst>
                <a:path w="190" h="150">
                  <a:moveTo>
                    <a:pt x="0" y="150"/>
                  </a:moveTo>
                  <a:lnTo>
                    <a:pt x="190" y="74"/>
                  </a:lnTo>
                  <a:lnTo>
                    <a:pt x="0" y="0"/>
                  </a:lnTo>
                  <a:lnTo>
                    <a:pt x="0" y="150"/>
                  </a:lnTo>
                  <a:close/>
                </a:path>
              </a:pathLst>
            </a:custGeom>
            <a:grpFill/>
            <a:ln w="9525">
              <a:solidFill>
                <a:schemeClr val="tx1"/>
              </a:solidFill>
              <a:round/>
              <a:headEnd/>
              <a:tailEnd/>
            </a:ln>
          </p:spPr>
          <p:txBody>
            <a:bodyPr/>
            <a:lstStyle/>
            <a:p>
              <a:pPr>
                <a:defRPr/>
              </a:pPr>
              <a:endParaRPr lang="de-DE">
                <a:effectLst/>
                <a:latin typeface="Tahoma" pitchFamily="34" charset="0"/>
              </a:endParaRPr>
            </a:p>
          </p:txBody>
        </p:sp>
      </p:grpSp>
      <p:sp>
        <p:nvSpPr>
          <p:cNvPr id="337930" name="Freeform 10"/>
          <p:cNvSpPr>
            <a:spLocks/>
          </p:cNvSpPr>
          <p:nvPr/>
        </p:nvSpPr>
        <p:spPr bwMode="auto">
          <a:xfrm>
            <a:off x="2573338" y="2416175"/>
            <a:ext cx="1758950" cy="1700212"/>
          </a:xfrm>
          <a:custGeom>
            <a:avLst/>
            <a:gdLst/>
            <a:ahLst/>
            <a:cxnLst>
              <a:cxn ang="0">
                <a:pos x="32" y="1071"/>
              </a:cxn>
              <a:cxn ang="0">
                <a:pos x="37" y="962"/>
              </a:cxn>
              <a:cxn ang="0">
                <a:pos x="54" y="858"/>
              </a:cxn>
              <a:cxn ang="0">
                <a:pos x="48" y="806"/>
              </a:cxn>
              <a:cxn ang="0">
                <a:pos x="79" y="761"/>
              </a:cxn>
              <a:cxn ang="0">
                <a:pos x="116" y="663"/>
              </a:cxn>
              <a:cxn ang="0">
                <a:pos x="161" y="571"/>
              </a:cxn>
              <a:cxn ang="0">
                <a:pos x="217" y="483"/>
              </a:cxn>
              <a:cxn ang="0">
                <a:pos x="279" y="403"/>
              </a:cxn>
              <a:cxn ang="0">
                <a:pos x="276" y="407"/>
              </a:cxn>
              <a:cxn ang="0">
                <a:pos x="347" y="331"/>
              </a:cxn>
              <a:cxn ang="0">
                <a:pos x="424" y="264"/>
              </a:cxn>
              <a:cxn ang="0">
                <a:pos x="508" y="203"/>
              </a:cxn>
              <a:cxn ang="0">
                <a:pos x="598" y="149"/>
              </a:cxn>
              <a:cxn ang="0">
                <a:pos x="593" y="153"/>
              </a:cxn>
              <a:cxn ang="0">
                <a:pos x="689" y="108"/>
              </a:cxn>
              <a:cxn ang="0">
                <a:pos x="790" y="72"/>
              </a:cxn>
              <a:cxn ang="0">
                <a:pos x="894" y="47"/>
              </a:cxn>
              <a:cxn ang="0">
                <a:pos x="941" y="24"/>
              </a:cxn>
              <a:cxn ang="0">
                <a:pos x="997" y="31"/>
              </a:cxn>
              <a:cxn ang="0">
                <a:pos x="1108" y="26"/>
              </a:cxn>
              <a:cxn ang="0">
                <a:pos x="1053" y="2"/>
              </a:cxn>
              <a:cxn ang="0">
                <a:pos x="941" y="12"/>
              </a:cxn>
              <a:cxn ang="0">
                <a:pos x="882" y="23"/>
              </a:cxn>
              <a:cxn ang="0">
                <a:pos x="778" y="48"/>
              </a:cxn>
              <a:cxn ang="0">
                <a:pos x="677" y="84"/>
              </a:cxn>
              <a:cxn ang="0">
                <a:pos x="581" y="129"/>
              </a:cxn>
              <a:cxn ang="0">
                <a:pos x="530" y="158"/>
              </a:cxn>
              <a:cxn ang="0">
                <a:pos x="443" y="215"/>
              </a:cxn>
              <a:cxn ang="0">
                <a:pos x="362" y="280"/>
              </a:cxn>
              <a:cxn ang="0">
                <a:pos x="288" y="351"/>
              </a:cxn>
              <a:cxn ang="0">
                <a:pos x="249" y="393"/>
              </a:cxn>
              <a:cxn ang="0">
                <a:pos x="187" y="474"/>
              </a:cxn>
              <a:cxn ang="0">
                <a:pos x="131" y="561"/>
              </a:cxn>
              <a:cxn ang="0">
                <a:pos x="86" y="654"/>
              </a:cxn>
              <a:cxn ang="0">
                <a:pos x="48" y="752"/>
              </a:cxn>
              <a:cxn ang="0">
                <a:pos x="33" y="806"/>
              </a:cxn>
              <a:cxn ang="0">
                <a:pos x="22" y="858"/>
              </a:cxn>
              <a:cxn ang="0">
                <a:pos x="5" y="962"/>
              </a:cxn>
              <a:cxn ang="0">
                <a:pos x="0" y="1071"/>
              </a:cxn>
            </a:cxnLst>
            <a:rect l="0" t="0" r="r" b="b"/>
            <a:pathLst>
              <a:path w="1108" h="1071">
                <a:moveTo>
                  <a:pt x="0" y="1071"/>
                </a:moveTo>
                <a:lnTo>
                  <a:pt x="32" y="1071"/>
                </a:lnTo>
                <a:lnTo>
                  <a:pt x="32" y="1016"/>
                </a:lnTo>
                <a:lnTo>
                  <a:pt x="37" y="962"/>
                </a:lnTo>
                <a:lnTo>
                  <a:pt x="43" y="909"/>
                </a:lnTo>
                <a:lnTo>
                  <a:pt x="54" y="858"/>
                </a:lnTo>
                <a:lnTo>
                  <a:pt x="65" y="806"/>
                </a:lnTo>
                <a:lnTo>
                  <a:pt x="48" y="806"/>
                </a:lnTo>
                <a:lnTo>
                  <a:pt x="64" y="811"/>
                </a:lnTo>
                <a:lnTo>
                  <a:pt x="79" y="761"/>
                </a:lnTo>
                <a:lnTo>
                  <a:pt x="96" y="712"/>
                </a:lnTo>
                <a:lnTo>
                  <a:pt x="116" y="663"/>
                </a:lnTo>
                <a:lnTo>
                  <a:pt x="138" y="617"/>
                </a:lnTo>
                <a:lnTo>
                  <a:pt x="161" y="571"/>
                </a:lnTo>
                <a:lnTo>
                  <a:pt x="188" y="527"/>
                </a:lnTo>
                <a:lnTo>
                  <a:pt x="217" y="483"/>
                </a:lnTo>
                <a:lnTo>
                  <a:pt x="247" y="442"/>
                </a:lnTo>
                <a:lnTo>
                  <a:pt x="279" y="403"/>
                </a:lnTo>
                <a:lnTo>
                  <a:pt x="264" y="397"/>
                </a:lnTo>
                <a:lnTo>
                  <a:pt x="276" y="407"/>
                </a:lnTo>
                <a:lnTo>
                  <a:pt x="310" y="368"/>
                </a:lnTo>
                <a:lnTo>
                  <a:pt x="347" y="331"/>
                </a:lnTo>
                <a:lnTo>
                  <a:pt x="384" y="297"/>
                </a:lnTo>
                <a:lnTo>
                  <a:pt x="424" y="264"/>
                </a:lnTo>
                <a:lnTo>
                  <a:pt x="465" y="232"/>
                </a:lnTo>
                <a:lnTo>
                  <a:pt x="508" y="203"/>
                </a:lnTo>
                <a:lnTo>
                  <a:pt x="552" y="175"/>
                </a:lnTo>
                <a:lnTo>
                  <a:pt x="598" y="149"/>
                </a:lnTo>
                <a:lnTo>
                  <a:pt x="588" y="141"/>
                </a:lnTo>
                <a:lnTo>
                  <a:pt x="593" y="153"/>
                </a:lnTo>
                <a:lnTo>
                  <a:pt x="640" y="129"/>
                </a:lnTo>
                <a:lnTo>
                  <a:pt x="689" y="108"/>
                </a:lnTo>
                <a:lnTo>
                  <a:pt x="739" y="89"/>
                </a:lnTo>
                <a:lnTo>
                  <a:pt x="790" y="72"/>
                </a:lnTo>
                <a:lnTo>
                  <a:pt x="840" y="59"/>
                </a:lnTo>
                <a:lnTo>
                  <a:pt x="894" y="47"/>
                </a:lnTo>
                <a:lnTo>
                  <a:pt x="948" y="36"/>
                </a:lnTo>
                <a:lnTo>
                  <a:pt x="941" y="24"/>
                </a:lnTo>
                <a:lnTo>
                  <a:pt x="941" y="37"/>
                </a:lnTo>
                <a:lnTo>
                  <a:pt x="997" y="31"/>
                </a:lnTo>
                <a:lnTo>
                  <a:pt x="1053" y="27"/>
                </a:lnTo>
                <a:lnTo>
                  <a:pt x="1108" y="26"/>
                </a:lnTo>
                <a:lnTo>
                  <a:pt x="1108" y="0"/>
                </a:lnTo>
                <a:lnTo>
                  <a:pt x="1053" y="2"/>
                </a:lnTo>
                <a:lnTo>
                  <a:pt x="997" y="6"/>
                </a:lnTo>
                <a:lnTo>
                  <a:pt x="941" y="12"/>
                </a:lnTo>
                <a:lnTo>
                  <a:pt x="936" y="12"/>
                </a:lnTo>
                <a:lnTo>
                  <a:pt x="882" y="23"/>
                </a:lnTo>
                <a:lnTo>
                  <a:pt x="829" y="35"/>
                </a:lnTo>
                <a:lnTo>
                  <a:pt x="778" y="48"/>
                </a:lnTo>
                <a:lnTo>
                  <a:pt x="727" y="65"/>
                </a:lnTo>
                <a:lnTo>
                  <a:pt x="677" y="84"/>
                </a:lnTo>
                <a:lnTo>
                  <a:pt x="628" y="105"/>
                </a:lnTo>
                <a:lnTo>
                  <a:pt x="581" y="129"/>
                </a:lnTo>
                <a:lnTo>
                  <a:pt x="576" y="131"/>
                </a:lnTo>
                <a:lnTo>
                  <a:pt x="530" y="158"/>
                </a:lnTo>
                <a:lnTo>
                  <a:pt x="487" y="186"/>
                </a:lnTo>
                <a:lnTo>
                  <a:pt x="443" y="215"/>
                </a:lnTo>
                <a:lnTo>
                  <a:pt x="402" y="246"/>
                </a:lnTo>
                <a:lnTo>
                  <a:pt x="362" y="280"/>
                </a:lnTo>
                <a:lnTo>
                  <a:pt x="325" y="314"/>
                </a:lnTo>
                <a:lnTo>
                  <a:pt x="288" y="351"/>
                </a:lnTo>
                <a:lnTo>
                  <a:pt x="254" y="389"/>
                </a:lnTo>
                <a:lnTo>
                  <a:pt x="249" y="393"/>
                </a:lnTo>
                <a:lnTo>
                  <a:pt x="217" y="433"/>
                </a:lnTo>
                <a:lnTo>
                  <a:pt x="187" y="474"/>
                </a:lnTo>
                <a:lnTo>
                  <a:pt x="158" y="518"/>
                </a:lnTo>
                <a:lnTo>
                  <a:pt x="131" y="561"/>
                </a:lnTo>
                <a:lnTo>
                  <a:pt x="107" y="608"/>
                </a:lnTo>
                <a:lnTo>
                  <a:pt x="86" y="654"/>
                </a:lnTo>
                <a:lnTo>
                  <a:pt x="65" y="703"/>
                </a:lnTo>
                <a:lnTo>
                  <a:pt x="48" y="752"/>
                </a:lnTo>
                <a:lnTo>
                  <a:pt x="33" y="802"/>
                </a:lnTo>
                <a:lnTo>
                  <a:pt x="33" y="806"/>
                </a:lnTo>
                <a:lnTo>
                  <a:pt x="33" y="806"/>
                </a:lnTo>
                <a:lnTo>
                  <a:pt x="22" y="858"/>
                </a:lnTo>
                <a:lnTo>
                  <a:pt x="11" y="909"/>
                </a:lnTo>
                <a:lnTo>
                  <a:pt x="5" y="962"/>
                </a:lnTo>
                <a:lnTo>
                  <a:pt x="0" y="1016"/>
                </a:lnTo>
                <a:lnTo>
                  <a:pt x="0" y="1071"/>
                </a:lnTo>
                <a:close/>
              </a:path>
            </a:pathLst>
          </a:custGeom>
          <a:solidFill>
            <a:schemeClr val="tx1"/>
          </a:solidFill>
          <a:ln w="9525">
            <a:solidFill>
              <a:schemeClr val="tx1"/>
            </a:solidFill>
            <a:round/>
            <a:headEnd/>
            <a:tailEnd/>
          </a:ln>
        </p:spPr>
        <p:txBody>
          <a:bodyPr/>
          <a:lstStyle/>
          <a:p>
            <a:pPr>
              <a:defRPr/>
            </a:pPr>
            <a:endParaRPr lang="de-DE">
              <a:effectLst/>
              <a:latin typeface="Tahoma" pitchFamily="34" charset="0"/>
            </a:endParaRPr>
          </a:p>
        </p:txBody>
      </p:sp>
      <p:sp>
        <p:nvSpPr>
          <p:cNvPr id="337931" name="Freeform 11"/>
          <p:cNvSpPr>
            <a:spLocks/>
          </p:cNvSpPr>
          <p:nvPr/>
        </p:nvSpPr>
        <p:spPr bwMode="auto">
          <a:xfrm>
            <a:off x="858838" y="4116388"/>
            <a:ext cx="1765300" cy="1700212"/>
          </a:xfrm>
          <a:custGeom>
            <a:avLst/>
            <a:gdLst/>
            <a:ahLst/>
            <a:cxnLst>
              <a:cxn ang="0">
                <a:pos x="1080" y="0"/>
              </a:cxn>
              <a:cxn ang="0">
                <a:pos x="1073" y="108"/>
              </a:cxn>
              <a:cxn ang="0">
                <a:pos x="1056" y="213"/>
              </a:cxn>
              <a:cxn ang="0">
                <a:pos x="1061" y="264"/>
              </a:cxn>
              <a:cxn ang="0">
                <a:pos x="1031" y="309"/>
              </a:cxn>
              <a:cxn ang="0">
                <a:pos x="994" y="407"/>
              </a:cxn>
              <a:cxn ang="0">
                <a:pos x="948" y="500"/>
              </a:cxn>
              <a:cxn ang="0">
                <a:pos x="893" y="587"/>
              </a:cxn>
              <a:cxn ang="0">
                <a:pos x="830" y="668"/>
              </a:cxn>
              <a:cxn ang="0">
                <a:pos x="834" y="664"/>
              </a:cxn>
              <a:cxn ang="0">
                <a:pos x="763" y="739"/>
              </a:cxn>
              <a:cxn ang="0">
                <a:pos x="685" y="808"/>
              </a:cxn>
              <a:cxn ang="0">
                <a:pos x="601" y="869"/>
              </a:cxn>
              <a:cxn ang="0">
                <a:pos x="510" y="922"/>
              </a:cxn>
              <a:cxn ang="0">
                <a:pos x="515" y="919"/>
              </a:cxn>
              <a:cxn ang="0">
                <a:pos x="421" y="963"/>
              </a:cxn>
              <a:cxn ang="0">
                <a:pos x="320" y="998"/>
              </a:cxn>
              <a:cxn ang="0">
                <a:pos x="215" y="1025"/>
              </a:cxn>
              <a:cxn ang="0">
                <a:pos x="166" y="1046"/>
              </a:cxn>
              <a:cxn ang="0">
                <a:pos x="111" y="1039"/>
              </a:cxn>
              <a:cxn ang="0">
                <a:pos x="0" y="1046"/>
              </a:cxn>
              <a:cxn ang="0">
                <a:pos x="55" y="1069"/>
              </a:cxn>
              <a:cxn ang="0">
                <a:pos x="166" y="1058"/>
              </a:cxn>
              <a:cxn ang="0">
                <a:pos x="227" y="1049"/>
              </a:cxn>
              <a:cxn ang="0">
                <a:pos x="332" y="1022"/>
              </a:cxn>
              <a:cxn ang="0">
                <a:pos x="433" y="987"/>
              </a:cxn>
              <a:cxn ang="0">
                <a:pos x="527" y="943"/>
              </a:cxn>
              <a:cxn ang="0">
                <a:pos x="579" y="914"/>
              </a:cxn>
              <a:cxn ang="0">
                <a:pos x="665" y="857"/>
              </a:cxn>
              <a:cxn ang="0">
                <a:pos x="748" y="792"/>
              </a:cxn>
              <a:cxn ang="0">
                <a:pos x="822" y="721"/>
              </a:cxn>
              <a:cxn ang="0">
                <a:pos x="861" y="677"/>
              </a:cxn>
              <a:cxn ang="0">
                <a:pos x="923" y="596"/>
              </a:cxn>
              <a:cxn ang="0">
                <a:pos x="979" y="509"/>
              </a:cxn>
              <a:cxn ang="0">
                <a:pos x="1024" y="416"/>
              </a:cxn>
              <a:cxn ang="0">
                <a:pos x="1061" y="318"/>
              </a:cxn>
              <a:cxn ang="0">
                <a:pos x="1076" y="264"/>
              </a:cxn>
              <a:cxn ang="0">
                <a:pos x="1088" y="213"/>
              </a:cxn>
              <a:cxn ang="0">
                <a:pos x="1105" y="108"/>
              </a:cxn>
              <a:cxn ang="0">
                <a:pos x="1112" y="0"/>
              </a:cxn>
            </a:cxnLst>
            <a:rect l="0" t="0" r="r" b="b"/>
            <a:pathLst>
              <a:path w="1112" h="1071">
                <a:moveTo>
                  <a:pt x="1112" y="0"/>
                </a:moveTo>
                <a:lnTo>
                  <a:pt x="1080" y="0"/>
                </a:lnTo>
                <a:lnTo>
                  <a:pt x="1078" y="54"/>
                </a:lnTo>
                <a:lnTo>
                  <a:pt x="1073" y="108"/>
                </a:lnTo>
                <a:lnTo>
                  <a:pt x="1066" y="161"/>
                </a:lnTo>
                <a:lnTo>
                  <a:pt x="1056" y="213"/>
                </a:lnTo>
                <a:lnTo>
                  <a:pt x="1044" y="264"/>
                </a:lnTo>
                <a:lnTo>
                  <a:pt x="1061" y="264"/>
                </a:lnTo>
                <a:lnTo>
                  <a:pt x="1046" y="260"/>
                </a:lnTo>
                <a:lnTo>
                  <a:pt x="1031" y="309"/>
                </a:lnTo>
                <a:lnTo>
                  <a:pt x="1014" y="359"/>
                </a:lnTo>
                <a:lnTo>
                  <a:pt x="994" y="407"/>
                </a:lnTo>
                <a:lnTo>
                  <a:pt x="972" y="453"/>
                </a:lnTo>
                <a:lnTo>
                  <a:pt x="948" y="500"/>
                </a:lnTo>
                <a:lnTo>
                  <a:pt x="921" y="543"/>
                </a:lnTo>
                <a:lnTo>
                  <a:pt x="893" y="587"/>
                </a:lnTo>
                <a:lnTo>
                  <a:pt x="862" y="628"/>
                </a:lnTo>
                <a:lnTo>
                  <a:pt x="830" y="668"/>
                </a:lnTo>
                <a:lnTo>
                  <a:pt x="845" y="673"/>
                </a:lnTo>
                <a:lnTo>
                  <a:pt x="834" y="664"/>
                </a:lnTo>
                <a:lnTo>
                  <a:pt x="800" y="703"/>
                </a:lnTo>
                <a:lnTo>
                  <a:pt x="763" y="739"/>
                </a:lnTo>
                <a:lnTo>
                  <a:pt x="726" y="775"/>
                </a:lnTo>
                <a:lnTo>
                  <a:pt x="685" y="808"/>
                </a:lnTo>
                <a:lnTo>
                  <a:pt x="643" y="840"/>
                </a:lnTo>
                <a:lnTo>
                  <a:pt x="601" y="869"/>
                </a:lnTo>
                <a:lnTo>
                  <a:pt x="557" y="897"/>
                </a:lnTo>
                <a:lnTo>
                  <a:pt x="510" y="922"/>
                </a:lnTo>
                <a:lnTo>
                  <a:pt x="522" y="931"/>
                </a:lnTo>
                <a:lnTo>
                  <a:pt x="515" y="919"/>
                </a:lnTo>
                <a:lnTo>
                  <a:pt x="468" y="942"/>
                </a:lnTo>
                <a:lnTo>
                  <a:pt x="421" y="963"/>
                </a:lnTo>
                <a:lnTo>
                  <a:pt x="370" y="983"/>
                </a:lnTo>
                <a:lnTo>
                  <a:pt x="320" y="998"/>
                </a:lnTo>
                <a:lnTo>
                  <a:pt x="268" y="1013"/>
                </a:lnTo>
                <a:lnTo>
                  <a:pt x="215" y="1025"/>
                </a:lnTo>
                <a:lnTo>
                  <a:pt x="161" y="1034"/>
                </a:lnTo>
                <a:lnTo>
                  <a:pt x="166" y="1046"/>
                </a:lnTo>
                <a:lnTo>
                  <a:pt x="166" y="1033"/>
                </a:lnTo>
                <a:lnTo>
                  <a:pt x="111" y="1039"/>
                </a:lnTo>
                <a:lnTo>
                  <a:pt x="55" y="1043"/>
                </a:lnTo>
                <a:lnTo>
                  <a:pt x="0" y="1046"/>
                </a:lnTo>
                <a:lnTo>
                  <a:pt x="0" y="1071"/>
                </a:lnTo>
                <a:lnTo>
                  <a:pt x="55" y="1069"/>
                </a:lnTo>
                <a:lnTo>
                  <a:pt x="111" y="1065"/>
                </a:lnTo>
                <a:lnTo>
                  <a:pt x="166" y="1058"/>
                </a:lnTo>
                <a:lnTo>
                  <a:pt x="173" y="1058"/>
                </a:lnTo>
                <a:lnTo>
                  <a:pt x="227" y="1049"/>
                </a:lnTo>
                <a:lnTo>
                  <a:pt x="279" y="1037"/>
                </a:lnTo>
                <a:lnTo>
                  <a:pt x="332" y="1022"/>
                </a:lnTo>
                <a:lnTo>
                  <a:pt x="382" y="1006"/>
                </a:lnTo>
                <a:lnTo>
                  <a:pt x="433" y="987"/>
                </a:lnTo>
                <a:lnTo>
                  <a:pt x="480" y="965"/>
                </a:lnTo>
                <a:lnTo>
                  <a:pt x="527" y="943"/>
                </a:lnTo>
                <a:lnTo>
                  <a:pt x="532" y="939"/>
                </a:lnTo>
                <a:lnTo>
                  <a:pt x="579" y="914"/>
                </a:lnTo>
                <a:lnTo>
                  <a:pt x="623" y="886"/>
                </a:lnTo>
                <a:lnTo>
                  <a:pt x="665" y="857"/>
                </a:lnTo>
                <a:lnTo>
                  <a:pt x="707" y="825"/>
                </a:lnTo>
                <a:lnTo>
                  <a:pt x="748" y="792"/>
                </a:lnTo>
                <a:lnTo>
                  <a:pt x="785" y="756"/>
                </a:lnTo>
                <a:lnTo>
                  <a:pt x="822" y="721"/>
                </a:lnTo>
                <a:lnTo>
                  <a:pt x="856" y="681"/>
                </a:lnTo>
                <a:lnTo>
                  <a:pt x="861" y="677"/>
                </a:lnTo>
                <a:lnTo>
                  <a:pt x="893" y="637"/>
                </a:lnTo>
                <a:lnTo>
                  <a:pt x="923" y="596"/>
                </a:lnTo>
                <a:lnTo>
                  <a:pt x="952" y="553"/>
                </a:lnTo>
                <a:lnTo>
                  <a:pt x="979" y="509"/>
                </a:lnTo>
                <a:lnTo>
                  <a:pt x="1002" y="463"/>
                </a:lnTo>
                <a:lnTo>
                  <a:pt x="1024" y="416"/>
                </a:lnTo>
                <a:lnTo>
                  <a:pt x="1044" y="369"/>
                </a:lnTo>
                <a:lnTo>
                  <a:pt x="1061" y="318"/>
                </a:lnTo>
                <a:lnTo>
                  <a:pt x="1076" y="270"/>
                </a:lnTo>
                <a:lnTo>
                  <a:pt x="1076" y="264"/>
                </a:lnTo>
                <a:lnTo>
                  <a:pt x="1076" y="264"/>
                </a:lnTo>
                <a:lnTo>
                  <a:pt x="1088" y="213"/>
                </a:lnTo>
                <a:lnTo>
                  <a:pt x="1098" y="161"/>
                </a:lnTo>
                <a:lnTo>
                  <a:pt x="1105" y="108"/>
                </a:lnTo>
                <a:lnTo>
                  <a:pt x="1110" y="54"/>
                </a:lnTo>
                <a:lnTo>
                  <a:pt x="1112" y="0"/>
                </a:lnTo>
                <a:close/>
              </a:path>
            </a:pathLst>
          </a:custGeom>
          <a:solidFill>
            <a:schemeClr val="tx1"/>
          </a:solidFill>
          <a:ln w="9525">
            <a:solidFill>
              <a:schemeClr val="tx1"/>
            </a:solidFill>
            <a:round/>
            <a:headEnd/>
            <a:tailEnd/>
          </a:ln>
        </p:spPr>
        <p:txBody>
          <a:bodyPr/>
          <a:lstStyle/>
          <a:p>
            <a:pPr>
              <a:defRPr/>
            </a:pPr>
            <a:endParaRPr lang="de-DE">
              <a:effectLst/>
              <a:latin typeface="Tahoma" pitchFamily="34" charset="0"/>
            </a:endParaRPr>
          </a:p>
        </p:txBody>
      </p:sp>
      <p:sp>
        <p:nvSpPr>
          <p:cNvPr id="337932" name="Freeform 12"/>
          <p:cNvSpPr>
            <a:spLocks/>
          </p:cNvSpPr>
          <p:nvPr/>
        </p:nvSpPr>
        <p:spPr bwMode="auto">
          <a:xfrm>
            <a:off x="4335463" y="2416175"/>
            <a:ext cx="1765300" cy="1700212"/>
          </a:xfrm>
          <a:custGeom>
            <a:avLst/>
            <a:gdLst/>
            <a:ahLst/>
            <a:cxnLst>
              <a:cxn ang="0">
                <a:pos x="0" y="26"/>
              </a:cxn>
              <a:cxn ang="0">
                <a:pos x="111" y="31"/>
              </a:cxn>
              <a:cxn ang="0">
                <a:pos x="167" y="24"/>
              </a:cxn>
              <a:cxn ang="0">
                <a:pos x="216" y="45"/>
              </a:cxn>
              <a:cxn ang="0">
                <a:pos x="320" y="72"/>
              </a:cxn>
              <a:cxn ang="0">
                <a:pos x="421" y="108"/>
              </a:cxn>
              <a:cxn ang="0">
                <a:pos x="515" y="153"/>
              </a:cxn>
              <a:cxn ang="0">
                <a:pos x="510" y="149"/>
              </a:cxn>
              <a:cxn ang="0">
                <a:pos x="600" y="201"/>
              </a:cxn>
              <a:cxn ang="0">
                <a:pos x="684" y="262"/>
              </a:cxn>
              <a:cxn ang="0">
                <a:pos x="763" y="331"/>
              </a:cxn>
              <a:cxn ang="0">
                <a:pos x="834" y="407"/>
              </a:cxn>
              <a:cxn ang="0">
                <a:pos x="830" y="403"/>
              </a:cxn>
              <a:cxn ang="0">
                <a:pos x="893" y="483"/>
              </a:cxn>
              <a:cxn ang="0">
                <a:pos x="948" y="571"/>
              </a:cxn>
              <a:cxn ang="0">
                <a:pos x="994" y="663"/>
              </a:cxn>
              <a:cxn ang="0">
                <a:pos x="1031" y="761"/>
              </a:cxn>
              <a:cxn ang="0">
                <a:pos x="1061" y="806"/>
              </a:cxn>
              <a:cxn ang="0">
                <a:pos x="1056" y="858"/>
              </a:cxn>
              <a:cxn ang="0">
                <a:pos x="1073" y="962"/>
              </a:cxn>
              <a:cxn ang="0">
                <a:pos x="1080" y="1071"/>
              </a:cxn>
              <a:cxn ang="0">
                <a:pos x="1110" y="1016"/>
              </a:cxn>
              <a:cxn ang="0">
                <a:pos x="1098" y="909"/>
              </a:cxn>
              <a:cxn ang="0">
                <a:pos x="1076" y="806"/>
              </a:cxn>
              <a:cxn ang="0">
                <a:pos x="1061" y="752"/>
              </a:cxn>
              <a:cxn ang="0">
                <a:pos x="1024" y="654"/>
              </a:cxn>
              <a:cxn ang="0">
                <a:pos x="979" y="561"/>
              </a:cxn>
              <a:cxn ang="0">
                <a:pos x="923" y="474"/>
              </a:cxn>
              <a:cxn ang="0">
                <a:pos x="861" y="393"/>
              </a:cxn>
              <a:cxn ang="0">
                <a:pos x="822" y="351"/>
              </a:cxn>
              <a:cxn ang="0">
                <a:pos x="748" y="278"/>
              </a:cxn>
              <a:cxn ang="0">
                <a:pos x="667" y="213"/>
              </a:cxn>
              <a:cxn ang="0">
                <a:pos x="579" y="157"/>
              </a:cxn>
              <a:cxn ang="0">
                <a:pos x="527" y="129"/>
              </a:cxn>
              <a:cxn ang="0">
                <a:pos x="433" y="84"/>
              </a:cxn>
              <a:cxn ang="0">
                <a:pos x="332" y="48"/>
              </a:cxn>
              <a:cxn ang="0">
                <a:pos x="227" y="22"/>
              </a:cxn>
              <a:cxn ang="0">
                <a:pos x="167" y="12"/>
              </a:cxn>
              <a:cxn ang="0">
                <a:pos x="55" y="2"/>
              </a:cxn>
            </a:cxnLst>
            <a:rect l="0" t="0" r="r" b="b"/>
            <a:pathLst>
              <a:path w="1112" h="1071">
                <a:moveTo>
                  <a:pt x="0" y="0"/>
                </a:moveTo>
                <a:lnTo>
                  <a:pt x="0" y="26"/>
                </a:lnTo>
                <a:lnTo>
                  <a:pt x="55" y="27"/>
                </a:lnTo>
                <a:lnTo>
                  <a:pt x="111" y="31"/>
                </a:lnTo>
                <a:lnTo>
                  <a:pt x="167" y="37"/>
                </a:lnTo>
                <a:lnTo>
                  <a:pt x="167" y="24"/>
                </a:lnTo>
                <a:lnTo>
                  <a:pt x="162" y="36"/>
                </a:lnTo>
                <a:lnTo>
                  <a:pt x="216" y="45"/>
                </a:lnTo>
                <a:lnTo>
                  <a:pt x="268" y="57"/>
                </a:lnTo>
                <a:lnTo>
                  <a:pt x="320" y="72"/>
                </a:lnTo>
                <a:lnTo>
                  <a:pt x="370" y="89"/>
                </a:lnTo>
                <a:lnTo>
                  <a:pt x="421" y="108"/>
                </a:lnTo>
                <a:lnTo>
                  <a:pt x="468" y="129"/>
                </a:lnTo>
                <a:lnTo>
                  <a:pt x="515" y="153"/>
                </a:lnTo>
                <a:lnTo>
                  <a:pt x="522" y="141"/>
                </a:lnTo>
                <a:lnTo>
                  <a:pt x="510" y="149"/>
                </a:lnTo>
                <a:lnTo>
                  <a:pt x="556" y="174"/>
                </a:lnTo>
                <a:lnTo>
                  <a:pt x="600" y="201"/>
                </a:lnTo>
                <a:lnTo>
                  <a:pt x="643" y="231"/>
                </a:lnTo>
                <a:lnTo>
                  <a:pt x="684" y="262"/>
                </a:lnTo>
                <a:lnTo>
                  <a:pt x="724" y="295"/>
                </a:lnTo>
                <a:lnTo>
                  <a:pt x="763" y="331"/>
                </a:lnTo>
                <a:lnTo>
                  <a:pt x="798" y="368"/>
                </a:lnTo>
                <a:lnTo>
                  <a:pt x="834" y="407"/>
                </a:lnTo>
                <a:lnTo>
                  <a:pt x="846" y="397"/>
                </a:lnTo>
                <a:lnTo>
                  <a:pt x="830" y="403"/>
                </a:lnTo>
                <a:lnTo>
                  <a:pt x="862" y="442"/>
                </a:lnTo>
                <a:lnTo>
                  <a:pt x="893" y="483"/>
                </a:lnTo>
                <a:lnTo>
                  <a:pt x="921" y="527"/>
                </a:lnTo>
                <a:lnTo>
                  <a:pt x="948" y="571"/>
                </a:lnTo>
                <a:lnTo>
                  <a:pt x="972" y="617"/>
                </a:lnTo>
                <a:lnTo>
                  <a:pt x="994" y="663"/>
                </a:lnTo>
                <a:lnTo>
                  <a:pt x="1014" y="711"/>
                </a:lnTo>
                <a:lnTo>
                  <a:pt x="1031" y="761"/>
                </a:lnTo>
                <a:lnTo>
                  <a:pt x="1046" y="811"/>
                </a:lnTo>
                <a:lnTo>
                  <a:pt x="1061" y="806"/>
                </a:lnTo>
                <a:lnTo>
                  <a:pt x="1044" y="806"/>
                </a:lnTo>
                <a:lnTo>
                  <a:pt x="1056" y="858"/>
                </a:lnTo>
                <a:lnTo>
                  <a:pt x="1066" y="909"/>
                </a:lnTo>
                <a:lnTo>
                  <a:pt x="1073" y="962"/>
                </a:lnTo>
                <a:lnTo>
                  <a:pt x="1078" y="1016"/>
                </a:lnTo>
                <a:lnTo>
                  <a:pt x="1080" y="1071"/>
                </a:lnTo>
                <a:lnTo>
                  <a:pt x="1112" y="1071"/>
                </a:lnTo>
                <a:lnTo>
                  <a:pt x="1110" y="1016"/>
                </a:lnTo>
                <a:lnTo>
                  <a:pt x="1105" y="962"/>
                </a:lnTo>
                <a:lnTo>
                  <a:pt x="1098" y="909"/>
                </a:lnTo>
                <a:lnTo>
                  <a:pt x="1088" y="858"/>
                </a:lnTo>
                <a:lnTo>
                  <a:pt x="1076" y="806"/>
                </a:lnTo>
                <a:lnTo>
                  <a:pt x="1076" y="802"/>
                </a:lnTo>
                <a:lnTo>
                  <a:pt x="1061" y="752"/>
                </a:lnTo>
                <a:lnTo>
                  <a:pt x="1044" y="702"/>
                </a:lnTo>
                <a:lnTo>
                  <a:pt x="1024" y="654"/>
                </a:lnTo>
                <a:lnTo>
                  <a:pt x="1002" y="608"/>
                </a:lnTo>
                <a:lnTo>
                  <a:pt x="979" y="561"/>
                </a:lnTo>
                <a:lnTo>
                  <a:pt x="952" y="518"/>
                </a:lnTo>
                <a:lnTo>
                  <a:pt x="923" y="474"/>
                </a:lnTo>
                <a:lnTo>
                  <a:pt x="893" y="433"/>
                </a:lnTo>
                <a:lnTo>
                  <a:pt x="861" y="393"/>
                </a:lnTo>
                <a:lnTo>
                  <a:pt x="857" y="389"/>
                </a:lnTo>
                <a:lnTo>
                  <a:pt x="822" y="351"/>
                </a:lnTo>
                <a:lnTo>
                  <a:pt x="787" y="314"/>
                </a:lnTo>
                <a:lnTo>
                  <a:pt x="748" y="278"/>
                </a:lnTo>
                <a:lnTo>
                  <a:pt x="707" y="245"/>
                </a:lnTo>
                <a:lnTo>
                  <a:pt x="667" y="213"/>
                </a:lnTo>
                <a:lnTo>
                  <a:pt x="623" y="184"/>
                </a:lnTo>
                <a:lnTo>
                  <a:pt x="579" y="157"/>
                </a:lnTo>
                <a:lnTo>
                  <a:pt x="534" y="131"/>
                </a:lnTo>
                <a:lnTo>
                  <a:pt x="527" y="129"/>
                </a:lnTo>
                <a:lnTo>
                  <a:pt x="480" y="105"/>
                </a:lnTo>
                <a:lnTo>
                  <a:pt x="433" y="84"/>
                </a:lnTo>
                <a:lnTo>
                  <a:pt x="382" y="65"/>
                </a:lnTo>
                <a:lnTo>
                  <a:pt x="332" y="48"/>
                </a:lnTo>
                <a:lnTo>
                  <a:pt x="280" y="33"/>
                </a:lnTo>
                <a:lnTo>
                  <a:pt x="227" y="22"/>
                </a:lnTo>
                <a:lnTo>
                  <a:pt x="173" y="12"/>
                </a:lnTo>
                <a:lnTo>
                  <a:pt x="167" y="12"/>
                </a:lnTo>
                <a:lnTo>
                  <a:pt x="111" y="6"/>
                </a:lnTo>
                <a:lnTo>
                  <a:pt x="55" y="2"/>
                </a:lnTo>
                <a:lnTo>
                  <a:pt x="0" y="0"/>
                </a:lnTo>
                <a:close/>
              </a:path>
            </a:pathLst>
          </a:custGeom>
          <a:solidFill>
            <a:schemeClr val="tx1"/>
          </a:solidFill>
          <a:ln w="9525">
            <a:solidFill>
              <a:schemeClr val="tx1"/>
            </a:solidFill>
            <a:round/>
            <a:headEnd/>
            <a:tailEnd/>
          </a:ln>
        </p:spPr>
        <p:txBody>
          <a:bodyPr/>
          <a:lstStyle/>
          <a:p>
            <a:pPr>
              <a:defRPr/>
            </a:pPr>
            <a:endParaRPr lang="de-DE">
              <a:ln>
                <a:solidFill>
                  <a:schemeClr val="tx1"/>
                </a:solidFill>
              </a:ln>
              <a:effectLst/>
              <a:latin typeface="Tahoma" pitchFamily="34" charset="0"/>
            </a:endParaRPr>
          </a:p>
        </p:txBody>
      </p:sp>
      <p:sp>
        <p:nvSpPr>
          <p:cNvPr id="337933" name="Freeform 13"/>
          <p:cNvSpPr>
            <a:spLocks/>
          </p:cNvSpPr>
          <p:nvPr/>
        </p:nvSpPr>
        <p:spPr bwMode="auto">
          <a:xfrm>
            <a:off x="6049963" y="4116388"/>
            <a:ext cx="2430463" cy="1700212"/>
          </a:xfrm>
          <a:custGeom>
            <a:avLst/>
            <a:gdLst/>
            <a:ahLst/>
            <a:cxnLst>
              <a:cxn ang="0">
                <a:pos x="1531" y="1046"/>
              </a:cxn>
              <a:cxn ang="0">
                <a:pos x="1376" y="1039"/>
              </a:cxn>
              <a:cxn ang="0">
                <a:pos x="1226" y="1024"/>
              </a:cxn>
              <a:cxn ang="0">
                <a:pos x="1231" y="1025"/>
              </a:cxn>
              <a:cxn ang="0">
                <a:pos x="1086" y="998"/>
              </a:cxn>
              <a:cxn ang="0">
                <a:pos x="947" y="963"/>
              </a:cxn>
              <a:cxn ang="0">
                <a:pos x="815" y="919"/>
              </a:cxn>
              <a:cxn ang="0">
                <a:pos x="689" y="865"/>
              </a:cxn>
              <a:cxn ang="0">
                <a:pos x="625" y="848"/>
              </a:cxn>
              <a:cxn ang="0">
                <a:pos x="579" y="808"/>
              </a:cxn>
              <a:cxn ang="0">
                <a:pos x="471" y="739"/>
              </a:cxn>
              <a:cxn ang="0">
                <a:pos x="374" y="664"/>
              </a:cxn>
              <a:cxn ang="0">
                <a:pos x="286" y="583"/>
              </a:cxn>
              <a:cxn ang="0">
                <a:pos x="234" y="549"/>
              </a:cxn>
              <a:cxn ang="0">
                <a:pos x="214" y="500"/>
              </a:cxn>
              <a:cxn ang="0">
                <a:pos x="150" y="407"/>
              </a:cxn>
              <a:cxn ang="0">
                <a:pos x="97" y="309"/>
              </a:cxn>
              <a:cxn ang="0">
                <a:pos x="60" y="209"/>
              </a:cxn>
              <a:cxn ang="0">
                <a:pos x="62" y="213"/>
              </a:cxn>
              <a:cxn ang="0">
                <a:pos x="39" y="108"/>
              </a:cxn>
              <a:cxn ang="0">
                <a:pos x="32" y="0"/>
              </a:cxn>
              <a:cxn ang="0">
                <a:pos x="1" y="54"/>
              </a:cxn>
              <a:cxn ang="0">
                <a:pos x="17" y="161"/>
              </a:cxn>
              <a:cxn ang="0">
                <a:pos x="30" y="218"/>
              </a:cxn>
              <a:cxn ang="0">
                <a:pos x="67" y="318"/>
              </a:cxn>
              <a:cxn ang="0">
                <a:pos x="119" y="416"/>
              </a:cxn>
              <a:cxn ang="0">
                <a:pos x="183" y="509"/>
              </a:cxn>
              <a:cxn ang="0">
                <a:pos x="222" y="557"/>
              </a:cxn>
              <a:cxn ang="0">
                <a:pos x="305" y="641"/>
              </a:cxn>
              <a:cxn ang="0">
                <a:pos x="397" y="721"/>
              </a:cxn>
              <a:cxn ang="0">
                <a:pos x="500" y="792"/>
              </a:cxn>
              <a:cxn ang="0">
                <a:pos x="613" y="857"/>
              </a:cxn>
              <a:cxn ang="0">
                <a:pos x="677" y="889"/>
              </a:cxn>
              <a:cxn ang="0">
                <a:pos x="803" y="943"/>
              </a:cxn>
              <a:cxn ang="0">
                <a:pos x="935" y="987"/>
              </a:cxn>
              <a:cxn ang="0">
                <a:pos x="1075" y="1022"/>
              </a:cxn>
              <a:cxn ang="0">
                <a:pos x="1220" y="1049"/>
              </a:cxn>
              <a:cxn ang="0">
                <a:pos x="1300" y="1058"/>
              </a:cxn>
              <a:cxn ang="0">
                <a:pos x="1454" y="1069"/>
              </a:cxn>
            </a:cxnLst>
            <a:rect l="0" t="0" r="r" b="b"/>
            <a:pathLst>
              <a:path w="1531" h="1071">
                <a:moveTo>
                  <a:pt x="1531" y="1071"/>
                </a:moveTo>
                <a:lnTo>
                  <a:pt x="1531" y="1046"/>
                </a:lnTo>
                <a:lnTo>
                  <a:pt x="1454" y="1043"/>
                </a:lnTo>
                <a:lnTo>
                  <a:pt x="1376" y="1039"/>
                </a:lnTo>
                <a:lnTo>
                  <a:pt x="1300" y="1033"/>
                </a:lnTo>
                <a:lnTo>
                  <a:pt x="1226" y="1024"/>
                </a:lnTo>
                <a:lnTo>
                  <a:pt x="1226" y="1037"/>
                </a:lnTo>
                <a:lnTo>
                  <a:pt x="1231" y="1025"/>
                </a:lnTo>
                <a:lnTo>
                  <a:pt x="1159" y="1013"/>
                </a:lnTo>
                <a:lnTo>
                  <a:pt x="1086" y="998"/>
                </a:lnTo>
                <a:lnTo>
                  <a:pt x="1016" y="983"/>
                </a:lnTo>
                <a:lnTo>
                  <a:pt x="947" y="963"/>
                </a:lnTo>
                <a:lnTo>
                  <a:pt x="879" y="942"/>
                </a:lnTo>
                <a:lnTo>
                  <a:pt x="815" y="919"/>
                </a:lnTo>
                <a:lnTo>
                  <a:pt x="751" y="893"/>
                </a:lnTo>
                <a:lnTo>
                  <a:pt x="689" y="865"/>
                </a:lnTo>
                <a:lnTo>
                  <a:pt x="630" y="836"/>
                </a:lnTo>
                <a:lnTo>
                  <a:pt x="625" y="848"/>
                </a:lnTo>
                <a:lnTo>
                  <a:pt x="637" y="840"/>
                </a:lnTo>
                <a:lnTo>
                  <a:pt x="579" y="808"/>
                </a:lnTo>
                <a:lnTo>
                  <a:pt x="524" y="775"/>
                </a:lnTo>
                <a:lnTo>
                  <a:pt x="471" y="739"/>
                </a:lnTo>
                <a:lnTo>
                  <a:pt x="421" y="703"/>
                </a:lnTo>
                <a:lnTo>
                  <a:pt x="374" y="664"/>
                </a:lnTo>
                <a:lnTo>
                  <a:pt x="328" y="624"/>
                </a:lnTo>
                <a:lnTo>
                  <a:pt x="286" y="583"/>
                </a:lnTo>
                <a:lnTo>
                  <a:pt x="246" y="539"/>
                </a:lnTo>
                <a:lnTo>
                  <a:pt x="234" y="549"/>
                </a:lnTo>
                <a:lnTo>
                  <a:pt x="249" y="543"/>
                </a:lnTo>
                <a:lnTo>
                  <a:pt x="214" y="500"/>
                </a:lnTo>
                <a:lnTo>
                  <a:pt x="180" y="453"/>
                </a:lnTo>
                <a:lnTo>
                  <a:pt x="150" y="407"/>
                </a:lnTo>
                <a:lnTo>
                  <a:pt x="123" y="359"/>
                </a:lnTo>
                <a:lnTo>
                  <a:pt x="97" y="309"/>
                </a:lnTo>
                <a:lnTo>
                  <a:pt x="77" y="260"/>
                </a:lnTo>
                <a:lnTo>
                  <a:pt x="60" y="209"/>
                </a:lnTo>
                <a:lnTo>
                  <a:pt x="45" y="213"/>
                </a:lnTo>
                <a:lnTo>
                  <a:pt x="62" y="213"/>
                </a:lnTo>
                <a:lnTo>
                  <a:pt x="49" y="161"/>
                </a:lnTo>
                <a:lnTo>
                  <a:pt x="39" y="108"/>
                </a:lnTo>
                <a:lnTo>
                  <a:pt x="33" y="54"/>
                </a:lnTo>
                <a:lnTo>
                  <a:pt x="32" y="0"/>
                </a:lnTo>
                <a:lnTo>
                  <a:pt x="0" y="0"/>
                </a:lnTo>
                <a:lnTo>
                  <a:pt x="1" y="54"/>
                </a:lnTo>
                <a:lnTo>
                  <a:pt x="7" y="108"/>
                </a:lnTo>
                <a:lnTo>
                  <a:pt x="17" y="161"/>
                </a:lnTo>
                <a:lnTo>
                  <a:pt x="30" y="213"/>
                </a:lnTo>
                <a:lnTo>
                  <a:pt x="30" y="218"/>
                </a:lnTo>
                <a:lnTo>
                  <a:pt x="47" y="270"/>
                </a:lnTo>
                <a:lnTo>
                  <a:pt x="67" y="318"/>
                </a:lnTo>
                <a:lnTo>
                  <a:pt x="92" y="369"/>
                </a:lnTo>
                <a:lnTo>
                  <a:pt x="119" y="416"/>
                </a:lnTo>
                <a:lnTo>
                  <a:pt x="150" y="463"/>
                </a:lnTo>
                <a:lnTo>
                  <a:pt x="183" y="509"/>
                </a:lnTo>
                <a:lnTo>
                  <a:pt x="219" y="553"/>
                </a:lnTo>
                <a:lnTo>
                  <a:pt x="222" y="557"/>
                </a:lnTo>
                <a:lnTo>
                  <a:pt x="263" y="600"/>
                </a:lnTo>
                <a:lnTo>
                  <a:pt x="305" y="641"/>
                </a:lnTo>
                <a:lnTo>
                  <a:pt x="350" y="681"/>
                </a:lnTo>
                <a:lnTo>
                  <a:pt x="397" y="721"/>
                </a:lnTo>
                <a:lnTo>
                  <a:pt x="448" y="756"/>
                </a:lnTo>
                <a:lnTo>
                  <a:pt x="500" y="792"/>
                </a:lnTo>
                <a:lnTo>
                  <a:pt x="556" y="825"/>
                </a:lnTo>
                <a:lnTo>
                  <a:pt x="613" y="857"/>
                </a:lnTo>
                <a:lnTo>
                  <a:pt x="618" y="860"/>
                </a:lnTo>
                <a:lnTo>
                  <a:pt x="677" y="889"/>
                </a:lnTo>
                <a:lnTo>
                  <a:pt x="739" y="916"/>
                </a:lnTo>
                <a:lnTo>
                  <a:pt x="803" y="943"/>
                </a:lnTo>
                <a:lnTo>
                  <a:pt x="867" y="965"/>
                </a:lnTo>
                <a:lnTo>
                  <a:pt x="935" y="987"/>
                </a:lnTo>
                <a:lnTo>
                  <a:pt x="1004" y="1006"/>
                </a:lnTo>
                <a:lnTo>
                  <a:pt x="1075" y="1022"/>
                </a:lnTo>
                <a:lnTo>
                  <a:pt x="1147" y="1037"/>
                </a:lnTo>
                <a:lnTo>
                  <a:pt x="1220" y="1049"/>
                </a:lnTo>
                <a:lnTo>
                  <a:pt x="1226" y="1049"/>
                </a:lnTo>
                <a:lnTo>
                  <a:pt x="1300" y="1058"/>
                </a:lnTo>
                <a:lnTo>
                  <a:pt x="1376" y="1065"/>
                </a:lnTo>
                <a:lnTo>
                  <a:pt x="1454" y="1069"/>
                </a:lnTo>
                <a:lnTo>
                  <a:pt x="1531" y="1071"/>
                </a:lnTo>
                <a:close/>
              </a:path>
            </a:pathLst>
          </a:custGeom>
          <a:solidFill>
            <a:schemeClr val="tx1"/>
          </a:solidFill>
          <a:ln w="9525">
            <a:solidFill>
              <a:schemeClr val="tx1"/>
            </a:solidFill>
            <a:round/>
            <a:headEnd/>
            <a:tailEnd/>
          </a:ln>
        </p:spPr>
        <p:txBody>
          <a:bodyPr/>
          <a:lstStyle/>
          <a:p>
            <a:pPr>
              <a:defRPr/>
            </a:pPr>
            <a:endParaRPr lang="de-DE">
              <a:effectLst/>
              <a:latin typeface="Tahoma" pitchFamily="34" charset="0"/>
            </a:endParaRPr>
          </a:p>
        </p:txBody>
      </p:sp>
      <p:sp>
        <p:nvSpPr>
          <p:cNvPr id="337934" name="Line 14"/>
          <p:cNvSpPr>
            <a:spLocks noChangeShapeType="1"/>
          </p:cNvSpPr>
          <p:nvPr/>
        </p:nvSpPr>
        <p:spPr bwMode="auto">
          <a:xfrm>
            <a:off x="2597150" y="4300538"/>
            <a:ext cx="1588" cy="1514475"/>
          </a:xfrm>
          <a:prstGeom prst="line">
            <a:avLst/>
          </a:prstGeom>
          <a:noFill/>
          <a:ln w="3175">
            <a:solidFill>
              <a:schemeClr val="tx1"/>
            </a:solidFill>
            <a:round/>
            <a:headEnd/>
            <a:tailEnd/>
          </a:ln>
        </p:spPr>
        <p:txBody>
          <a:bodyPr/>
          <a:lstStyle/>
          <a:p>
            <a:pPr>
              <a:defRPr/>
            </a:pPr>
            <a:endParaRPr lang="de-DE">
              <a:effectLst/>
              <a:latin typeface="Tahoma" pitchFamily="34" charset="0"/>
            </a:endParaRPr>
          </a:p>
        </p:txBody>
      </p:sp>
      <p:sp>
        <p:nvSpPr>
          <p:cNvPr id="337935" name="Line 15"/>
          <p:cNvSpPr>
            <a:spLocks noChangeShapeType="1"/>
          </p:cNvSpPr>
          <p:nvPr/>
        </p:nvSpPr>
        <p:spPr bwMode="auto">
          <a:xfrm>
            <a:off x="3800475" y="2516188"/>
            <a:ext cx="1588" cy="3262312"/>
          </a:xfrm>
          <a:prstGeom prst="line">
            <a:avLst/>
          </a:prstGeom>
          <a:noFill/>
          <a:ln w="3175">
            <a:solidFill>
              <a:schemeClr val="tx1"/>
            </a:solidFill>
            <a:round/>
            <a:headEnd/>
            <a:tailEnd/>
          </a:ln>
        </p:spPr>
        <p:txBody>
          <a:bodyPr/>
          <a:lstStyle/>
          <a:p>
            <a:pPr>
              <a:defRPr/>
            </a:pPr>
            <a:endParaRPr lang="de-DE">
              <a:effectLst/>
              <a:latin typeface="Tahoma" pitchFamily="34" charset="0"/>
            </a:endParaRPr>
          </a:p>
        </p:txBody>
      </p:sp>
      <p:sp>
        <p:nvSpPr>
          <p:cNvPr id="337936" name="Rectangle 16"/>
          <p:cNvSpPr>
            <a:spLocks noChangeArrowheads="1"/>
          </p:cNvSpPr>
          <p:nvPr/>
        </p:nvSpPr>
        <p:spPr bwMode="auto">
          <a:xfrm>
            <a:off x="3824288" y="5953125"/>
            <a:ext cx="1608138" cy="566737"/>
          </a:xfrm>
          <a:prstGeom prst="rect">
            <a:avLst/>
          </a:prstGeom>
          <a:noFill/>
          <a:ln w="9525">
            <a:noFill/>
            <a:miter lim="800000"/>
            <a:headEnd/>
            <a:tailEnd/>
          </a:ln>
        </p:spPr>
        <p:txBody>
          <a:bodyPr/>
          <a:lstStyle/>
          <a:p>
            <a:pPr>
              <a:defRPr/>
            </a:pPr>
            <a:endParaRPr lang="de-DE">
              <a:effectLst/>
              <a:latin typeface="Tahoma" pitchFamily="34" charset="0"/>
            </a:endParaRPr>
          </a:p>
        </p:txBody>
      </p:sp>
      <p:sp>
        <p:nvSpPr>
          <p:cNvPr id="337937" name="Rectangle 17"/>
          <p:cNvSpPr>
            <a:spLocks noChangeArrowheads="1"/>
          </p:cNvSpPr>
          <p:nvPr/>
        </p:nvSpPr>
        <p:spPr bwMode="auto">
          <a:xfrm>
            <a:off x="3844575" y="5957888"/>
            <a:ext cx="1560863" cy="553998"/>
          </a:xfrm>
          <a:prstGeom prst="rect">
            <a:avLst/>
          </a:prstGeom>
          <a:noFill/>
          <a:ln w="9525">
            <a:noFill/>
            <a:miter lim="800000"/>
            <a:headEnd/>
            <a:tailEnd/>
          </a:ln>
        </p:spPr>
        <p:txBody>
          <a:bodyPr wrap="square" lIns="0" tIns="0" rIns="0" bIns="0">
            <a:spAutoFit/>
          </a:bodyPr>
          <a:lstStyle/>
          <a:p>
            <a:pPr algn="ctr">
              <a:defRPr/>
            </a:pPr>
            <a:r>
              <a:rPr lang="de-DE" dirty="0">
                <a:effectLst/>
                <a:latin typeface="Tahoma" pitchFamily="34" charset="0"/>
              </a:rPr>
              <a:t>Saturations-</a:t>
            </a:r>
            <a:br>
              <a:rPr lang="de-DE" dirty="0">
                <a:solidFill>
                  <a:srgbClr val="FFFFFF"/>
                </a:solidFill>
                <a:effectLst/>
                <a:latin typeface="Tahoma" pitchFamily="34" charset="0"/>
              </a:rPr>
            </a:br>
            <a:r>
              <a:rPr lang="de-DE" dirty="0" err="1">
                <a:effectLst/>
                <a:latin typeface="Tahoma" pitchFamily="34" charset="0"/>
              </a:rPr>
              <a:t>phase</a:t>
            </a:r>
            <a:endParaRPr lang="de-DE" dirty="0">
              <a:effectLst/>
              <a:latin typeface="Tahoma" pitchFamily="34" charset="0"/>
            </a:endParaRPr>
          </a:p>
        </p:txBody>
      </p:sp>
      <p:sp>
        <p:nvSpPr>
          <p:cNvPr id="337938" name="Line 18"/>
          <p:cNvSpPr>
            <a:spLocks noChangeShapeType="1"/>
          </p:cNvSpPr>
          <p:nvPr/>
        </p:nvSpPr>
        <p:spPr bwMode="auto">
          <a:xfrm>
            <a:off x="5405438" y="2803525"/>
            <a:ext cx="1588" cy="2992437"/>
          </a:xfrm>
          <a:prstGeom prst="line">
            <a:avLst/>
          </a:prstGeom>
          <a:noFill/>
          <a:ln w="3175">
            <a:solidFill>
              <a:schemeClr val="tx1"/>
            </a:solidFill>
            <a:round/>
            <a:headEnd/>
            <a:tailEnd/>
          </a:ln>
        </p:spPr>
        <p:txBody>
          <a:bodyPr/>
          <a:lstStyle/>
          <a:p>
            <a:pPr>
              <a:defRPr/>
            </a:pPr>
            <a:endParaRPr lang="de-DE">
              <a:effectLst/>
              <a:latin typeface="Tahoma" pitchFamily="34" charset="0"/>
            </a:endParaRPr>
          </a:p>
        </p:txBody>
      </p:sp>
      <p:sp>
        <p:nvSpPr>
          <p:cNvPr id="337939" name="Rectangle 19"/>
          <p:cNvSpPr>
            <a:spLocks noChangeArrowheads="1"/>
          </p:cNvSpPr>
          <p:nvPr/>
        </p:nvSpPr>
        <p:spPr bwMode="auto">
          <a:xfrm>
            <a:off x="2706337" y="5957888"/>
            <a:ext cx="1077026" cy="553998"/>
          </a:xfrm>
          <a:prstGeom prst="rect">
            <a:avLst/>
          </a:prstGeom>
          <a:noFill/>
          <a:ln w="9525">
            <a:noFill/>
            <a:miter lim="800000"/>
            <a:headEnd/>
            <a:tailEnd/>
          </a:ln>
        </p:spPr>
        <p:txBody>
          <a:bodyPr wrap="none" lIns="0" tIns="0" rIns="0" bIns="0">
            <a:spAutoFit/>
          </a:bodyPr>
          <a:lstStyle/>
          <a:p>
            <a:pPr algn="ctr">
              <a:defRPr/>
            </a:pPr>
            <a:r>
              <a:rPr lang="de-DE" dirty="0">
                <a:effectLst/>
                <a:latin typeface="Tahoma" pitchFamily="34" charset="0"/>
              </a:rPr>
              <a:t>Diffusions-</a:t>
            </a:r>
            <a:br>
              <a:rPr lang="de-DE" dirty="0">
                <a:effectLst/>
                <a:latin typeface="Tahoma" pitchFamily="34" charset="0"/>
              </a:rPr>
            </a:br>
            <a:r>
              <a:rPr lang="de-DE" dirty="0" err="1">
                <a:effectLst/>
                <a:latin typeface="Tahoma" pitchFamily="34" charset="0"/>
              </a:rPr>
              <a:t>phase</a:t>
            </a:r>
            <a:endParaRPr lang="de-DE" dirty="0">
              <a:effectLst/>
              <a:latin typeface="Tahoma" pitchFamily="34" charset="0"/>
            </a:endParaRPr>
          </a:p>
        </p:txBody>
      </p:sp>
      <p:sp>
        <p:nvSpPr>
          <p:cNvPr id="337940" name="Rectangle 20"/>
          <p:cNvSpPr>
            <a:spLocks noChangeArrowheads="1"/>
          </p:cNvSpPr>
          <p:nvPr/>
        </p:nvSpPr>
        <p:spPr bwMode="auto">
          <a:xfrm>
            <a:off x="76200" y="6400800"/>
            <a:ext cx="1062038" cy="304800"/>
          </a:xfrm>
          <a:prstGeom prst="rect">
            <a:avLst/>
          </a:prstGeom>
          <a:noFill/>
          <a:ln w="9525">
            <a:noFill/>
            <a:miter lim="800000"/>
            <a:headEnd/>
            <a:tailEnd/>
          </a:ln>
        </p:spPr>
        <p:txBody>
          <a:bodyPr wrap="none" lIns="0" tIns="0" rIns="0" bIns="0">
            <a:spAutoFit/>
          </a:bodyPr>
          <a:lstStyle/>
          <a:p>
            <a:pPr>
              <a:defRPr/>
            </a:pPr>
            <a:r>
              <a:rPr lang="de-DE" dirty="0">
                <a:effectLst/>
                <a:latin typeface="Tahoma" pitchFamily="34" charset="0"/>
              </a:rPr>
              <a:t>Invention</a:t>
            </a:r>
          </a:p>
        </p:txBody>
      </p:sp>
      <p:sp>
        <p:nvSpPr>
          <p:cNvPr id="337941" name="Rectangle 21"/>
          <p:cNvSpPr>
            <a:spLocks noChangeArrowheads="1"/>
          </p:cNvSpPr>
          <p:nvPr/>
        </p:nvSpPr>
        <p:spPr bwMode="auto">
          <a:xfrm>
            <a:off x="5473352" y="5957888"/>
            <a:ext cx="2645124" cy="553998"/>
          </a:xfrm>
          <a:prstGeom prst="rect">
            <a:avLst/>
          </a:prstGeom>
          <a:noFill/>
          <a:ln w="9525">
            <a:noFill/>
            <a:miter lim="800000"/>
            <a:headEnd/>
            <a:tailEnd/>
          </a:ln>
        </p:spPr>
        <p:txBody>
          <a:bodyPr wrap="square" lIns="0" tIns="0" rIns="0" bIns="0">
            <a:spAutoFit/>
          </a:bodyPr>
          <a:lstStyle/>
          <a:p>
            <a:pPr algn="ctr">
              <a:defRPr/>
            </a:pPr>
            <a:r>
              <a:rPr lang="de-DE" dirty="0">
                <a:effectLst/>
                <a:latin typeface="Tahoma" pitchFamily="34" charset="0"/>
              </a:rPr>
              <a:t>Verdrängungs-</a:t>
            </a:r>
          </a:p>
          <a:p>
            <a:pPr algn="ctr">
              <a:defRPr/>
            </a:pPr>
            <a:r>
              <a:rPr lang="de-DE" dirty="0" err="1">
                <a:effectLst/>
                <a:latin typeface="Tahoma" pitchFamily="34" charset="0"/>
              </a:rPr>
              <a:t>phase</a:t>
            </a:r>
            <a:endParaRPr lang="de-DE" dirty="0">
              <a:effectLst/>
              <a:latin typeface="Tahoma" pitchFamily="34" charset="0"/>
            </a:endParaRPr>
          </a:p>
        </p:txBody>
      </p:sp>
      <p:grpSp>
        <p:nvGrpSpPr>
          <p:cNvPr id="25620" name="Group 22"/>
          <p:cNvGrpSpPr>
            <a:grpSpLocks/>
          </p:cNvGrpSpPr>
          <p:nvPr/>
        </p:nvGrpSpPr>
        <p:grpSpPr bwMode="auto">
          <a:xfrm>
            <a:off x="685800" y="5772150"/>
            <a:ext cx="296863" cy="627062"/>
            <a:chOff x="458" y="3636"/>
            <a:chExt cx="187" cy="395"/>
          </a:xfrm>
        </p:grpSpPr>
        <p:sp>
          <p:nvSpPr>
            <p:cNvPr id="337943" name="Freeform 23"/>
            <p:cNvSpPr>
              <a:spLocks/>
            </p:cNvSpPr>
            <p:nvPr/>
          </p:nvSpPr>
          <p:spPr bwMode="auto">
            <a:xfrm>
              <a:off x="468" y="3775"/>
              <a:ext cx="103" cy="256"/>
            </a:xfrm>
            <a:custGeom>
              <a:avLst/>
              <a:gdLst/>
              <a:ahLst/>
              <a:cxnLst>
                <a:cxn ang="0">
                  <a:pos x="0" y="249"/>
                </a:cxn>
                <a:cxn ang="0">
                  <a:pos x="41" y="256"/>
                </a:cxn>
                <a:cxn ang="0">
                  <a:pos x="103" y="7"/>
                </a:cxn>
                <a:cxn ang="0">
                  <a:pos x="63" y="0"/>
                </a:cxn>
                <a:cxn ang="0">
                  <a:pos x="0" y="249"/>
                </a:cxn>
              </a:cxnLst>
              <a:rect l="0" t="0" r="r" b="b"/>
              <a:pathLst>
                <a:path w="103" h="256">
                  <a:moveTo>
                    <a:pt x="0" y="249"/>
                  </a:moveTo>
                  <a:lnTo>
                    <a:pt x="41" y="256"/>
                  </a:lnTo>
                  <a:lnTo>
                    <a:pt x="103" y="7"/>
                  </a:lnTo>
                  <a:lnTo>
                    <a:pt x="63" y="0"/>
                  </a:lnTo>
                  <a:lnTo>
                    <a:pt x="0" y="249"/>
                  </a:lnTo>
                  <a:close/>
                </a:path>
              </a:pathLst>
            </a:custGeom>
            <a:solidFill>
              <a:srgbClr val="FFFFFF"/>
            </a:solidFill>
            <a:ln w="9525">
              <a:solidFill>
                <a:schemeClr val="tx1"/>
              </a:solidFill>
              <a:round/>
              <a:headEnd/>
              <a:tailEnd/>
            </a:ln>
          </p:spPr>
          <p:txBody>
            <a:bodyPr/>
            <a:lstStyle/>
            <a:p>
              <a:pPr>
                <a:defRPr/>
              </a:pPr>
              <a:endParaRPr lang="de-DE">
                <a:effectLst/>
                <a:latin typeface="Tahoma" pitchFamily="34" charset="0"/>
              </a:endParaRPr>
            </a:p>
          </p:txBody>
        </p:sp>
        <p:sp>
          <p:nvSpPr>
            <p:cNvPr id="337944" name="Freeform 24"/>
            <p:cNvSpPr>
              <a:spLocks/>
            </p:cNvSpPr>
            <p:nvPr/>
          </p:nvSpPr>
          <p:spPr bwMode="auto">
            <a:xfrm>
              <a:off x="458" y="3636"/>
              <a:ext cx="187" cy="160"/>
            </a:xfrm>
            <a:custGeom>
              <a:avLst/>
              <a:gdLst/>
              <a:ahLst/>
              <a:cxnLst>
                <a:cxn ang="0">
                  <a:pos x="187" y="160"/>
                </a:cxn>
                <a:cxn ang="0">
                  <a:pos x="130" y="0"/>
                </a:cxn>
                <a:cxn ang="0">
                  <a:pos x="0" y="131"/>
                </a:cxn>
                <a:cxn ang="0">
                  <a:pos x="187" y="160"/>
                </a:cxn>
              </a:cxnLst>
              <a:rect l="0" t="0" r="r" b="b"/>
              <a:pathLst>
                <a:path w="187" h="160">
                  <a:moveTo>
                    <a:pt x="187" y="160"/>
                  </a:moveTo>
                  <a:lnTo>
                    <a:pt x="130" y="0"/>
                  </a:lnTo>
                  <a:lnTo>
                    <a:pt x="0" y="131"/>
                  </a:lnTo>
                  <a:lnTo>
                    <a:pt x="187" y="160"/>
                  </a:lnTo>
                  <a:close/>
                </a:path>
              </a:pathLst>
            </a:custGeom>
            <a:solidFill>
              <a:srgbClr val="FFFFFF"/>
            </a:solidFill>
            <a:ln w="9525">
              <a:solidFill>
                <a:schemeClr val="tx1"/>
              </a:solidFill>
              <a:round/>
              <a:headEnd/>
              <a:tailEnd/>
            </a:ln>
          </p:spPr>
          <p:txBody>
            <a:bodyPr/>
            <a:lstStyle/>
            <a:p>
              <a:pPr>
                <a:defRPr/>
              </a:pPr>
              <a:endParaRPr lang="de-DE">
                <a:effectLst/>
                <a:latin typeface="Tahoma" pitchFamily="34" charset="0"/>
              </a:endParaRPr>
            </a:p>
          </p:txBody>
        </p:sp>
      </p:grpSp>
      <p:sp>
        <p:nvSpPr>
          <p:cNvPr id="337945" name="Rectangle 25"/>
          <p:cNvSpPr>
            <a:spLocks noChangeArrowheads="1"/>
          </p:cNvSpPr>
          <p:nvPr/>
        </p:nvSpPr>
        <p:spPr bwMode="auto">
          <a:xfrm>
            <a:off x="1143000" y="5967413"/>
            <a:ext cx="1292225" cy="304800"/>
          </a:xfrm>
          <a:prstGeom prst="rect">
            <a:avLst/>
          </a:prstGeom>
          <a:noFill/>
          <a:ln w="9525">
            <a:noFill/>
            <a:miter lim="800000"/>
            <a:headEnd/>
            <a:tailEnd/>
          </a:ln>
        </p:spPr>
        <p:txBody>
          <a:bodyPr wrap="none" lIns="0" tIns="0" rIns="0" bIns="0">
            <a:spAutoFit/>
          </a:bodyPr>
          <a:lstStyle/>
          <a:p>
            <a:pPr>
              <a:defRPr/>
            </a:pPr>
            <a:r>
              <a:rPr lang="de-DE" dirty="0">
                <a:effectLst/>
                <a:latin typeface="Tahoma" pitchFamily="34" charset="0"/>
              </a:rPr>
              <a:t>Initialphase</a:t>
            </a:r>
          </a:p>
        </p:txBody>
      </p:sp>
      <p:sp>
        <p:nvSpPr>
          <p:cNvPr id="337946" name="Text Box 26"/>
          <p:cNvSpPr txBox="1">
            <a:spLocks noChangeArrowheads="1"/>
          </p:cNvSpPr>
          <p:nvPr/>
        </p:nvSpPr>
        <p:spPr bwMode="auto">
          <a:xfrm>
            <a:off x="914400" y="1981200"/>
            <a:ext cx="1371600" cy="701675"/>
          </a:xfrm>
          <a:prstGeom prst="rect">
            <a:avLst/>
          </a:prstGeom>
          <a:noFill/>
          <a:ln w="9525">
            <a:noFill/>
            <a:miter lim="800000"/>
            <a:headEnd/>
            <a:tailEnd/>
          </a:ln>
          <a:effectLst/>
        </p:spPr>
        <p:txBody>
          <a:bodyPr>
            <a:spAutoFit/>
          </a:bodyPr>
          <a:lstStyle/>
          <a:p>
            <a:pPr algn="l">
              <a:spcBef>
                <a:spcPct val="50000"/>
              </a:spcBef>
              <a:defRPr/>
            </a:pPr>
            <a:r>
              <a:rPr lang="de-DE" dirty="0">
                <a:effectLst/>
              </a:rPr>
              <a:t>Zahl der </a:t>
            </a:r>
            <a:r>
              <a:rPr lang="de-DE" dirty="0" err="1">
                <a:effectLst/>
              </a:rPr>
              <a:t>Adoptoren</a:t>
            </a:r>
            <a:endParaRPr lang="de-DE" dirty="0">
              <a:effectLst/>
            </a:endParaRPr>
          </a:p>
        </p:txBody>
      </p:sp>
      <p:sp>
        <p:nvSpPr>
          <p:cNvPr id="337947" name="Text Box 27"/>
          <p:cNvSpPr txBox="1">
            <a:spLocks noChangeArrowheads="1"/>
          </p:cNvSpPr>
          <p:nvPr/>
        </p:nvSpPr>
        <p:spPr bwMode="auto">
          <a:xfrm>
            <a:off x="8077200" y="6019800"/>
            <a:ext cx="914400" cy="396875"/>
          </a:xfrm>
          <a:prstGeom prst="rect">
            <a:avLst/>
          </a:prstGeom>
          <a:noFill/>
          <a:ln w="9525">
            <a:noFill/>
            <a:miter lim="800000"/>
            <a:headEnd/>
            <a:tailEnd/>
          </a:ln>
          <a:effectLst/>
        </p:spPr>
        <p:txBody>
          <a:bodyPr>
            <a:spAutoFit/>
          </a:bodyPr>
          <a:lstStyle/>
          <a:p>
            <a:pPr>
              <a:spcBef>
                <a:spcPct val="50000"/>
              </a:spcBef>
              <a:defRPr/>
            </a:pPr>
            <a:r>
              <a:rPr lang="de-DE">
                <a:effectLst/>
                <a:latin typeface="Tahoma" pitchFamily="34" charset="0"/>
              </a:rPr>
              <a:t>Zeit</a:t>
            </a:r>
          </a:p>
        </p:txBody>
      </p:sp>
      <p:sp>
        <p:nvSpPr>
          <p:cNvPr id="2" name="Foliennummernplatzhalter 1"/>
          <p:cNvSpPr>
            <a:spLocks noGrp="1"/>
          </p:cNvSpPr>
          <p:nvPr>
            <p:ph type="sldNum" sz="quarter" idx="12"/>
          </p:nvPr>
        </p:nvSpPr>
        <p:spPr/>
        <p:txBody>
          <a:bodyPr/>
          <a:lstStyle/>
          <a:p>
            <a:pPr>
              <a:defRPr/>
            </a:pPr>
            <a:fld id="{2BE4E6EF-7CBB-420C-99B4-44D763EDD3C0}" type="slidenum">
              <a:rPr lang="de-DE" smtClean="0">
                <a:effectLst/>
              </a:rPr>
              <a:pPr>
                <a:defRPr/>
              </a:pPr>
              <a:t>18</a:t>
            </a:fld>
            <a:endParaRPr lang="de-DE">
              <a:effectLst/>
            </a:endParaRPr>
          </a:p>
        </p:txBody>
      </p:sp>
    </p:spTree>
    <p:extLst>
      <p:ext uri="{BB962C8B-B14F-4D97-AF65-F5344CB8AC3E}">
        <p14:creationId xmlns:p14="http://schemas.microsoft.com/office/powerpoint/2010/main" val="945886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7986" name="Rectangle 2"/>
          <p:cNvSpPr>
            <a:spLocks noGrp="1" noChangeArrowheads="1"/>
          </p:cNvSpPr>
          <p:nvPr>
            <p:ph type="title"/>
          </p:nvPr>
        </p:nvSpPr>
        <p:spPr/>
        <p:txBody>
          <a:bodyPr>
            <a:normAutofit fontScale="90000"/>
          </a:bodyPr>
          <a:lstStyle/>
          <a:p>
            <a:pPr>
              <a:defRPr/>
            </a:pPr>
            <a:r>
              <a:rPr lang="en-GB" sz="4000" dirty="0"/>
              <a:t>3. </a:t>
            </a:r>
            <a:r>
              <a:rPr lang="de-DE" sz="4000" dirty="0"/>
              <a:t>Phasen</a:t>
            </a:r>
            <a:br>
              <a:rPr lang="de-DE" sz="4000" dirty="0"/>
            </a:br>
            <a:r>
              <a:rPr lang="de-DE" sz="4000" dirty="0"/>
              <a:t>3.1 Überblick</a:t>
            </a:r>
            <a:endParaRPr lang="de-DE" sz="4000" b="1" dirty="0"/>
          </a:p>
        </p:txBody>
      </p:sp>
      <p:sp>
        <p:nvSpPr>
          <p:cNvPr id="2217987" name="Rectangle 3"/>
          <p:cNvSpPr>
            <a:spLocks noGrp="1" noChangeArrowheads="1"/>
          </p:cNvSpPr>
          <p:nvPr>
            <p:ph type="body" idx="1"/>
          </p:nvPr>
        </p:nvSpPr>
        <p:spPr/>
        <p:txBody>
          <a:bodyPr/>
          <a:lstStyle/>
          <a:p>
            <a:pPr eaLnBrk="1" hangingPunct="1">
              <a:lnSpc>
                <a:spcPct val="80000"/>
              </a:lnSpc>
              <a:defRPr/>
            </a:pPr>
            <a:r>
              <a:rPr lang="de-DE" sz="2000" b="1" dirty="0"/>
              <a:t>Reguläre Lebensphasen</a:t>
            </a:r>
            <a:endParaRPr lang="de-DE" sz="2000" dirty="0"/>
          </a:p>
          <a:p>
            <a:pPr lvl="1" eaLnBrk="1" hangingPunct="1">
              <a:lnSpc>
                <a:spcPct val="80000"/>
              </a:lnSpc>
              <a:buFont typeface="Tahoma" pitchFamily="34" charset="0"/>
              <a:buNone/>
              <a:defRPr/>
            </a:pPr>
            <a:r>
              <a:rPr lang="de-DE" sz="1800" dirty="0"/>
              <a:t>	</a:t>
            </a:r>
            <a:r>
              <a:rPr lang="de-DE" sz="1800" dirty="0">
                <a:sym typeface="Symbol" pitchFamily="18" charset="2"/>
              </a:rPr>
              <a:t> </a:t>
            </a:r>
            <a:r>
              <a:rPr lang="de-DE" sz="1800" dirty="0"/>
              <a:t>Gründung </a:t>
            </a:r>
          </a:p>
          <a:p>
            <a:pPr lvl="1" eaLnBrk="1" hangingPunct="1">
              <a:lnSpc>
                <a:spcPct val="80000"/>
              </a:lnSpc>
              <a:buFont typeface="Tahoma" pitchFamily="34" charset="0"/>
              <a:buNone/>
              <a:defRPr/>
            </a:pPr>
            <a:r>
              <a:rPr lang="de-DE" sz="1800" dirty="0"/>
              <a:t>	</a:t>
            </a:r>
            <a:r>
              <a:rPr lang="de-DE" sz="1800" dirty="0">
                <a:sym typeface="Symbol" pitchFamily="18" charset="2"/>
              </a:rPr>
              <a:t> </a:t>
            </a:r>
            <a:r>
              <a:rPr lang="de-DE" sz="1800" dirty="0"/>
              <a:t>Wachstum </a:t>
            </a:r>
          </a:p>
          <a:p>
            <a:pPr lvl="1" eaLnBrk="1" hangingPunct="1">
              <a:lnSpc>
                <a:spcPct val="80000"/>
              </a:lnSpc>
              <a:buFont typeface="Tahoma" pitchFamily="34" charset="0"/>
              <a:buNone/>
              <a:defRPr/>
            </a:pPr>
            <a:r>
              <a:rPr lang="de-DE" sz="1800" dirty="0">
                <a:sym typeface="Symbol" pitchFamily="18" charset="2"/>
              </a:rPr>
              <a:t>	 </a:t>
            </a:r>
            <a:r>
              <a:rPr lang="de-DE" sz="1800" dirty="0"/>
              <a:t>Kapitalerhöhung </a:t>
            </a:r>
          </a:p>
          <a:p>
            <a:pPr lvl="1" eaLnBrk="1" hangingPunct="1">
              <a:lnSpc>
                <a:spcPct val="80000"/>
              </a:lnSpc>
              <a:buFont typeface="Tahoma" pitchFamily="34" charset="0"/>
              <a:buNone/>
              <a:defRPr/>
            </a:pPr>
            <a:r>
              <a:rPr lang="de-DE" sz="1800" dirty="0">
                <a:sym typeface="Symbol" pitchFamily="18" charset="2"/>
              </a:rPr>
              <a:t>	 </a:t>
            </a:r>
            <a:r>
              <a:rPr lang="de-DE" sz="1800" dirty="0"/>
              <a:t>Liquidation</a:t>
            </a:r>
            <a:endParaRPr lang="de-DE" sz="1800" b="1" dirty="0"/>
          </a:p>
          <a:p>
            <a:pPr eaLnBrk="1" hangingPunct="1">
              <a:lnSpc>
                <a:spcPct val="80000"/>
              </a:lnSpc>
              <a:defRPr/>
            </a:pPr>
            <a:r>
              <a:rPr lang="de-DE" sz="2000" b="1" dirty="0"/>
              <a:t>Irreguläre Lebensphasen</a:t>
            </a:r>
          </a:p>
          <a:p>
            <a:pPr eaLnBrk="1" hangingPunct="1">
              <a:lnSpc>
                <a:spcPct val="80000"/>
              </a:lnSpc>
              <a:buFontTx/>
              <a:buNone/>
              <a:defRPr/>
            </a:pPr>
            <a:r>
              <a:rPr lang="de-DE" sz="2000" b="1" dirty="0"/>
              <a:t>		</a:t>
            </a:r>
            <a:r>
              <a:rPr lang="de-DE" sz="2000" dirty="0">
                <a:sym typeface="Symbol" pitchFamily="18" charset="2"/>
              </a:rPr>
              <a:t> </a:t>
            </a:r>
            <a:r>
              <a:rPr lang="de-DE" sz="2000" dirty="0"/>
              <a:t>Umwandlung </a:t>
            </a:r>
          </a:p>
          <a:p>
            <a:pPr eaLnBrk="1" hangingPunct="1">
              <a:lnSpc>
                <a:spcPct val="80000"/>
              </a:lnSpc>
              <a:buFontTx/>
              <a:buNone/>
              <a:defRPr/>
            </a:pPr>
            <a:r>
              <a:rPr lang="de-DE" sz="2000" dirty="0">
                <a:sym typeface="Symbol" pitchFamily="18" charset="2"/>
              </a:rPr>
              <a:t>		 </a:t>
            </a:r>
            <a:r>
              <a:rPr lang="de-DE" sz="2000" dirty="0"/>
              <a:t>Unternehmenszusammenschlüsse </a:t>
            </a:r>
          </a:p>
          <a:p>
            <a:pPr eaLnBrk="1" hangingPunct="1">
              <a:lnSpc>
                <a:spcPct val="80000"/>
              </a:lnSpc>
              <a:buFontTx/>
              <a:buNone/>
              <a:defRPr/>
            </a:pPr>
            <a:r>
              <a:rPr lang="de-DE" sz="2000" dirty="0">
                <a:sym typeface="Symbol" pitchFamily="18" charset="2"/>
              </a:rPr>
              <a:t>		 </a:t>
            </a:r>
            <a:r>
              <a:rPr lang="de-DE" sz="2000" dirty="0"/>
              <a:t>Kapitalerhöhung </a:t>
            </a:r>
          </a:p>
          <a:p>
            <a:pPr eaLnBrk="1" hangingPunct="1">
              <a:lnSpc>
                <a:spcPct val="80000"/>
              </a:lnSpc>
              <a:buFontTx/>
              <a:buNone/>
              <a:defRPr/>
            </a:pPr>
            <a:r>
              <a:rPr lang="de-DE" sz="2000" dirty="0">
                <a:sym typeface="Symbol" pitchFamily="18" charset="2"/>
              </a:rPr>
              <a:t>		 </a:t>
            </a:r>
            <a:r>
              <a:rPr lang="de-DE" sz="2000" dirty="0"/>
              <a:t>Auseinandersetzung 	</a:t>
            </a:r>
          </a:p>
          <a:p>
            <a:pPr eaLnBrk="1" hangingPunct="1">
              <a:lnSpc>
                <a:spcPct val="80000"/>
              </a:lnSpc>
              <a:buFontTx/>
              <a:buNone/>
              <a:defRPr/>
            </a:pPr>
            <a:r>
              <a:rPr lang="de-DE" sz="2000" dirty="0">
                <a:sym typeface="Symbol" pitchFamily="18" charset="2"/>
              </a:rPr>
              <a:t>		 </a:t>
            </a:r>
            <a:r>
              <a:rPr lang="de-DE" sz="2000" dirty="0"/>
              <a:t>Insolvenz </a:t>
            </a:r>
          </a:p>
          <a:p>
            <a:pPr eaLnBrk="1" hangingPunct="1">
              <a:lnSpc>
                <a:spcPct val="80000"/>
              </a:lnSpc>
              <a:buFontTx/>
              <a:buNone/>
              <a:defRPr/>
            </a:pPr>
            <a:r>
              <a:rPr lang="de-DE" sz="2000" dirty="0">
                <a:sym typeface="Symbol" pitchFamily="18" charset="2"/>
              </a:rPr>
              <a:t>		 </a:t>
            </a:r>
            <a:r>
              <a:rPr lang="de-DE" sz="2000" dirty="0"/>
              <a:t>Liquidation</a:t>
            </a:r>
            <a:endParaRPr lang="de-DE" sz="2000" b="1" dirty="0"/>
          </a:p>
        </p:txBody>
      </p:sp>
      <p:sp>
        <p:nvSpPr>
          <p:cNvPr id="2" name="Foliennummernplatzhalter 1"/>
          <p:cNvSpPr>
            <a:spLocks noGrp="1"/>
          </p:cNvSpPr>
          <p:nvPr>
            <p:ph type="sldNum" sz="quarter" idx="12"/>
          </p:nvPr>
        </p:nvSpPr>
        <p:spPr/>
        <p:txBody>
          <a:bodyPr/>
          <a:lstStyle/>
          <a:p>
            <a:fld id="{53510862-045E-48AD-AE9D-217AB5576DA8}" type="slidenum">
              <a:rPr lang="de-DE" smtClean="0"/>
              <a:t>19</a:t>
            </a:fld>
            <a:endParaRPr lang="de-DE"/>
          </a:p>
        </p:txBody>
      </p:sp>
    </p:spTree>
    <p:extLst>
      <p:ext uri="{BB962C8B-B14F-4D97-AF65-F5344CB8AC3E}">
        <p14:creationId xmlns:p14="http://schemas.microsoft.com/office/powerpoint/2010/main" val="89297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850" name="Rectangle 2"/>
          <p:cNvSpPr>
            <a:spLocks noGrp="1" noChangeArrowheads="1"/>
          </p:cNvSpPr>
          <p:nvPr>
            <p:ph type="title"/>
          </p:nvPr>
        </p:nvSpPr>
        <p:spPr/>
        <p:txBody>
          <a:bodyPr/>
          <a:lstStyle/>
          <a:p>
            <a:pPr eaLnBrk="1" hangingPunct="1">
              <a:defRPr/>
            </a:pPr>
            <a:r>
              <a:rPr lang="de-DE"/>
              <a:t>Gliederung</a:t>
            </a:r>
          </a:p>
        </p:txBody>
      </p:sp>
      <p:sp>
        <p:nvSpPr>
          <p:cNvPr id="1742851" name="Rectangle 3"/>
          <p:cNvSpPr>
            <a:spLocks noGrp="1" noChangeArrowheads="1"/>
          </p:cNvSpPr>
          <p:nvPr>
            <p:ph type="body" idx="1"/>
          </p:nvPr>
        </p:nvSpPr>
        <p:spPr/>
        <p:txBody>
          <a:bodyPr/>
          <a:lstStyle/>
          <a:p>
            <a:pPr marL="457200" indent="-457200" eaLnBrk="1" hangingPunct="1">
              <a:lnSpc>
                <a:spcPct val="90000"/>
              </a:lnSpc>
              <a:buFontTx/>
              <a:buAutoNum type="arabicPlain"/>
              <a:defRPr/>
            </a:pPr>
            <a:r>
              <a:rPr lang="de-DE" sz="2400" dirty="0"/>
              <a:t>Einführung</a:t>
            </a:r>
          </a:p>
          <a:p>
            <a:pPr marL="457200" indent="-457200" eaLnBrk="1" hangingPunct="1">
              <a:lnSpc>
                <a:spcPct val="90000"/>
              </a:lnSpc>
              <a:buFontTx/>
              <a:buAutoNum type="arabicPlain"/>
              <a:defRPr/>
            </a:pPr>
            <a:r>
              <a:rPr lang="de-DE" sz="2400" dirty="0"/>
              <a:t>Beispiel: Coca-Cola</a:t>
            </a:r>
          </a:p>
          <a:p>
            <a:pPr marL="457200" indent="-457200" eaLnBrk="1" hangingPunct="1">
              <a:lnSpc>
                <a:spcPct val="90000"/>
              </a:lnSpc>
              <a:buFontTx/>
              <a:buAutoNum type="arabicPlain"/>
              <a:defRPr/>
            </a:pPr>
            <a:r>
              <a:rPr lang="de-DE" sz="2400" dirty="0"/>
              <a:t>Seminarvorträge</a:t>
            </a:r>
            <a:endParaRPr lang="de-DE" sz="2000" dirty="0"/>
          </a:p>
        </p:txBody>
      </p:sp>
      <p:sp>
        <p:nvSpPr>
          <p:cNvPr id="2" name="Foliennummernplatzhalter 1"/>
          <p:cNvSpPr>
            <a:spLocks noGrp="1"/>
          </p:cNvSpPr>
          <p:nvPr>
            <p:ph type="sldNum" sz="quarter" idx="12"/>
          </p:nvPr>
        </p:nvSpPr>
        <p:spPr/>
        <p:txBody>
          <a:bodyPr/>
          <a:lstStyle/>
          <a:p>
            <a:fld id="{53510862-045E-48AD-AE9D-217AB5576DA8}" type="slidenum">
              <a:rPr lang="de-DE" smtClean="0"/>
              <a:t>2</a:t>
            </a:fld>
            <a:endParaRPr lang="de-DE"/>
          </a:p>
        </p:txBody>
      </p:sp>
    </p:spTree>
    <p:extLst>
      <p:ext uri="{BB962C8B-B14F-4D97-AF65-F5344CB8AC3E}">
        <p14:creationId xmlns:p14="http://schemas.microsoft.com/office/powerpoint/2010/main" val="1632831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9010" name="Rectangle 2"/>
          <p:cNvSpPr>
            <a:spLocks noGrp="1" noChangeArrowheads="1"/>
          </p:cNvSpPr>
          <p:nvPr>
            <p:ph type="title"/>
          </p:nvPr>
        </p:nvSpPr>
        <p:spPr/>
        <p:txBody>
          <a:bodyPr/>
          <a:lstStyle/>
          <a:p>
            <a:pPr eaLnBrk="1" hangingPunct="1">
              <a:defRPr/>
            </a:pPr>
            <a:r>
              <a:rPr lang="de-DE" b="1"/>
              <a:t>Change Management</a:t>
            </a:r>
          </a:p>
        </p:txBody>
      </p:sp>
      <p:sp>
        <p:nvSpPr>
          <p:cNvPr id="2219011" name="Rectangle 3"/>
          <p:cNvSpPr>
            <a:spLocks noGrp="1" noChangeArrowheads="1"/>
          </p:cNvSpPr>
          <p:nvPr>
            <p:ph type="body" idx="1"/>
          </p:nvPr>
        </p:nvSpPr>
        <p:spPr>
          <a:xfrm>
            <a:off x="457200" y="1905000"/>
            <a:ext cx="8229600" cy="4692650"/>
          </a:xfrm>
        </p:spPr>
        <p:txBody>
          <a:bodyPr/>
          <a:lstStyle/>
          <a:p>
            <a:pPr eaLnBrk="1" hangingPunct="1">
              <a:lnSpc>
                <a:spcPct val="90000"/>
              </a:lnSpc>
              <a:defRPr/>
            </a:pPr>
            <a:r>
              <a:rPr lang="de-DE" sz="2400"/>
              <a:t>Aufgaben, Maßnahmen und Tätigkeiten, die eine umfassende, bereichsübergreifende und inhaltlich weit reichende Veränderung - zur Umsetzung von neuen Strategien, Strukturen, Systemen, Prozessen oder Verhaltensweisen - in einer Organisation bewirken sollen</a:t>
            </a:r>
          </a:p>
          <a:p>
            <a:pPr eaLnBrk="1" hangingPunct="1">
              <a:lnSpc>
                <a:spcPct val="90000"/>
              </a:lnSpc>
              <a:defRPr/>
            </a:pPr>
            <a:r>
              <a:rPr lang="de-DE" sz="2400"/>
              <a:t>i.w.S.: Management von Transitionsprozessen</a:t>
            </a:r>
          </a:p>
          <a:p>
            <a:pPr lvl="2" eaLnBrk="1" hangingPunct="1">
              <a:lnSpc>
                <a:spcPct val="90000"/>
              </a:lnSpc>
              <a:defRPr/>
            </a:pPr>
            <a:r>
              <a:rPr lang="de-DE" sz="1800"/>
              <a:t>Finanzierung der Lebensabschnitte</a:t>
            </a:r>
          </a:p>
          <a:p>
            <a:pPr lvl="2" eaLnBrk="1" hangingPunct="1">
              <a:lnSpc>
                <a:spcPct val="90000"/>
              </a:lnSpc>
              <a:defRPr/>
            </a:pPr>
            <a:r>
              <a:rPr lang="de-DE" sz="1800"/>
              <a:t>Personalpolitik des Wandels</a:t>
            </a:r>
          </a:p>
          <a:p>
            <a:pPr lvl="2" eaLnBrk="1" hangingPunct="1">
              <a:lnSpc>
                <a:spcPct val="90000"/>
              </a:lnSpc>
              <a:defRPr/>
            </a:pPr>
            <a:r>
              <a:rPr lang="de-DE" sz="1800"/>
              <a:t>Lernende Organisation</a:t>
            </a:r>
          </a:p>
          <a:p>
            <a:pPr lvl="2" eaLnBrk="1" hangingPunct="1">
              <a:lnSpc>
                <a:spcPct val="90000"/>
              </a:lnSpc>
              <a:defRPr/>
            </a:pPr>
            <a:r>
              <a:rPr lang="de-DE" sz="1800"/>
              <a:t>Geschäftsfeldpolitik, Produktpolitik in Transitionsprozessen</a:t>
            </a:r>
          </a:p>
          <a:p>
            <a:pPr eaLnBrk="1" hangingPunct="1">
              <a:lnSpc>
                <a:spcPct val="90000"/>
              </a:lnSpc>
              <a:defRPr/>
            </a:pPr>
            <a:r>
              <a:rPr lang="de-DE" sz="2400"/>
              <a:t>i.e.S. </a:t>
            </a:r>
          </a:p>
          <a:p>
            <a:pPr lvl="1" eaLnBrk="1" hangingPunct="1">
              <a:lnSpc>
                <a:spcPct val="90000"/>
              </a:lnSpc>
              <a:defRPr/>
            </a:pPr>
            <a:r>
              <a:rPr lang="de-DE" sz="2000"/>
              <a:t>oftmals Reduktionismus auf Coaching von Veränderungsprozessen</a:t>
            </a:r>
          </a:p>
        </p:txBody>
      </p:sp>
      <p:sp>
        <p:nvSpPr>
          <p:cNvPr id="2" name="Foliennummernplatzhalter 1"/>
          <p:cNvSpPr>
            <a:spLocks noGrp="1"/>
          </p:cNvSpPr>
          <p:nvPr>
            <p:ph type="sldNum" sz="quarter" idx="12"/>
          </p:nvPr>
        </p:nvSpPr>
        <p:spPr/>
        <p:txBody>
          <a:bodyPr/>
          <a:lstStyle/>
          <a:p>
            <a:fld id="{53510862-045E-48AD-AE9D-217AB5576DA8}" type="slidenum">
              <a:rPr lang="de-DE" smtClean="0"/>
              <a:t>20</a:t>
            </a:fld>
            <a:endParaRPr lang="de-DE"/>
          </a:p>
        </p:txBody>
      </p:sp>
    </p:spTree>
    <p:extLst>
      <p:ext uri="{BB962C8B-B14F-4D97-AF65-F5344CB8AC3E}">
        <p14:creationId xmlns:p14="http://schemas.microsoft.com/office/powerpoint/2010/main" val="1961151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0034" name="Rectangle 2"/>
          <p:cNvSpPr>
            <a:spLocks noGrp="1" noChangeArrowheads="1"/>
          </p:cNvSpPr>
          <p:nvPr>
            <p:ph type="title"/>
          </p:nvPr>
        </p:nvSpPr>
        <p:spPr>
          <a:xfrm>
            <a:off x="539750" y="404813"/>
            <a:ext cx="8229600" cy="836612"/>
          </a:xfrm>
        </p:spPr>
        <p:txBody>
          <a:bodyPr/>
          <a:lstStyle/>
          <a:p>
            <a:pPr eaLnBrk="1" hangingPunct="1">
              <a:defRPr/>
            </a:pPr>
            <a:r>
              <a:rPr lang="de-DE" sz="3200" b="1"/>
              <a:t>Phasen des Veränderungsprozesses</a:t>
            </a:r>
          </a:p>
        </p:txBody>
      </p:sp>
      <p:sp>
        <p:nvSpPr>
          <p:cNvPr id="2220035" name="Rectangle 3"/>
          <p:cNvSpPr>
            <a:spLocks noGrp="1" noChangeArrowheads="1"/>
          </p:cNvSpPr>
          <p:nvPr>
            <p:ph type="body" idx="1"/>
          </p:nvPr>
        </p:nvSpPr>
        <p:spPr>
          <a:xfrm>
            <a:off x="468313" y="1412875"/>
            <a:ext cx="8229600" cy="5038725"/>
          </a:xfrm>
        </p:spPr>
        <p:txBody>
          <a:bodyPr/>
          <a:lstStyle/>
          <a:p>
            <a:pPr eaLnBrk="1" hangingPunct="1">
              <a:lnSpc>
                <a:spcPct val="80000"/>
              </a:lnSpc>
              <a:defRPr/>
            </a:pPr>
            <a:endParaRPr lang="de-DE" sz="2000" b="1"/>
          </a:p>
          <a:p>
            <a:pPr eaLnBrk="1" hangingPunct="1">
              <a:lnSpc>
                <a:spcPct val="80000"/>
              </a:lnSpc>
              <a:defRPr/>
            </a:pPr>
            <a:r>
              <a:rPr lang="de-DE" sz="2000" b="1" i="1"/>
              <a:t>Unfreezing</a:t>
            </a:r>
            <a:endParaRPr lang="de-DE" sz="2000" b="1"/>
          </a:p>
          <a:p>
            <a:pPr lvl="1" eaLnBrk="1" hangingPunct="1">
              <a:lnSpc>
                <a:spcPct val="80000"/>
              </a:lnSpc>
              <a:defRPr/>
            </a:pPr>
            <a:r>
              <a:rPr lang="de-DE" sz="1800"/>
              <a:t>„Auftauen des bestehenden (= eingefrorenen) Gleichgewichtes“</a:t>
            </a:r>
          </a:p>
          <a:p>
            <a:pPr lvl="1" eaLnBrk="1" hangingPunct="1">
              <a:lnSpc>
                <a:spcPct val="80000"/>
              </a:lnSpc>
              <a:defRPr/>
            </a:pPr>
            <a:r>
              <a:rPr lang="de-DE" sz="1800"/>
              <a:t>Wahrnehmung der Krise</a:t>
            </a:r>
          </a:p>
          <a:p>
            <a:pPr lvl="1" eaLnBrk="1" hangingPunct="1">
              <a:lnSpc>
                <a:spcPct val="80000"/>
              </a:lnSpc>
              <a:defRPr/>
            </a:pPr>
            <a:r>
              <a:rPr lang="de-DE" sz="1800"/>
              <a:t>Bereitschaft für Veränderungen </a:t>
            </a:r>
          </a:p>
          <a:p>
            <a:pPr lvl="1" eaLnBrk="1" hangingPunct="1">
              <a:lnSpc>
                <a:spcPct val="80000"/>
              </a:lnSpc>
              <a:defRPr/>
            </a:pPr>
            <a:r>
              <a:rPr lang="de-DE" sz="1800"/>
              <a:t>Ziele der Phase: </a:t>
            </a:r>
          </a:p>
          <a:p>
            <a:pPr lvl="2" eaLnBrk="1" hangingPunct="1">
              <a:lnSpc>
                <a:spcPct val="80000"/>
              </a:lnSpc>
              <a:defRPr/>
            </a:pPr>
            <a:r>
              <a:rPr lang="de-DE" sz="1600"/>
              <a:t>Stärkung der nach Veränderung strebenden Kräfte zu stärken </a:t>
            </a:r>
          </a:p>
          <a:p>
            <a:pPr lvl="2" eaLnBrk="1" hangingPunct="1">
              <a:lnSpc>
                <a:spcPct val="80000"/>
              </a:lnSpc>
              <a:defRPr/>
            </a:pPr>
            <a:r>
              <a:rPr lang="de-DE" sz="1600"/>
              <a:t>Schaffung eines Veränderungsbewusstsein.</a:t>
            </a:r>
          </a:p>
          <a:p>
            <a:pPr eaLnBrk="1" hangingPunct="1">
              <a:lnSpc>
                <a:spcPct val="80000"/>
              </a:lnSpc>
              <a:defRPr/>
            </a:pPr>
            <a:r>
              <a:rPr lang="de-DE" sz="2000" b="1" i="1"/>
              <a:t>Moving</a:t>
            </a:r>
            <a:endParaRPr lang="de-DE" sz="2000" b="1"/>
          </a:p>
          <a:p>
            <a:pPr lvl="1" eaLnBrk="1" hangingPunct="1">
              <a:lnSpc>
                <a:spcPct val="80000"/>
              </a:lnSpc>
              <a:defRPr/>
            </a:pPr>
            <a:r>
              <a:rPr lang="de-DE" sz="1800"/>
              <a:t>Eigentliche Veränderungsphase</a:t>
            </a:r>
          </a:p>
          <a:p>
            <a:pPr lvl="1" eaLnBrk="1" hangingPunct="1">
              <a:lnSpc>
                <a:spcPct val="80000"/>
              </a:lnSpc>
              <a:defRPr/>
            </a:pPr>
            <a:r>
              <a:rPr lang="de-DE" sz="1800"/>
              <a:t>„Bewegung zu neuem Gleichgewicht“</a:t>
            </a:r>
          </a:p>
          <a:p>
            <a:pPr lvl="1" eaLnBrk="1" hangingPunct="1">
              <a:lnSpc>
                <a:spcPct val="80000"/>
              </a:lnSpc>
              <a:defRPr/>
            </a:pPr>
            <a:r>
              <a:rPr lang="de-DE" sz="1800"/>
              <a:t>Generierung von Lösungen </a:t>
            </a:r>
          </a:p>
          <a:p>
            <a:pPr lvl="1" eaLnBrk="1" hangingPunct="1">
              <a:lnSpc>
                <a:spcPct val="80000"/>
              </a:lnSpc>
              <a:defRPr/>
            </a:pPr>
            <a:r>
              <a:rPr lang="de-DE" sz="1800"/>
              <a:t>Ausprobieren von neuen Verhaltensweisen</a:t>
            </a:r>
          </a:p>
          <a:p>
            <a:pPr lvl="1" eaLnBrk="1" hangingPunct="1">
              <a:lnSpc>
                <a:spcPct val="80000"/>
              </a:lnSpc>
              <a:defRPr/>
            </a:pPr>
            <a:r>
              <a:rPr lang="de-DE" sz="1800"/>
              <a:t>Lösung von Teilproblemen</a:t>
            </a:r>
          </a:p>
          <a:p>
            <a:pPr eaLnBrk="1" hangingPunct="1">
              <a:lnSpc>
                <a:spcPct val="80000"/>
              </a:lnSpc>
              <a:defRPr/>
            </a:pPr>
            <a:r>
              <a:rPr lang="de-DE" sz="2000" b="1" i="1"/>
              <a:t>Freezing</a:t>
            </a:r>
            <a:endParaRPr lang="de-DE" sz="2000" b="1"/>
          </a:p>
          <a:p>
            <a:pPr lvl="1" eaLnBrk="1" hangingPunct="1">
              <a:lnSpc>
                <a:spcPct val="80000"/>
              </a:lnSpc>
              <a:defRPr/>
            </a:pPr>
            <a:r>
              <a:rPr lang="de-DE" sz="1800"/>
              <a:t>Stabilisierung der Organisation</a:t>
            </a:r>
          </a:p>
          <a:p>
            <a:pPr lvl="1" eaLnBrk="1" hangingPunct="1">
              <a:lnSpc>
                <a:spcPct val="80000"/>
              </a:lnSpc>
              <a:defRPr/>
            </a:pPr>
            <a:r>
              <a:rPr lang="de-DE" sz="1800"/>
              <a:t>Implementierung der gefundenen Problemlösungen </a:t>
            </a:r>
          </a:p>
          <a:p>
            <a:pPr lvl="1" eaLnBrk="1" hangingPunct="1">
              <a:lnSpc>
                <a:spcPct val="80000"/>
              </a:lnSpc>
              <a:defRPr/>
            </a:pPr>
            <a:r>
              <a:rPr lang="de-DE" sz="1800"/>
              <a:t>vorläufiger Abschluss des Veränderungsprozesses</a:t>
            </a:r>
          </a:p>
        </p:txBody>
      </p:sp>
      <p:sp>
        <p:nvSpPr>
          <p:cNvPr id="2" name="Foliennummernplatzhalter 1"/>
          <p:cNvSpPr>
            <a:spLocks noGrp="1"/>
          </p:cNvSpPr>
          <p:nvPr>
            <p:ph type="sldNum" sz="quarter" idx="12"/>
          </p:nvPr>
        </p:nvSpPr>
        <p:spPr/>
        <p:txBody>
          <a:bodyPr/>
          <a:lstStyle/>
          <a:p>
            <a:fld id="{53510862-045E-48AD-AE9D-217AB5576DA8}" type="slidenum">
              <a:rPr lang="de-DE" smtClean="0"/>
              <a:t>21</a:t>
            </a:fld>
            <a:endParaRPr lang="de-DE"/>
          </a:p>
        </p:txBody>
      </p:sp>
    </p:spTree>
    <p:extLst>
      <p:ext uri="{BB962C8B-B14F-4D97-AF65-F5344CB8AC3E}">
        <p14:creationId xmlns:p14="http://schemas.microsoft.com/office/powerpoint/2010/main" val="4056845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3.2 </a:t>
            </a:r>
            <a:r>
              <a:rPr lang="de-DE" dirty="0"/>
              <a:t>Gründungsphase</a:t>
            </a:r>
          </a:p>
        </p:txBody>
      </p:sp>
      <p:sp>
        <p:nvSpPr>
          <p:cNvPr id="3" name="Inhaltsplatzhalter 2"/>
          <p:cNvSpPr>
            <a:spLocks noGrp="1"/>
          </p:cNvSpPr>
          <p:nvPr>
            <p:ph idx="1"/>
          </p:nvPr>
        </p:nvSpPr>
        <p:spPr/>
        <p:txBody>
          <a:bodyPr>
            <a:normAutofit/>
          </a:bodyPr>
          <a:lstStyle/>
          <a:p>
            <a:r>
              <a:rPr lang="de-DE" dirty="0"/>
              <a:t>Gründungsentscheidungen (Freiheitsgrade)</a:t>
            </a:r>
          </a:p>
          <a:p>
            <a:pPr lvl="1"/>
            <a:r>
              <a:rPr lang="de-DE" dirty="0"/>
              <a:t>Leistungsportfolio</a:t>
            </a:r>
          </a:p>
          <a:p>
            <a:pPr lvl="1"/>
            <a:r>
              <a:rPr lang="de-DE" dirty="0"/>
              <a:t>Marktsegmentierung: Kunden und Märkte</a:t>
            </a:r>
          </a:p>
          <a:p>
            <a:pPr lvl="1"/>
            <a:r>
              <a:rPr lang="de-DE" dirty="0"/>
              <a:t>Rechtsformwahl</a:t>
            </a:r>
          </a:p>
          <a:p>
            <a:pPr lvl="1"/>
            <a:r>
              <a:rPr lang="de-DE" dirty="0"/>
              <a:t>Standortentscheidung</a:t>
            </a:r>
          </a:p>
          <a:p>
            <a:pPr lvl="1"/>
            <a:r>
              <a:rPr lang="de-DE" dirty="0"/>
              <a:t>Organisation </a:t>
            </a:r>
          </a:p>
          <a:p>
            <a:pPr lvl="1"/>
            <a:r>
              <a:rPr lang="de-DE" dirty="0"/>
              <a:t>Finanzierung</a:t>
            </a:r>
          </a:p>
          <a:p>
            <a:endParaRPr lang="en-GB" dirty="0"/>
          </a:p>
        </p:txBody>
      </p:sp>
      <p:sp>
        <p:nvSpPr>
          <p:cNvPr id="4" name="Foliennummernplatzhalter 3"/>
          <p:cNvSpPr>
            <a:spLocks noGrp="1"/>
          </p:cNvSpPr>
          <p:nvPr>
            <p:ph type="sldNum" sz="quarter" idx="12"/>
          </p:nvPr>
        </p:nvSpPr>
        <p:spPr/>
        <p:txBody>
          <a:bodyPr/>
          <a:lstStyle/>
          <a:p>
            <a:fld id="{53510862-045E-48AD-AE9D-217AB5576DA8}" type="slidenum">
              <a:rPr lang="de-DE" smtClean="0"/>
              <a:t>22</a:t>
            </a:fld>
            <a:endParaRPr lang="de-DE"/>
          </a:p>
        </p:txBody>
      </p:sp>
    </p:spTree>
    <p:extLst>
      <p:ext uri="{BB962C8B-B14F-4D97-AF65-F5344CB8AC3E}">
        <p14:creationId xmlns:p14="http://schemas.microsoft.com/office/powerpoint/2010/main" val="4175810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Statistiken</a:t>
            </a:r>
          </a:p>
        </p:txBody>
      </p:sp>
      <p:sp>
        <p:nvSpPr>
          <p:cNvPr id="3" name="Inhaltsplatzhalter 2"/>
          <p:cNvSpPr>
            <a:spLocks noGrp="1"/>
          </p:cNvSpPr>
          <p:nvPr>
            <p:ph idx="1"/>
          </p:nvPr>
        </p:nvSpPr>
        <p:spPr/>
        <p:txBody>
          <a:bodyPr>
            <a:normAutofit/>
          </a:bodyPr>
          <a:lstStyle/>
          <a:p>
            <a:r>
              <a:rPr lang="de-DE" dirty="0"/>
              <a:t>Bestandsdauer (BRD)</a:t>
            </a:r>
          </a:p>
          <a:p>
            <a:pPr lvl="1"/>
            <a:r>
              <a:rPr lang="de-DE" dirty="0"/>
              <a:t>50 % der Neugründungen verschwinden innerhalb von 5 Jahren vom Markt</a:t>
            </a:r>
          </a:p>
          <a:p>
            <a:pPr lvl="1"/>
            <a:r>
              <a:rPr lang="de-DE" dirty="0"/>
              <a:t>70 % der Neugründungen verschwinden innerhalb von 10 Jahren vom Markt</a:t>
            </a:r>
          </a:p>
          <a:p>
            <a:pPr lvl="1"/>
            <a:r>
              <a:rPr lang="de-DE" dirty="0"/>
              <a:t>Großunternehmen: im Durchschnitt 75 Jahre</a:t>
            </a:r>
            <a:endParaRPr lang="en-GB" dirty="0"/>
          </a:p>
        </p:txBody>
      </p:sp>
      <p:sp>
        <p:nvSpPr>
          <p:cNvPr id="4" name="Foliennummernplatzhalter 3"/>
          <p:cNvSpPr>
            <a:spLocks noGrp="1"/>
          </p:cNvSpPr>
          <p:nvPr>
            <p:ph type="sldNum" sz="quarter" idx="12"/>
          </p:nvPr>
        </p:nvSpPr>
        <p:spPr/>
        <p:txBody>
          <a:bodyPr/>
          <a:lstStyle/>
          <a:p>
            <a:fld id="{53510862-045E-48AD-AE9D-217AB5576DA8}" type="slidenum">
              <a:rPr lang="de-DE" smtClean="0"/>
              <a:t>23</a:t>
            </a:fld>
            <a:endParaRPr lang="de-DE"/>
          </a:p>
        </p:txBody>
      </p:sp>
    </p:spTree>
    <p:extLst>
      <p:ext uri="{BB962C8B-B14F-4D97-AF65-F5344CB8AC3E}">
        <p14:creationId xmlns:p14="http://schemas.microsoft.com/office/powerpoint/2010/main" val="115442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ew shape"/>
          <p:cNvSpPr/>
          <p:nvPr/>
        </p:nvSpPr>
        <p:spPr>
          <a:xfrm>
            <a:off x="8151300" y="5706450"/>
            <a:ext cx="564300" cy="1161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7" name="New shape"/>
          <p:cNvSpPr/>
          <p:nvPr/>
        </p:nvSpPr>
        <p:spPr>
          <a:xfrm>
            <a:off x="572400" y="5706450"/>
            <a:ext cx="164700" cy="2997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2" name="New shape"/>
          <p:cNvSpPr/>
          <p:nvPr/>
        </p:nvSpPr>
        <p:spPr>
          <a:xfrm>
            <a:off x="507600" y="1329750"/>
            <a:ext cx="8127000" cy="44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7500" tIns="35100" rIns="67500" bIns="35100" rtlCol="0" anchor="b">
            <a:normAutofit fontScale="85000" lnSpcReduction="10000"/>
          </a:bodyPr>
          <a:lstStyle/>
          <a:p>
            <a:pPr algn="l">
              <a:lnSpc>
                <a:spcPct val="100000"/>
              </a:lnSpc>
              <a:spcAft>
                <a:spcPct val="20000"/>
              </a:spcAft>
            </a:pPr>
            <a:r>
              <a:rPr sz="2400">
                <a:solidFill>
                  <a:srgbClr val="0A85E6"/>
                </a:solidFill>
                <a:latin typeface="Open Sans Light"/>
              </a:rPr>
              <a:t>Anzahl der Gründer in Deutschland im Zeitraum von 2000 bis 2022</a:t>
            </a:r>
          </a:p>
        </p:txBody>
      </p:sp>
      <p:sp>
        <p:nvSpPr>
          <p:cNvPr id="3" name="New shape"/>
          <p:cNvSpPr/>
          <p:nvPr/>
        </p:nvSpPr>
        <p:spPr>
          <a:xfrm>
            <a:off x="507600" y="1780650"/>
            <a:ext cx="8127000" cy="245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7500" tIns="35100" rIns="67500" bIns="35100" rtlCol="0" anchor="t">
            <a:normAutofit lnSpcReduction="10000"/>
          </a:bodyPr>
          <a:lstStyle/>
          <a:p>
            <a:pPr algn="l">
              <a:lnSpc>
                <a:spcPct val="100000"/>
              </a:lnSpc>
              <a:spcAft>
                <a:spcPct val="20000"/>
              </a:spcAft>
            </a:pPr>
            <a:r>
              <a:rPr sz="1200">
                <a:solidFill>
                  <a:srgbClr val="919191"/>
                </a:solidFill>
                <a:latin typeface="Open Sans"/>
              </a:rPr>
              <a:t>Anzahl der Gründer in Deutschland bis 2022</a:t>
            </a:r>
          </a:p>
        </p:txBody>
      </p:sp>
      <p:sp>
        <p:nvSpPr>
          <p:cNvPr id="4" name="New shape"/>
          <p:cNvSpPr/>
          <p:nvPr/>
        </p:nvSpPr>
        <p:spPr>
          <a:xfrm>
            <a:off x="783000" y="5347350"/>
            <a:ext cx="6210000" cy="553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7500" tIns="35100" rIns="67500" bIns="35100" rtlCol="0" anchor="b">
            <a:normAutofit/>
          </a:bodyPr>
          <a:lstStyle/>
          <a:p>
            <a:pPr algn="l">
              <a:lnSpc>
                <a:spcPct val="100000"/>
              </a:lnSpc>
              <a:spcAft>
                <a:spcPct val="20000"/>
              </a:spcAft>
            </a:pPr>
            <a:r>
              <a:rPr sz="600" b="1">
                <a:solidFill>
                  <a:srgbClr val="555555"/>
                </a:solidFill>
                <a:latin typeface="Open Sans"/>
              </a:rPr>
              <a:t>Hinweis(e):</a:t>
            </a:r>
            <a:r>
              <a:rPr sz="600">
                <a:solidFill>
                  <a:srgbClr val="555555"/>
                </a:solidFill>
                <a:latin typeface="Open Sans"/>
              </a:rPr>
              <a:t> Deutschland; 18-64 Jahre</a:t>
            </a:r>
          </a:p>
          <a:p>
            <a:pPr algn="l"/>
            <a:r>
              <a:rPr sz="600">
                <a:solidFill>
                  <a:srgbClr val="555555"/>
                </a:solidFill>
                <a:latin typeface="Open Sans"/>
              </a:rPr>
              <a:t>Weitere Angaben zu dieser Statistik, sowie Erläuterungen zu Fußnoten, sind auf </a:t>
            </a:r>
            <a:r>
              <a:rPr sz="600">
                <a:solidFill>
                  <a:srgbClr val="555555"/>
                </a:solidFill>
                <a:latin typeface="Open Sans"/>
                <a:hlinkClick r:id="rId4" action="ppaction://hlinksldjump">
                  <a:extLst>
                    <a:ext uri="{A12FA001-AC4F-418D-AE19-62706E023703}">
                      <ahyp:hlinkClr xmlns:ahyp="http://schemas.microsoft.com/office/drawing/2018/hyperlinkcolor" val="tx"/>
                    </a:ext>
                  </a:extLst>
                </a:hlinkClick>
              </a:rPr>
              <a:t>Seite 8</a:t>
            </a:r>
            <a:r>
              <a:rPr sz="600">
                <a:solidFill>
                  <a:srgbClr val="555555"/>
                </a:solidFill>
                <a:latin typeface="Open Sans"/>
              </a:rPr>
              <a:t> zu finden.</a:t>
            </a:r>
          </a:p>
          <a:p>
            <a:pPr algn="l"/>
            <a:r>
              <a:rPr sz="600" b="1">
                <a:solidFill>
                  <a:srgbClr val="555555"/>
                </a:solidFill>
                <a:latin typeface="Open Sans"/>
              </a:rPr>
              <a:t>Quelle(n): </a:t>
            </a:r>
            <a:r>
              <a:rPr sz="600">
                <a:solidFill>
                  <a:srgbClr val="555555"/>
                </a:solidFill>
                <a:latin typeface="Open Sans"/>
              </a:rPr>
              <a:t>KfW; </a:t>
            </a:r>
            <a:r>
              <a:rPr sz="600">
                <a:solidFill>
                  <a:srgbClr val="555555"/>
                </a:solidFill>
                <a:latin typeface="Open Sans"/>
                <a:hlinkClick r:id="rId5">
                  <a:extLst>
                    <a:ext uri="{A12FA001-AC4F-418D-AE19-62706E023703}">
                      <ahyp:hlinkClr xmlns:ahyp="http://schemas.microsoft.com/office/drawing/2018/hyperlinkcolor" val="tx"/>
                    </a:ext>
                  </a:extLst>
                </a:hlinkClick>
              </a:rPr>
              <a:t>ID 183869</a:t>
            </a:r>
          </a:p>
        </p:txBody>
      </p:sp>
      <p:graphicFrame>
        <p:nvGraphicFramePr>
          <p:cNvPr id="5" name="ChartObject"/>
          <p:cNvGraphicFramePr/>
          <p:nvPr/>
        </p:nvGraphicFramePr>
        <p:xfrm>
          <a:off x="507600" y="2269350"/>
          <a:ext cx="8056800" cy="3078000"/>
        </p:xfrm>
        <a:graphic>
          <a:graphicData uri="http://schemas.openxmlformats.org/drawingml/2006/chart">
            <c:chart xmlns:c="http://schemas.openxmlformats.org/drawingml/2006/chart" xmlns:r="http://schemas.openxmlformats.org/officeDocument/2006/relationships" r:id="rId6"/>
          </a:graphicData>
        </a:graphic>
      </p:graphicFrame>
      <p:sp>
        <p:nvSpPr>
          <p:cNvPr id="6" name="New shape"/>
          <p:cNvSpPr/>
          <p:nvPr/>
        </p:nvSpPr>
        <p:spPr>
          <a:xfrm>
            <a:off x="477900" y="5728050"/>
            <a:ext cx="342900" cy="186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7500" tIns="35100" rIns="67500" bIns="35100" rtlCol="0" anchor="t"/>
          <a:lstStyle/>
          <a:p>
            <a:pPr algn="ctr">
              <a:spcAft>
                <a:spcPct val="20000"/>
              </a:spcAft>
            </a:pPr>
            <a:r>
              <a:rPr sz="750">
                <a:solidFill>
                  <a:srgbClr val="FFFFFF"/>
                </a:solidFill>
                <a:latin typeface="Open Sans"/>
              </a:rPr>
              <a:t>4</a:t>
            </a:r>
          </a:p>
        </p:txBody>
      </p:sp>
    </p:spTree>
    <p:extLst>
      <p:ext uri="{BB962C8B-B14F-4D97-AF65-F5344CB8AC3E}">
        <p14:creationId xmlns:p14="http://schemas.microsoft.com/office/powerpoint/2010/main" val="2980863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ew shape"/>
          <p:cNvSpPr/>
          <p:nvPr/>
        </p:nvSpPr>
        <p:spPr>
          <a:xfrm>
            <a:off x="8151300" y="5706450"/>
            <a:ext cx="564300" cy="1161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7" name="New shape"/>
          <p:cNvSpPr/>
          <p:nvPr/>
        </p:nvSpPr>
        <p:spPr>
          <a:xfrm>
            <a:off x="572400" y="5706450"/>
            <a:ext cx="164700" cy="2997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2" name="New shape"/>
          <p:cNvSpPr/>
          <p:nvPr/>
        </p:nvSpPr>
        <p:spPr>
          <a:xfrm>
            <a:off x="507600" y="1329750"/>
            <a:ext cx="8127000" cy="44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7500" tIns="35100" rIns="67500" bIns="35100" rtlCol="0" anchor="b">
            <a:normAutofit fontScale="70000" lnSpcReduction="20000"/>
          </a:bodyPr>
          <a:lstStyle/>
          <a:p>
            <a:pPr algn="l">
              <a:lnSpc>
                <a:spcPct val="100000"/>
              </a:lnSpc>
              <a:spcAft>
                <a:spcPct val="20000"/>
              </a:spcAft>
            </a:pPr>
            <a:r>
              <a:rPr sz="2400">
                <a:solidFill>
                  <a:srgbClr val="0A85E6"/>
                </a:solidFill>
                <a:latin typeface="Open Sans Light"/>
              </a:rPr>
              <a:t>Verteilung der Motive für Unternehmensgründungen in Deutschland im Jahr 2022</a:t>
            </a:r>
          </a:p>
        </p:txBody>
      </p:sp>
      <p:sp>
        <p:nvSpPr>
          <p:cNvPr id="3" name="New shape"/>
          <p:cNvSpPr/>
          <p:nvPr/>
        </p:nvSpPr>
        <p:spPr>
          <a:xfrm>
            <a:off x="507600" y="1780650"/>
            <a:ext cx="8127000" cy="245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7500" tIns="35100" rIns="67500" bIns="35100" rtlCol="0" anchor="t">
            <a:normAutofit lnSpcReduction="10000"/>
          </a:bodyPr>
          <a:lstStyle/>
          <a:p>
            <a:pPr algn="l">
              <a:lnSpc>
                <a:spcPct val="100000"/>
              </a:lnSpc>
              <a:spcAft>
                <a:spcPct val="20000"/>
              </a:spcAft>
            </a:pPr>
            <a:r>
              <a:rPr sz="1200">
                <a:solidFill>
                  <a:srgbClr val="919191"/>
                </a:solidFill>
                <a:latin typeface="Open Sans"/>
              </a:rPr>
              <a:t>Motive zur Unternehmensgründung in Deutschland 2022</a:t>
            </a:r>
          </a:p>
        </p:txBody>
      </p:sp>
      <p:sp>
        <p:nvSpPr>
          <p:cNvPr id="4" name="New shape"/>
          <p:cNvSpPr/>
          <p:nvPr/>
        </p:nvSpPr>
        <p:spPr>
          <a:xfrm>
            <a:off x="783000" y="5347350"/>
            <a:ext cx="6210000" cy="553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7500" tIns="35100" rIns="67500" bIns="35100" rtlCol="0" anchor="b">
            <a:normAutofit/>
          </a:bodyPr>
          <a:lstStyle/>
          <a:p>
            <a:pPr algn="l">
              <a:lnSpc>
                <a:spcPct val="100000"/>
              </a:lnSpc>
              <a:spcAft>
                <a:spcPct val="20000"/>
              </a:spcAft>
            </a:pPr>
            <a:r>
              <a:rPr sz="600" b="1">
                <a:solidFill>
                  <a:srgbClr val="555555"/>
                </a:solidFill>
                <a:latin typeface="Open Sans"/>
              </a:rPr>
              <a:t>Hinweis(e):</a:t>
            </a:r>
            <a:r>
              <a:rPr sz="600">
                <a:solidFill>
                  <a:srgbClr val="555555"/>
                </a:solidFill>
                <a:latin typeface="Open Sans"/>
              </a:rPr>
              <a:t> Deutschland; 18-64 Jahre</a:t>
            </a:r>
          </a:p>
          <a:p>
            <a:pPr algn="l"/>
            <a:r>
              <a:rPr sz="600">
                <a:solidFill>
                  <a:srgbClr val="555555"/>
                </a:solidFill>
                <a:latin typeface="Open Sans"/>
              </a:rPr>
              <a:t>Weitere Angaben zu dieser Statistik, sowie Erläuterungen zu Fußnoten, sind auf </a:t>
            </a:r>
            <a:r>
              <a:rPr sz="600">
                <a:solidFill>
                  <a:srgbClr val="555555"/>
                </a:solidFill>
                <a:latin typeface="Open Sans"/>
                <a:hlinkClick r:id="" action="ppaction://noaction">
                  <a:extLst>
                    <a:ext uri="{A12FA001-AC4F-418D-AE19-62706E023703}">
                      <ahyp:hlinkClr xmlns:ahyp="http://schemas.microsoft.com/office/drawing/2018/hyperlinkcolor" val="tx"/>
                    </a:ext>
                  </a:extLst>
                </a:hlinkClick>
              </a:rPr>
              <a:t>Seite 8</a:t>
            </a:r>
            <a:r>
              <a:rPr sz="600">
                <a:solidFill>
                  <a:srgbClr val="555555"/>
                </a:solidFill>
                <a:latin typeface="Open Sans"/>
              </a:rPr>
              <a:t> zu finden.</a:t>
            </a:r>
          </a:p>
          <a:p>
            <a:pPr algn="l"/>
            <a:r>
              <a:rPr sz="600" b="1">
                <a:solidFill>
                  <a:srgbClr val="555555"/>
                </a:solidFill>
                <a:latin typeface="Open Sans"/>
              </a:rPr>
              <a:t>Quelle(n): </a:t>
            </a:r>
            <a:r>
              <a:rPr sz="600">
                <a:solidFill>
                  <a:srgbClr val="555555"/>
                </a:solidFill>
                <a:latin typeface="Open Sans"/>
              </a:rPr>
              <a:t>KfW; </a:t>
            </a:r>
            <a:r>
              <a:rPr sz="600">
                <a:solidFill>
                  <a:srgbClr val="555555"/>
                </a:solidFill>
                <a:latin typeface="Open Sans"/>
                <a:hlinkClick r:id="rId4">
                  <a:extLst>
                    <a:ext uri="{A12FA001-AC4F-418D-AE19-62706E023703}">
                      <ahyp:hlinkClr xmlns:ahyp="http://schemas.microsoft.com/office/drawing/2018/hyperlinkcolor" val="tx"/>
                    </a:ext>
                  </a:extLst>
                </a:hlinkClick>
              </a:rPr>
              <a:t>ID 381446</a:t>
            </a:r>
          </a:p>
        </p:txBody>
      </p:sp>
      <p:graphicFrame>
        <p:nvGraphicFramePr>
          <p:cNvPr id="5" name="ChartObject"/>
          <p:cNvGraphicFramePr/>
          <p:nvPr/>
        </p:nvGraphicFramePr>
        <p:xfrm>
          <a:off x="507600" y="2269350"/>
          <a:ext cx="8056800" cy="3078000"/>
        </p:xfrm>
        <a:graphic>
          <a:graphicData uri="http://schemas.openxmlformats.org/drawingml/2006/chart">
            <c:chart xmlns:c="http://schemas.openxmlformats.org/drawingml/2006/chart" xmlns:r="http://schemas.openxmlformats.org/officeDocument/2006/relationships" r:id="rId5"/>
          </a:graphicData>
        </a:graphic>
      </p:graphicFrame>
      <p:sp>
        <p:nvSpPr>
          <p:cNvPr id="6" name="New shape"/>
          <p:cNvSpPr/>
          <p:nvPr/>
        </p:nvSpPr>
        <p:spPr>
          <a:xfrm>
            <a:off x="477900" y="5728050"/>
            <a:ext cx="342900" cy="186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7500" tIns="35100" rIns="67500" bIns="35100" rtlCol="0" anchor="t"/>
          <a:lstStyle/>
          <a:p>
            <a:pPr algn="ctr">
              <a:spcAft>
                <a:spcPct val="20000"/>
              </a:spcAft>
            </a:pPr>
            <a:r>
              <a:rPr sz="750">
                <a:solidFill>
                  <a:srgbClr val="FFFFFF"/>
                </a:solidFill>
                <a:latin typeface="Open Sans"/>
              </a:rPr>
              <a:t>4</a:t>
            </a:r>
          </a:p>
        </p:txBody>
      </p:sp>
      <p:sp>
        <p:nvSpPr>
          <p:cNvPr id="9" name="Titel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dirty="0"/>
              <a:t>Gründungsmotive</a:t>
            </a:r>
            <a:r>
              <a:rPr lang="en-GB" dirty="0"/>
              <a:t> [%] (2022)</a:t>
            </a:r>
          </a:p>
        </p:txBody>
      </p:sp>
      <p:sp>
        <p:nvSpPr>
          <p:cNvPr id="10" name="Ellipse 9"/>
          <p:cNvSpPr/>
          <p:nvPr/>
        </p:nvSpPr>
        <p:spPr>
          <a:xfrm>
            <a:off x="1835696" y="1329750"/>
            <a:ext cx="936104" cy="5072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41530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53510862-045E-48AD-AE9D-217AB5576DA8}" type="slidenum">
              <a:rPr lang="de-DE" smtClean="0"/>
              <a:t>26</a:t>
            </a:fld>
            <a:endParaRPr lang="de-DE"/>
          </a:p>
        </p:txBody>
      </p:sp>
      <p:sp>
        <p:nvSpPr>
          <p:cNvPr id="4" name="Titel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dirty="0"/>
              <a:t>Gründungsmotive</a:t>
            </a:r>
            <a:r>
              <a:rPr lang="en-GB" dirty="0"/>
              <a:t> [%] (2015)</a:t>
            </a:r>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107059"/>
            <a:ext cx="7132320" cy="5614416"/>
          </a:xfrm>
          <a:prstGeom prst="rect">
            <a:avLst/>
          </a:prstGeom>
        </p:spPr>
      </p:pic>
      <p:sp>
        <p:nvSpPr>
          <p:cNvPr id="7" name="Rechteck 6"/>
          <p:cNvSpPr/>
          <p:nvPr/>
        </p:nvSpPr>
        <p:spPr>
          <a:xfrm>
            <a:off x="4598392" y="5445224"/>
            <a:ext cx="4572000" cy="215444"/>
          </a:xfrm>
          <a:prstGeom prst="rect">
            <a:avLst/>
          </a:prstGeom>
        </p:spPr>
        <p:txBody>
          <a:bodyPr>
            <a:spAutoFit/>
          </a:bodyPr>
          <a:lstStyle/>
          <a:p>
            <a:r>
              <a:rPr lang="en-GB" sz="800" dirty="0"/>
              <a:t>https://debitoor.de/blog/studie-einzelunternehmerinnen-haben-gute-erfolgsaussichten</a:t>
            </a:r>
          </a:p>
        </p:txBody>
      </p:sp>
      <p:sp>
        <p:nvSpPr>
          <p:cNvPr id="3" name="Wolkenförmige Legende 2"/>
          <p:cNvSpPr/>
          <p:nvPr/>
        </p:nvSpPr>
        <p:spPr>
          <a:xfrm>
            <a:off x="5364088" y="2852936"/>
            <a:ext cx="3456384" cy="1440160"/>
          </a:xfrm>
          <a:prstGeom prst="cloudCallout">
            <a:avLst>
              <a:gd name="adj1" fmla="val -104608"/>
              <a:gd name="adj2" fmla="val 1201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Bedeutung von „Geld“ uneinheitlich bewertet!</a:t>
            </a:r>
          </a:p>
        </p:txBody>
      </p:sp>
      <p:sp>
        <p:nvSpPr>
          <p:cNvPr id="8" name="Ellipse 7"/>
          <p:cNvSpPr/>
          <p:nvPr/>
        </p:nvSpPr>
        <p:spPr>
          <a:xfrm>
            <a:off x="2413524" y="1119230"/>
            <a:ext cx="3096344" cy="5072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7644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53510862-045E-48AD-AE9D-217AB5576DA8}" type="slidenum">
              <a:rPr lang="de-DE" smtClean="0"/>
              <a:t>27</a:t>
            </a:fld>
            <a:endParaRPr lang="de-DE"/>
          </a:p>
        </p:txBody>
      </p:sp>
      <p:sp>
        <p:nvSpPr>
          <p:cNvPr id="3" name="Rechteck 2"/>
          <p:cNvSpPr/>
          <p:nvPr/>
        </p:nvSpPr>
        <p:spPr>
          <a:xfrm>
            <a:off x="4598392" y="5445224"/>
            <a:ext cx="4572000" cy="215444"/>
          </a:xfrm>
          <a:prstGeom prst="rect">
            <a:avLst/>
          </a:prstGeom>
        </p:spPr>
        <p:txBody>
          <a:bodyPr>
            <a:spAutoFit/>
          </a:bodyPr>
          <a:lstStyle/>
          <a:p>
            <a:r>
              <a:rPr lang="en-GB" sz="800" dirty="0"/>
              <a:t>https://debitoor.de/blog/studie-einzelunternehmerinnen-haben-gute-erfolgsaussichten</a:t>
            </a:r>
          </a:p>
        </p:txBody>
      </p:sp>
      <p:sp>
        <p:nvSpPr>
          <p:cNvPr id="4" name="Titel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dirty="0"/>
              <a:t>Gründungsmotive</a:t>
            </a:r>
            <a:r>
              <a:rPr lang="en-GB" dirty="0"/>
              <a:t> [%] (2015)</a:t>
            </a: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911195"/>
            <a:ext cx="7418832" cy="5980176"/>
          </a:xfrm>
          <a:prstGeom prst="rect">
            <a:avLst/>
          </a:prstGeom>
        </p:spPr>
      </p:pic>
      <p:sp>
        <p:nvSpPr>
          <p:cNvPr id="6" name="Ellipse 5"/>
          <p:cNvSpPr/>
          <p:nvPr/>
        </p:nvSpPr>
        <p:spPr>
          <a:xfrm>
            <a:off x="2699792" y="910368"/>
            <a:ext cx="3096344" cy="5072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96889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3.3 </a:t>
            </a:r>
            <a:r>
              <a:rPr lang="de-DE" dirty="0"/>
              <a:t>Krisen- und Wachstumsphase</a:t>
            </a:r>
          </a:p>
        </p:txBody>
      </p:sp>
      <p:sp>
        <p:nvSpPr>
          <p:cNvPr id="3" name="Inhaltsplatzhalter 2"/>
          <p:cNvSpPr>
            <a:spLocks noGrp="1"/>
          </p:cNvSpPr>
          <p:nvPr>
            <p:ph idx="1"/>
          </p:nvPr>
        </p:nvSpPr>
        <p:spPr/>
        <p:txBody>
          <a:bodyPr/>
          <a:lstStyle/>
          <a:p>
            <a:r>
              <a:rPr lang="de-DE" dirty="0"/>
              <a:t>Auslöser für Krisen</a:t>
            </a:r>
          </a:p>
          <a:p>
            <a:pPr lvl="1"/>
            <a:r>
              <a:rPr lang="de-DE" dirty="0"/>
              <a:t>Eigene Innovation</a:t>
            </a:r>
          </a:p>
          <a:p>
            <a:pPr lvl="1"/>
            <a:r>
              <a:rPr lang="de-DE" dirty="0"/>
              <a:t>Fremde Innovation</a:t>
            </a:r>
          </a:p>
          <a:p>
            <a:r>
              <a:rPr lang="de-DE" dirty="0"/>
              <a:t>Reaktion</a:t>
            </a:r>
          </a:p>
          <a:p>
            <a:pPr lvl="1"/>
            <a:r>
              <a:rPr lang="de-DE" dirty="0"/>
              <a:t>Proaktiv</a:t>
            </a:r>
          </a:p>
          <a:p>
            <a:pPr lvl="1"/>
            <a:r>
              <a:rPr lang="de-DE" dirty="0"/>
              <a:t>Reaktiv</a:t>
            </a:r>
          </a:p>
          <a:p>
            <a:r>
              <a:rPr lang="de-DE" dirty="0"/>
              <a:t>Häufigkeit von Krisen nimmt zu</a:t>
            </a:r>
          </a:p>
        </p:txBody>
      </p:sp>
      <p:sp>
        <p:nvSpPr>
          <p:cNvPr id="4" name="Foliennummernplatzhalter 3"/>
          <p:cNvSpPr>
            <a:spLocks noGrp="1"/>
          </p:cNvSpPr>
          <p:nvPr>
            <p:ph type="sldNum" sz="quarter" idx="12"/>
          </p:nvPr>
        </p:nvSpPr>
        <p:spPr/>
        <p:txBody>
          <a:bodyPr/>
          <a:lstStyle/>
          <a:p>
            <a:fld id="{53510862-045E-48AD-AE9D-217AB5576DA8}" type="slidenum">
              <a:rPr lang="de-DE" smtClean="0"/>
              <a:t>28</a:t>
            </a:fld>
            <a:endParaRPr lang="de-DE"/>
          </a:p>
        </p:txBody>
      </p:sp>
    </p:spTree>
    <p:extLst>
      <p:ext uri="{BB962C8B-B14F-4D97-AF65-F5344CB8AC3E}">
        <p14:creationId xmlns:p14="http://schemas.microsoft.com/office/powerpoint/2010/main" val="3619382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4294967295"/>
          </p:nvPr>
        </p:nvSpPr>
        <p:spPr>
          <a:xfrm>
            <a:off x="3124200" y="6245225"/>
            <a:ext cx="2895600" cy="476250"/>
          </a:xfrm>
          <a:prstGeom prst="rect">
            <a:avLst/>
          </a:prstGeom>
        </p:spPr>
        <p:txBody>
          <a:bodyPr/>
          <a:lstStyle/>
          <a:p>
            <a:r>
              <a:rPr lang="de-DE" dirty="0"/>
              <a:t>Diakonie, 29.5.2012</a:t>
            </a:r>
          </a:p>
        </p:txBody>
      </p:sp>
      <p:sp>
        <p:nvSpPr>
          <p:cNvPr id="166914" name="Rectangle 2"/>
          <p:cNvSpPr>
            <a:spLocks noGrp="1" noChangeArrowheads="1"/>
          </p:cNvSpPr>
          <p:nvPr>
            <p:ph type="title"/>
          </p:nvPr>
        </p:nvSpPr>
        <p:spPr>
          <a:xfrm>
            <a:off x="1" y="0"/>
            <a:ext cx="6876256" cy="1052513"/>
          </a:xfrm>
        </p:spPr>
        <p:txBody>
          <a:bodyPr/>
          <a:lstStyle/>
          <a:p>
            <a:pPr lvl="0"/>
            <a:r>
              <a:rPr lang="de-DE" sz="3600" dirty="0"/>
              <a:t>Krisen – der Normalzustand?</a:t>
            </a:r>
          </a:p>
        </p:txBody>
      </p:sp>
      <p:graphicFrame>
        <p:nvGraphicFramePr>
          <p:cNvPr id="166915" name="Object 3"/>
          <p:cNvGraphicFramePr>
            <a:graphicFrameLocks noGrp="1" noChangeAspect="1"/>
          </p:cNvGraphicFramePr>
          <p:nvPr>
            <p:ph idx="1"/>
          </p:nvPr>
        </p:nvGraphicFramePr>
        <p:xfrm>
          <a:off x="0" y="930275"/>
          <a:ext cx="9144000" cy="5927725"/>
        </p:xfrm>
        <a:graphic>
          <a:graphicData uri="http://schemas.openxmlformats.org/presentationml/2006/ole">
            <mc:AlternateContent xmlns:mc="http://schemas.openxmlformats.org/markup-compatibility/2006">
              <mc:Choice xmlns:v="urn:schemas-microsoft-com:vml" Requires="v">
                <p:oleObj spid="_x0000_s50196" name="Bild" r:id="rId3" imgW="8371080" imgH="5424840" progId="Word.Picture.8">
                  <p:embed/>
                </p:oleObj>
              </mc:Choice>
              <mc:Fallback>
                <p:oleObj name="Bild" r:id="rId3" imgW="8371080" imgH="542484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30275"/>
                        <a:ext cx="9144000" cy="5927725"/>
                      </a:xfrm>
                      <a:prstGeom prst="rect">
                        <a:avLst/>
                      </a:prstGeom>
                      <a:solidFill>
                        <a:srgbClr val="FFFFCC"/>
                      </a:solidFill>
                    </p:spPr>
                  </p:pic>
                </p:oleObj>
              </mc:Fallback>
            </mc:AlternateContent>
          </a:graphicData>
        </a:graphic>
      </p:graphicFrame>
    </p:spTree>
    <p:extLst>
      <p:ext uri="{BB962C8B-B14F-4D97-AF65-F5344CB8AC3E}">
        <p14:creationId xmlns:p14="http://schemas.microsoft.com/office/powerpoint/2010/main" val="1090914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850" name="Rectangle 2"/>
          <p:cNvSpPr>
            <a:spLocks noGrp="1" noChangeArrowheads="1"/>
          </p:cNvSpPr>
          <p:nvPr>
            <p:ph type="title"/>
          </p:nvPr>
        </p:nvSpPr>
        <p:spPr/>
        <p:txBody>
          <a:bodyPr/>
          <a:lstStyle/>
          <a:p>
            <a:pPr eaLnBrk="1" hangingPunct="1">
              <a:defRPr/>
            </a:pPr>
            <a:r>
              <a:rPr lang="de-DE" dirty="0"/>
              <a:t>Administration</a:t>
            </a:r>
          </a:p>
        </p:txBody>
      </p:sp>
      <p:sp>
        <p:nvSpPr>
          <p:cNvPr id="1742851" name="Rectangle 3"/>
          <p:cNvSpPr>
            <a:spLocks noGrp="1" noChangeArrowheads="1"/>
          </p:cNvSpPr>
          <p:nvPr>
            <p:ph type="body" idx="1"/>
          </p:nvPr>
        </p:nvSpPr>
        <p:spPr/>
        <p:txBody>
          <a:bodyPr>
            <a:normAutofit fontScale="77500" lnSpcReduction="20000"/>
          </a:bodyPr>
          <a:lstStyle/>
          <a:p>
            <a:pPr>
              <a:lnSpc>
                <a:spcPct val="90000"/>
              </a:lnSpc>
              <a:defRPr/>
            </a:pPr>
            <a:r>
              <a:rPr lang="de-DE" dirty="0"/>
              <a:t>Zeitplan:</a:t>
            </a:r>
          </a:p>
          <a:p>
            <a:pPr marL="857250" lvl="1" indent="-457200">
              <a:lnSpc>
                <a:spcPct val="90000"/>
              </a:lnSpc>
              <a:defRPr/>
            </a:pPr>
            <a:r>
              <a:rPr lang="de-DE" dirty="0">
                <a:solidFill>
                  <a:srgbClr val="FF0000"/>
                </a:solidFill>
              </a:rPr>
              <a:t>Einführung (16.10.24)</a:t>
            </a:r>
          </a:p>
          <a:p>
            <a:pPr marL="857250" lvl="1" indent="-457200">
              <a:lnSpc>
                <a:spcPct val="90000"/>
              </a:lnSpc>
              <a:defRPr/>
            </a:pPr>
            <a:r>
              <a:rPr lang="de-DE" dirty="0">
                <a:solidFill>
                  <a:srgbClr val="FF0000"/>
                </a:solidFill>
              </a:rPr>
              <a:t>Beispiel: Coca-Cola (20.11.24)</a:t>
            </a:r>
          </a:p>
          <a:p>
            <a:pPr marL="857250" lvl="1" indent="-457200">
              <a:lnSpc>
                <a:spcPct val="90000"/>
              </a:lnSpc>
              <a:defRPr/>
            </a:pPr>
            <a:r>
              <a:rPr lang="de-DE" dirty="0">
                <a:solidFill>
                  <a:srgbClr val="FF0000"/>
                </a:solidFill>
              </a:rPr>
              <a:t>Seminarvorträge (24.01.25)</a:t>
            </a:r>
          </a:p>
          <a:p>
            <a:pPr>
              <a:lnSpc>
                <a:spcPct val="90000"/>
              </a:lnSpc>
              <a:defRPr/>
            </a:pPr>
            <a:r>
              <a:rPr lang="de-DE" dirty="0">
                <a:solidFill>
                  <a:srgbClr val="FF0000"/>
                </a:solidFill>
              </a:rPr>
              <a:t>Finale Anmeldung</a:t>
            </a:r>
          </a:p>
          <a:p>
            <a:pPr marL="857250" lvl="1" indent="-457200">
              <a:lnSpc>
                <a:spcPct val="90000"/>
              </a:lnSpc>
              <a:defRPr/>
            </a:pPr>
            <a:r>
              <a:rPr lang="de-DE">
                <a:solidFill>
                  <a:srgbClr val="FF0000"/>
                </a:solidFill>
              </a:rPr>
              <a:t>11.11.24, </a:t>
            </a:r>
            <a:r>
              <a:rPr lang="de-DE" dirty="0">
                <a:solidFill>
                  <a:srgbClr val="FF0000"/>
                </a:solidFill>
              </a:rPr>
              <a:t>Sekretariat</a:t>
            </a:r>
          </a:p>
          <a:p>
            <a:pPr marL="857250" lvl="1" indent="-457200">
              <a:lnSpc>
                <a:spcPct val="90000"/>
              </a:lnSpc>
              <a:defRPr/>
            </a:pPr>
            <a:r>
              <a:rPr lang="de-DE" dirty="0"/>
              <a:t>Angabe des Themas</a:t>
            </a:r>
          </a:p>
          <a:p>
            <a:pPr marL="457200" indent="-457200">
              <a:lnSpc>
                <a:spcPct val="90000"/>
              </a:lnSpc>
              <a:defRPr/>
            </a:pPr>
            <a:r>
              <a:rPr lang="de-DE" dirty="0"/>
              <a:t>Konsequenzen</a:t>
            </a:r>
          </a:p>
          <a:p>
            <a:pPr marL="857250" lvl="1" indent="-457200">
              <a:lnSpc>
                <a:spcPct val="90000"/>
              </a:lnSpc>
              <a:defRPr/>
            </a:pPr>
            <a:r>
              <a:rPr lang="de-DE" dirty="0"/>
              <a:t>Die ersten beiden Veranstaltungen sind Einführung. Danach müssen die Studierenden sich entscheiden.</a:t>
            </a:r>
          </a:p>
          <a:p>
            <a:pPr marL="857250" lvl="1" indent="-457200">
              <a:lnSpc>
                <a:spcPct val="90000"/>
              </a:lnSpc>
              <a:defRPr/>
            </a:pPr>
            <a:r>
              <a:rPr lang="de-DE" dirty="0"/>
              <a:t>Wer angemeldet ist, aber kein Thema nimmt, muss sich austragen. </a:t>
            </a:r>
          </a:p>
          <a:p>
            <a:pPr marL="857250" lvl="1" indent="-457200">
              <a:lnSpc>
                <a:spcPct val="90000"/>
              </a:lnSpc>
              <a:defRPr/>
            </a:pPr>
            <a:r>
              <a:rPr lang="de-DE" dirty="0"/>
              <a:t>Wenn er sich nicht austrägt und nichts abgibt, gilt er als durchgefallen (5.0).</a:t>
            </a:r>
          </a:p>
          <a:p>
            <a:pPr marL="857250" lvl="1" indent="-457200">
              <a:lnSpc>
                <a:spcPct val="90000"/>
              </a:lnSpc>
              <a:defRPr/>
            </a:pPr>
            <a:r>
              <a:rPr lang="de-DE" dirty="0"/>
              <a:t>Wenn sich jemand austrägt, rückt der/die Nächste nach. </a:t>
            </a:r>
          </a:p>
        </p:txBody>
      </p:sp>
      <p:sp>
        <p:nvSpPr>
          <p:cNvPr id="2" name="Foliennummernplatzhalter 1"/>
          <p:cNvSpPr>
            <a:spLocks noGrp="1"/>
          </p:cNvSpPr>
          <p:nvPr>
            <p:ph type="sldNum" sz="quarter" idx="12"/>
          </p:nvPr>
        </p:nvSpPr>
        <p:spPr/>
        <p:txBody>
          <a:bodyPr/>
          <a:lstStyle/>
          <a:p>
            <a:fld id="{53510862-045E-48AD-AE9D-217AB5576DA8}" type="slidenum">
              <a:rPr lang="de-DE" smtClean="0"/>
              <a:t>3</a:t>
            </a:fld>
            <a:endParaRPr lang="de-DE"/>
          </a:p>
        </p:txBody>
      </p:sp>
    </p:spTree>
    <p:extLst>
      <p:ext uri="{BB962C8B-B14F-4D97-AF65-F5344CB8AC3E}">
        <p14:creationId xmlns:p14="http://schemas.microsoft.com/office/powerpoint/2010/main" val="28748199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1547663" y="0"/>
            <a:ext cx="7150249" cy="1052513"/>
          </a:xfrm>
        </p:spPr>
        <p:txBody>
          <a:bodyPr/>
          <a:lstStyle/>
          <a:p>
            <a:r>
              <a:rPr lang="de-DE" sz="3600" dirty="0"/>
              <a:t>„Mittelalter“</a:t>
            </a:r>
          </a:p>
        </p:txBody>
      </p:sp>
      <p:graphicFrame>
        <p:nvGraphicFramePr>
          <p:cNvPr id="167939" name="Object 3"/>
          <p:cNvGraphicFramePr>
            <a:graphicFrameLocks noGrp="1" noChangeAspect="1"/>
          </p:cNvGraphicFramePr>
          <p:nvPr>
            <p:ph idx="1"/>
          </p:nvPr>
        </p:nvGraphicFramePr>
        <p:xfrm>
          <a:off x="0" y="1343025"/>
          <a:ext cx="9144000" cy="5102225"/>
        </p:xfrm>
        <a:graphic>
          <a:graphicData uri="http://schemas.openxmlformats.org/presentationml/2006/ole">
            <mc:AlternateContent xmlns:mc="http://schemas.openxmlformats.org/markup-compatibility/2006">
              <mc:Choice xmlns:v="urn:schemas-microsoft-com:vml" Requires="v">
                <p:oleObj spid="_x0000_s51220" name="Bild" r:id="rId3" imgW="9721080" imgH="5424840" progId="Word.Picture.8">
                  <p:embed/>
                </p:oleObj>
              </mc:Choice>
              <mc:Fallback>
                <p:oleObj name="Bild" r:id="rId3" imgW="9721080" imgH="542484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43025"/>
                        <a:ext cx="9144000" cy="5102225"/>
                      </a:xfrm>
                      <a:prstGeom prst="rect">
                        <a:avLst/>
                      </a:prstGeom>
                      <a:solidFill>
                        <a:srgbClr val="FFFFCC"/>
                      </a:solidFill>
                    </p:spPr>
                  </p:pic>
                </p:oleObj>
              </mc:Fallback>
            </mc:AlternateContent>
          </a:graphicData>
        </a:graphic>
      </p:graphicFrame>
    </p:spTree>
    <p:extLst>
      <p:ext uri="{BB962C8B-B14F-4D97-AF65-F5344CB8AC3E}">
        <p14:creationId xmlns:p14="http://schemas.microsoft.com/office/powerpoint/2010/main" val="1944248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1475655" y="0"/>
            <a:ext cx="7222257" cy="1052513"/>
          </a:xfrm>
        </p:spPr>
        <p:txBody>
          <a:bodyPr/>
          <a:lstStyle/>
          <a:p>
            <a:r>
              <a:rPr lang="de-DE" sz="3600" dirty="0"/>
              <a:t>„Industriezeitalter“</a:t>
            </a:r>
          </a:p>
        </p:txBody>
      </p:sp>
      <p:graphicFrame>
        <p:nvGraphicFramePr>
          <p:cNvPr id="185347" name="Object 3"/>
          <p:cNvGraphicFramePr>
            <a:graphicFrameLocks noGrp="1" noChangeAspect="1"/>
          </p:cNvGraphicFramePr>
          <p:nvPr>
            <p:ph idx="1"/>
          </p:nvPr>
        </p:nvGraphicFramePr>
        <p:xfrm>
          <a:off x="0" y="1343025"/>
          <a:ext cx="9144000" cy="5102225"/>
        </p:xfrm>
        <a:graphic>
          <a:graphicData uri="http://schemas.openxmlformats.org/presentationml/2006/ole">
            <mc:AlternateContent xmlns:mc="http://schemas.openxmlformats.org/markup-compatibility/2006">
              <mc:Choice xmlns:v="urn:schemas-microsoft-com:vml" Requires="v">
                <p:oleObj spid="_x0000_s52244" name="Bild" r:id="rId3" imgW="9721080" imgH="5424840" progId="Word.Picture.8">
                  <p:embed/>
                </p:oleObj>
              </mc:Choice>
              <mc:Fallback>
                <p:oleObj name="Bild" r:id="rId3" imgW="9721080" imgH="542484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43025"/>
                        <a:ext cx="9144000" cy="5102225"/>
                      </a:xfrm>
                      <a:prstGeom prst="rect">
                        <a:avLst/>
                      </a:prstGeom>
                      <a:solidFill>
                        <a:srgbClr val="FFFFCC"/>
                      </a:solidFill>
                    </p:spPr>
                  </p:pic>
                </p:oleObj>
              </mc:Fallback>
            </mc:AlternateContent>
          </a:graphicData>
        </a:graphic>
      </p:graphicFrame>
    </p:spTree>
    <p:extLst>
      <p:ext uri="{BB962C8B-B14F-4D97-AF65-F5344CB8AC3E}">
        <p14:creationId xmlns:p14="http://schemas.microsoft.com/office/powerpoint/2010/main" val="2677274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1547663" y="0"/>
            <a:ext cx="7150249" cy="1052513"/>
          </a:xfrm>
        </p:spPr>
        <p:txBody>
          <a:bodyPr/>
          <a:lstStyle/>
          <a:p>
            <a:r>
              <a:rPr lang="de-DE" sz="3600" dirty="0"/>
              <a:t>„21. Jahrhundert“</a:t>
            </a:r>
          </a:p>
        </p:txBody>
      </p:sp>
      <p:graphicFrame>
        <p:nvGraphicFramePr>
          <p:cNvPr id="186371" name="Object 3"/>
          <p:cNvGraphicFramePr>
            <a:graphicFrameLocks noGrp="1" noChangeAspect="1"/>
          </p:cNvGraphicFramePr>
          <p:nvPr>
            <p:ph idx="1"/>
          </p:nvPr>
        </p:nvGraphicFramePr>
        <p:xfrm>
          <a:off x="0" y="1343025"/>
          <a:ext cx="9144000" cy="5102225"/>
        </p:xfrm>
        <a:graphic>
          <a:graphicData uri="http://schemas.openxmlformats.org/presentationml/2006/ole">
            <mc:AlternateContent xmlns:mc="http://schemas.openxmlformats.org/markup-compatibility/2006">
              <mc:Choice xmlns:v="urn:schemas-microsoft-com:vml" Requires="v">
                <p:oleObj spid="_x0000_s53268" name="Bild" r:id="rId3" imgW="9721080" imgH="5424840" progId="Word.Picture.8">
                  <p:embed/>
                </p:oleObj>
              </mc:Choice>
              <mc:Fallback>
                <p:oleObj name="Bild" r:id="rId3" imgW="9721080" imgH="542484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43025"/>
                        <a:ext cx="9144000" cy="5102225"/>
                      </a:xfrm>
                      <a:prstGeom prst="rect">
                        <a:avLst/>
                      </a:prstGeom>
                      <a:solidFill>
                        <a:srgbClr val="FFFFCC"/>
                      </a:solidFill>
                    </p:spPr>
                  </p:pic>
                </p:oleObj>
              </mc:Fallback>
            </mc:AlternateContent>
          </a:graphicData>
        </a:graphic>
      </p:graphicFrame>
    </p:spTree>
    <p:extLst>
      <p:ext uri="{BB962C8B-B14F-4D97-AF65-F5344CB8AC3E}">
        <p14:creationId xmlns:p14="http://schemas.microsoft.com/office/powerpoint/2010/main" val="33416662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1475655" y="0"/>
            <a:ext cx="7222257" cy="1052513"/>
          </a:xfrm>
        </p:spPr>
        <p:txBody>
          <a:bodyPr/>
          <a:lstStyle/>
          <a:p>
            <a:r>
              <a:rPr lang="de-DE" sz="3600" dirty="0"/>
              <a:t>„Chaos“</a:t>
            </a:r>
          </a:p>
        </p:txBody>
      </p:sp>
      <p:graphicFrame>
        <p:nvGraphicFramePr>
          <p:cNvPr id="187395" name="Object 3"/>
          <p:cNvGraphicFramePr>
            <a:graphicFrameLocks noGrp="1" noChangeAspect="1"/>
          </p:cNvGraphicFramePr>
          <p:nvPr>
            <p:ph idx="1"/>
          </p:nvPr>
        </p:nvGraphicFramePr>
        <p:xfrm>
          <a:off x="0" y="1343025"/>
          <a:ext cx="9144000" cy="5102225"/>
        </p:xfrm>
        <a:graphic>
          <a:graphicData uri="http://schemas.openxmlformats.org/presentationml/2006/ole">
            <mc:AlternateContent xmlns:mc="http://schemas.openxmlformats.org/markup-compatibility/2006">
              <mc:Choice xmlns:v="urn:schemas-microsoft-com:vml" Requires="v">
                <p:oleObj spid="_x0000_s54292" name="Bild" r:id="rId3" imgW="9721080" imgH="5424840" progId="Word.Picture.8">
                  <p:embed/>
                </p:oleObj>
              </mc:Choice>
              <mc:Fallback>
                <p:oleObj name="Bild" r:id="rId3" imgW="9721080" imgH="542484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43025"/>
                        <a:ext cx="9144000" cy="5102225"/>
                      </a:xfrm>
                      <a:prstGeom prst="rect">
                        <a:avLst/>
                      </a:prstGeom>
                      <a:solidFill>
                        <a:srgbClr val="FFFFCC"/>
                      </a:solidFill>
                    </p:spPr>
                  </p:pic>
                </p:oleObj>
              </mc:Fallback>
            </mc:AlternateContent>
          </a:graphicData>
        </a:graphic>
      </p:graphicFrame>
    </p:spTree>
    <p:extLst>
      <p:ext uri="{BB962C8B-B14F-4D97-AF65-F5344CB8AC3E}">
        <p14:creationId xmlns:p14="http://schemas.microsoft.com/office/powerpoint/2010/main" val="4261937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de-DE" dirty="0"/>
              <a:t>Dynaxity</a:t>
            </a:r>
          </a:p>
        </p:txBody>
      </p:sp>
      <p:sp>
        <p:nvSpPr>
          <p:cNvPr id="171011" name="Rectangle 3"/>
          <p:cNvSpPr>
            <a:spLocks noGrp="1" noChangeArrowheads="1"/>
          </p:cNvSpPr>
          <p:nvPr>
            <p:ph type="body" idx="1"/>
          </p:nvPr>
        </p:nvSpPr>
        <p:spPr/>
        <p:txBody>
          <a:bodyPr>
            <a:normAutofit fontScale="77500" lnSpcReduction="20000"/>
          </a:bodyPr>
          <a:lstStyle/>
          <a:p>
            <a:pPr>
              <a:lnSpc>
                <a:spcPct val="90000"/>
              </a:lnSpc>
            </a:pPr>
            <a:r>
              <a:rPr lang="de-DE" dirty="0"/>
              <a:t>Komplexität</a:t>
            </a:r>
          </a:p>
          <a:p>
            <a:pPr lvl="1">
              <a:lnSpc>
                <a:spcPct val="90000"/>
              </a:lnSpc>
            </a:pPr>
            <a:r>
              <a:rPr lang="de-DE" dirty="0"/>
              <a:t>Anzahl der (strukturverschiedenen) Elemente im System</a:t>
            </a:r>
          </a:p>
          <a:p>
            <a:pPr lvl="1">
              <a:lnSpc>
                <a:spcPct val="90000"/>
              </a:lnSpc>
            </a:pPr>
            <a:r>
              <a:rPr lang="de-DE" dirty="0"/>
              <a:t>Anzahl der relevanten Umsysteme</a:t>
            </a:r>
          </a:p>
          <a:p>
            <a:pPr lvl="1">
              <a:lnSpc>
                <a:spcPct val="90000"/>
              </a:lnSpc>
            </a:pPr>
            <a:r>
              <a:rPr lang="de-DE" dirty="0"/>
              <a:t>Zahl der tatsächlich existierenden Relationen zwischen Elementen bzw. zwischen System und Umsystem</a:t>
            </a:r>
          </a:p>
          <a:p>
            <a:pPr>
              <a:lnSpc>
                <a:spcPct val="90000"/>
              </a:lnSpc>
            </a:pPr>
            <a:r>
              <a:rPr lang="de-DE" dirty="0"/>
              <a:t>Dynamik</a:t>
            </a:r>
          </a:p>
          <a:p>
            <a:pPr lvl="1">
              <a:lnSpc>
                <a:spcPct val="90000"/>
              </a:lnSpc>
            </a:pPr>
            <a:r>
              <a:rPr lang="de-DE" dirty="0"/>
              <a:t>Schnelligkeit des Entstehens neuer Elemente </a:t>
            </a:r>
          </a:p>
          <a:p>
            <a:pPr lvl="1">
              <a:lnSpc>
                <a:spcPct val="90000"/>
              </a:lnSpc>
            </a:pPr>
            <a:r>
              <a:rPr lang="de-DE" dirty="0"/>
              <a:t>Schnelligkeit des Auftretens neuer Relationen</a:t>
            </a:r>
          </a:p>
          <a:p>
            <a:pPr lvl="1">
              <a:lnSpc>
                <a:spcPct val="90000"/>
              </a:lnSpc>
            </a:pPr>
            <a:r>
              <a:rPr lang="de-DE" dirty="0"/>
              <a:t>Vorhersagbarkeit der Veränderungen in der Zeit</a:t>
            </a:r>
          </a:p>
          <a:p>
            <a:pPr>
              <a:lnSpc>
                <a:spcPct val="90000"/>
              </a:lnSpc>
            </a:pPr>
            <a:r>
              <a:rPr lang="de-DE" dirty="0"/>
              <a:t>Stochastik</a:t>
            </a:r>
          </a:p>
          <a:p>
            <a:pPr lvl="1">
              <a:lnSpc>
                <a:spcPct val="90000"/>
              </a:lnSpc>
            </a:pPr>
            <a:r>
              <a:rPr lang="de-DE" dirty="0"/>
              <a:t>Entwicklungen sind nicht vollständig vorhersehbar</a:t>
            </a:r>
          </a:p>
          <a:p>
            <a:pPr lvl="1">
              <a:lnSpc>
                <a:spcPct val="90000"/>
              </a:lnSpc>
            </a:pPr>
            <a:r>
              <a:rPr lang="de-DE" dirty="0"/>
              <a:t>Menge der relevanten Elemente und Relationen nicht bestimmbar</a:t>
            </a:r>
          </a:p>
          <a:p>
            <a:pPr lvl="1">
              <a:lnSpc>
                <a:spcPct val="90000"/>
              </a:lnSpc>
            </a:pPr>
            <a:r>
              <a:rPr lang="de-DE" dirty="0"/>
              <a:t>Unsicherheit in allen Bereichen</a:t>
            </a:r>
          </a:p>
        </p:txBody>
      </p:sp>
    </p:spTree>
    <p:extLst>
      <p:ext uri="{BB962C8B-B14F-4D97-AF65-F5344CB8AC3E}">
        <p14:creationId xmlns:p14="http://schemas.microsoft.com/office/powerpoint/2010/main" val="39739169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ußzeilenplatzhalter 4"/>
          <p:cNvSpPr>
            <a:spLocks noGrp="1"/>
          </p:cNvSpPr>
          <p:nvPr>
            <p:ph type="ftr" sz="quarter" idx="4294967295"/>
          </p:nvPr>
        </p:nvSpPr>
        <p:spPr>
          <a:xfrm>
            <a:off x="3124200" y="6245225"/>
            <a:ext cx="2895600" cy="476250"/>
          </a:xfrm>
          <a:prstGeom prst="rect">
            <a:avLst/>
          </a:prstGeom>
        </p:spPr>
        <p:txBody>
          <a:bodyPr/>
          <a:lstStyle/>
          <a:p>
            <a:r>
              <a:rPr lang="de-DE" dirty="0"/>
              <a:t>Diakonie, 29.5.2012</a:t>
            </a:r>
          </a:p>
        </p:txBody>
      </p:sp>
      <p:sp>
        <p:nvSpPr>
          <p:cNvPr id="178178" name="Rectangle 2"/>
          <p:cNvSpPr>
            <a:spLocks noGrp="1" noChangeArrowheads="1"/>
          </p:cNvSpPr>
          <p:nvPr>
            <p:ph type="title"/>
          </p:nvPr>
        </p:nvSpPr>
        <p:spPr>
          <a:xfrm>
            <a:off x="1547663" y="0"/>
            <a:ext cx="7150249" cy="1384300"/>
          </a:xfrm>
        </p:spPr>
        <p:txBody>
          <a:bodyPr/>
          <a:lstStyle/>
          <a:p>
            <a:r>
              <a:rPr lang="de-DE" dirty="0"/>
              <a:t>Dynaxity</a:t>
            </a:r>
          </a:p>
        </p:txBody>
      </p:sp>
      <p:graphicFrame>
        <p:nvGraphicFramePr>
          <p:cNvPr id="178179" name="Object 3"/>
          <p:cNvGraphicFramePr>
            <a:graphicFrameLocks noGrp="1" noChangeAspect="1"/>
          </p:cNvGraphicFramePr>
          <p:nvPr>
            <p:ph idx="1"/>
          </p:nvPr>
        </p:nvGraphicFramePr>
        <p:xfrm>
          <a:off x="446088" y="1552575"/>
          <a:ext cx="8250237" cy="5346700"/>
        </p:xfrm>
        <a:graphic>
          <a:graphicData uri="http://schemas.openxmlformats.org/presentationml/2006/ole">
            <mc:AlternateContent xmlns:mc="http://schemas.openxmlformats.org/markup-compatibility/2006">
              <mc:Choice xmlns:v="urn:schemas-microsoft-com:vml" Requires="v">
                <p:oleObj spid="_x0000_s55316" name="Picture" r:id="rId3" imgW="9361080" imgH="6054840" progId="Word.Picture.8">
                  <p:embed/>
                </p:oleObj>
              </mc:Choice>
              <mc:Fallback>
                <p:oleObj name="Picture" r:id="rId3" imgW="9361080" imgH="605484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088" y="1552575"/>
                        <a:ext cx="8250237" cy="5346700"/>
                      </a:xfrm>
                      <a:prstGeom prst="rect">
                        <a:avLst/>
                      </a:prstGeom>
                      <a:solidFill>
                        <a:srgbClr val="FFFFCC"/>
                      </a:solidFill>
                    </p:spPr>
                  </p:pic>
                </p:oleObj>
              </mc:Fallback>
            </mc:AlternateContent>
          </a:graphicData>
        </a:graphic>
      </p:graphicFrame>
      <p:sp>
        <p:nvSpPr>
          <p:cNvPr id="178180" name="AutoShape 4"/>
          <p:cNvSpPr>
            <a:spLocks noChangeArrowheads="1"/>
          </p:cNvSpPr>
          <p:nvPr/>
        </p:nvSpPr>
        <p:spPr bwMode="auto">
          <a:xfrm>
            <a:off x="0" y="1916113"/>
            <a:ext cx="2376488" cy="1873250"/>
          </a:xfrm>
          <a:prstGeom prst="wedgeEllipseCallout">
            <a:avLst>
              <a:gd name="adj1" fmla="val 20810"/>
              <a:gd name="adj2" fmla="val 95000"/>
            </a:avLst>
          </a:prstGeom>
          <a:solidFill>
            <a:schemeClr val="accent1"/>
          </a:solidFill>
          <a:ln w="9525">
            <a:solidFill>
              <a:schemeClr val="tx1"/>
            </a:solidFill>
            <a:miter lim="800000"/>
            <a:headEnd/>
            <a:tailEnd/>
          </a:ln>
          <a:effectLst/>
        </p:spPr>
        <p:txBody>
          <a:bodyPr/>
          <a:lstStyle/>
          <a:p>
            <a:r>
              <a:rPr lang="de-DE" sz="2000" b="0" dirty="0">
                <a:solidFill>
                  <a:schemeClr val="tx1"/>
                </a:solidFill>
                <a:effectLst>
                  <a:outerShdw blurRad="38100" dist="38100" dir="2700000" algn="tl">
                    <a:srgbClr val="000000"/>
                  </a:outerShdw>
                </a:effectLst>
              </a:rPr>
              <a:t>Struktur 1750</a:t>
            </a:r>
          </a:p>
        </p:txBody>
      </p:sp>
      <p:sp>
        <p:nvSpPr>
          <p:cNvPr id="178181" name="AutoShape 5"/>
          <p:cNvSpPr>
            <a:spLocks noChangeArrowheads="1"/>
          </p:cNvSpPr>
          <p:nvPr/>
        </p:nvSpPr>
        <p:spPr bwMode="auto">
          <a:xfrm>
            <a:off x="1692275" y="908050"/>
            <a:ext cx="2376488" cy="1296988"/>
          </a:xfrm>
          <a:prstGeom prst="wedgeEllipseCallout">
            <a:avLst>
              <a:gd name="adj1" fmla="val -4574"/>
              <a:gd name="adj2" fmla="val 242046"/>
            </a:avLst>
          </a:prstGeom>
          <a:solidFill>
            <a:schemeClr val="accent1"/>
          </a:solidFill>
          <a:ln w="9525">
            <a:solidFill>
              <a:schemeClr val="tx1"/>
            </a:solidFill>
            <a:miter lim="800000"/>
            <a:headEnd/>
            <a:tailEnd/>
          </a:ln>
          <a:effectLst/>
        </p:spPr>
        <p:txBody>
          <a:bodyPr/>
          <a:lstStyle/>
          <a:p>
            <a:r>
              <a:rPr lang="de-DE" sz="2000" b="0" dirty="0">
                <a:solidFill>
                  <a:schemeClr val="tx1"/>
                </a:solidFill>
                <a:effectLst>
                  <a:outerShdw blurRad="38100" dist="38100" dir="2700000" algn="tl">
                    <a:srgbClr val="000000"/>
                  </a:outerShdw>
                </a:effectLst>
              </a:rPr>
              <a:t>Gesellschaft 1960</a:t>
            </a:r>
          </a:p>
        </p:txBody>
      </p:sp>
      <p:sp>
        <p:nvSpPr>
          <p:cNvPr id="178182" name="AutoShape 6"/>
          <p:cNvSpPr>
            <a:spLocks noChangeArrowheads="1"/>
          </p:cNvSpPr>
          <p:nvPr/>
        </p:nvSpPr>
        <p:spPr bwMode="auto">
          <a:xfrm>
            <a:off x="4067175" y="1341438"/>
            <a:ext cx="3025775" cy="1296987"/>
          </a:xfrm>
          <a:prstGeom prst="wedgeEllipseCallout">
            <a:avLst>
              <a:gd name="adj1" fmla="val -56454"/>
              <a:gd name="adj2" fmla="val 165301"/>
            </a:avLst>
          </a:prstGeom>
          <a:solidFill>
            <a:schemeClr val="accent1"/>
          </a:solidFill>
          <a:ln w="9525">
            <a:solidFill>
              <a:schemeClr val="tx1"/>
            </a:solidFill>
            <a:miter lim="800000"/>
            <a:headEnd/>
            <a:tailEnd/>
          </a:ln>
          <a:effectLst/>
        </p:spPr>
        <p:txBody>
          <a:bodyPr/>
          <a:lstStyle/>
          <a:p>
            <a:r>
              <a:rPr lang="de-DE" sz="2000" b="0" dirty="0">
                <a:solidFill>
                  <a:schemeClr val="tx1"/>
                </a:solidFill>
                <a:effectLst>
                  <a:outerShdw blurRad="38100" dist="38100" dir="2700000" algn="tl">
                    <a:srgbClr val="000000"/>
                  </a:outerShdw>
                </a:effectLst>
              </a:rPr>
              <a:t>21. Jahrhundert</a:t>
            </a:r>
          </a:p>
        </p:txBody>
      </p:sp>
      <p:sp>
        <p:nvSpPr>
          <p:cNvPr id="178183" name="AutoShape 7"/>
          <p:cNvSpPr>
            <a:spLocks noChangeArrowheads="1"/>
          </p:cNvSpPr>
          <p:nvPr/>
        </p:nvSpPr>
        <p:spPr bwMode="auto">
          <a:xfrm>
            <a:off x="7235825" y="1916113"/>
            <a:ext cx="1692275" cy="863600"/>
          </a:xfrm>
          <a:prstGeom prst="wedgeEllipseCallout">
            <a:avLst>
              <a:gd name="adj1" fmla="val -115477"/>
              <a:gd name="adj2" fmla="val 119671"/>
            </a:avLst>
          </a:prstGeom>
          <a:solidFill>
            <a:schemeClr val="accent1"/>
          </a:solidFill>
          <a:ln w="9525">
            <a:solidFill>
              <a:schemeClr val="tx1"/>
            </a:solidFill>
            <a:miter lim="800000"/>
            <a:headEnd/>
            <a:tailEnd/>
          </a:ln>
          <a:effectLst/>
        </p:spPr>
        <p:txBody>
          <a:bodyPr/>
          <a:lstStyle/>
          <a:p>
            <a:r>
              <a:rPr lang="de-DE" sz="1600" b="0" dirty="0">
                <a:solidFill>
                  <a:schemeClr val="tx1"/>
                </a:solidFill>
                <a:effectLst>
                  <a:outerShdw blurRad="38100" dist="38100" dir="2700000" algn="tl">
                    <a:srgbClr val="000000"/>
                  </a:outerShdw>
                </a:effectLst>
              </a:rPr>
              <a:t>???</a:t>
            </a:r>
          </a:p>
        </p:txBody>
      </p:sp>
    </p:spTree>
    <p:extLst>
      <p:ext uri="{BB962C8B-B14F-4D97-AF65-F5344CB8AC3E}">
        <p14:creationId xmlns:p14="http://schemas.microsoft.com/office/powerpoint/2010/main" val="833142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Rectangle 2"/>
          <p:cNvSpPr>
            <a:spLocks noGrp="1" noChangeArrowheads="1"/>
          </p:cNvSpPr>
          <p:nvPr>
            <p:ph type="title"/>
          </p:nvPr>
        </p:nvSpPr>
        <p:spPr>
          <a:xfrm>
            <a:off x="1547663" y="0"/>
            <a:ext cx="5256585" cy="1412875"/>
          </a:xfrm>
        </p:spPr>
        <p:txBody>
          <a:bodyPr/>
          <a:lstStyle/>
          <a:p>
            <a:pPr eaLnBrk="1" hangingPunct="1">
              <a:defRPr/>
            </a:pPr>
            <a:r>
              <a:rPr lang="de-DE" sz="4000" dirty="0"/>
              <a:t>Organisationen in der Dynaxity Zone III</a:t>
            </a:r>
          </a:p>
        </p:txBody>
      </p:sp>
      <p:sp>
        <p:nvSpPr>
          <p:cNvPr id="861187" name="Rectangle 3"/>
          <p:cNvSpPr>
            <a:spLocks noGrp="1" noChangeArrowheads="1"/>
          </p:cNvSpPr>
          <p:nvPr>
            <p:ph type="body" idx="1"/>
          </p:nvPr>
        </p:nvSpPr>
        <p:spPr>
          <a:xfrm>
            <a:off x="107950" y="1700213"/>
            <a:ext cx="4248150" cy="4897437"/>
          </a:xfrm>
        </p:spPr>
        <p:txBody>
          <a:bodyPr/>
          <a:lstStyle/>
          <a:p>
            <a:pPr eaLnBrk="1" hangingPunct="1">
              <a:lnSpc>
                <a:spcPct val="80000"/>
              </a:lnSpc>
              <a:defRPr/>
            </a:pPr>
            <a:r>
              <a:rPr lang="de-DE" sz="2400" dirty="0"/>
              <a:t>Akzeptanz von ständigem Wandel</a:t>
            </a:r>
          </a:p>
          <a:p>
            <a:pPr eaLnBrk="1" hangingPunct="1">
              <a:lnSpc>
                <a:spcPct val="80000"/>
              </a:lnSpc>
              <a:defRPr/>
            </a:pPr>
            <a:r>
              <a:rPr lang="de-DE" sz="2400" dirty="0"/>
              <a:t>Denken in Netzen und Prozessen</a:t>
            </a:r>
          </a:p>
          <a:p>
            <a:pPr eaLnBrk="1" hangingPunct="1">
              <a:lnSpc>
                <a:spcPct val="80000"/>
              </a:lnSpc>
              <a:defRPr/>
            </a:pPr>
            <a:r>
              <a:rPr lang="de-DE" sz="2400" dirty="0"/>
              <a:t>Multikulturelle Sensibilität</a:t>
            </a:r>
          </a:p>
          <a:p>
            <a:pPr eaLnBrk="1" hangingPunct="1">
              <a:lnSpc>
                <a:spcPct val="80000"/>
              </a:lnSpc>
              <a:defRPr/>
            </a:pPr>
            <a:r>
              <a:rPr lang="de-DE" sz="2400" dirty="0"/>
              <a:t>Kreativität</a:t>
            </a:r>
          </a:p>
          <a:p>
            <a:pPr eaLnBrk="1" hangingPunct="1">
              <a:lnSpc>
                <a:spcPct val="80000"/>
              </a:lnSpc>
              <a:defRPr/>
            </a:pPr>
            <a:r>
              <a:rPr lang="de-DE" sz="2400" dirty="0"/>
              <a:t>Flexibilität</a:t>
            </a:r>
          </a:p>
          <a:p>
            <a:pPr eaLnBrk="1" hangingPunct="1">
              <a:lnSpc>
                <a:spcPct val="80000"/>
              </a:lnSpc>
              <a:defRPr/>
            </a:pPr>
            <a:r>
              <a:rPr lang="de-DE" sz="2400" dirty="0"/>
              <a:t>Schnelligkeit</a:t>
            </a:r>
          </a:p>
          <a:p>
            <a:pPr eaLnBrk="1" hangingPunct="1">
              <a:lnSpc>
                <a:spcPct val="80000"/>
              </a:lnSpc>
              <a:defRPr/>
            </a:pPr>
            <a:r>
              <a:rPr lang="de-DE" sz="2400" dirty="0"/>
              <a:t>Kommunikationsfähigkeit</a:t>
            </a:r>
          </a:p>
          <a:p>
            <a:pPr eaLnBrk="1" hangingPunct="1">
              <a:lnSpc>
                <a:spcPct val="80000"/>
              </a:lnSpc>
              <a:defRPr/>
            </a:pPr>
            <a:r>
              <a:rPr lang="de-DE" sz="2400" dirty="0"/>
              <a:t>Stresstoleranz</a:t>
            </a:r>
          </a:p>
          <a:p>
            <a:pPr eaLnBrk="1" hangingPunct="1">
              <a:lnSpc>
                <a:spcPct val="80000"/>
              </a:lnSpc>
              <a:defRPr/>
            </a:pPr>
            <a:r>
              <a:rPr lang="de-DE" sz="2400" dirty="0"/>
              <a:t>Leben mit Ungewissheiten</a:t>
            </a:r>
          </a:p>
          <a:p>
            <a:pPr eaLnBrk="1" hangingPunct="1">
              <a:lnSpc>
                <a:spcPct val="80000"/>
              </a:lnSpc>
              <a:defRPr/>
            </a:pPr>
            <a:r>
              <a:rPr lang="de-DE" sz="2400" dirty="0"/>
              <a:t>Generalisten</a:t>
            </a:r>
          </a:p>
        </p:txBody>
      </p:sp>
      <p:sp>
        <p:nvSpPr>
          <p:cNvPr id="861188" name="Rectangle 4"/>
          <p:cNvSpPr>
            <a:spLocks noChangeArrowheads="1"/>
          </p:cNvSpPr>
          <p:nvPr/>
        </p:nvSpPr>
        <p:spPr bwMode="auto">
          <a:xfrm>
            <a:off x="4716463" y="1700213"/>
            <a:ext cx="4319587" cy="4968875"/>
          </a:xfrm>
          <a:prstGeom prst="rect">
            <a:avLst/>
          </a:prstGeom>
          <a:noFill/>
          <a:ln w="9525">
            <a:noFill/>
            <a:miter lim="800000"/>
            <a:headEnd/>
            <a:tailEnd/>
          </a:ln>
          <a:effectLst/>
        </p:spPr>
        <p:txBody>
          <a:bodyPr/>
          <a:lstStyle/>
          <a:p>
            <a:pPr marL="609600" indent="-609600" algn="l">
              <a:lnSpc>
                <a:spcPct val="80000"/>
              </a:lnSpc>
              <a:spcBef>
                <a:spcPct val="20000"/>
              </a:spcBef>
              <a:buClr>
                <a:schemeClr val="tx1"/>
              </a:buClr>
              <a:buFontTx/>
              <a:buChar char="•"/>
              <a:defRPr/>
            </a:pPr>
            <a:r>
              <a:rPr lang="de-DE" sz="2400" dirty="0">
                <a:effectLst/>
              </a:rPr>
              <a:t>Reflexionsfähigkeit</a:t>
            </a:r>
          </a:p>
          <a:p>
            <a:pPr marL="609600" indent="-609600" algn="l">
              <a:lnSpc>
                <a:spcPct val="80000"/>
              </a:lnSpc>
              <a:spcBef>
                <a:spcPct val="20000"/>
              </a:spcBef>
              <a:buClr>
                <a:schemeClr val="tx1"/>
              </a:buClr>
              <a:buFontTx/>
              <a:buChar char="•"/>
              <a:defRPr/>
            </a:pPr>
            <a:r>
              <a:rPr lang="de-DE" sz="2400" dirty="0">
                <a:effectLst/>
              </a:rPr>
              <a:t>Abstraktionsfähigkeit</a:t>
            </a:r>
          </a:p>
          <a:p>
            <a:pPr marL="609600" indent="-609600" algn="l">
              <a:lnSpc>
                <a:spcPct val="80000"/>
              </a:lnSpc>
              <a:spcBef>
                <a:spcPct val="20000"/>
              </a:spcBef>
              <a:buClr>
                <a:schemeClr val="tx1"/>
              </a:buClr>
              <a:buFontTx/>
              <a:buChar char="•"/>
              <a:defRPr/>
            </a:pPr>
            <a:r>
              <a:rPr lang="de-DE" sz="2400" dirty="0">
                <a:effectLst/>
              </a:rPr>
              <a:t>Konfliktfähigkeit</a:t>
            </a:r>
          </a:p>
          <a:p>
            <a:pPr marL="609600" indent="-609600" algn="l">
              <a:lnSpc>
                <a:spcPct val="80000"/>
              </a:lnSpc>
              <a:spcBef>
                <a:spcPct val="20000"/>
              </a:spcBef>
              <a:buClr>
                <a:schemeClr val="tx1"/>
              </a:buClr>
              <a:buFontTx/>
              <a:buChar char="•"/>
              <a:defRPr/>
            </a:pPr>
            <a:r>
              <a:rPr lang="de-DE" sz="2400" dirty="0">
                <a:effectLst/>
              </a:rPr>
              <a:t>Verständnis für Gruppenprozesse</a:t>
            </a:r>
          </a:p>
          <a:p>
            <a:pPr marL="609600" indent="-609600" algn="l">
              <a:lnSpc>
                <a:spcPct val="80000"/>
              </a:lnSpc>
              <a:spcBef>
                <a:spcPct val="20000"/>
              </a:spcBef>
              <a:buClr>
                <a:schemeClr val="tx1"/>
              </a:buClr>
              <a:buFontTx/>
              <a:buChar char="•"/>
              <a:defRPr/>
            </a:pPr>
            <a:r>
              <a:rPr lang="de-DE" sz="2400" dirty="0">
                <a:effectLst/>
              </a:rPr>
              <a:t>Matrixdenken, Abstand von Hierarchiedenken</a:t>
            </a:r>
          </a:p>
          <a:p>
            <a:pPr marL="609600" indent="-609600" algn="l">
              <a:lnSpc>
                <a:spcPct val="80000"/>
              </a:lnSpc>
              <a:spcBef>
                <a:spcPct val="20000"/>
              </a:spcBef>
              <a:buClr>
                <a:schemeClr val="tx1"/>
              </a:buClr>
              <a:buFontTx/>
              <a:buChar char="•"/>
              <a:defRPr/>
            </a:pPr>
            <a:r>
              <a:rPr lang="de-DE" sz="2400" dirty="0">
                <a:effectLst/>
              </a:rPr>
              <a:t>Lern- und Lehrkompetenz</a:t>
            </a:r>
          </a:p>
          <a:p>
            <a:pPr marL="609600" indent="-609600" algn="l">
              <a:lnSpc>
                <a:spcPct val="80000"/>
              </a:lnSpc>
              <a:spcBef>
                <a:spcPct val="20000"/>
              </a:spcBef>
              <a:buClr>
                <a:schemeClr val="tx1"/>
              </a:buClr>
              <a:buFontTx/>
              <a:buChar char="•"/>
              <a:defRPr/>
            </a:pPr>
            <a:r>
              <a:rPr lang="de-DE" sz="2400" dirty="0">
                <a:effectLst/>
              </a:rPr>
              <a:t>Bereitschaft, Wissen abzugeben</a:t>
            </a:r>
          </a:p>
          <a:p>
            <a:pPr marL="609600" indent="-609600" algn="l">
              <a:lnSpc>
                <a:spcPct val="80000"/>
              </a:lnSpc>
              <a:spcBef>
                <a:spcPct val="20000"/>
              </a:spcBef>
              <a:buClr>
                <a:schemeClr val="tx1"/>
              </a:buClr>
              <a:buFontTx/>
              <a:buChar char="•"/>
              <a:defRPr/>
            </a:pPr>
            <a:r>
              <a:rPr lang="de-DE" sz="2400" dirty="0">
                <a:effectLst/>
              </a:rPr>
              <a:t>Sensibilität für Rahmenbedingungen</a:t>
            </a:r>
          </a:p>
        </p:txBody>
      </p:sp>
    </p:spTree>
    <p:extLst>
      <p:ext uri="{BB962C8B-B14F-4D97-AF65-F5344CB8AC3E}">
        <p14:creationId xmlns:p14="http://schemas.microsoft.com/office/powerpoint/2010/main" val="25990878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28600"/>
            <a:ext cx="8229600" cy="1384300"/>
          </a:xfrm>
        </p:spPr>
        <p:txBody>
          <a:bodyPr/>
          <a:lstStyle/>
          <a:p>
            <a:pPr eaLnBrk="1" hangingPunct="1"/>
            <a:r>
              <a:rPr lang="de-DE" dirty="0">
                <a:cs typeface="Times New Roman" pitchFamily="18" charset="0"/>
              </a:rPr>
              <a:t>Umgang mit Krisen</a:t>
            </a:r>
            <a:r>
              <a:rPr lang="de-DE" dirty="0"/>
              <a:t> </a:t>
            </a:r>
          </a:p>
        </p:txBody>
      </p:sp>
      <p:sp>
        <p:nvSpPr>
          <p:cNvPr id="27651" name="Rectangle 3"/>
          <p:cNvSpPr>
            <a:spLocks noGrp="1" noChangeArrowheads="1"/>
          </p:cNvSpPr>
          <p:nvPr>
            <p:ph idx="1"/>
          </p:nvPr>
        </p:nvSpPr>
        <p:spPr>
          <a:xfrm>
            <a:off x="533400" y="1828800"/>
            <a:ext cx="8382000" cy="4048472"/>
          </a:xfrm>
        </p:spPr>
        <p:txBody>
          <a:bodyPr>
            <a:normAutofit/>
          </a:bodyPr>
          <a:lstStyle/>
          <a:p>
            <a:pPr eaLnBrk="1" hangingPunct="1">
              <a:lnSpc>
                <a:spcPct val="80000"/>
              </a:lnSpc>
              <a:buFontTx/>
              <a:buAutoNum type="arabicPeriod"/>
            </a:pPr>
            <a:r>
              <a:rPr lang="de-DE" sz="2800" dirty="0"/>
              <a:t>Perzeption der Krise </a:t>
            </a:r>
          </a:p>
          <a:p>
            <a:pPr lvl="1" eaLnBrk="1" hangingPunct="1">
              <a:lnSpc>
                <a:spcPct val="80000"/>
              </a:lnSpc>
              <a:buFont typeface="Tahoma" charset="0"/>
              <a:buNone/>
            </a:pPr>
            <a:r>
              <a:rPr lang="de-DE" sz="2400" dirty="0"/>
              <a:t>	Die Kapazität des Systems ist den gestiegenen Anforderungen nicht mehr gewachsen. Engpässe werden insbesondere in der Mikrostruktur wahrgenommen. </a:t>
            </a:r>
          </a:p>
          <a:p>
            <a:pPr eaLnBrk="1" hangingPunct="1">
              <a:lnSpc>
                <a:spcPct val="80000"/>
              </a:lnSpc>
              <a:buFontTx/>
              <a:buAutoNum type="arabicPeriod"/>
            </a:pPr>
            <a:r>
              <a:rPr lang="de-DE" sz="2800" dirty="0"/>
              <a:t>Lösungssuche</a:t>
            </a:r>
          </a:p>
          <a:p>
            <a:pPr lvl="1" eaLnBrk="1" hangingPunct="1">
              <a:lnSpc>
                <a:spcPct val="80000"/>
              </a:lnSpc>
              <a:buFont typeface="Tahoma" charset="0"/>
              <a:buNone/>
            </a:pPr>
            <a:r>
              <a:rPr lang="de-DE" sz="2400" dirty="0"/>
              <a:t>	Neuartige Lösungen werden gesucht, getestet und stehen als Innovationskeimlinge für die breite Anwendung bereit.</a:t>
            </a:r>
          </a:p>
          <a:p>
            <a:pPr marL="514350" indent="-457200">
              <a:lnSpc>
                <a:spcPct val="80000"/>
              </a:lnSpc>
              <a:buFont typeface="+mj-lt"/>
              <a:buAutoNum type="arabicPeriod"/>
            </a:pPr>
            <a:r>
              <a:rPr lang="de-DE" dirty="0">
                <a:cs typeface="Times New Roman" pitchFamily="18" charset="0"/>
              </a:rPr>
              <a:t>…</a:t>
            </a:r>
          </a:p>
        </p:txBody>
      </p:sp>
      <p:sp>
        <p:nvSpPr>
          <p:cNvPr id="2" name="Foliennummernplatzhalter 1"/>
          <p:cNvSpPr>
            <a:spLocks noGrp="1"/>
          </p:cNvSpPr>
          <p:nvPr>
            <p:ph type="sldNum" sz="quarter" idx="12"/>
          </p:nvPr>
        </p:nvSpPr>
        <p:spPr/>
        <p:txBody>
          <a:bodyPr/>
          <a:lstStyle/>
          <a:p>
            <a:pPr>
              <a:defRPr/>
            </a:pPr>
            <a:fld id="{265E610D-C589-4257-BD92-182DE92238F9}" type="slidenum">
              <a:rPr lang="de-DE" smtClean="0"/>
              <a:pPr>
                <a:defRPr/>
              </a:pPr>
              <a:t>37</a:t>
            </a:fld>
            <a:endParaRPr lang="de-DE"/>
          </a:p>
        </p:txBody>
      </p:sp>
    </p:spTree>
    <p:extLst>
      <p:ext uri="{BB962C8B-B14F-4D97-AF65-F5344CB8AC3E}">
        <p14:creationId xmlns:p14="http://schemas.microsoft.com/office/powerpoint/2010/main" val="27497012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idx="1"/>
          </p:nvPr>
        </p:nvSpPr>
        <p:spPr>
          <a:xfrm>
            <a:off x="457200" y="1628800"/>
            <a:ext cx="8229600" cy="4619600"/>
          </a:xfrm>
        </p:spPr>
        <p:txBody>
          <a:bodyPr>
            <a:normAutofit lnSpcReduction="10000"/>
          </a:bodyPr>
          <a:lstStyle/>
          <a:p>
            <a:pPr eaLnBrk="1" hangingPunct="1">
              <a:lnSpc>
                <a:spcPct val="80000"/>
              </a:lnSpc>
            </a:pPr>
            <a:r>
              <a:rPr lang="de-DE" sz="100" dirty="0">
                <a:cs typeface="Times New Roman" pitchFamily="18" charset="0"/>
              </a:rPr>
              <a:t> </a:t>
            </a:r>
          </a:p>
          <a:p>
            <a:pPr eaLnBrk="1" hangingPunct="1">
              <a:lnSpc>
                <a:spcPct val="80000"/>
              </a:lnSpc>
            </a:pPr>
            <a:r>
              <a:rPr lang="de-DE" sz="100" dirty="0">
                <a:cs typeface="Times New Roman" pitchFamily="18" charset="0"/>
              </a:rPr>
              <a:t> </a:t>
            </a:r>
          </a:p>
          <a:p>
            <a:pPr eaLnBrk="1" hangingPunct="1">
              <a:lnSpc>
                <a:spcPct val="80000"/>
              </a:lnSpc>
              <a:buFontTx/>
              <a:buNone/>
            </a:pPr>
            <a:r>
              <a:rPr lang="de-DE" sz="2800" dirty="0">
                <a:cs typeface="Times New Roman" pitchFamily="18" charset="0"/>
              </a:rPr>
              <a:t>2.  …</a:t>
            </a:r>
          </a:p>
          <a:p>
            <a:pPr eaLnBrk="1" hangingPunct="1">
              <a:lnSpc>
                <a:spcPct val="80000"/>
              </a:lnSpc>
              <a:buFontTx/>
              <a:buNone/>
            </a:pPr>
            <a:r>
              <a:rPr lang="de-DE" sz="2800" dirty="0">
                <a:cs typeface="Times New Roman" pitchFamily="18" charset="0"/>
              </a:rPr>
              <a:t>3. Meta-stabile Phase</a:t>
            </a:r>
          </a:p>
          <a:p>
            <a:pPr lvl="1" eaLnBrk="1" hangingPunct="1">
              <a:lnSpc>
                <a:spcPct val="80000"/>
              </a:lnSpc>
              <a:buFont typeface="Tahoma" charset="0"/>
              <a:buNone/>
            </a:pPr>
            <a:r>
              <a:rPr lang="de-DE" sz="2400" dirty="0">
                <a:cs typeface="Times New Roman" pitchFamily="18" charset="0"/>
              </a:rPr>
              <a:t>	Die potentiellen </a:t>
            </a:r>
            <a:r>
              <a:rPr lang="de-DE" sz="2400" dirty="0" err="1">
                <a:cs typeface="Times New Roman" pitchFamily="18" charset="0"/>
              </a:rPr>
              <a:t>Adoptoren</a:t>
            </a:r>
            <a:r>
              <a:rPr lang="de-DE" sz="2400" dirty="0">
                <a:cs typeface="Times New Roman" pitchFamily="18" charset="0"/>
              </a:rPr>
              <a:t> beseitigen Engpässe durch geringfügige Veränderungen der alten Systemstruktur. Fluktuationen und Innovationen werden unterdrückt.</a:t>
            </a:r>
            <a:r>
              <a:rPr lang="de-DE" sz="2400" dirty="0"/>
              <a:t> Meta-Stabilität: künstliche Stabilität durch Subvention des alten Systemregimes</a:t>
            </a:r>
          </a:p>
          <a:p>
            <a:pPr eaLnBrk="1" hangingPunct="1">
              <a:lnSpc>
                <a:spcPct val="80000"/>
              </a:lnSpc>
              <a:buFontTx/>
              <a:buNone/>
            </a:pPr>
            <a:r>
              <a:rPr lang="de-DE" sz="2800" dirty="0">
                <a:cs typeface="Times New Roman" pitchFamily="18" charset="0"/>
              </a:rPr>
              <a:t>4. </a:t>
            </a:r>
            <a:r>
              <a:rPr lang="de-DE" sz="2800" dirty="0" err="1">
                <a:cs typeface="Times New Roman" pitchFamily="18" charset="0"/>
              </a:rPr>
              <a:t>Evolutorischer</a:t>
            </a:r>
            <a:r>
              <a:rPr lang="de-DE" sz="2800" dirty="0">
                <a:cs typeface="Times New Roman" pitchFamily="18" charset="0"/>
              </a:rPr>
              <a:t> Sprung</a:t>
            </a:r>
          </a:p>
          <a:p>
            <a:pPr lvl="1" eaLnBrk="1" hangingPunct="1">
              <a:lnSpc>
                <a:spcPct val="80000"/>
              </a:lnSpc>
              <a:buFont typeface="Tahoma" charset="0"/>
              <a:buNone/>
            </a:pPr>
            <a:r>
              <a:rPr lang="de-DE" sz="2400" dirty="0">
                <a:cs typeface="Times New Roman" pitchFamily="18" charset="0"/>
              </a:rPr>
              <a:t>	Der Druck des </a:t>
            </a:r>
            <a:r>
              <a:rPr lang="de-DE" sz="2400" dirty="0" err="1">
                <a:cs typeface="Times New Roman" pitchFamily="18" charset="0"/>
              </a:rPr>
              <a:t>Umsystems</a:t>
            </a:r>
            <a:r>
              <a:rPr lang="de-DE" sz="2400" dirty="0">
                <a:cs typeface="Times New Roman" pitchFamily="18" charset="0"/>
              </a:rPr>
              <a:t> auf das alte Systemregime wird so groß, dass das bestehende System nicht mehr stabilisiert werden kann. Es entwickelt sich ein neues Systemregime. Die Innovationskeimlinge bestimmen die Richtung, in die sich das System am Bifurkationspunkt entwickelt:</a:t>
            </a:r>
            <a:r>
              <a:rPr lang="de-DE" sz="2400" dirty="0"/>
              <a:t>  „Metamorphose“ eines Systems</a:t>
            </a:r>
          </a:p>
        </p:txBody>
      </p:sp>
      <p:sp>
        <p:nvSpPr>
          <p:cNvPr id="2" name="Foliennummernplatzhalter 1"/>
          <p:cNvSpPr>
            <a:spLocks noGrp="1"/>
          </p:cNvSpPr>
          <p:nvPr>
            <p:ph type="sldNum" sz="quarter" idx="12"/>
          </p:nvPr>
        </p:nvSpPr>
        <p:spPr/>
        <p:txBody>
          <a:bodyPr/>
          <a:lstStyle/>
          <a:p>
            <a:pPr>
              <a:defRPr/>
            </a:pPr>
            <a:fld id="{265E610D-C589-4257-BD92-182DE92238F9}" type="slidenum">
              <a:rPr lang="de-DE" smtClean="0"/>
              <a:pPr>
                <a:defRPr/>
              </a:pPr>
              <a:t>38</a:t>
            </a:fld>
            <a:endParaRPr lang="de-DE"/>
          </a:p>
        </p:txBody>
      </p:sp>
      <p:sp>
        <p:nvSpPr>
          <p:cNvPr id="4" name="Rectangle 2"/>
          <p:cNvSpPr>
            <a:spLocks noGrp="1" noChangeArrowheads="1"/>
          </p:cNvSpPr>
          <p:nvPr>
            <p:ph type="title"/>
          </p:nvPr>
        </p:nvSpPr>
        <p:spPr>
          <a:xfrm>
            <a:off x="457200" y="228600"/>
            <a:ext cx="8229600" cy="1384300"/>
          </a:xfrm>
        </p:spPr>
        <p:txBody>
          <a:bodyPr/>
          <a:lstStyle/>
          <a:p>
            <a:pPr eaLnBrk="1" hangingPunct="1"/>
            <a:r>
              <a:rPr lang="de-DE" dirty="0">
                <a:cs typeface="Times New Roman" pitchFamily="18" charset="0"/>
              </a:rPr>
              <a:t>Umgang mit Krisen</a:t>
            </a:r>
            <a:r>
              <a:rPr lang="de-DE" dirty="0"/>
              <a:t> </a:t>
            </a:r>
          </a:p>
        </p:txBody>
      </p:sp>
    </p:spTree>
    <p:extLst>
      <p:ext uri="{BB962C8B-B14F-4D97-AF65-F5344CB8AC3E}">
        <p14:creationId xmlns:p14="http://schemas.microsoft.com/office/powerpoint/2010/main" val="18215536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de-DE"/>
              <a:t>Adoptionsmodell</a:t>
            </a:r>
          </a:p>
        </p:txBody>
      </p:sp>
      <p:sp>
        <p:nvSpPr>
          <p:cNvPr id="667653" name="Rectangle 5"/>
          <p:cNvSpPr>
            <a:spLocks noChangeArrowheads="1"/>
          </p:cNvSpPr>
          <p:nvPr/>
        </p:nvSpPr>
        <p:spPr bwMode="auto">
          <a:xfrm>
            <a:off x="0" y="1909763"/>
            <a:ext cx="9144000" cy="0"/>
          </a:xfrm>
          <a:prstGeom prst="rect">
            <a:avLst/>
          </a:prstGeom>
          <a:noFill/>
          <a:ln w="9525">
            <a:noFill/>
            <a:miter lim="800000"/>
            <a:headEnd/>
            <a:tailEnd/>
          </a:ln>
          <a:effectLst/>
        </p:spPr>
        <p:txBody>
          <a:bodyPr wrap="none" anchor="ctr">
            <a:spAutoFit/>
          </a:bodyPr>
          <a:lstStyle/>
          <a:p>
            <a:pPr>
              <a:defRPr/>
            </a:pPr>
            <a:endParaRPr lang="de-DE">
              <a:latin typeface="Tahoma" pitchFamily="34" charset="0"/>
            </a:endParaRPr>
          </a:p>
        </p:txBody>
      </p:sp>
      <p:graphicFrame>
        <p:nvGraphicFramePr>
          <p:cNvPr id="29700" name="Object 4"/>
          <p:cNvGraphicFramePr>
            <a:graphicFrameLocks noChangeAspect="1"/>
          </p:cNvGraphicFramePr>
          <p:nvPr/>
        </p:nvGraphicFramePr>
        <p:xfrm>
          <a:off x="0" y="1412875"/>
          <a:ext cx="9144000" cy="4989513"/>
        </p:xfrm>
        <a:graphic>
          <a:graphicData uri="http://schemas.openxmlformats.org/presentationml/2006/ole">
            <mc:AlternateContent xmlns:mc="http://schemas.openxmlformats.org/markup-compatibility/2006">
              <mc:Choice xmlns:v="urn:schemas-microsoft-com:vml" Requires="v">
                <p:oleObj spid="_x0000_s56340" r:id="rId3" imgW="11796120" imgH="6366600" progId="MSDraw">
                  <p:embed/>
                </p:oleObj>
              </mc:Choice>
              <mc:Fallback>
                <p:oleObj r:id="rId3" imgW="11796120" imgH="6366600" progId="MSDraw">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412875"/>
                        <a:ext cx="9144000" cy="4989513"/>
                      </a:xfrm>
                      <a:prstGeom prst="rect">
                        <a:avLst/>
                      </a:prstGeom>
                      <a:noFill/>
                      <a:ln>
                        <a:noFill/>
                      </a:ln>
                    </p:spPr>
                  </p:pic>
                </p:oleObj>
              </mc:Fallback>
            </mc:AlternateContent>
          </a:graphicData>
        </a:graphic>
      </p:graphicFrame>
      <p:sp>
        <p:nvSpPr>
          <p:cNvPr id="2" name="Foliennummernplatzhalter 1"/>
          <p:cNvSpPr>
            <a:spLocks noGrp="1"/>
          </p:cNvSpPr>
          <p:nvPr>
            <p:ph type="sldNum" sz="quarter" idx="12"/>
          </p:nvPr>
        </p:nvSpPr>
        <p:spPr/>
        <p:txBody>
          <a:bodyPr/>
          <a:lstStyle/>
          <a:p>
            <a:pPr>
              <a:defRPr/>
            </a:pPr>
            <a:fld id="{265E610D-C589-4257-BD92-182DE92238F9}" type="slidenum">
              <a:rPr lang="de-DE" smtClean="0"/>
              <a:pPr>
                <a:defRPr/>
              </a:pPr>
              <a:t>39</a:t>
            </a:fld>
            <a:endParaRPr lang="de-DE"/>
          </a:p>
        </p:txBody>
      </p:sp>
    </p:spTree>
    <p:extLst>
      <p:ext uri="{BB962C8B-B14F-4D97-AF65-F5344CB8AC3E}">
        <p14:creationId xmlns:p14="http://schemas.microsoft.com/office/powerpoint/2010/main" val="789557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Einführung</a:t>
            </a:r>
          </a:p>
        </p:txBody>
      </p:sp>
      <p:sp>
        <p:nvSpPr>
          <p:cNvPr id="3" name="Inhaltsplatzhalter 2"/>
          <p:cNvSpPr>
            <a:spLocks noGrp="1"/>
          </p:cNvSpPr>
          <p:nvPr>
            <p:ph idx="1"/>
          </p:nvPr>
        </p:nvSpPr>
        <p:spPr/>
        <p:txBody>
          <a:bodyPr/>
          <a:lstStyle/>
          <a:p>
            <a:pPr marL="514350" indent="-514350">
              <a:buFont typeface="+mj-lt"/>
              <a:buAutoNum type="arabicPeriod"/>
            </a:pPr>
            <a:r>
              <a:rPr lang="de-DE" dirty="0"/>
              <a:t>Unternehmen als System</a:t>
            </a:r>
          </a:p>
          <a:p>
            <a:pPr marL="514350" indent="-514350">
              <a:buFont typeface="+mj-lt"/>
              <a:buAutoNum type="arabicPeriod"/>
            </a:pPr>
            <a:r>
              <a:rPr lang="de-DE" dirty="0"/>
              <a:t>Innovationstheorie</a:t>
            </a:r>
          </a:p>
          <a:p>
            <a:pPr marL="514350" indent="-514350">
              <a:buFont typeface="+mj-lt"/>
              <a:buAutoNum type="arabicPeriod"/>
            </a:pPr>
            <a:r>
              <a:rPr lang="de-DE" dirty="0"/>
              <a:t>Phasen</a:t>
            </a:r>
          </a:p>
          <a:p>
            <a:pPr marL="914400" lvl="1" indent="-514350">
              <a:buFont typeface="+mj-lt"/>
              <a:buAutoNum type="arabicPeriod"/>
            </a:pPr>
            <a:r>
              <a:rPr lang="de-DE" dirty="0"/>
              <a:t>Überblick</a:t>
            </a:r>
          </a:p>
          <a:p>
            <a:pPr marL="914400" lvl="1" indent="-514350">
              <a:buFont typeface="+mj-lt"/>
              <a:buAutoNum type="arabicPeriod"/>
            </a:pPr>
            <a:r>
              <a:rPr lang="de-DE" dirty="0"/>
              <a:t>Gründungsphase</a:t>
            </a:r>
          </a:p>
          <a:p>
            <a:pPr marL="914400" lvl="1" indent="-514350">
              <a:buFont typeface="+mj-lt"/>
              <a:buAutoNum type="arabicPeriod"/>
            </a:pPr>
            <a:r>
              <a:rPr lang="de-DE" dirty="0"/>
              <a:t>Krisen- und Wachstumsphasen</a:t>
            </a:r>
          </a:p>
          <a:p>
            <a:pPr marL="514350" indent="-514350">
              <a:buFont typeface="+mj-lt"/>
              <a:buAutoNum type="arabicPeriod"/>
            </a:pPr>
            <a:r>
              <a:rPr lang="de-DE" dirty="0"/>
              <a:t>Unternehmensgeschichte</a:t>
            </a:r>
            <a:r>
              <a:rPr lang="de-DE" b="1" dirty="0"/>
              <a:t>n</a:t>
            </a:r>
          </a:p>
          <a:p>
            <a:pPr marL="514350" indent="-514350">
              <a:buFont typeface="+mj-lt"/>
              <a:buAutoNum type="arabicPeriod"/>
            </a:pPr>
            <a:endParaRPr lang="en-GB" dirty="0"/>
          </a:p>
        </p:txBody>
      </p:sp>
      <p:sp>
        <p:nvSpPr>
          <p:cNvPr id="4" name="Foliennummernplatzhalter 3"/>
          <p:cNvSpPr>
            <a:spLocks noGrp="1"/>
          </p:cNvSpPr>
          <p:nvPr>
            <p:ph type="sldNum" sz="quarter" idx="12"/>
          </p:nvPr>
        </p:nvSpPr>
        <p:spPr/>
        <p:txBody>
          <a:bodyPr/>
          <a:lstStyle/>
          <a:p>
            <a:fld id="{53510862-045E-48AD-AE9D-217AB5576DA8}" type="slidenum">
              <a:rPr lang="de-DE" smtClean="0"/>
              <a:t>4</a:t>
            </a:fld>
            <a:endParaRPr lang="de-DE"/>
          </a:p>
        </p:txBody>
      </p:sp>
    </p:spTree>
    <p:extLst>
      <p:ext uri="{BB962C8B-B14F-4D97-AF65-F5344CB8AC3E}">
        <p14:creationId xmlns:p14="http://schemas.microsoft.com/office/powerpoint/2010/main" val="23274002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739094"/>
          </a:xfrm>
        </p:spPr>
        <p:txBody>
          <a:bodyPr>
            <a:normAutofit fontScale="90000"/>
          </a:bodyPr>
          <a:lstStyle/>
          <a:p>
            <a:r>
              <a:rPr lang="de-DE" dirty="0"/>
              <a:t>Greiner-Kurve</a:t>
            </a:r>
          </a:p>
        </p:txBody>
      </p:sp>
      <p:sp>
        <p:nvSpPr>
          <p:cNvPr id="3" name="Inhaltsplatzhalter 2"/>
          <p:cNvSpPr>
            <a:spLocks noGrp="1"/>
          </p:cNvSpPr>
          <p:nvPr>
            <p:ph idx="1"/>
          </p:nvPr>
        </p:nvSpPr>
        <p:spPr/>
        <p:txBody>
          <a:bodyPr/>
          <a:lstStyle/>
          <a:p>
            <a:endParaRPr lang="de-DE"/>
          </a:p>
        </p:txBody>
      </p:sp>
      <p:sp>
        <p:nvSpPr>
          <p:cNvPr id="4" name="Foliennummernplatzhalter 3"/>
          <p:cNvSpPr>
            <a:spLocks noGrp="1"/>
          </p:cNvSpPr>
          <p:nvPr>
            <p:ph type="sldNum" sz="quarter" idx="12"/>
          </p:nvPr>
        </p:nvSpPr>
        <p:spPr/>
        <p:txBody>
          <a:bodyPr/>
          <a:lstStyle/>
          <a:p>
            <a:fld id="{53510862-045E-48AD-AE9D-217AB5576DA8}" type="slidenum">
              <a:rPr lang="de-DE" smtClean="0"/>
              <a:t>40</a:t>
            </a:fld>
            <a:endParaRPr lang="de-DE"/>
          </a:p>
        </p:txBody>
      </p:sp>
      <p:pic>
        <p:nvPicPr>
          <p:cNvPr id="45060" name="Picture 4" descr="http://www.startup-book.com/wp-content/uploads/2011/05/figu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70" y="692696"/>
            <a:ext cx="9255843" cy="6154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8391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4. Unternehmensgeschichte</a:t>
            </a:r>
            <a:r>
              <a:rPr lang="de-DE" b="1" u="sng" dirty="0"/>
              <a:t>n</a:t>
            </a:r>
          </a:p>
        </p:txBody>
      </p:sp>
      <p:sp>
        <p:nvSpPr>
          <p:cNvPr id="3" name="Inhaltsplatzhalter 2"/>
          <p:cNvSpPr>
            <a:spLocks noGrp="1"/>
          </p:cNvSpPr>
          <p:nvPr>
            <p:ph idx="1"/>
          </p:nvPr>
        </p:nvSpPr>
        <p:spPr/>
        <p:txBody>
          <a:bodyPr/>
          <a:lstStyle/>
          <a:p>
            <a:r>
              <a:rPr lang="de-DE" dirty="0"/>
              <a:t>Mythen und Erzählungen</a:t>
            </a:r>
          </a:p>
          <a:p>
            <a:r>
              <a:rPr lang="de-DE" dirty="0"/>
              <a:t>Big Man / Big </a:t>
            </a:r>
            <a:r>
              <a:rPr lang="de-DE" dirty="0" err="1"/>
              <a:t>Woman</a:t>
            </a:r>
            <a:r>
              <a:rPr lang="de-DE" dirty="0"/>
              <a:t> als Gründer</a:t>
            </a:r>
          </a:p>
          <a:p>
            <a:r>
              <a:rPr lang="de-DE" dirty="0"/>
              <a:t>Stürme und Schön-Wetter-Kapitäne</a:t>
            </a:r>
          </a:p>
          <a:p>
            <a:endParaRPr lang="de-DE" dirty="0"/>
          </a:p>
          <a:p>
            <a:endParaRPr lang="de-DE" dirty="0"/>
          </a:p>
          <a:p>
            <a:pPr marL="0" indent="0">
              <a:buNone/>
            </a:pPr>
            <a:r>
              <a:rPr lang="de-DE" dirty="0"/>
              <a:t>=&gt; Ein Unternehmen erschließt sich aus seinen Geschichten/Narrativen/Mythen!</a:t>
            </a:r>
          </a:p>
        </p:txBody>
      </p:sp>
      <p:sp>
        <p:nvSpPr>
          <p:cNvPr id="4" name="Foliennummernplatzhalter 3"/>
          <p:cNvSpPr>
            <a:spLocks noGrp="1"/>
          </p:cNvSpPr>
          <p:nvPr>
            <p:ph type="sldNum" sz="quarter" idx="12"/>
          </p:nvPr>
        </p:nvSpPr>
        <p:spPr/>
        <p:txBody>
          <a:bodyPr/>
          <a:lstStyle/>
          <a:p>
            <a:fld id="{53510862-045E-48AD-AE9D-217AB5576DA8}" type="slidenum">
              <a:rPr lang="de-DE" smtClean="0"/>
              <a:t>41</a:t>
            </a:fld>
            <a:endParaRPr lang="de-DE"/>
          </a:p>
        </p:txBody>
      </p:sp>
    </p:spTree>
    <p:extLst>
      <p:ext uri="{BB962C8B-B14F-4D97-AF65-F5344CB8AC3E}">
        <p14:creationId xmlns:p14="http://schemas.microsoft.com/office/powerpoint/2010/main" val="2371714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thumb/1/14/Henry_Royce.jpg/220px-Henry_Royc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095500" cy="2819401"/>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0" y="2831532"/>
            <a:ext cx="2195736" cy="584775"/>
          </a:xfrm>
          <a:prstGeom prst="rect">
            <a:avLst/>
          </a:prstGeom>
          <a:noFill/>
        </p:spPr>
        <p:txBody>
          <a:bodyPr wrap="square" rtlCol="0">
            <a:spAutoFit/>
          </a:bodyPr>
          <a:lstStyle/>
          <a:p>
            <a:pPr algn="ctr"/>
            <a:r>
              <a:rPr lang="de-DE" sz="1600" b="1" dirty="0"/>
              <a:t>Frederick Henry Royce (1863-1933) </a:t>
            </a:r>
            <a:endParaRPr lang="en-GB" sz="1600" b="1" dirty="0"/>
          </a:p>
        </p:txBody>
      </p:sp>
      <p:pic>
        <p:nvPicPr>
          <p:cNvPr id="1028" name="Picture 4" descr="https://upload.wikimedia.org/wikipedia/de/b/bd/WP_Charles_Rolls.jpg"/>
          <p:cNvPicPr>
            <a:picLocks noChangeAspect="1" noChangeArrowheads="1"/>
          </p:cNvPicPr>
          <p:nvPr/>
        </p:nvPicPr>
        <p:blipFill rotWithShape="1">
          <a:blip r:embed="rId4">
            <a:extLst>
              <a:ext uri="{28A0092B-C50C-407E-A947-70E740481C1C}">
                <a14:useLocalDpi xmlns:a14="http://schemas.microsoft.com/office/drawing/2010/main" val="0"/>
              </a:ext>
            </a:extLst>
          </a:blip>
          <a:srcRect l="17252" r="27582"/>
          <a:stretch/>
        </p:blipFill>
        <p:spPr bwMode="auto">
          <a:xfrm>
            <a:off x="7048500" y="-1"/>
            <a:ext cx="2095500" cy="2819399"/>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p:cNvSpPr txBox="1"/>
          <p:nvPr/>
        </p:nvSpPr>
        <p:spPr>
          <a:xfrm>
            <a:off x="7042221" y="2819397"/>
            <a:ext cx="2101779" cy="596909"/>
          </a:xfrm>
          <a:prstGeom prst="rect">
            <a:avLst/>
          </a:prstGeom>
          <a:noFill/>
        </p:spPr>
        <p:txBody>
          <a:bodyPr wrap="square" rtlCol="0">
            <a:spAutoFit/>
          </a:bodyPr>
          <a:lstStyle/>
          <a:p>
            <a:pPr algn="ctr"/>
            <a:r>
              <a:rPr lang="de-DE" sz="1600" b="1" dirty="0"/>
              <a:t>Baron Charles Stewart Rolls (1877-1910</a:t>
            </a:r>
            <a:r>
              <a:rPr lang="de-DE" sz="1600" dirty="0"/>
              <a:t>)</a:t>
            </a:r>
            <a:endParaRPr lang="en-GB" sz="1600" dirty="0"/>
          </a:p>
        </p:txBody>
      </p:sp>
      <p:pic>
        <p:nvPicPr>
          <p:cNvPr id="1029" name="Picture 5" descr="C:\Users\Flessa\AppData\Local\Microsoft\Windows\Temporary Internet Files\Content.IE5\UUN7FWSK\Delaunay-Bellevill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6602" y="3933056"/>
            <a:ext cx="5238750" cy="2790825"/>
          </a:xfrm>
          <a:prstGeom prst="rect">
            <a:avLst/>
          </a:prstGeom>
          <a:noFill/>
          <a:extLst>
            <a:ext uri="{909E8E84-426E-40DD-AFC4-6F175D3DCCD1}">
              <a14:hiddenFill xmlns:a14="http://schemas.microsoft.com/office/drawing/2010/main">
                <a:solidFill>
                  <a:srgbClr val="FFFFFF"/>
                </a:solidFill>
              </a14:hiddenFill>
            </a:ext>
          </a:extLst>
        </p:spPr>
      </p:pic>
      <p:sp>
        <p:nvSpPr>
          <p:cNvPr id="6" name="Pfeil nach links, rechts und oben 5"/>
          <p:cNvSpPr/>
          <p:nvPr/>
        </p:nvSpPr>
        <p:spPr>
          <a:xfrm flipV="1">
            <a:off x="2267744" y="764703"/>
            <a:ext cx="4536504" cy="2880319"/>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Foliennummernplatzhalter 4"/>
          <p:cNvSpPr>
            <a:spLocks noGrp="1"/>
          </p:cNvSpPr>
          <p:nvPr>
            <p:ph type="sldNum" sz="quarter" idx="12"/>
          </p:nvPr>
        </p:nvSpPr>
        <p:spPr/>
        <p:txBody>
          <a:bodyPr/>
          <a:lstStyle/>
          <a:p>
            <a:pPr>
              <a:defRPr/>
            </a:pPr>
            <a:fld id="{CE09481F-35BA-4691-8C72-EFECC26C1E83}" type="slidenum">
              <a:rPr lang="en-US" smtClean="0"/>
              <a:pPr>
                <a:defRPr/>
              </a:pPr>
              <a:t>42</a:t>
            </a:fld>
            <a:endParaRPr lang="en-US"/>
          </a:p>
        </p:txBody>
      </p:sp>
      <p:sp>
        <p:nvSpPr>
          <p:cNvPr id="3" name="Textfeld 2"/>
          <p:cNvSpPr txBox="1"/>
          <p:nvPr/>
        </p:nvSpPr>
        <p:spPr>
          <a:xfrm>
            <a:off x="2915816" y="1196752"/>
            <a:ext cx="3439018" cy="584775"/>
          </a:xfrm>
          <a:prstGeom prst="rect">
            <a:avLst/>
          </a:prstGeom>
          <a:noFill/>
        </p:spPr>
        <p:txBody>
          <a:bodyPr wrap="none" rtlCol="0">
            <a:spAutoFit/>
          </a:bodyPr>
          <a:lstStyle/>
          <a:p>
            <a:r>
              <a:rPr lang="en-GB" sz="3200" dirty="0"/>
              <a:t>Mythos Rolls-Royce</a:t>
            </a:r>
          </a:p>
        </p:txBody>
      </p:sp>
      <p:pic>
        <p:nvPicPr>
          <p:cNvPr id="7" name="Grafik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74058" y="1942685"/>
            <a:ext cx="523875" cy="952500"/>
          </a:xfrm>
          <a:prstGeom prst="rect">
            <a:avLst/>
          </a:prstGeom>
        </p:spPr>
      </p:pic>
    </p:spTree>
    <p:extLst>
      <p:ext uri="{BB962C8B-B14F-4D97-AF65-F5344CB8AC3E}">
        <p14:creationId xmlns:p14="http://schemas.microsoft.com/office/powerpoint/2010/main" val="131638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Unternehmensgeschichte(n)</a:t>
            </a:r>
          </a:p>
        </p:txBody>
      </p:sp>
      <p:sp>
        <p:nvSpPr>
          <p:cNvPr id="3" name="Inhaltsplatzhalter 2"/>
          <p:cNvSpPr>
            <a:spLocks noGrp="1"/>
          </p:cNvSpPr>
          <p:nvPr>
            <p:ph idx="1"/>
          </p:nvPr>
        </p:nvSpPr>
        <p:spPr/>
        <p:txBody>
          <a:bodyPr>
            <a:normAutofit fontScale="85000" lnSpcReduction="20000"/>
          </a:bodyPr>
          <a:lstStyle/>
          <a:p>
            <a:r>
              <a:rPr lang="de-DE" dirty="0"/>
              <a:t>Wirtschaftsgeschichte: Entwicklung der Institutionen und Prozesse wirtschaftlicher Aktivitäten, z.B. Entwicklung der Geldwirtschaft, Industrialisierung, Entwicklung zum Informationszeitalter, …</a:t>
            </a:r>
          </a:p>
          <a:p>
            <a:r>
              <a:rPr lang="de-DE" dirty="0"/>
              <a:t>Unternehmensgeschichte: Beschreibung und Analyse der Determinanten und Prozesse der historischen Entwicklung von Branchen und Unternehmen, z.B. Geschichte der Organisationsformen, Marktentwicklung, Bürokratien, Netzwerke …</a:t>
            </a:r>
          </a:p>
          <a:p>
            <a:r>
              <a:rPr lang="de-DE" dirty="0"/>
              <a:t>Unternehmensgeschichtsschreibung: Historische Entwicklung einzelner Unternehmen, z.B. Geschichte von Siemens, Tesla, VW, …</a:t>
            </a:r>
          </a:p>
          <a:p>
            <a:endParaRPr lang="en-GB" dirty="0"/>
          </a:p>
        </p:txBody>
      </p:sp>
      <p:sp>
        <p:nvSpPr>
          <p:cNvPr id="4" name="Foliennummernplatzhalter 3"/>
          <p:cNvSpPr>
            <a:spLocks noGrp="1"/>
          </p:cNvSpPr>
          <p:nvPr>
            <p:ph type="sldNum" sz="quarter" idx="12"/>
          </p:nvPr>
        </p:nvSpPr>
        <p:spPr/>
        <p:txBody>
          <a:bodyPr/>
          <a:lstStyle/>
          <a:p>
            <a:fld id="{53510862-045E-48AD-AE9D-217AB5576DA8}" type="slidenum">
              <a:rPr lang="de-DE" smtClean="0"/>
              <a:t>5</a:t>
            </a:fld>
            <a:endParaRPr lang="de-DE"/>
          </a:p>
        </p:txBody>
      </p:sp>
    </p:spTree>
    <p:extLst>
      <p:ext uri="{BB962C8B-B14F-4D97-AF65-F5344CB8AC3E}">
        <p14:creationId xmlns:p14="http://schemas.microsoft.com/office/powerpoint/2010/main" val="3797461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Unternehmensgeschichtsschreibung</a:t>
            </a:r>
            <a:endParaRPr lang="en-GB" dirty="0"/>
          </a:p>
        </p:txBody>
      </p:sp>
      <p:sp>
        <p:nvSpPr>
          <p:cNvPr id="3" name="Inhaltsplatzhalter 2"/>
          <p:cNvSpPr>
            <a:spLocks noGrp="1"/>
          </p:cNvSpPr>
          <p:nvPr>
            <p:ph idx="1"/>
          </p:nvPr>
        </p:nvSpPr>
        <p:spPr/>
        <p:txBody>
          <a:bodyPr/>
          <a:lstStyle/>
          <a:p>
            <a:r>
              <a:rPr lang="de-DE" dirty="0"/>
              <a:t>Mythen und Narrative halten sich über Jahrzehnte und sind kulturprägend für Unternehmen</a:t>
            </a:r>
          </a:p>
          <a:p>
            <a:pPr lvl="1"/>
            <a:r>
              <a:rPr lang="de-DE" dirty="0"/>
              <a:t>Aktuelle Entwicklungen sind häufig nur über die Geschichte des Unternehmens verständlich</a:t>
            </a:r>
          </a:p>
          <a:p>
            <a:r>
              <a:rPr lang="de-DE" dirty="0"/>
              <a:t>Ausgangspunkt ist das Unternehmen: Teil der BWL (nicht der VWL)</a:t>
            </a:r>
          </a:p>
        </p:txBody>
      </p:sp>
      <p:sp>
        <p:nvSpPr>
          <p:cNvPr id="4" name="Foliennummernplatzhalter 3"/>
          <p:cNvSpPr>
            <a:spLocks noGrp="1"/>
          </p:cNvSpPr>
          <p:nvPr>
            <p:ph type="sldNum" sz="quarter" idx="12"/>
          </p:nvPr>
        </p:nvSpPr>
        <p:spPr/>
        <p:txBody>
          <a:bodyPr/>
          <a:lstStyle/>
          <a:p>
            <a:fld id="{53510862-045E-48AD-AE9D-217AB5576DA8}" type="slidenum">
              <a:rPr lang="de-DE" smtClean="0"/>
              <a:t>6</a:t>
            </a:fld>
            <a:endParaRPr lang="de-DE"/>
          </a:p>
        </p:txBody>
      </p:sp>
    </p:spTree>
    <p:extLst>
      <p:ext uri="{BB962C8B-B14F-4D97-AF65-F5344CB8AC3E}">
        <p14:creationId xmlns:p14="http://schemas.microsoft.com/office/powerpoint/2010/main" val="3137051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5954" name="Rectangle 2"/>
          <p:cNvSpPr>
            <a:spLocks noGrp="1" noChangeArrowheads="1"/>
          </p:cNvSpPr>
          <p:nvPr>
            <p:ph type="title"/>
          </p:nvPr>
        </p:nvSpPr>
        <p:spPr>
          <a:xfrm>
            <a:off x="1619250" y="0"/>
            <a:ext cx="7067550" cy="1384300"/>
          </a:xfrm>
        </p:spPr>
        <p:txBody>
          <a:bodyPr/>
          <a:lstStyle/>
          <a:p>
            <a:r>
              <a:rPr lang="en-GB" sz="4000" dirty="0" err="1"/>
              <a:t>Unternehmen</a:t>
            </a:r>
            <a:r>
              <a:rPr lang="en-GB" sz="4000" dirty="0"/>
              <a:t> </a:t>
            </a:r>
            <a:r>
              <a:rPr lang="en-GB" sz="4000" dirty="0" err="1"/>
              <a:t>als</a:t>
            </a:r>
            <a:r>
              <a:rPr lang="en-GB" sz="4000" dirty="0"/>
              <a:t> System</a:t>
            </a:r>
            <a:endParaRPr lang="en-US" sz="4000" b="1" dirty="0"/>
          </a:p>
        </p:txBody>
      </p:sp>
      <p:pic>
        <p:nvPicPr>
          <p:cNvPr id="1405955" name="Picture 3" descr="Bild von Domschke PutPut1"/>
          <p:cNvPicPr>
            <a:picLocks noGrp="1" noChangeAspect="1" noChangeArrowheads="1"/>
          </p:cNvPicPr>
          <p:nvPr>
            <p:ph idx="1"/>
          </p:nvPr>
        </p:nvPicPr>
        <p:blipFill>
          <a:blip r:embed="rId2" cstate="print"/>
          <a:srcRect/>
          <a:stretch>
            <a:fillRect/>
          </a:stretch>
        </p:blipFill>
        <p:spPr>
          <a:xfrm>
            <a:off x="827088" y="1557338"/>
            <a:ext cx="7200900" cy="4986337"/>
          </a:xfrm>
          <a:noFill/>
          <a:ln/>
        </p:spPr>
      </p:pic>
      <p:sp>
        <p:nvSpPr>
          <p:cNvPr id="1405956" name="Rectangle 4" descr="Diagonal weit nach unten"/>
          <p:cNvSpPr>
            <a:spLocks noChangeArrowheads="1"/>
          </p:cNvSpPr>
          <p:nvPr/>
        </p:nvSpPr>
        <p:spPr bwMode="auto">
          <a:xfrm>
            <a:off x="0" y="1484313"/>
            <a:ext cx="2700338" cy="5373687"/>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
        <p:nvSpPr>
          <p:cNvPr id="1405957" name="Rectangle 5" descr="Diagonal weit nach unten"/>
          <p:cNvSpPr>
            <a:spLocks noChangeArrowheads="1"/>
          </p:cNvSpPr>
          <p:nvPr/>
        </p:nvSpPr>
        <p:spPr bwMode="auto">
          <a:xfrm>
            <a:off x="0" y="5516563"/>
            <a:ext cx="9144000" cy="1341437"/>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
        <p:nvSpPr>
          <p:cNvPr id="1405958" name="Rectangle 6" descr="Diagonal weit nach unten"/>
          <p:cNvSpPr>
            <a:spLocks noChangeArrowheads="1"/>
          </p:cNvSpPr>
          <p:nvPr/>
        </p:nvSpPr>
        <p:spPr bwMode="auto">
          <a:xfrm>
            <a:off x="5435600" y="1484313"/>
            <a:ext cx="3889375" cy="4392612"/>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
        <p:nvSpPr>
          <p:cNvPr id="1405959" name="Rectangle 7" descr="Diagonal weit nach unten"/>
          <p:cNvSpPr>
            <a:spLocks noChangeArrowheads="1"/>
          </p:cNvSpPr>
          <p:nvPr/>
        </p:nvSpPr>
        <p:spPr bwMode="auto">
          <a:xfrm>
            <a:off x="0" y="1484313"/>
            <a:ext cx="9396413" cy="1584325"/>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Tree>
    <p:extLst>
      <p:ext uri="{BB962C8B-B14F-4D97-AF65-F5344CB8AC3E}">
        <p14:creationId xmlns:p14="http://schemas.microsoft.com/office/powerpoint/2010/main" val="2495534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9570" name="Rectangle 2"/>
          <p:cNvSpPr>
            <a:spLocks noGrp="1" noChangeArrowheads="1"/>
          </p:cNvSpPr>
          <p:nvPr>
            <p:ph type="title"/>
          </p:nvPr>
        </p:nvSpPr>
        <p:spPr>
          <a:xfrm>
            <a:off x="1619250" y="0"/>
            <a:ext cx="7067550" cy="1384300"/>
          </a:xfrm>
        </p:spPr>
        <p:txBody>
          <a:bodyPr/>
          <a:lstStyle/>
          <a:p>
            <a:r>
              <a:rPr lang="de-DE" sz="4000" b="1" dirty="0"/>
              <a:t>Transformationsprozess</a:t>
            </a:r>
            <a:endParaRPr lang="en-US" sz="4000" b="1" dirty="0"/>
          </a:p>
        </p:txBody>
      </p:sp>
      <p:pic>
        <p:nvPicPr>
          <p:cNvPr id="1389571" name="Picture 3" descr="Bild von Domschke PutPut1"/>
          <p:cNvPicPr>
            <a:picLocks noGrp="1" noChangeAspect="1" noChangeArrowheads="1"/>
          </p:cNvPicPr>
          <p:nvPr>
            <p:ph idx="1"/>
          </p:nvPr>
        </p:nvPicPr>
        <p:blipFill>
          <a:blip r:embed="rId2" cstate="print"/>
          <a:srcRect/>
          <a:stretch>
            <a:fillRect/>
          </a:stretch>
        </p:blipFill>
        <p:spPr>
          <a:xfrm>
            <a:off x="827088" y="1557338"/>
            <a:ext cx="7200900" cy="4986337"/>
          </a:xfrm>
          <a:noFill/>
          <a:ln/>
        </p:spPr>
      </p:pic>
      <p:sp>
        <p:nvSpPr>
          <p:cNvPr id="1389572" name="Rectangle 4" descr="Diagonal weit nach unten"/>
          <p:cNvSpPr>
            <a:spLocks noChangeArrowheads="1"/>
          </p:cNvSpPr>
          <p:nvPr/>
        </p:nvSpPr>
        <p:spPr bwMode="auto">
          <a:xfrm>
            <a:off x="0" y="1484313"/>
            <a:ext cx="2700338" cy="2376487"/>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
        <p:nvSpPr>
          <p:cNvPr id="1389573" name="Rectangle 5" descr="Diagonal weit nach unten"/>
          <p:cNvSpPr>
            <a:spLocks noChangeArrowheads="1"/>
          </p:cNvSpPr>
          <p:nvPr/>
        </p:nvSpPr>
        <p:spPr bwMode="auto">
          <a:xfrm>
            <a:off x="5435600" y="5516563"/>
            <a:ext cx="3708400" cy="1341437"/>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
        <p:nvSpPr>
          <p:cNvPr id="1389574" name="Rectangle 6" descr="Diagonal weit nach unten"/>
          <p:cNvSpPr>
            <a:spLocks noChangeArrowheads="1"/>
          </p:cNvSpPr>
          <p:nvPr/>
        </p:nvSpPr>
        <p:spPr bwMode="auto">
          <a:xfrm>
            <a:off x="5435600" y="1484313"/>
            <a:ext cx="3889375" cy="4392612"/>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
        <p:nvSpPr>
          <p:cNvPr id="1389575" name="Rectangle 7" descr="Diagonal weit nach unten"/>
          <p:cNvSpPr>
            <a:spLocks noChangeArrowheads="1"/>
          </p:cNvSpPr>
          <p:nvPr/>
        </p:nvSpPr>
        <p:spPr bwMode="auto">
          <a:xfrm>
            <a:off x="0" y="1484313"/>
            <a:ext cx="9396413" cy="1584325"/>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Tree>
    <p:extLst>
      <p:ext uri="{BB962C8B-B14F-4D97-AF65-F5344CB8AC3E}">
        <p14:creationId xmlns:p14="http://schemas.microsoft.com/office/powerpoint/2010/main" val="507660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0594" name="Rectangle 2"/>
          <p:cNvSpPr>
            <a:spLocks noGrp="1" noChangeArrowheads="1"/>
          </p:cNvSpPr>
          <p:nvPr>
            <p:ph type="title"/>
          </p:nvPr>
        </p:nvSpPr>
        <p:spPr>
          <a:xfrm>
            <a:off x="1619250" y="0"/>
            <a:ext cx="7067550" cy="1384300"/>
          </a:xfrm>
        </p:spPr>
        <p:txBody>
          <a:bodyPr/>
          <a:lstStyle/>
          <a:p>
            <a:r>
              <a:rPr lang="de-DE" sz="4000" b="1" dirty="0"/>
              <a:t>Transformationsprozess</a:t>
            </a:r>
            <a:endParaRPr lang="en-US" sz="4000" b="1" dirty="0"/>
          </a:p>
        </p:txBody>
      </p:sp>
      <p:pic>
        <p:nvPicPr>
          <p:cNvPr id="1390595" name="Picture 3" descr="Bild von Domschke PutPut1"/>
          <p:cNvPicPr>
            <a:picLocks noGrp="1" noChangeAspect="1" noChangeArrowheads="1"/>
          </p:cNvPicPr>
          <p:nvPr>
            <p:ph idx="1"/>
          </p:nvPr>
        </p:nvPicPr>
        <p:blipFill>
          <a:blip r:embed="rId2" cstate="print"/>
          <a:srcRect/>
          <a:stretch>
            <a:fillRect/>
          </a:stretch>
        </p:blipFill>
        <p:spPr>
          <a:xfrm>
            <a:off x="827088" y="1557338"/>
            <a:ext cx="7200900" cy="4986337"/>
          </a:xfrm>
          <a:noFill/>
          <a:ln/>
        </p:spPr>
      </p:pic>
      <p:sp>
        <p:nvSpPr>
          <p:cNvPr id="1390596" name="Rectangle 4" descr="Diagonal weit nach unten"/>
          <p:cNvSpPr>
            <a:spLocks noChangeArrowheads="1"/>
          </p:cNvSpPr>
          <p:nvPr/>
        </p:nvSpPr>
        <p:spPr bwMode="auto">
          <a:xfrm>
            <a:off x="0" y="1484313"/>
            <a:ext cx="2700338" cy="2376487"/>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
        <p:nvSpPr>
          <p:cNvPr id="1390597" name="Rectangle 5" descr="Diagonal weit nach unten"/>
          <p:cNvSpPr>
            <a:spLocks noChangeArrowheads="1"/>
          </p:cNvSpPr>
          <p:nvPr/>
        </p:nvSpPr>
        <p:spPr bwMode="auto">
          <a:xfrm>
            <a:off x="5435600" y="2420938"/>
            <a:ext cx="3960813" cy="1341437"/>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
        <p:nvSpPr>
          <p:cNvPr id="1390598" name="Rectangle 6" descr="Diagonal weit nach unten"/>
          <p:cNvSpPr>
            <a:spLocks noChangeArrowheads="1"/>
          </p:cNvSpPr>
          <p:nvPr/>
        </p:nvSpPr>
        <p:spPr bwMode="auto">
          <a:xfrm>
            <a:off x="0" y="1484313"/>
            <a:ext cx="9396413" cy="1584325"/>
          </a:xfrm>
          <a:prstGeom prst="rect">
            <a:avLst/>
          </a:prstGeom>
          <a:pattFill prst="wdDnDiag">
            <a:fgClr>
              <a:srgbClr val="EAEAEA"/>
            </a:fgClr>
            <a:bgClr>
              <a:srgbClr val="996633"/>
            </a:bgClr>
          </a:pattFill>
          <a:ln w="9525">
            <a:noFill/>
            <a:miter lim="800000"/>
            <a:headEnd/>
            <a:tailEnd/>
          </a:ln>
          <a:effectLst/>
        </p:spPr>
        <p:txBody>
          <a:bodyPr wrap="none" anchor="ctr"/>
          <a:lstStyle/>
          <a:p>
            <a:endParaRPr lang="de-DE"/>
          </a:p>
        </p:txBody>
      </p:sp>
    </p:spTree>
    <p:extLst>
      <p:ext uri="{BB962C8B-B14F-4D97-AF65-F5344CB8AC3E}">
        <p14:creationId xmlns:p14="http://schemas.microsoft.com/office/powerpoint/2010/main" val="3770627739"/>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1234</Words>
  <Application>Microsoft Office PowerPoint</Application>
  <PresentationFormat>Bildschirmpräsentation (4:3)</PresentationFormat>
  <Paragraphs>281</Paragraphs>
  <Slides>42</Slides>
  <Notes>0</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3</vt:i4>
      </vt:variant>
      <vt:variant>
        <vt:lpstr>Folientitel</vt:lpstr>
      </vt:variant>
      <vt:variant>
        <vt:i4>42</vt:i4>
      </vt:variant>
    </vt:vector>
  </HeadingPairs>
  <TitlesOfParts>
    <vt:vector size="51" baseType="lpstr">
      <vt:lpstr>Arial</vt:lpstr>
      <vt:lpstr>Calibri</vt:lpstr>
      <vt:lpstr>Open Sans</vt:lpstr>
      <vt:lpstr>Open Sans Light</vt:lpstr>
      <vt:lpstr>Tahoma</vt:lpstr>
      <vt:lpstr>Larissa</vt:lpstr>
      <vt:lpstr>Picture</vt:lpstr>
      <vt:lpstr>Bild</vt:lpstr>
      <vt:lpstr>MSDraw</vt:lpstr>
      <vt:lpstr>Unternehmensgeschichte(n)   Prof. Dr. Steffen Fleßa Lst. für Allgemeine Betriebswirtschaftslehre und Gesundheitsmanagement Universität Greifswald </vt:lpstr>
      <vt:lpstr>Gliederung</vt:lpstr>
      <vt:lpstr>Administration</vt:lpstr>
      <vt:lpstr>Einführung</vt:lpstr>
      <vt:lpstr>Unternehmensgeschichte(n)</vt:lpstr>
      <vt:lpstr>Unternehmensgeschichtsschreibung</vt:lpstr>
      <vt:lpstr>Unternehmen als System</vt:lpstr>
      <vt:lpstr>Transformationsprozess</vt:lpstr>
      <vt:lpstr>Transformationsprozess</vt:lpstr>
      <vt:lpstr>Transformationsprozess</vt:lpstr>
      <vt:lpstr>Transformationsprozess</vt:lpstr>
      <vt:lpstr>Betriebswirtschaftslehre</vt:lpstr>
      <vt:lpstr>Zeitreise</vt:lpstr>
      <vt:lpstr>Wichtige Fragen</vt:lpstr>
      <vt:lpstr>2. Innovationstheorie</vt:lpstr>
      <vt:lpstr>Übergang von Systemregimen </vt:lpstr>
      <vt:lpstr>Beispiele</vt:lpstr>
      <vt:lpstr>Innovationsphasen </vt:lpstr>
      <vt:lpstr>3. Phasen 3.1 Überblick</vt:lpstr>
      <vt:lpstr>Change Management</vt:lpstr>
      <vt:lpstr>Phasen des Veränderungsprozesses</vt:lpstr>
      <vt:lpstr>3.2 Gründungsphase</vt:lpstr>
      <vt:lpstr>Statistiken</vt:lpstr>
      <vt:lpstr>PowerPoint-Präsentation</vt:lpstr>
      <vt:lpstr>PowerPoint-Präsentation</vt:lpstr>
      <vt:lpstr>PowerPoint-Präsentation</vt:lpstr>
      <vt:lpstr>PowerPoint-Präsentation</vt:lpstr>
      <vt:lpstr>3.3 Krisen- und Wachstumsphase</vt:lpstr>
      <vt:lpstr>Krisen – der Normalzustand?</vt:lpstr>
      <vt:lpstr>„Mittelalter“</vt:lpstr>
      <vt:lpstr>„Industriezeitalter“</vt:lpstr>
      <vt:lpstr>„21. Jahrhundert“</vt:lpstr>
      <vt:lpstr>„Chaos“</vt:lpstr>
      <vt:lpstr>Dynaxity</vt:lpstr>
      <vt:lpstr>Dynaxity</vt:lpstr>
      <vt:lpstr>Organisationen in der Dynaxity Zone III</vt:lpstr>
      <vt:lpstr>Umgang mit Krisen </vt:lpstr>
      <vt:lpstr>Umgang mit Krisen </vt:lpstr>
      <vt:lpstr>Adoptionsmodell</vt:lpstr>
      <vt:lpstr>Greiner-Kurve</vt:lpstr>
      <vt:lpstr>4. Unternehmensgeschichten</vt:lpstr>
      <vt:lpstr>PowerPoint-Präsentation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GESUNDHEITSMANAGEMENT IV Teil 4a   Prof. Dr. Steffen Fleßa Lst. für Allgemeine Betriebswirtschaftslehre und Gesundheitsmanagement Universität Greifswald</dc:title>
  <dc:creator>PC-Benutzer</dc:creator>
  <cp:lastModifiedBy>PC-Benutzer</cp:lastModifiedBy>
  <cp:revision>32</cp:revision>
  <cp:lastPrinted>2012-12-01T16:11:03Z</cp:lastPrinted>
  <dcterms:created xsi:type="dcterms:W3CDTF">2011-02-01T13:51:46Z</dcterms:created>
  <dcterms:modified xsi:type="dcterms:W3CDTF">2024-10-09T12:05:49Z</dcterms:modified>
</cp:coreProperties>
</file>