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8"/>
  </p:notesMasterIdLst>
  <p:handoutMasterIdLst>
    <p:handoutMasterId r:id="rId29"/>
  </p:handoutMasterIdLst>
  <p:sldIdLst>
    <p:sldId id="423" r:id="rId2"/>
    <p:sldId id="760" r:id="rId3"/>
    <p:sldId id="944" r:id="rId4"/>
    <p:sldId id="945" r:id="rId5"/>
    <p:sldId id="946" r:id="rId6"/>
    <p:sldId id="892" r:id="rId7"/>
    <p:sldId id="466" r:id="rId8"/>
    <p:sldId id="467" r:id="rId9"/>
    <p:sldId id="468" r:id="rId10"/>
    <p:sldId id="469" r:id="rId11"/>
    <p:sldId id="877" r:id="rId12"/>
    <p:sldId id="472" r:id="rId13"/>
    <p:sldId id="473" r:id="rId14"/>
    <p:sldId id="852" r:id="rId15"/>
    <p:sldId id="474" r:id="rId16"/>
    <p:sldId id="814" r:id="rId17"/>
    <p:sldId id="475" r:id="rId18"/>
    <p:sldId id="817" r:id="rId19"/>
    <p:sldId id="828" r:id="rId20"/>
    <p:sldId id="818" r:id="rId21"/>
    <p:sldId id="934" r:id="rId22"/>
    <p:sldId id="819" r:id="rId23"/>
    <p:sldId id="820" r:id="rId24"/>
    <p:sldId id="821" r:id="rId25"/>
    <p:sldId id="822" r:id="rId26"/>
    <p:sldId id="947" r:id="rId27"/>
  </p:sldIdLst>
  <p:sldSz cx="9144000" cy="6858000" type="screen4x3"/>
  <p:notesSz cx="6797675" cy="9929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000000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916" autoAdjust="0"/>
    <p:restoredTop sz="95783" autoAdjust="0"/>
  </p:normalViewPr>
  <p:slideViewPr>
    <p:cSldViewPr>
      <p:cViewPr varScale="1">
        <p:scale>
          <a:sx n="107" d="100"/>
          <a:sy n="107" d="100"/>
        </p:scale>
        <p:origin x="1278" y="114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2" Type="http://schemas.openxmlformats.org/officeDocument/2006/relationships/slide" Target="slides/slide13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88CD50A6-6DA9-41FA-A6BD-B651942CF9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4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6662"/>
            <a:ext cx="4984962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2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FC64A481-9F56-4455-B884-176F67A88E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1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2C0C2-EFF6-4880-B457-65054ADC723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2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C0CBE-92BF-4FEC-9BD0-D6D44030DD9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73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3A99B-A9E9-4104-AFD7-D8FBC97807B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33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4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C87EB-5E9F-4531-B607-FBD6D97D01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0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C4549-7512-4A09-BAC6-52E9DF166A8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7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D06D-2147-4338-A6AB-2BDF1FFAEFE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8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6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ACCF6-6568-477F-955B-CBF3A229D1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61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AAE5F-C914-40D9-BCAB-9D3CBAA4EE4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0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D0C0B-F1BA-4060-8AF9-75731D6E89D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7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C87EB-5E9F-4531-B607-FBD6D97D011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6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/>
            <a:r>
              <a:rPr lang="de-DE" sz="4000" b="1" dirty="0" smtClean="0">
                <a:cs typeface="Times New Roman" pitchFamily="18" charset="0"/>
              </a:rPr>
              <a:t>GESUNDHEITSMANAGEMENT I</a:t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>Teil </a:t>
            </a:r>
            <a:r>
              <a:rPr lang="de-DE" sz="4000" b="1" dirty="0" smtClean="0">
                <a:cs typeface="Times New Roman" pitchFamily="18" charset="0"/>
              </a:rPr>
              <a:t>1-4</a:t>
            </a: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Prof. Dr. Steffen Fleßa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err="1" smtClean="0">
                <a:cs typeface="Times New Roman" pitchFamily="18" charset="0"/>
              </a:rPr>
              <a:t>Lst</a:t>
            </a:r>
            <a:r>
              <a:rPr lang="de-DE" sz="2400" b="1" dirty="0" smtClean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 smtClean="0">
                <a:cs typeface="Times New Roman" pitchFamily="18" charset="0"/>
              </a:rPr>
            </a:br>
            <a:r>
              <a:rPr lang="de-DE" sz="2400" b="1" dirty="0" smtClean="0">
                <a:cs typeface="Times New Roman" pitchFamily="18" charset="0"/>
              </a:rPr>
              <a:t>Universität Greifswald</a:t>
            </a:r>
            <a:r>
              <a:rPr lang="de-DE" sz="4000" b="1" dirty="0" smtClean="0">
                <a:cs typeface="Times New Roman" pitchFamily="18" charset="0"/>
              </a:rPr>
              <a:t/>
            </a:r>
            <a:br>
              <a:rPr lang="de-DE" sz="4000" b="1" dirty="0" smtClean="0">
                <a:cs typeface="Times New Roman" pitchFamily="18" charset="0"/>
              </a:rPr>
            </a:br>
            <a:endParaRPr lang="de-DE" sz="4000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2C0C2-EFF6-4880-B457-65054ADC723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smtClean="0">
                <a:cs typeface="Times New Roman" pitchFamily="18" charset="0"/>
              </a:rPr>
              <a:t>Endergebnis</a:t>
            </a:r>
            <a:r>
              <a:rPr lang="de-DE" sz="3800" smtClean="0"/>
              <a:t> 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2057400" y="2081213"/>
          <a:ext cx="4800600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2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81213"/>
                        <a:ext cx="4800600" cy="430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de-DE" smtClean="0"/>
              <a:t>Beispiel MV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Krankheiten mit geringer Prävalenz</a:t>
            </a:r>
            <a:r>
              <a:rPr lang="de-DE" smtClean="0"/>
              <a:t> 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Ausgangslage: Gleichgroße Krankenhäuser der Regelversorgung in den Zentren der Polygone.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Problem: Krankheiten, die eine Spezialabteilung benötigen, werden nicht behandelt. Eine Spezialisierung in jedem Krankenhaus rentiert sich bei der geringen Prävalenz bzw. Inzidenz nicht.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Alternative: Jedes Krankenhaus spezialisiert sich auf eine „seltene“ Krankheit.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Problem: Integration von Abteilungen und Spezialisierungen, z. B. Herzoperation benötigt auch spezialisiertes Labor, Intensivstation etc.</a:t>
            </a:r>
          </a:p>
          <a:p>
            <a:pPr marL="342900" indent="-342900" eaLnBrk="1" hangingPunct="1">
              <a:defRPr/>
            </a:pPr>
            <a:r>
              <a:rPr lang="de-DE" sz="2400" dirty="0" smtClean="0">
                <a:cs typeface="Times New Roman" pitchFamily="18" charset="0"/>
              </a:rPr>
              <a:t>Folge: Spezialisierung an einem Ort. </a:t>
            </a:r>
            <a:r>
              <a:rPr lang="de-DE" sz="2400" dirty="0" smtClean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pPr marL="342900" indent="-342900" eaLnBrk="1" hangingPunct="1"/>
            <a:r>
              <a:rPr lang="de-DE" sz="2400" smtClean="0">
                <a:cs typeface="Times New Roman" pitchFamily="18" charset="0"/>
              </a:rPr>
              <a:t>Alternative: Aufbau eines eigenen Zentrums.</a:t>
            </a:r>
            <a:br>
              <a:rPr lang="de-DE" sz="2400" smtClean="0">
                <a:cs typeface="Times New Roman" pitchFamily="18" charset="0"/>
              </a:rPr>
            </a:br>
            <a:r>
              <a:rPr lang="de-DE" sz="2400" smtClean="0">
                <a:cs typeface="Times New Roman" pitchFamily="18" charset="0"/>
              </a:rPr>
              <a:t>Meistens aber: Spezialisierung an einem Krankenhaus, das gleichzeitig die Grundversorgung mit abdeckt</a:t>
            </a:r>
            <a:r>
              <a:rPr lang="de-DE" sz="2400" smtClean="0"/>
              <a:t> 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133600" y="2209800"/>
          <a:ext cx="4694238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4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694238" cy="42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Christaller-Wabe: zwei Ebenen</a:t>
            </a:r>
          </a:p>
        </p:txBody>
      </p:sp>
      <p:pic>
        <p:nvPicPr>
          <p:cNvPr id="105475" name="Picture 5" descr="christal6.gif (2609 Byte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839913"/>
            <a:ext cx="5256213" cy="5018087"/>
          </a:xfr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Krankenhausplanung und	 Raumplanung</a:t>
            </a:r>
            <a:r>
              <a:rPr lang="de-DE" smtClean="0"/>
              <a:t> 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457200" y="2286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de-DE" dirty="0" err="1">
                <a:effectLst/>
              </a:rPr>
              <a:t>Zentrenbildung</a:t>
            </a:r>
            <a:r>
              <a:rPr lang="de-DE" dirty="0">
                <a:effectLst/>
              </a:rPr>
              <a:t> in Deutschland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Steuerungszentralen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Berlin, Hamburg, Düsseldorf, München, Frankfurt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Oberzentren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z.B. Schwerin, Rostock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Mittelzentren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z.B. Greifswald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Unterzentren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z.B. Lubmin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cs typeface="Times New Roman" pitchFamily="18" charset="0"/>
              </a:rPr>
              <a:t>Krankenhausplanung und	 Raumplanung</a:t>
            </a:r>
            <a:r>
              <a:rPr lang="de-DE" smtClean="0"/>
              <a:t> </a:t>
            </a:r>
          </a:p>
        </p:txBody>
      </p:sp>
      <p:sp>
        <p:nvSpPr>
          <p:cNvPr id="715779" name="Rectangle 3"/>
          <p:cNvSpPr>
            <a:spLocks noChangeArrowheads="1"/>
          </p:cNvSpPr>
          <p:nvPr/>
        </p:nvSpPr>
        <p:spPr bwMode="auto">
          <a:xfrm>
            <a:off x="457200" y="2286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de-DE" dirty="0">
                <a:effectLst/>
              </a:rPr>
              <a:t>Versorgungsstufen und </a:t>
            </a:r>
            <a:r>
              <a:rPr lang="de-DE" dirty="0" err="1">
                <a:effectLst/>
              </a:rPr>
              <a:t>Zentrenbildung</a:t>
            </a:r>
            <a:r>
              <a:rPr lang="de-DE" dirty="0">
                <a:effectLst/>
              </a:rPr>
              <a:t>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ersten Stufe: i.d.R. in Mittel- oder Unterzentren. Ausschließlich lokale Bedeutung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zweiten Stufe : i.d.R. in Ober- oder Mittelzentren. Grundversorgung der Bevölkerung im Einzugsbereich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dritten Stufe: i.d.R. in Oberzentren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Krankenhäuser der vierten Stufe: i.d.R. in Oberzentren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de-DE" dirty="0">
                <a:effectLst/>
              </a:rPr>
              <a:t>Hinweis: DDR hatte „Flurbereinigung“ durchgeführt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Krankenhausplanung und	 Raumplanung 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963738"/>
            <a:ext cx="8229600" cy="4894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smtClean="0">
                <a:cs typeface="Times New Roman" pitchFamily="18" charset="0"/>
              </a:rPr>
              <a:t>Landkreisgliederung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Landeskrankenhausplanung folgt i.d.R. der Regionalplanung. Dezentrale Planung erfolgt durch Kreise und Regierungsbezirke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>
                <a:cs typeface="Times New Roman" pitchFamily="18" charset="0"/>
              </a:rPr>
              <a:t>Krankenhäuser der ersten und zweiten Stufe: Planung durch Landkreis und kreisfreie Städte. Grundsatz: mind. ein Krankenhaus der Regelversorgung pro Landkreis</a:t>
            </a:r>
            <a:endParaRPr lang="de-DE" sz="2000" smtClean="0"/>
          </a:p>
          <a:p>
            <a:pPr lvl="1" eaLnBrk="1" hangingPunct="1">
              <a:lnSpc>
                <a:spcPct val="90000"/>
              </a:lnSpc>
            </a:pPr>
            <a:r>
              <a:rPr lang="de-DE" sz="2000" smtClean="0">
                <a:cs typeface="Times New Roman" pitchFamily="18" charset="0"/>
              </a:rPr>
              <a:t>Krankenhäuser der dritten Stufe: Zusammenhängendes sozioökonomisch verflochtenes Gebiet mehrerer kreisfreier Städte oder Landkreise</a:t>
            </a:r>
            <a:r>
              <a:rPr lang="de-DE" sz="20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>
                <a:cs typeface="Times New Roman" pitchFamily="18" charset="0"/>
              </a:rPr>
              <a:t>Krankenhäuser der vierten Stufe. i.d.R. ein Regierungsbezirk</a:t>
            </a:r>
            <a:endParaRPr lang="de-DE" sz="2000" smtClean="0"/>
          </a:p>
          <a:p>
            <a:pPr eaLnBrk="1" hangingPunct="1">
              <a:lnSpc>
                <a:spcPct val="90000"/>
              </a:lnSpc>
            </a:pPr>
            <a:r>
              <a:rPr lang="de-DE" sz="2400" smtClean="0">
                <a:cs typeface="Times New Roman" pitchFamily="18" charset="0"/>
              </a:rPr>
              <a:t>Problem von Flächenstaaten: Flächendeckende Versorgung (sozialer Aspekt, Transportweg-Minimierung) und Effizienz stehen im Widerspruch. </a:t>
            </a:r>
            <a:r>
              <a:rPr lang="de-DE" sz="2400" smtClean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4000" smtClean="0"/>
              <a:t>1.3.3.3.2 Veränderung von Einzugsgebieten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05000"/>
            <a:ext cx="8147050" cy="3900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mtClean="0"/>
              <a:t>Distanzreibungseffekt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Ausgangslage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Neuer Anbieter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Höhere Attraktivität des Nachbarn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Erhöhte Mobilität</a:t>
            </a:r>
          </a:p>
          <a:p>
            <a:pPr eaLnBrk="1" hangingPunct="1">
              <a:lnSpc>
                <a:spcPct val="90000"/>
              </a:lnSpc>
            </a:pPr>
            <a:r>
              <a:rPr lang="de-DE" smtClean="0"/>
              <a:t>Verbesserte Zugänglichkeit des Nachbarn</a:t>
            </a:r>
          </a:p>
          <a:p>
            <a:pPr eaLnBrk="1" hangingPunct="1">
              <a:lnSpc>
                <a:spcPct val="90000"/>
              </a:lnSpc>
            </a:pPr>
            <a:endParaRPr lang="de-DE" smtClean="0"/>
          </a:p>
        </p:txBody>
      </p:sp>
      <p:sp>
        <p:nvSpPr>
          <p:cNvPr id="720901" name="Rectangle 5"/>
          <p:cNvSpPr>
            <a:spLocks noChangeArrowheads="1"/>
          </p:cNvSpPr>
          <p:nvPr/>
        </p:nvSpPr>
        <p:spPr bwMode="auto">
          <a:xfrm>
            <a:off x="0" y="203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de-DE" smtClean="0"/>
              <a:t>Distanzreibungseffekt</a:t>
            </a:r>
          </a:p>
        </p:txBody>
      </p:sp>
      <p:sp>
        <p:nvSpPr>
          <p:cNvPr id="733189" name="Rectangle 5"/>
          <p:cNvSpPr>
            <a:spLocks noChangeArrowheads="1"/>
          </p:cNvSpPr>
          <p:nvPr/>
        </p:nvSpPr>
        <p:spPr bwMode="auto">
          <a:xfrm>
            <a:off x="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599582"/>
              </p:ext>
            </p:extLst>
          </p:nvPr>
        </p:nvGraphicFramePr>
        <p:xfrm>
          <a:off x="755650" y="908050"/>
          <a:ext cx="7450138" cy="569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3" name="Bild" r:id="rId3" imgW="2734101" imgH="2092657" progId="Word.Picture.8">
                  <p:embed/>
                </p:oleObj>
              </mc:Choice>
              <mc:Fallback>
                <p:oleObj name="Bild" r:id="rId3" imgW="2734101" imgH="209265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08050"/>
                        <a:ext cx="7450138" cy="569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191" name="Rectangle 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3059113" y="2565400"/>
          <a:ext cx="32035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84" name="Formel" r:id="rId5" imgW="1040948" imgH="406224" progId="Equation.3">
                  <p:embed/>
                </p:oleObj>
              </mc:Choice>
              <mc:Fallback>
                <p:oleObj name="Formel" r:id="rId5" imgW="1040948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565400"/>
                        <a:ext cx="32035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eaLnBrk="1" hangingPunct="1"/>
            <a:r>
              <a:rPr lang="de-DE" sz="4000" dirty="0" smtClean="0">
                <a:solidFill>
                  <a:schemeClr val="tx1"/>
                </a:solidFill>
              </a:rPr>
              <a:t>Gliederung GM </a:t>
            </a:r>
            <a:r>
              <a:rPr lang="de-DE" sz="4000" dirty="0" smtClean="0">
                <a:solidFill>
                  <a:schemeClr val="tx1"/>
                </a:solidFill>
              </a:rPr>
              <a:t>Teil 1-4</a:t>
            </a:r>
            <a:endParaRPr lang="de-DE" sz="40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de-DE" sz="2800" dirty="0" smtClean="0">
                <a:solidFill>
                  <a:srgbClr val="FF0000"/>
                </a:solidFill>
              </a:rPr>
              <a:t>Theoretischer Rahmen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Wissenschaftstheoretische Einbindung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Allgemeine Systemtheorie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>
                <a:solidFill>
                  <a:srgbClr val="FF0000"/>
                </a:solidFill>
              </a:rPr>
              <a:t>Gesundheitsbetriebe </a:t>
            </a:r>
            <a:r>
              <a:rPr lang="de-DE" sz="2400" dirty="0" smtClean="0">
                <a:solidFill>
                  <a:srgbClr val="FF0000"/>
                </a:solidFill>
              </a:rPr>
              <a:t>als Forschungsobjekt der Betriebswirtschaftslehre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Gesundheitsbetriebslehre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Betriebswirtschaftliches Modell eines Gesundheitsbetriebes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>
                <a:solidFill>
                  <a:srgbClr val="FF0000"/>
                </a:solidFill>
              </a:rPr>
              <a:t>Krankenhäuser als Prototyp des Gesundheitsbetriebes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Definition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Typologie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Raumplanung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Landeskrankenhausplanung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Veränderung von Einzugsgebieten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/>
              <a:t>Standortplanung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/>
            <a:r>
              <a:rPr lang="de-DE" smtClean="0"/>
              <a:t>Ausgangslage</a:t>
            </a:r>
          </a:p>
        </p:txBody>
      </p:sp>
      <p:graphicFrame>
        <p:nvGraphicFramePr>
          <p:cNvPr id="11161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462075"/>
              </p:ext>
            </p:extLst>
          </p:nvPr>
        </p:nvGraphicFramePr>
        <p:xfrm>
          <a:off x="0" y="785813"/>
          <a:ext cx="8891588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2" name="Picture" r:id="rId3" imgW="6487668" imgH="4430268" progId="Word.Picture.8">
                  <p:embed/>
                </p:oleObj>
              </mc:Choice>
              <mc:Fallback>
                <p:oleObj name="Picture" r:id="rId3" imgW="6487668" imgH="44302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85813"/>
                        <a:ext cx="8891588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/>
              <a:t>Problem: unterschiedliche Distanzreibung</a:t>
            </a:r>
          </a:p>
        </p:txBody>
      </p:sp>
      <p:graphicFrame>
        <p:nvGraphicFramePr>
          <p:cNvPr id="11161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998075"/>
              </p:ext>
            </p:extLst>
          </p:nvPr>
        </p:nvGraphicFramePr>
        <p:xfrm>
          <a:off x="3175" y="785813"/>
          <a:ext cx="8883650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7" name="Picture" r:id="rId3" imgW="6480720" imgH="4429800" progId="Word.Picture.8">
                  <p:embed/>
                </p:oleObj>
              </mc:Choice>
              <mc:Fallback>
                <p:oleObj name="Picture" r:id="rId3" imgW="6480720" imgH="4429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785813"/>
                        <a:ext cx="8883650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4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de-DE" smtClean="0"/>
              <a:t>Neuer Anbieter</a:t>
            </a: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0" y="204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26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787140"/>
              </p:ext>
            </p:extLst>
          </p:nvPr>
        </p:nvGraphicFramePr>
        <p:xfrm>
          <a:off x="0" y="765175"/>
          <a:ext cx="8604250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7" name="Picture" r:id="rId3" imgW="6487668" imgH="4520184" progId="Word.Picture.8">
                  <p:embed/>
                </p:oleObj>
              </mc:Choice>
              <mc:Fallback>
                <p:oleObj name="Picture" r:id="rId3" imgW="6487668" imgH="452018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8604250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de-DE" sz="4000" smtClean="0"/>
              <a:t>Höhere Attraktivität des Nachbarn</a:t>
            </a: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0" y="212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36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558885"/>
              </p:ext>
            </p:extLst>
          </p:nvPr>
        </p:nvGraphicFramePr>
        <p:xfrm>
          <a:off x="0" y="836613"/>
          <a:ext cx="8964613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1" name="Bild" r:id="rId3" imgW="6579108" imgH="4338828" progId="Word.Picture.8">
                  <p:embed/>
                </p:oleObj>
              </mc:Choice>
              <mc:Fallback>
                <p:oleObj name="Bild" r:id="rId3" imgW="6579108" imgH="433882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8964613" cy="598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de-DE" smtClean="0"/>
              <a:t>Höhere Mobilität</a:t>
            </a:r>
          </a:p>
        </p:txBody>
      </p:sp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0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46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69514"/>
              </p:ext>
            </p:extLst>
          </p:nvPr>
        </p:nvGraphicFramePr>
        <p:xfrm>
          <a:off x="0" y="836613"/>
          <a:ext cx="8604250" cy="604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5" name="Bild" r:id="rId3" imgW="7118604" imgH="4969764" progId="Word.Picture.8">
                  <p:embed/>
                </p:oleObj>
              </mc:Choice>
              <mc:Fallback>
                <p:oleObj name="Bild" r:id="rId3" imgW="7118604" imgH="496976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6613"/>
                        <a:ext cx="8604250" cy="604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4000" smtClean="0"/>
              <a:t>Verbesserte Zugänglichkeit des Nachbarn</a:t>
            </a:r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0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de-DE">
              <a:latin typeface="Tahoma" pitchFamily="34" charset="0"/>
            </a:endParaRPr>
          </a:p>
        </p:txBody>
      </p:sp>
      <p:graphicFrame>
        <p:nvGraphicFramePr>
          <p:cNvPr id="1157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762499"/>
              </p:ext>
            </p:extLst>
          </p:nvPr>
        </p:nvGraphicFramePr>
        <p:xfrm>
          <a:off x="0" y="1268413"/>
          <a:ext cx="7956550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9" name="Bild" r:id="rId3" imgW="6397752" imgH="4430268" progId="Word.Picture.8">
                  <p:embed/>
                </p:oleObj>
              </mc:Choice>
              <mc:Fallback>
                <p:oleObj name="Bild" r:id="rId3" imgW="6397752" imgH="443026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7956550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eaLnBrk="1" hangingPunct="1"/>
            <a:r>
              <a:rPr lang="de-DE" sz="4000" dirty="0" smtClean="0">
                <a:solidFill>
                  <a:schemeClr val="tx1"/>
                </a:solidFill>
              </a:rPr>
              <a:t>Gliederung GM </a:t>
            </a:r>
            <a:r>
              <a:rPr lang="de-DE" sz="4000" dirty="0" smtClean="0">
                <a:solidFill>
                  <a:schemeClr val="tx1"/>
                </a:solidFill>
              </a:rPr>
              <a:t>Teil 1-4</a:t>
            </a:r>
            <a:endParaRPr lang="de-DE" sz="4000" dirty="0" smtClean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AutoNum type="arabicPeriod"/>
            </a:pPr>
            <a:r>
              <a:rPr lang="de-DE" sz="2800" dirty="0" smtClean="0">
                <a:solidFill>
                  <a:srgbClr val="FF0000"/>
                </a:solidFill>
              </a:rPr>
              <a:t>Theoretischer Rahmen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Wissenschaftstheoretische Einbindung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/>
              <a:t>Allgemeine Systemtheorie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2400" dirty="0" smtClean="0">
                <a:solidFill>
                  <a:srgbClr val="FF0000"/>
                </a:solidFill>
              </a:rPr>
              <a:t>Gesundheitsbetriebe </a:t>
            </a:r>
            <a:r>
              <a:rPr lang="de-DE" sz="2400" dirty="0" smtClean="0">
                <a:solidFill>
                  <a:srgbClr val="FF0000"/>
                </a:solidFill>
              </a:rPr>
              <a:t>als Forschungsobjekt der Betriebswirtschaftslehre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Gesundheitsbetriebslehre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/>
              <a:t>Betriebswirtschaftliches Modell eines Gesundheitsbetriebes</a:t>
            </a:r>
          </a:p>
          <a:p>
            <a:pPr lvl="2" eaLnBrk="1" hangingPunct="1">
              <a:lnSpc>
                <a:spcPct val="80000"/>
              </a:lnSpc>
              <a:buFontTx/>
              <a:buAutoNum type="arabicPeriod"/>
            </a:pPr>
            <a:r>
              <a:rPr lang="de-DE" sz="2000" dirty="0" smtClean="0">
                <a:solidFill>
                  <a:srgbClr val="FF0000"/>
                </a:solidFill>
              </a:rPr>
              <a:t>Krankenhäuser als Prototyp des Gesundheitsbetriebes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Definition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/>
              <a:t>Typologie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Raumplanung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Landeskrankenhausplanung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sz="1800" dirty="0" smtClean="0">
                <a:solidFill>
                  <a:srgbClr val="FF0000"/>
                </a:solidFill>
              </a:rPr>
              <a:t>Veränderung von Einzugsgebieten</a:t>
            </a:r>
          </a:p>
          <a:p>
            <a:pPr lvl="4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/>
              <a:t>Standortplanung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de-DE" sz="2800" dirty="0"/>
              <a:t>Struktur des Gesundheitswesens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de-DE" sz="2800" dirty="0" smtClean="0"/>
              <a:t>Grundlagen </a:t>
            </a:r>
            <a:r>
              <a:rPr lang="de-DE" sz="2800" dirty="0"/>
              <a:t>der </a:t>
            </a:r>
            <a:r>
              <a:rPr lang="de-DE" sz="2800" dirty="0" smtClean="0"/>
              <a:t>Finanzierung</a:t>
            </a:r>
            <a:endParaRPr lang="de-DE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2492440" cy="2903230"/>
          </a:xfrm>
        </p:spPr>
        <p:txBody>
          <a:bodyPr>
            <a:normAutofit/>
          </a:bodyPr>
          <a:lstStyle/>
          <a:p>
            <a:r>
              <a:rPr lang="de-DE" sz="2100" dirty="0"/>
              <a:t>Erreichbarkeit von Krankenhäusern mit Basisversorgung [min]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36539" t="22775" r="35721" b="11973"/>
          <a:stretch/>
        </p:blipFill>
        <p:spPr bwMode="auto">
          <a:xfrm>
            <a:off x="3434248" y="857242"/>
            <a:ext cx="3842867" cy="5084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85772" t="22775" r="4804" b="42402"/>
          <a:stretch/>
        </p:blipFill>
        <p:spPr bwMode="auto">
          <a:xfrm>
            <a:off x="7331348" y="2664190"/>
            <a:ext cx="1576967" cy="327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63288" y="3399592"/>
            <a:ext cx="16433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https://krankenhausatlas.statistikportal.de/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-470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mtClean="0">
                <a:effectLst/>
              </a:rPr>
              <a:t>1.3.3.3 Raumplanung</a:t>
            </a:r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305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0354" t="17606" r="21421" b="6231"/>
          <a:stretch/>
        </p:blipFill>
        <p:spPr bwMode="auto">
          <a:xfrm>
            <a:off x="1607196" y="1476102"/>
            <a:ext cx="6149329" cy="4524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85772" t="22775" r="4804" b="42402"/>
          <a:stretch/>
        </p:blipFill>
        <p:spPr bwMode="auto">
          <a:xfrm>
            <a:off x="7567033" y="2722999"/>
            <a:ext cx="1576967" cy="3277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68814" y="1550972"/>
            <a:ext cx="924897" cy="4197852"/>
          </a:xfrm>
          <a:prstGeom prst="rect">
            <a:avLst/>
          </a:prstGeom>
        </p:spPr>
        <p:txBody>
          <a:bodyPr vert="vert270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100" dirty="0"/>
              <a:t>Erreichbarkeit von Krankenhäusern mit Basisversorgung [min]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26875" y="2241181"/>
            <a:ext cx="276999" cy="15510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600" dirty="0"/>
              <a:t>https://krankenhausatlas.statistikportal.de/</a:t>
            </a:r>
          </a:p>
        </p:txBody>
      </p:sp>
    </p:spTree>
    <p:extLst>
      <p:ext uri="{BB962C8B-B14F-4D97-AF65-F5344CB8AC3E}">
        <p14:creationId xmlns:p14="http://schemas.microsoft.com/office/powerpoint/2010/main" val="222777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https://screenshotscdn.firefoxusercontent.com/images/7400218f-8d2b-49d0-9e56-a178a00b1b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5288" r="11141" b="8863"/>
          <a:stretch/>
        </p:blipFill>
        <p:spPr bwMode="auto">
          <a:xfrm>
            <a:off x="1916265" y="1527765"/>
            <a:ext cx="3417509" cy="4472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https://screenshotscdn.firefoxusercontent.com/images/432853ab-2319-42c2-bf24-24018ea7ad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20" y="1545601"/>
            <a:ext cx="3479841" cy="44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8814" y="1550972"/>
            <a:ext cx="924897" cy="4197852"/>
          </a:xfrm>
          <a:prstGeom prst="rect">
            <a:avLst/>
          </a:prstGeom>
        </p:spPr>
        <p:txBody>
          <a:bodyPr vert="vert270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100" dirty="0"/>
              <a:t>Erreichbarkeit von Krankenhäusern mit Basisversorgung [min]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26875" y="2241181"/>
            <a:ext cx="276999" cy="15510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de-DE" sz="600" dirty="0"/>
              <a:t>https://krankenhausatlas.statistikportal.de/</a:t>
            </a:r>
          </a:p>
        </p:txBody>
      </p:sp>
      <p:sp>
        <p:nvSpPr>
          <p:cNvPr id="8" name="Rechteck 7"/>
          <p:cNvSpPr/>
          <p:nvPr/>
        </p:nvSpPr>
        <p:spPr>
          <a:xfrm>
            <a:off x="2281335" y="3738427"/>
            <a:ext cx="335902" cy="156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  <p:sp>
        <p:nvSpPr>
          <p:cNvPr id="9" name="Rechteck 8"/>
          <p:cNvSpPr/>
          <p:nvPr/>
        </p:nvSpPr>
        <p:spPr>
          <a:xfrm>
            <a:off x="5920425" y="3738426"/>
            <a:ext cx="447718" cy="156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/>
          </a:p>
        </p:txBody>
      </p:sp>
    </p:spTree>
    <p:extLst>
      <p:ext uri="{BB962C8B-B14F-4D97-AF65-F5344CB8AC3E}">
        <p14:creationId xmlns:p14="http://schemas.microsoft.com/office/powerpoint/2010/main" val="164691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46448" cy="6583362"/>
          </a:xfrm>
        </p:spPr>
        <p:txBody>
          <a:bodyPr vert="vert">
            <a:normAutofit/>
          </a:bodyPr>
          <a:lstStyle/>
          <a:p>
            <a:r>
              <a:rPr lang="de-DE" dirty="0" smtClean="0"/>
              <a:t>Zugänglichkeit Deutschland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7316" t="14709" r="12298" b="3808"/>
          <a:stretch/>
        </p:blipFill>
        <p:spPr bwMode="auto">
          <a:xfrm>
            <a:off x="1043608" y="52530"/>
            <a:ext cx="8100392" cy="6831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580112" y="6171855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Quelle: BBSR-Bericht Kompakt, 11/2011</a:t>
            </a:r>
            <a:endParaRPr lang="de-DE" sz="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610D-C589-4257-BD92-182DE92238F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1.3.3.3.1 Landeskrankenhausplanung</a:t>
            </a: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2971800" y="3460750"/>
          <a:ext cx="3505200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1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460750"/>
                        <a:ext cx="3505200" cy="314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228600" y="2057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tabLst>
                <a:tab pos="0" algn="l"/>
              </a:tabLst>
              <a:defRPr/>
            </a:pP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Ausgangslage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: Ein Land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mit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homogener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Fläche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			(=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gleichmäßige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ahoma" pitchFamily="34" charset="0"/>
                <a:cs typeface="Times New Roman" pitchFamily="18" charset="0"/>
              </a:rPr>
              <a:t>Besiedlung</a:t>
            </a:r>
            <a:r>
              <a:rPr lang="en-US" sz="3200" dirty="0">
                <a:effectLst/>
                <a:latin typeface="Tahoma" pitchFamily="34" charset="0"/>
                <a:cs typeface="Times New Roman" pitchFamily="18" charset="0"/>
              </a:rPr>
              <a:t>)</a:t>
            </a:r>
            <a:endParaRPr lang="en-US" sz="3200" dirty="0">
              <a:effectLst/>
              <a:latin typeface="Tahoma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905000" y="2289175"/>
          <a:ext cx="4922838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4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9175"/>
                        <a:ext cx="4922838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3800" smtClean="0">
                <a:solidFill>
                  <a:schemeClr val="tx1"/>
                </a:solidFill>
                <a:cs typeface="Times New Roman" pitchFamily="18" charset="0"/>
              </a:rPr>
              <a:t>Grundversorgung: 16 Krankenhäuser können die Grundversorgung sicherstellen. Standort?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800" smtClean="0">
                <a:cs typeface="Times New Roman" pitchFamily="18" charset="0"/>
              </a:rPr>
              <a:t>Einzugsbereiche: Distanzminimierung</a:t>
            </a:r>
            <a:r>
              <a:rPr lang="de-DE" sz="3800" smtClean="0"/>
              <a:t> 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1981200" y="2085975"/>
          <a:ext cx="49530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8" r:id="rId3" imgW="3781044" imgH="3354324" progId="Word.Picture.8">
                  <p:embed/>
                </p:oleObj>
              </mc:Choice>
              <mc:Fallback>
                <p:oleObj r:id="rId3" imgW="3781044" imgH="335432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85975"/>
                        <a:ext cx="49530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4E6EF-7CBB-420C-99B4-44D763EDD3C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Bildschirmpräsentation (4:3)</PresentationFormat>
  <Paragraphs>115</Paragraphs>
  <Slides>26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26</vt:i4>
      </vt:variant>
    </vt:vector>
  </HeadingPairs>
  <TitlesOfParts>
    <vt:vector size="36" baseType="lpstr">
      <vt:lpstr>Arial</vt:lpstr>
      <vt:lpstr>Calibri</vt:lpstr>
      <vt:lpstr>Tahoma</vt:lpstr>
      <vt:lpstr>Times New Roman</vt:lpstr>
      <vt:lpstr>Wingdings</vt:lpstr>
      <vt:lpstr>Larissa</vt:lpstr>
      <vt:lpstr>Microsoft Word Picture</vt:lpstr>
      <vt:lpstr>Bild</vt:lpstr>
      <vt:lpstr>Formel</vt:lpstr>
      <vt:lpstr>Picture</vt:lpstr>
      <vt:lpstr>GESUNDHEITSMANAGEMENT I Teil 1-4   Prof. Dr. Steffen Fleßa Lst. für Allgemeine Betriebswirtschaftslehre und Gesundheitsmanagement Universität Greifswald </vt:lpstr>
      <vt:lpstr>Gliederung GM Teil 1-4</vt:lpstr>
      <vt:lpstr>Erreichbarkeit von Krankenhäusern mit Basisversorgung [min]</vt:lpstr>
      <vt:lpstr>PowerPoint-Präsentation</vt:lpstr>
      <vt:lpstr>PowerPoint-Präsentation</vt:lpstr>
      <vt:lpstr>Zugänglichkeit Deutschland</vt:lpstr>
      <vt:lpstr>1.3.3.3.1 Landeskrankenhausplanung</vt:lpstr>
      <vt:lpstr>Grundversorgung: 16 Krankenhäuser können die Grundversorgung sicherstellen. Standort?</vt:lpstr>
      <vt:lpstr>Einzugsbereiche: Distanzminimierung </vt:lpstr>
      <vt:lpstr>Endergebnis </vt:lpstr>
      <vt:lpstr>Beispiel MV</vt:lpstr>
      <vt:lpstr>Krankheiten mit geringer Prävalenz </vt:lpstr>
      <vt:lpstr>PowerPoint-Präsentation</vt:lpstr>
      <vt:lpstr>Christaller-Wabe: zwei Ebenen</vt:lpstr>
      <vt:lpstr>Krankenhausplanung und  Raumplanung </vt:lpstr>
      <vt:lpstr>Krankenhausplanung und  Raumplanung </vt:lpstr>
      <vt:lpstr>Krankenhausplanung und  Raumplanung </vt:lpstr>
      <vt:lpstr>1.3.3.3.2 Veränderung von Einzugsgebieten</vt:lpstr>
      <vt:lpstr>Distanzreibungseffekt</vt:lpstr>
      <vt:lpstr>Ausgangslage</vt:lpstr>
      <vt:lpstr>Problem: unterschiedliche Distanzreibung</vt:lpstr>
      <vt:lpstr>Neuer Anbieter</vt:lpstr>
      <vt:lpstr>Höhere Attraktivität des Nachbarn</vt:lpstr>
      <vt:lpstr>Höhere Mobilität</vt:lpstr>
      <vt:lpstr>Verbesserte Zugänglichkeit des Nachbarn</vt:lpstr>
      <vt:lpstr>Gliederung GM Teil 1-4</vt:lpstr>
    </vt:vector>
  </TitlesOfParts>
  <Company>ATHOEG Klinikum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413</cp:revision>
  <cp:lastPrinted>2016-07-27T09:50:02Z</cp:lastPrinted>
  <dcterms:created xsi:type="dcterms:W3CDTF">2003-05-27T08:12:45Z</dcterms:created>
  <dcterms:modified xsi:type="dcterms:W3CDTF">2020-08-12T07:40:22Z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