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6" r:id="rId1"/>
  </p:sldMasterIdLst>
  <p:notesMasterIdLst>
    <p:notesMasterId r:id="rId36"/>
  </p:notesMasterIdLst>
  <p:handoutMasterIdLst>
    <p:handoutMasterId r:id="rId37"/>
  </p:handoutMasterIdLst>
  <p:sldIdLst>
    <p:sldId id="423" r:id="rId2"/>
    <p:sldId id="1029" r:id="rId3"/>
    <p:sldId id="899" r:id="rId4"/>
    <p:sldId id="901" r:id="rId5"/>
    <p:sldId id="902" r:id="rId6"/>
    <p:sldId id="953" r:id="rId7"/>
    <p:sldId id="918" r:id="rId8"/>
    <p:sldId id="919" r:id="rId9"/>
    <p:sldId id="920" r:id="rId10"/>
    <p:sldId id="921" r:id="rId11"/>
    <p:sldId id="903" r:id="rId12"/>
    <p:sldId id="960" r:id="rId13"/>
    <p:sldId id="958" r:id="rId14"/>
    <p:sldId id="904" r:id="rId15"/>
    <p:sldId id="922" r:id="rId16"/>
    <p:sldId id="927" r:id="rId17"/>
    <p:sldId id="933" r:id="rId18"/>
    <p:sldId id="972" r:id="rId19"/>
    <p:sldId id="973" r:id="rId20"/>
    <p:sldId id="974" r:id="rId21"/>
    <p:sldId id="975" r:id="rId22"/>
    <p:sldId id="976" r:id="rId23"/>
    <p:sldId id="977" r:id="rId24"/>
    <p:sldId id="989" r:id="rId25"/>
    <p:sldId id="978" r:id="rId26"/>
    <p:sldId id="979" r:id="rId27"/>
    <p:sldId id="980" r:id="rId28"/>
    <p:sldId id="981" r:id="rId29"/>
    <p:sldId id="983" r:id="rId30"/>
    <p:sldId id="982" r:id="rId31"/>
    <p:sldId id="987" r:id="rId32"/>
    <p:sldId id="988" r:id="rId33"/>
    <p:sldId id="1008" r:id="rId34"/>
    <p:sldId id="1030" r:id="rId35"/>
  </p:sldIdLst>
  <p:sldSz cx="9144000" cy="6858000" type="screen4x3"/>
  <p:notesSz cx="6858000" cy="9144000"/>
  <p:defaultTextStyle>
    <a:defPPr>
      <a:defRPr lang="en-US"/>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5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00FFFF"/>
    <a:srgbClr val="66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95765" autoAdjust="0"/>
  </p:normalViewPr>
  <p:slideViewPr>
    <p:cSldViewPr>
      <p:cViewPr varScale="1">
        <p:scale>
          <a:sx n="111" d="100"/>
          <a:sy n="111" d="100"/>
        </p:scale>
        <p:origin x="1158" y="114"/>
      </p:cViewPr>
      <p:guideLst>
        <p:guide orient="horz" pos="2160"/>
        <p:guide pos="2544"/>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66" d="100"/>
        <a:sy n="66" d="100"/>
      </p:scale>
      <p:origin x="0" y="380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effectLst>
                  <a:outerShdw blurRad="38100" dist="38100" dir="2700000" algn="tl">
                    <a:srgbClr val="C0C0C0"/>
                  </a:outerShdw>
                </a:effectLst>
              </a:defRPr>
            </a:lvl1pPr>
          </a:lstStyle>
          <a:p>
            <a:pPr>
              <a:defRPr/>
            </a:pPr>
            <a:endParaRPr lang="de-DE"/>
          </a:p>
        </p:txBody>
      </p:sp>
      <p:sp>
        <p:nvSpPr>
          <p:cNvPr id="3747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effectLst>
                  <a:outerShdw blurRad="38100" dist="38100" dir="2700000" algn="tl">
                    <a:srgbClr val="C0C0C0"/>
                  </a:outerShdw>
                </a:effectLst>
              </a:defRPr>
            </a:lvl1pPr>
          </a:lstStyle>
          <a:p>
            <a:pPr>
              <a:defRPr/>
            </a:pPr>
            <a:endParaRPr lang="de-DE"/>
          </a:p>
        </p:txBody>
      </p:sp>
      <p:sp>
        <p:nvSpPr>
          <p:cNvPr id="3747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1">
                <a:effectLst>
                  <a:outerShdw blurRad="38100" dist="38100" dir="2700000" algn="tl">
                    <a:srgbClr val="C0C0C0"/>
                  </a:outerShdw>
                </a:effectLst>
              </a:defRPr>
            </a:lvl1pPr>
          </a:lstStyle>
          <a:p>
            <a:pPr>
              <a:defRPr/>
            </a:pPr>
            <a:endParaRPr lang="de-DE"/>
          </a:p>
        </p:txBody>
      </p:sp>
      <p:sp>
        <p:nvSpPr>
          <p:cNvPr id="3747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effectLst>
                  <a:outerShdw blurRad="38100" dist="38100" dir="2700000" algn="tl">
                    <a:srgbClr val="C0C0C0"/>
                  </a:outerShdw>
                </a:effectLst>
              </a:defRPr>
            </a:lvl1pPr>
          </a:lstStyle>
          <a:p>
            <a:pPr>
              <a:defRPr/>
            </a:pPr>
            <a:fld id="{A29BA489-B544-42FC-BF87-BBB62CCF9F35}" type="slidenum">
              <a:rPr lang="de-DE"/>
              <a:pPr>
                <a:defRPr/>
              </a:pPr>
              <a:t>‹Nr.›</a:t>
            </a:fld>
            <a:endParaRPr lang="de-DE"/>
          </a:p>
        </p:txBody>
      </p:sp>
    </p:spTree>
    <p:extLst>
      <p:ext uri="{BB962C8B-B14F-4D97-AF65-F5344CB8AC3E}">
        <p14:creationId xmlns:p14="http://schemas.microsoft.com/office/powerpoint/2010/main" val="2139531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defRPr>
            </a:lvl1pPr>
          </a:lstStyle>
          <a:p>
            <a:pPr>
              <a:defRPr/>
            </a:pPr>
            <a:endParaRPr lang="de-DE"/>
          </a:p>
        </p:txBody>
      </p:sp>
      <p:sp>
        <p:nvSpPr>
          <p:cNvPr id="149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pPr>
              <a:defRPr/>
            </a:pPr>
            <a:endParaRPr lang="de-DE"/>
          </a:p>
        </p:txBody>
      </p:sp>
      <p:sp>
        <p:nvSpPr>
          <p:cNvPr id="901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9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defRPr>
            </a:lvl1pPr>
          </a:lstStyle>
          <a:p>
            <a:pPr>
              <a:defRPr/>
            </a:pPr>
            <a:endParaRPr lang="de-DE"/>
          </a:p>
        </p:txBody>
      </p:sp>
      <p:sp>
        <p:nvSpPr>
          <p:cNvPr id="149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pPr>
              <a:defRPr/>
            </a:pPr>
            <a:fld id="{1C0614F4-72D6-4F4A-9F26-BDEBF0383E73}" type="slidenum">
              <a:rPr lang="de-DE"/>
              <a:pPr>
                <a:defRPr/>
              </a:pPr>
              <a:t>‹Nr.›</a:t>
            </a:fld>
            <a:endParaRPr lang="de-DE"/>
          </a:p>
        </p:txBody>
      </p:sp>
    </p:spTree>
    <p:extLst>
      <p:ext uri="{BB962C8B-B14F-4D97-AF65-F5344CB8AC3E}">
        <p14:creationId xmlns:p14="http://schemas.microsoft.com/office/powerpoint/2010/main" val="457284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pPr>
              <a:defRPr/>
            </a:pPr>
            <a:fld id="{42BA3308-A017-41A6-95AC-288F6BC4D48B}" type="datetime1">
              <a:rPr lang="de-DE" smtClean="0"/>
              <a:t>26.11.2020</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9E87892F-4E51-488D-839B-17E7A4B67A99}" type="slidenum">
              <a:rPr lang="de-DE" smtClean="0"/>
              <a:pPr>
                <a:defRPr/>
              </a:pPr>
              <a:t>‹Nr.›</a:t>
            </a:fld>
            <a:endParaRPr lang="de-DE"/>
          </a:p>
        </p:txBody>
      </p:sp>
    </p:spTree>
    <p:extLst>
      <p:ext uri="{BB962C8B-B14F-4D97-AF65-F5344CB8AC3E}">
        <p14:creationId xmlns:p14="http://schemas.microsoft.com/office/powerpoint/2010/main" val="1409703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60DBAF3-BC55-4867-A3F6-0F02E635F72D}" type="datetime1">
              <a:rPr lang="de-DE" smtClean="0"/>
              <a:t>26.11.2020</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344582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911318-3EE7-4146-B69A-06A16867CCC7}" type="datetime1">
              <a:rPr lang="de-DE" smtClean="0"/>
              <a:t>26.11.2020</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193547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83C20A9-0BE2-4961-9AB9-DCEC0544C664}" type="datetime1">
              <a:rPr lang="de-DE" smtClean="0"/>
              <a:t>26.11.2020</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73638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BAAD13A-2807-46B0-9802-01B3842039A0}" type="datetime1">
              <a:rPr lang="de-DE" smtClean="0"/>
              <a:t>26.11.2020</a:t>
            </a:fld>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390420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A504F83-A37E-447C-9E86-DF17492DC360}" type="datetime1">
              <a:rPr lang="de-DE" smtClean="0"/>
              <a:t>26.11.2020</a:t>
            </a:fld>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06028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9C491D1-D250-493D-80F4-9303DB4E3184}" type="datetime1">
              <a:rPr lang="de-DE" smtClean="0"/>
              <a:t>26.11.2020</a:t>
            </a:fld>
            <a:endParaRPr lang="de-DE"/>
          </a:p>
        </p:txBody>
      </p:sp>
      <p:sp>
        <p:nvSpPr>
          <p:cNvPr id="8" name="Fußzeilenplatzhalter 7"/>
          <p:cNvSpPr>
            <a:spLocks noGrp="1"/>
          </p:cNvSpPr>
          <p:nvPr>
            <p:ph type="ftr" sz="quarter" idx="11"/>
          </p:nvPr>
        </p:nvSpPr>
        <p:spPr/>
        <p:txBody>
          <a:bodyPr/>
          <a:lstStyle/>
          <a:p>
            <a:pPr>
              <a:defRPr/>
            </a:pPr>
            <a:endParaRPr lang="de-DE"/>
          </a:p>
        </p:txBody>
      </p:sp>
      <p:sp>
        <p:nvSpPr>
          <p:cNvPr id="9" name="Foliennummernplatzhalter 8"/>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170565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5CC9128-6F6F-49ED-AD26-E512D8E8664E}" type="datetime1">
              <a:rPr lang="de-DE" smtClean="0"/>
              <a:t>26.11.2020</a:t>
            </a:fld>
            <a:endParaRPr lang="de-DE"/>
          </a:p>
        </p:txBody>
      </p:sp>
      <p:sp>
        <p:nvSpPr>
          <p:cNvPr id="4" name="Fußzeilenplatzhalter 3"/>
          <p:cNvSpPr>
            <a:spLocks noGrp="1"/>
          </p:cNvSpPr>
          <p:nvPr>
            <p:ph type="ftr" sz="quarter" idx="11"/>
          </p:nvPr>
        </p:nvSpPr>
        <p:spPr/>
        <p:txBody>
          <a:bodyPr/>
          <a:lstStyle/>
          <a:p>
            <a:pPr>
              <a:defRPr/>
            </a:pPr>
            <a:endParaRPr lang="de-DE"/>
          </a:p>
        </p:txBody>
      </p:sp>
      <p:sp>
        <p:nvSpPr>
          <p:cNvPr id="5" name="Foliennummernplatzhalter 4"/>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3725713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9E80CC7-2C4D-4DD4-8B4E-3F12303D233D}" type="datetime1">
              <a:rPr lang="de-DE" smtClean="0"/>
              <a:t>26.11.2020</a:t>
            </a:fld>
            <a:endParaRPr lang="de-DE"/>
          </a:p>
        </p:txBody>
      </p:sp>
      <p:sp>
        <p:nvSpPr>
          <p:cNvPr id="3" name="Fußzeilenplatzhalter 2"/>
          <p:cNvSpPr>
            <a:spLocks noGrp="1"/>
          </p:cNvSpPr>
          <p:nvPr>
            <p:ph type="ftr" sz="quarter" idx="11"/>
          </p:nvPr>
        </p:nvSpPr>
        <p:spPr/>
        <p:txBody>
          <a:bodyPr/>
          <a:lstStyle/>
          <a:p>
            <a:pPr>
              <a:defRPr/>
            </a:pPr>
            <a:endParaRPr lang="de-DE"/>
          </a:p>
        </p:txBody>
      </p:sp>
      <p:sp>
        <p:nvSpPr>
          <p:cNvPr id="4" name="Foliennummernplatzhalter 3"/>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513420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88E8C015-9AD9-47FC-917D-2BB1D39E1F51}" type="datetime1">
              <a:rPr lang="de-DE" smtClean="0"/>
              <a:t>26.11.2020</a:t>
            </a:fld>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169492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6F2B8AD-62C2-4C16-959E-258EF41330B5}" type="datetime1">
              <a:rPr lang="de-DE" smtClean="0"/>
              <a:t>26.11.2020</a:t>
            </a:fld>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53537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1EE89-29AD-45EB-A5D7-4280E9F5F10B}" type="datetime1">
              <a:rPr lang="de-DE" smtClean="0"/>
              <a:t>26.11.2020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C363F-717F-49C1-919C-37DE8BE88CB8}" type="slidenum">
              <a:rPr lang="de-DE" smtClean="0"/>
              <a:t>‹Nr.›</a:t>
            </a:fld>
            <a:endParaRPr lang="de-DE"/>
          </a:p>
        </p:txBody>
      </p:sp>
    </p:spTree>
    <p:extLst>
      <p:ext uri="{BB962C8B-B14F-4D97-AF65-F5344CB8AC3E}">
        <p14:creationId xmlns:p14="http://schemas.microsoft.com/office/powerpoint/2010/main" val="1374739131"/>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ctrTitle"/>
          </p:nvPr>
        </p:nvSpPr>
        <p:spPr>
          <a:xfrm>
            <a:off x="0" y="692150"/>
            <a:ext cx="9144000" cy="5113338"/>
          </a:xfrm>
        </p:spPr>
        <p:txBody>
          <a:bodyPr>
            <a:normAutofit fontScale="90000"/>
          </a:bodyPr>
          <a:lstStyle/>
          <a:p>
            <a:pPr eaLnBrk="1" hangingPunct="1">
              <a:defRPr/>
            </a:pPr>
            <a:r>
              <a:rPr lang="de-DE" sz="4000" b="1" dirty="0">
                <a:cs typeface="Times New Roman" pitchFamily="18" charset="0"/>
              </a:rPr>
              <a:t>GESUNDHEITSMANAGEMENT I</a:t>
            </a:r>
            <a:br>
              <a:rPr lang="de-DE" sz="4000" b="1" dirty="0">
                <a:cs typeface="Times New Roman" pitchFamily="18" charset="0"/>
              </a:rPr>
            </a:br>
            <a:r>
              <a:rPr lang="de-DE" sz="4000" b="1" dirty="0">
                <a:cs typeface="Times New Roman" pitchFamily="18" charset="0"/>
              </a:rPr>
              <a:t>Teil 3b-3</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2400" b="1" dirty="0">
                <a:cs typeface="Times New Roman" pitchFamily="18" charset="0"/>
              </a:rPr>
              <a:t>Prof. Dr. Steffen Fleßa</a:t>
            </a:r>
            <a:br>
              <a:rPr lang="de-DE" sz="2400" b="1" dirty="0">
                <a:cs typeface="Times New Roman" pitchFamily="18" charset="0"/>
              </a:rPr>
            </a:br>
            <a:r>
              <a:rPr lang="de-DE" sz="2400" b="1" dirty="0" err="1">
                <a:cs typeface="Times New Roman" pitchFamily="18" charset="0"/>
              </a:rPr>
              <a:t>Lst</a:t>
            </a:r>
            <a:r>
              <a:rPr lang="de-DE" sz="2400" b="1" dirty="0">
                <a:cs typeface="Times New Roman" pitchFamily="18" charset="0"/>
              </a:rPr>
              <a:t>. für Allgemeine Betriebswirtschaftslehre und Gesundheitsmanagement</a:t>
            </a:r>
            <a:br>
              <a:rPr lang="de-DE" sz="2400" b="1" dirty="0">
                <a:cs typeface="Times New Roman" pitchFamily="18" charset="0"/>
              </a:rPr>
            </a:br>
            <a:r>
              <a:rPr lang="de-DE" sz="2400" b="1" dirty="0">
                <a:cs typeface="Times New Roman" pitchFamily="18" charset="0"/>
              </a:rPr>
              <a:t>Universität Greifswald</a:t>
            </a:r>
            <a:r>
              <a:rPr lang="de-DE" sz="4000" b="1" dirty="0">
                <a:cs typeface="Times New Roman" pitchFamily="18" charset="0"/>
              </a:rPr>
              <a:t/>
            </a:r>
            <a:br>
              <a:rPr lang="de-DE" sz="4000" b="1" dirty="0">
                <a:cs typeface="Times New Roman" pitchFamily="18" charset="0"/>
              </a:rPr>
            </a:br>
            <a:endParaRPr lang="de-DE" sz="4000" dirty="0"/>
          </a:p>
        </p:txBody>
      </p:sp>
    </p:spTree>
  </p:cSld>
  <p:clrMapOvr>
    <a:masterClrMapping/>
  </p:clrMapOvr>
  <mc:AlternateContent xmlns:mc="http://schemas.openxmlformats.org/markup-compatibility/2006" xmlns:p14="http://schemas.microsoft.com/office/powerpoint/2010/main">
    <mc:Choice Requires="p14">
      <p:transition spd="slow" p14:dur="2000" advTm="7699"/>
    </mc:Choice>
    <mc:Fallback xmlns="">
      <p:transition spd="slow" advTm="769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10"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a:t>
            </a:r>
          </a:p>
        </p:txBody>
      </p:sp>
      <p:sp>
        <p:nvSpPr>
          <p:cNvPr id="939011" name="Rectangle 3"/>
          <p:cNvSpPr>
            <a:spLocks noGrp="1" noChangeArrowheads="1"/>
          </p:cNvSpPr>
          <p:nvPr>
            <p:ph idx="1"/>
          </p:nvPr>
        </p:nvSpPr>
        <p:spPr>
          <a:xfrm>
            <a:off x="457200" y="1341438"/>
            <a:ext cx="8229600" cy="5327650"/>
          </a:xfrm>
        </p:spPr>
        <p:txBody>
          <a:bodyPr>
            <a:normAutofit fontScale="77500" lnSpcReduction="20000"/>
          </a:bodyPr>
          <a:lstStyle/>
          <a:p>
            <a:pPr eaLnBrk="1" hangingPunct="1">
              <a:defRPr/>
            </a:pPr>
            <a:r>
              <a:rPr lang="de-DE" dirty="0"/>
              <a:t>Fehlbelegungsprüfung </a:t>
            </a:r>
          </a:p>
          <a:p>
            <a:pPr lvl="1" eaLnBrk="1" hangingPunct="1">
              <a:defRPr/>
            </a:pPr>
            <a:r>
              <a:rPr lang="de-DE" dirty="0"/>
              <a:t>Rechtsgrundlage: </a:t>
            </a:r>
          </a:p>
          <a:p>
            <a:pPr lvl="2" eaLnBrk="1" hangingPunct="1">
              <a:defRPr/>
            </a:pPr>
            <a:r>
              <a:rPr lang="de-DE" dirty="0"/>
              <a:t>§ 275 ff SGB V</a:t>
            </a:r>
          </a:p>
          <a:p>
            <a:pPr lvl="2" eaLnBrk="1" hangingPunct="1">
              <a:defRPr/>
            </a:pPr>
            <a:r>
              <a:rPr lang="de-DE" dirty="0"/>
              <a:t>§ 17 c I Nr. 1 KHG</a:t>
            </a:r>
          </a:p>
          <a:p>
            <a:pPr lvl="1" eaLnBrk="1" hangingPunct="1">
              <a:defRPr/>
            </a:pPr>
            <a:r>
              <a:rPr lang="de-DE" dirty="0"/>
              <a:t>Informationsasymmetrie / </a:t>
            </a:r>
            <a:r>
              <a:rPr lang="de-DE" dirty="0" err="1"/>
              <a:t>Supplier</a:t>
            </a:r>
            <a:r>
              <a:rPr lang="de-DE" dirty="0"/>
              <a:t> </a:t>
            </a:r>
            <a:r>
              <a:rPr lang="de-DE" dirty="0" err="1"/>
              <a:t>induced</a:t>
            </a:r>
            <a:r>
              <a:rPr lang="de-DE" dirty="0"/>
              <a:t> </a:t>
            </a:r>
            <a:r>
              <a:rPr lang="de-DE" dirty="0" err="1"/>
              <a:t>demand</a:t>
            </a:r>
            <a:r>
              <a:rPr lang="de-DE" dirty="0"/>
              <a:t>: </a:t>
            </a:r>
          </a:p>
          <a:p>
            <a:pPr lvl="2" eaLnBrk="1" hangingPunct="1">
              <a:defRPr/>
            </a:pPr>
            <a:r>
              <a:rPr lang="de-DE" dirty="0"/>
              <a:t>Arzt als Doppelrolle: Leistungsanbieter und Determinante der Nachfrage. </a:t>
            </a:r>
          </a:p>
          <a:p>
            <a:pPr lvl="2" eaLnBrk="1" hangingPunct="1">
              <a:defRPr/>
            </a:pPr>
            <a:r>
              <a:rPr lang="de-DE" dirty="0"/>
              <a:t>Folgen: </a:t>
            </a:r>
          </a:p>
          <a:p>
            <a:pPr lvl="3" eaLnBrk="1" hangingPunct="1">
              <a:defRPr/>
            </a:pPr>
            <a:r>
              <a:rPr lang="de-DE" dirty="0"/>
              <a:t>unnötige Aufnahme ins Krankenhaus (primäre Fehlbelegung) </a:t>
            </a:r>
          </a:p>
          <a:p>
            <a:pPr lvl="3" eaLnBrk="1" hangingPunct="1">
              <a:defRPr/>
            </a:pPr>
            <a:r>
              <a:rPr lang="de-DE" dirty="0"/>
              <a:t>unnötig lange Verweildauer (sekundäre Fehlbelegung)</a:t>
            </a:r>
          </a:p>
          <a:p>
            <a:pPr lvl="1">
              <a:lnSpc>
                <a:spcPct val="120000"/>
              </a:lnSpc>
              <a:defRPr/>
            </a:pPr>
            <a:r>
              <a:rPr lang="de-DE" dirty="0"/>
              <a:t>Prüfung: </a:t>
            </a:r>
          </a:p>
          <a:p>
            <a:pPr lvl="2">
              <a:lnSpc>
                <a:spcPct val="120000"/>
              </a:lnSpc>
              <a:defRPr/>
            </a:pPr>
            <a:r>
              <a:rPr lang="de-DE" dirty="0"/>
              <a:t>stichprobenweise (einfach, </a:t>
            </a:r>
            <a:r>
              <a:rPr lang="de-DE" dirty="0" err="1"/>
              <a:t>ungeschichtet</a:t>
            </a:r>
            <a:r>
              <a:rPr lang="de-DE" dirty="0"/>
              <a:t>) Überprüfung der Notwendigkeit der Einweisung sowie der Verweildauer </a:t>
            </a:r>
          </a:p>
          <a:p>
            <a:pPr lvl="2">
              <a:lnSpc>
                <a:spcPct val="120000"/>
              </a:lnSpc>
              <a:defRPr/>
            </a:pPr>
            <a:r>
              <a:rPr lang="de-DE" dirty="0"/>
              <a:t>5-12% der Fälle, mind. 30</a:t>
            </a:r>
          </a:p>
          <a:p>
            <a:pPr lvl="2">
              <a:lnSpc>
                <a:spcPct val="120000"/>
              </a:lnSpc>
              <a:defRPr/>
            </a:pPr>
            <a:r>
              <a:rPr lang="de-DE" dirty="0"/>
              <a:t>durch </a:t>
            </a:r>
            <a:r>
              <a:rPr lang="de-DE" dirty="0" err="1"/>
              <a:t>MDK</a:t>
            </a:r>
            <a:r>
              <a:rPr lang="de-DE" dirty="0"/>
              <a:t>; </a:t>
            </a:r>
          </a:p>
          <a:p>
            <a:pPr lvl="2">
              <a:lnSpc>
                <a:spcPct val="120000"/>
              </a:lnSpc>
              <a:defRPr/>
            </a:pPr>
            <a:r>
              <a:rPr lang="de-DE" dirty="0"/>
              <a:t>Zeitraum: in der Regel alle 3 Jahre</a:t>
            </a:r>
            <a:endParaRPr lang="de-DE" b="1" dirty="0"/>
          </a:p>
        </p:txBody>
      </p:sp>
      <p:sp>
        <p:nvSpPr>
          <p:cNvPr id="2" name="Foliennummernplatzhalter 1"/>
          <p:cNvSpPr>
            <a:spLocks noGrp="1"/>
          </p:cNvSpPr>
          <p:nvPr>
            <p:ph type="sldNum" sz="quarter" idx="12"/>
          </p:nvPr>
        </p:nvSpPr>
        <p:spPr/>
        <p:txBody>
          <a:bodyPr/>
          <a:lstStyle/>
          <a:p>
            <a:fld id="{AE7C363F-717F-49C1-919C-37DE8BE88CB8}" type="slidenum">
              <a:rPr lang="de-DE" smtClean="0"/>
              <a:t>10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71922"/>
    </mc:Choice>
    <mc:Fallback xmlns="">
      <p:transition spd="slow" advTm="7192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578" name="Rectangle 2"/>
          <p:cNvSpPr>
            <a:spLocks noGrp="1" noChangeArrowheads="1"/>
          </p:cNvSpPr>
          <p:nvPr>
            <p:ph type="title"/>
          </p:nvPr>
        </p:nvSpPr>
        <p:spPr>
          <a:xfrm>
            <a:off x="457200" y="0"/>
            <a:ext cx="8229600" cy="1125538"/>
          </a:xfrm>
        </p:spPr>
        <p:txBody>
          <a:bodyPr/>
          <a:lstStyle/>
          <a:p>
            <a:pPr eaLnBrk="1" hangingPunct="1">
              <a:defRPr/>
            </a:pPr>
            <a:r>
              <a:rPr lang="de-DE" sz="4000" b="1" dirty="0" err="1"/>
              <a:t>Fallpauschalengesetz</a:t>
            </a:r>
            <a:r>
              <a:rPr lang="de-DE" sz="4000" b="1" dirty="0"/>
              <a:t> (FPG)</a:t>
            </a:r>
            <a:endParaRPr lang="de-DE" sz="4000" dirty="0"/>
          </a:p>
        </p:txBody>
      </p:sp>
      <p:sp>
        <p:nvSpPr>
          <p:cNvPr id="920579" name="Rectangle 3"/>
          <p:cNvSpPr>
            <a:spLocks noGrp="1" noChangeArrowheads="1"/>
          </p:cNvSpPr>
          <p:nvPr>
            <p:ph idx="1"/>
          </p:nvPr>
        </p:nvSpPr>
        <p:spPr>
          <a:xfrm>
            <a:off x="457200" y="1052513"/>
            <a:ext cx="8229600" cy="5616575"/>
          </a:xfrm>
        </p:spPr>
        <p:txBody>
          <a:bodyPr>
            <a:normAutofit lnSpcReduction="10000"/>
          </a:bodyPr>
          <a:lstStyle/>
          <a:p>
            <a:pPr eaLnBrk="1" hangingPunct="1">
              <a:lnSpc>
                <a:spcPct val="90000"/>
              </a:lnSpc>
              <a:buFontTx/>
              <a:buNone/>
              <a:defRPr/>
            </a:pPr>
            <a:r>
              <a:rPr lang="de-DE" sz="2800" dirty="0"/>
              <a:t>= Gesetz zur Einführung des diagnose-orientierten Fallpauschalensystems für Krankenhäuser Verabschiedung: 23.4.2002; In Kraft getreten: 24.4.2002</a:t>
            </a:r>
          </a:p>
          <a:p>
            <a:pPr eaLnBrk="1" hangingPunct="1">
              <a:lnSpc>
                <a:spcPct val="90000"/>
              </a:lnSpc>
              <a:defRPr/>
            </a:pPr>
            <a:r>
              <a:rPr lang="de-DE" sz="2800" dirty="0"/>
              <a:t>Inhalt:</a:t>
            </a:r>
          </a:p>
          <a:p>
            <a:pPr lvl="1" eaLnBrk="1" hangingPunct="1">
              <a:lnSpc>
                <a:spcPct val="90000"/>
              </a:lnSpc>
              <a:defRPr/>
            </a:pPr>
            <a:r>
              <a:rPr lang="de-DE" sz="2400" dirty="0"/>
              <a:t>Artikel 1: Änderung des SGB V</a:t>
            </a:r>
          </a:p>
          <a:p>
            <a:pPr lvl="1" eaLnBrk="1" hangingPunct="1">
              <a:lnSpc>
                <a:spcPct val="90000"/>
              </a:lnSpc>
              <a:defRPr/>
            </a:pPr>
            <a:r>
              <a:rPr lang="de-DE" sz="2400" dirty="0"/>
              <a:t>Artikel 2 u. 3: Änderung des KHG</a:t>
            </a:r>
          </a:p>
          <a:p>
            <a:pPr lvl="1" eaLnBrk="1" hangingPunct="1">
              <a:lnSpc>
                <a:spcPct val="90000"/>
              </a:lnSpc>
              <a:defRPr/>
            </a:pPr>
            <a:r>
              <a:rPr lang="de-DE" sz="2400" dirty="0"/>
              <a:t>Artikel 4: Änderung der </a:t>
            </a:r>
            <a:r>
              <a:rPr lang="de-DE" sz="2400" dirty="0" smtClean="0"/>
              <a:t>BPflV </a:t>
            </a:r>
            <a:r>
              <a:rPr lang="de-DE" sz="2400" smtClean="0"/>
              <a:t>(Bundespflegesatzverordnung)</a:t>
            </a:r>
            <a:endParaRPr lang="de-DE" sz="2400" dirty="0"/>
          </a:p>
          <a:p>
            <a:pPr lvl="2" eaLnBrk="1" hangingPunct="1">
              <a:lnSpc>
                <a:spcPct val="90000"/>
              </a:lnSpc>
              <a:defRPr/>
            </a:pPr>
            <a:r>
              <a:rPr lang="de-DE" sz="2000" dirty="0"/>
              <a:t>Hinweis: </a:t>
            </a:r>
          </a:p>
          <a:p>
            <a:pPr lvl="3" eaLnBrk="1" hangingPunct="1">
              <a:lnSpc>
                <a:spcPct val="90000"/>
              </a:lnSpc>
              <a:defRPr/>
            </a:pPr>
            <a:r>
              <a:rPr lang="de-DE" sz="1800" dirty="0"/>
              <a:t>Mit der obligatorischen bundesweiten Einführung der DRG in 2004, gilt die BPflV nur noch für die Krankenhäuser, die nicht in das DRG-System einbezogen sind (psychiatrische Krankenhäuser). </a:t>
            </a:r>
          </a:p>
          <a:p>
            <a:pPr lvl="1" eaLnBrk="1" hangingPunct="1">
              <a:lnSpc>
                <a:spcPct val="90000"/>
              </a:lnSpc>
              <a:defRPr/>
            </a:pPr>
            <a:r>
              <a:rPr lang="de-DE" sz="2400" dirty="0"/>
              <a:t>Artikel 5: Gesetz über die Entgelte für voll- und teilstationäre Krankenhausleistungen (Krankenhausentgeltgesetz, KHEntgG)</a:t>
            </a:r>
          </a:p>
        </p:txBody>
      </p:sp>
      <p:sp>
        <p:nvSpPr>
          <p:cNvPr id="2" name="Foliennummernplatzhalter 1"/>
          <p:cNvSpPr>
            <a:spLocks noGrp="1"/>
          </p:cNvSpPr>
          <p:nvPr>
            <p:ph type="sldNum" sz="quarter" idx="12"/>
          </p:nvPr>
        </p:nvSpPr>
        <p:spPr/>
        <p:txBody>
          <a:bodyPr/>
          <a:lstStyle/>
          <a:p>
            <a:fld id="{AE7C363F-717F-49C1-919C-37DE8BE88CB8}" type="slidenum">
              <a:rPr lang="de-DE" smtClean="0"/>
              <a:t>11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19593"/>
    </mc:Choice>
    <mc:Fallback xmlns="">
      <p:transition spd="slow" advTm="11959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a:xfrm>
            <a:off x="457200" y="0"/>
            <a:ext cx="8229600" cy="1125538"/>
          </a:xfrm>
        </p:spPr>
        <p:txBody>
          <a:bodyPr/>
          <a:lstStyle/>
          <a:p>
            <a:pPr eaLnBrk="1" hangingPunct="1">
              <a:defRPr/>
            </a:pPr>
            <a:r>
              <a:rPr lang="de-DE" sz="4000"/>
              <a:t>Zeitplan der DRG-Einführung</a:t>
            </a:r>
          </a:p>
        </p:txBody>
      </p:sp>
      <p:sp>
        <p:nvSpPr>
          <p:cNvPr id="988163" name="Rectangle 3"/>
          <p:cNvSpPr>
            <a:spLocks noGrp="1" noChangeArrowheads="1"/>
          </p:cNvSpPr>
          <p:nvPr>
            <p:ph idx="1"/>
          </p:nvPr>
        </p:nvSpPr>
        <p:spPr>
          <a:xfrm>
            <a:off x="457200" y="1052513"/>
            <a:ext cx="8229600" cy="5616575"/>
          </a:xfrm>
        </p:spPr>
        <p:txBody>
          <a:bodyPr/>
          <a:lstStyle/>
          <a:p>
            <a:pPr eaLnBrk="1" hangingPunct="1">
              <a:defRPr/>
            </a:pPr>
            <a:r>
              <a:rPr lang="de-DE" sz="2800"/>
              <a:t>Nach KHEntgG (Stand 2002): </a:t>
            </a:r>
          </a:p>
          <a:p>
            <a:pPr lvl="1" eaLnBrk="1" hangingPunct="1">
              <a:defRPr/>
            </a:pPr>
            <a:r>
              <a:rPr lang="de-DE" sz="2400"/>
              <a:t>1. Oktober 2002: Fertigstellung der Entgeltkataloge</a:t>
            </a:r>
          </a:p>
          <a:p>
            <a:pPr lvl="1" eaLnBrk="1" hangingPunct="1">
              <a:defRPr/>
            </a:pPr>
            <a:r>
              <a:rPr lang="de-DE" sz="2400"/>
              <a:t>1. Januar 2003: </a:t>
            </a:r>
          </a:p>
          <a:p>
            <a:pPr lvl="3" eaLnBrk="1" hangingPunct="1">
              <a:defRPr/>
            </a:pPr>
            <a:r>
              <a:rPr lang="de-DE" sz="1800"/>
              <a:t>Optionsrecht. Krankenhäuser können auf freiwilliger Basis die neuen Fallpauschalen abrechnen.</a:t>
            </a:r>
          </a:p>
          <a:p>
            <a:pPr lvl="1" eaLnBrk="1" hangingPunct="1">
              <a:defRPr/>
            </a:pPr>
            <a:r>
              <a:rPr lang="de-DE" sz="2400"/>
              <a:t>1. Januar 2004: </a:t>
            </a:r>
          </a:p>
          <a:p>
            <a:pPr lvl="3" eaLnBrk="1" hangingPunct="1">
              <a:defRPr/>
            </a:pPr>
            <a:r>
              <a:rPr lang="de-DE" sz="1800"/>
              <a:t>Verpflichtende Einführung der DRGs</a:t>
            </a:r>
          </a:p>
          <a:p>
            <a:pPr lvl="3" eaLnBrk="1" hangingPunct="1">
              <a:defRPr/>
            </a:pPr>
            <a:r>
              <a:rPr lang="de-DE" sz="1800"/>
              <a:t>Budgetneutrale Umsetzung, d.h. es werden konventionelle Budgets vereinbart und die Preise der Fallpauschalen aus den hausindividuellen Budgets entwickelt.</a:t>
            </a:r>
          </a:p>
          <a:p>
            <a:pPr lvl="1" eaLnBrk="1" hangingPunct="1">
              <a:defRPr/>
            </a:pPr>
            <a:r>
              <a:rPr lang="de-DE" sz="2400"/>
              <a:t>2005 – 2006: </a:t>
            </a:r>
          </a:p>
          <a:p>
            <a:pPr lvl="3" eaLnBrk="1" hangingPunct="1">
              <a:defRPr/>
            </a:pPr>
            <a:r>
              <a:rPr lang="de-DE" sz="1800"/>
              <a:t>Schrittweise Anpassung der hausindividuellen Preise an die landeseinheitlichen Preise</a:t>
            </a:r>
            <a:r>
              <a:rPr lang="de-DE" sz="1200"/>
              <a:t> </a:t>
            </a:r>
          </a:p>
          <a:p>
            <a:pPr lvl="1" eaLnBrk="1" hangingPunct="1">
              <a:defRPr/>
            </a:pPr>
            <a:r>
              <a:rPr lang="de-DE" sz="2400"/>
              <a:t>1. Januar 2007: „Echtbetrieb“</a:t>
            </a:r>
          </a:p>
        </p:txBody>
      </p:sp>
      <p:sp>
        <p:nvSpPr>
          <p:cNvPr id="2" name="Foliennummernplatzhalter 1"/>
          <p:cNvSpPr>
            <a:spLocks noGrp="1"/>
          </p:cNvSpPr>
          <p:nvPr>
            <p:ph type="sldNum" sz="quarter" idx="12"/>
          </p:nvPr>
        </p:nvSpPr>
        <p:spPr/>
        <p:txBody>
          <a:bodyPr/>
          <a:lstStyle/>
          <a:p>
            <a:fld id="{AE7C363F-717F-49C1-919C-37DE8BE88CB8}" type="slidenum">
              <a:rPr lang="de-DE" smtClean="0"/>
              <a:t>12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11921"/>
    </mc:Choice>
    <mc:Fallback xmlns="">
      <p:transition spd="slow" advTm="111921"/>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22" name="Rectangle 10"/>
          <p:cNvSpPr>
            <a:spLocks noChangeArrowheads="1"/>
          </p:cNvSpPr>
          <p:nvPr/>
        </p:nvSpPr>
        <p:spPr bwMode="auto">
          <a:xfrm>
            <a:off x="107950" y="1628775"/>
            <a:ext cx="8712200" cy="5040313"/>
          </a:xfrm>
          <a:prstGeom prst="rect">
            <a:avLst/>
          </a:prstGeom>
          <a:solidFill>
            <a:schemeClr val="bg1"/>
          </a:solidFill>
          <a:ln w="9525">
            <a:solidFill>
              <a:schemeClr val="tx1"/>
            </a:solidFill>
            <a:miter lim="800000"/>
            <a:headEnd/>
            <a:tailEnd/>
          </a:ln>
          <a:effectLst/>
        </p:spPr>
        <p:txBody>
          <a:bodyPr wrap="none" anchor="ctr"/>
          <a:lstStyle/>
          <a:p>
            <a:pPr>
              <a:defRPr/>
            </a:pPr>
            <a:endParaRPr lang="de-DE"/>
          </a:p>
        </p:txBody>
      </p:sp>
      <p:sp>
        <p:nvSpPr>
          <p:cNvPr id="986114" name="Rectangle 2"/>
          <p:cNvSpPr>
            <a:spLocks noGrp="1" noChangeArrowheads="1"/>
          </p:cNvSpPr>
          <p:nvPr>
            <p:ph type="title"/>
          </p:nvPr>
        </p:nvSpPr>
        <p:spPr/>
        <p:txBody>
          <a:bodyPr/>
          <a:lstStyle/>
          <a:p>
            <a:pPr eaLnBrk="1" hangingPunct="1">
              <a:defRPr/>
            </a:pPr>
            <a:r>
              <a:rPr lang="de-DE"/>
              <a:t>Vergütungsbedingungen</a:t>
            </a:r>
          </a:p>
        </p:txBody>
      </p:sp>
      <p:sp>
        <p:nvSpPr>
          <p:cNvPr id="986117" name="Rectangle 5"/>
          <p:cNvSpPr>
            <a:spLocks noChangeArrowheads="1"/>
          </p:cNvSpPr>
          <p:nvPr/>
        </p:nvSpPr>
        <p:spPr bwMode="auto">
          <a:xfrm>
            <a:off x="755650" y="2133600"/>
            <a:ext cx="3429000" cy="762000"/>
          </a:xfrm>
          <a:prstGeom prst="rect">
            <a:avLst/>
          </a:prstGeom>
          <a:solidFill>
            <a:schemeClr val="accent1"/>
          </a:solidFill>
          <a:ln w="9525">
            <a:miter lim="800000"/>
            <a:headEnd/>
            <a:tailEnd/>
          </a:ln>
          <a:effectLst/>
          <a:scene3d>
            <a:camera prst="legacyObliqueTopRight"/>
            <a:lightRig rig="legacyFlat3" dir="b"/>
          </a:scene3d>
          <a:sp3d extrusionH="430200" prstMaterial="legacyPlastic">
            <a:bevelT w="13500" h="13500" prst="angle"/>
            <a:bevelB w="13500" h="13500" prst="angle"/>
            <a:extrusionClr>
              <a:srgbClr val="66FF66"/>
            </a:extrusionClr>
          </a:sp3d>
        </p:spPr>
        <p:txBody>
          <a:bodyPr wrap="none" anchor="ctr">
            <a:flatTx/>
          </a:bodyPr>
          <a:lstStyle/>
          <a:p>
            <a:pPr>
              <a:defRPr/>
            </a:pPr>
            <a:r>
              <a:rPr lang="de-DE" sz="2400">
                <a:solidFill>
                  <a:schemeClr val="bg1"/>
                </a:solidFill>
                <a:effectLst>
                  <a:outerShdw blurRad="38100" dist="38100" dir="2700000" algn="tl">
                    <a:srgbClr val="000000"/>
                  </a:outerShdw>
                </a:effectLst>
                <a:latin typeface="Times New Roman" pitchFamily="18" charset="0"/>
              </a:rPr>
              <a:t>2003</a:t>
            </a:r>
          </a:p>
        </p:txBody>
      </p:sp>
      <p:sp>
        <p:nvSpPr>
          <p:cNvPr id="986118" name="Rectangle 6"/>
          <p:cNvSpPr>
            <a:spLocks noChangeArrowheads="1"/>
          </p:cNvSpPr>
          <p:nvPr/>
        </p:nvSpPr>
        <p:spPr bwMode="auto">
          <a:xfrm>
            <a:off x="4489450" y="2133600"/>
            <a:ext cx="3505200" cy="762000"/>
          </a:xfrm>
          <a:prstGeom prst="rect">
            <a:avLst/>
          </a:prstGeom>
          <a:solidFill>
            <a:schemeClr val="accent1"/>
          </a:solidFill>
          <a:ln w="9525">
            <a:miter lim="800000"/>
            <a:headEnd/>
            <a:tailEnd/>
          </a:ln>
          <a:effectLst/>
          <a:scene3d>
            <a:camera prst="legacyObliqueTopRight"/>
            <a:lightRig rig="legacyFlat3" dir="b"/>
          </a:scene3d>
          <a:sp3d extrusionH="430200" prstMaterial="legacyPlastic">
            <a:bevelT w="13500" h="13500" prst="angle"/>
            <a:bevelB w="13500" h="13500" prst="angle"/>
            <a:extrusionClr>
              <a:srgbClr val="66FF66"/>
            </a:extrusionClr>
          </a:sp3d>
        </p:spPr>
        <p:txBody>
          <a:bodyPr wrap="none" anchor="ctr">
            <a:flatTx/>
          </a:bodyPr>
          <a:lstStyle/>
          <a:p>
            <a:pPr>
              <a:defRPr/>
            </a:pPr>
            <a:r>
              <a:rPr lang="de-DE" sz="2400">
                <a:solidFill>
                  <a:schemeClr val="bg1"/>
                </a:solidFill>
                <a:effectLst>
                  <a:outerShdw blurRad="38100" dist="38100" dir="2700000" algn="tl">
                    <a:srgbClr val="000000"/>
                  </a:outerShdw>
                </a:effectLst>
                <a:latin typeface="Times New Roman" pitchFamily="18" charset="0"/>
              </a:rPr>
              <a:t>2004</a:t>
            </a:r>
          </a:p>
        </p:txBody>
      </p:sp>
      <p:sp>
        <p:nvSpPr>
          <p:cNvPr id="986119" name="Rectangle 7"/>
          <p:cNvSpPr>
            <a:spLocks noChangeArrowheads="1"/>
          </p:cNvSpPr>
          <p:nvPr/>
        </p:nvSpPr>
        <p:spPr bwMode="auto">
          <a:xfrm>
            <a:off x="831850" y="5181600"/>
            <a:ext cx="7162800" cy="533400"/>
          </a:xfrm>
          <a:prstGeom prst="rect">
            <a:avLst/>
          </a:prstGeom>
          <a:solidFill>
            <a:schemeClr val="accent1"/>
          </a:solidFill>
          <a:ln w="9525">
            <a:miter lim="800000"/>
            <a:headEnd/>
            <a:tailEnd/>
          </a:ln>
          <a:effectLst/>
          <a:scene3d>
            <a:camera prst="legacyObliqueTopRight"/>
            <a:lightRig rig="legacyFlat3" dir="b"/>
          </a:scene3d>
          <a:sp3d extrusionH="430200" prstMaterial="legacyPlastic">
            <a:bevelT w="13500" h="13500" prst="angle"/>
            <a:bevelB w="13500" h="13500" prst="angle"/>
            <a:extrusionClr>
              <a:srgbClr val="FFCC00"/>
            </a:extrusionClr>
          </a:sp3d>
        </p:spPr>
        <p:txBody>
          <a:bodyPr wrap="none" anchor="ctr">
            <a:flatTx/>
          </a:bodyPr>
          <a:lstStyle/>
          <a:p>
            <a:pPr algn="l">
              <a:defRPr/>
            </a:pPr>
            <a:r>
              <a:rPr lang="de-DE" sz="2400">
                <a:solidFill>
                  <a:schemeClr val="bg1"/>
                </a:solidFill>
                <a:effectLst>
                  <a:outerShdw blurRad="38100" dist="38100" dir="2700000" algn="tl">
                    <a:srgbClr val="000000"/>
                  </a:outerShdw>
                </a:effectLst>
                <a:latin typeface="Times New Roman" pitchFamily="18" charset="0"/>
              </a:rPr>
              <a:t>FPG (2003 optional)</a:t>
            </a:r>
          </a:p>
        </p:txBody>
      </p:sp>
      <p:sp>
        <p:nvSpPr>
          <p:cNvPr id="986120" name="Rectangle 8"/>
          <p:cNvSpPr>
            <a:spLocks noChangeArrowheads="1"/>
          </p:cNvSpPr>
          <p:nvPr/>
        </p:nvSpPr>
        <p:spPr bwMode="auto">
          <a:xfrm>
            <a:off x="831850" y="4267200"/>
            <a:ext cx="3352800" cy="533400"/>
          </a:xfrm>
          <a:prstGeom prst="rect">
            <a:avLst/>
          </a:prstGeom>
          <a:solidFill>
            <a:schemeClr val="accent1"/>
          </a:solidFill>
          <a:ln w="9525">
            <a:miter lim="800000"/>
            <a:headEnd/>
            <a:tailEnd/>
          </a:ln>
          <a:effectLst/>
          <a:scene3d>
            <a:camera prst="legacyObliqueTopRight"/>
            <a:lightRig rig="legacyFlat3" dir="b"/>
          </a:scene3d>
          <a:sp3d extrusionH="430200" prstMaterial="legacyPlastic">
            <a:bevelT w="13500" h="13500" prst="angle"/>
            <a:bevelB w="13500" h="13500" prst="angle"/>
            <a:extrusionClr>
              <a:srgbClr val="FF0066"/>
            </a:extrusionClr>
          </a:sp3d>
        </p:spPr>
        <p:txBody>
          <a:bodyPr wrap="none" anchor="ctr">
            <a:flatTx/>
          </a:bodyPr>
          <a:lstStyle/>
          <a:p>
            <a:pPr algn="l">
              <a:defRPr/>
            </a:pPr>
            <a:r>
              <a:rPr lang="de-DE" sz="2400">
                <a:solidFill>
                  <a:schemeClr val="bg1"/>
                </a:solidFill>
                <a:effectLst>
                  <a:outerShdw blurRad="38100" dist="38100" dir="2700000" algn="tl">
                    <a:srgbClr val="000000"/>
                  </a:outerShdw>
                </a:effectLst>
                <a:latin typeface="Times New Roman" pitchFamily="18" charset="0"/>
              </a:rPr>
              <a:t>BPflV</a:t>
            </a:r>
          </a:p>
        </p:txBody>
      </p:sp>
      <p:sp>
        <p:nvSpPr>
          <p:cNvPr id="2" name="Foliennummernplatzhalter 1"/>
          <p:cNvSpPr>
            <a:spLocks noGrp="1"/>
          </p:cNvSpPr>
          <p:nvPr>
            <p:ph type="sldNum" sz="quarter" idx="12"/>
          </p:nvPr>
        </p:nvSpPr>
        <p:spPr/>
        <p:txBody>
          <a:bodyPr/>
          <a:lstStyle/>
          <a:p>
            <a:fld id="{AE7C363F-717F-49C1-919C-37DE8BE88CB8}" type="slidenum">
              <a:rPr lang="de-DE" smtClean="0"/>
              <a:t>13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4268"/>
    </mc:Choice>
    <mc:Fallback xmlns="">
      <p:transition spd="slow" advTm="34268"/>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Rectangle 2"/>
          <p:cNvSpPr>
            <a:spLocks noGrp="1" noChangeArrowheads="1"/>
          </p:cNvSpPr>
          <p:nvPr>
            <p:ph type="title"/>
          </p:nvPr>
        </p:nvSpPr>
        <p:spPr>
          <a:xfrm>
            <a:off x="457200" y="0"/>
            <a:ext cx="8229600" cy="1125538"/>
          </a:xfrm>
        </p:spPr>
        <p:txBody>
          <a:bodyPr/>
          <a:lstStyle/>
          <a:p>
            <a:pPr eaLnBrk="1" hangingPunct="1">
              <a:defRPr/>
            </a:pPr>
            <a:r>
              <a:rPr lang="de-DE" sz="4000" b="1"/>
              <a:t>Fallpauschalengesetz FPG</a:t>
            </a:r>
          </a:p>
        </p:txBody>
      </p:sp>
      <p:sp>
        <p:nvSpPr>
          <p:cNvPr id="921603" name="Rectangle 3"/>
          <p:cNvSpPr>
            <a:spLocks noGrp="1" noChangeArrowheads="1"/>
          </p:cNvSpPr>
          <p:nvPr>
            <p:ph idx="1"/>
          </p:nvPr>
        </p:nvSpPr>
        <p:spPr>
          <a:xfrm>
            <a:off x="457200" y="1341438"/>
            <a:ext cx="8229600" cy="5327650"/>
          </a:xfrm>
        </p:spPr>
        <p:txBody>
          <a:bodyPr/>
          <a:lstStyle/>
          <a:p>
            <a:pPr eaLnBrk="1" hangingPunct="1">
              <a:defRPr/>
            </a:pPr>
            <a:r>
              <a:rPr lang="de-DE"/>
              <a:t>Zuschlagsregelung</a:t>
            </a:r>
          </a:p>
          <a:p>
            <a:pPr lvl="1" eaLnBrk="1" hangingPunct="1">
              <a:defRPr/>
            </a:pPr>
            <a:r>
              <a:rPr lang="de-DE"/>
              <a:t>Sicherstellungszuschläge:</a:t>
            </a:r>
          </a:p>
          <a:p>
            <a:pPr lvl="3" eaLnBrk="1" hangingPunct="1">
              <a:defRPr/>
            </a:pPr>
            <a:r>
              <a:rPr lang="de-DE"/>
              <a:t>nach bundeseinheitlichen Kriterien (Empfehlungscharakter)</a:t>
            </a:r>
          </a:p>
          <a:p>
            <a:pPr lvl="3" eaLnBrk="1" hangingPunct="1">
              <a:defRPr/>
            </a:pPr>
            <a:r>
              <a:rPr lang="de-DE"/>
              <a:t>Landesrecht: entscheidet allein über Zuschläge</a:t>
            </a:r>
          </a:p>
          <a:p>
            <a:pPr lvl="1" eaLnBrk="1" hangingPunct="1">
              <a:defRPr/>
            </a:pPr>
            <a:r>
              <a:rPr lang="de-DE"/>
              <a:t>Medizinischer Fortschritt: örtliche Vergütungsvereinbarungen für innovative Methoden</a:t>
            </a:r>
          </a:p>
          <a:p>
            <a:pPr lvl="1" eaLnBrk="1" hangingPunct="1">
              <a:defRPr/>
            </a:pPr>
            <a:r>
              <a:rPr lang="de-DE"/>
              <a:t>Ausbildungsstättenzuschläge</a:t>
            </a:r>
          </a:p>
        </p:txBody>
      </p:sp>
      <p:sp>
        <p:nvSpPr>
          <p:cNvPr id="2" name="Foliennummernplatzhalter 1"/>
          <p:cNvSpPr>
            <a:spLocks noGrp="1"/>
          </p:cNvSpPr>
          <p:nvPr>
            <p:ph type="sldNum" sz="quarter" idx="12"/>
          </p:nvPr>
        </p:nvSpPr>
        <p:spPr/>
        <p:txBody>
          <a:bodyPr/>
          <a:lstStyle/>
          <a:p>
            <a:fld id="{AE7C363F-717F-49C1-919C-37DE8BE88CB8}" type="slidenum">
              <a:rPr lang="de-DE" smtClean="0"/>
              <a:t>14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94793"/>
    </mc:Choice>
    <mc:Fallback xmlns="">
      <p:transition spd="slow" advTm="19479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82" name="Rectangle 2"/>
          <p:cNvSpPr>
            <a:spLocks noGrp="1" noChangeArrowheads="1"/>
          </p:cNvSpPr>
          <p:nvPr>
            <p:ph type="title"/>
          </p:nvPr>
        </p:nvSpPr>
        <p:spPr>
          <a:xfrm>
            <a:off x="457200" y="0"/>
            <a:ext cx="8229600" cy="1125538"/>
          </a:xfrm>
        </p:spPr>
        <p:txBody>
          <a:bodyPr/>
          <a:lstStyle/>
          <a:p>
            <a:pPr eaLnBrk="1" hangingPunct="1">
              <a:defRPr/>
            </a:pPr>
            <a:r>
              <a:rPr lang="de-DE" sz="4000" b="1"/>
              <a:t>Fallpauschalengesetz FPG</a:t>
            </a:r>
          </a:p>
        </p:txBody>
      </p:sp>
      <p:sp>
        <p:nvSpPr>
          <p:cNvPr id="942083" name="Rectangle 3"/>
          <p:cNvSpPr>
            <a:spLocks noGrp="1" noChangeArrowheads="1"/>
          </p:cNvSpPr>
          <p:nvPr>
            <p:ph idx="1"/>
          </p:nvPr>
        </p:nvSpPr>
        <p:spPr>
          <a:xfrm>
            <a:off x="457200" y="1341438"/>
            <a:ext cx="8229600" cy="5327650"/>
          </a:xfrm>
        </p:spPr>
        <p:txBody>
          <a:bodyPr/>
          <a:lstStyle/>
          <a:p>
            <a:pPr eaLnBrk="1" hangingPunct="1">
              <a:lnSpc>
                <a:spcPct val="90000"/>
              </a:lnSpc>
              <a:defRPr/>
            </a:pPr>
            <a:r>
              <a:rPr lang="de-DE" sz="2800"/>
              <a:t>Qualitätssicherung</a:t>
            </a:r>
          </a:p>
          <a:p>
            <a:pPr lvl="1" eaLnBrk="1" hangingPunct="1">
              <a:lnSpc>
                <a:spcPct val="90000"/>
              </a:lnSpc>
              <a:defRPr/>
            </a:pPr>
            <a:r>
              <a:rPr lang="de-DE" sz="2400"/>
              <a:t>Mindestanforderungen an die Struktur- und Ergebnisqualität</a:t>
            </a:r>
          </a:p>
          <a:p>
            <a:pPr lvl="1" eaLnBrk="1" hangingPunct="1">
              <a:lnSpc>
                <a:spcPct val="90000"/>
              </a:lnSpc>
              <a:defRPr/>
            </a:pPr>
            <a:r>
              <a:rPr lang="de-DE" sz="2400"/>
              <a:t>Mindestmengenkataloge</a:t>
            </a:r>
          </a:p>
          <a:p>
            <a:pPr lvl="1" eaLnBrk="1" hangingPunct="1">
              <a:lnSpc>
                <a:spcPct val="90000"/>
              </a:lnSpc>
              <a:defRPr/>
            </a:pPr>
            <a:r>
              <a:rPr lang="de-DE" sz="2400"/>
              <a:t>Qualitätsberichte</a:t>
            </a:r>
          </a:p>
          <a:p>
            <a:pPr lvl="2" eaLnBrk="1" hangingPunct="1">
              <a:lnSpc>
                <a:spcPct val="90000"/>
              </a:lnSpc>
              <a:defRPr/>
            </a:pPr>
            <a:r>
              <a:rPr lang="de-DE" sz="2000"/>
              <a:t>Krankenhäuser sind verpflichtet aufzuzeigen, wie sie an der Umsetzung der Qualitätsanforderungen arbeiten</a:t>
            </a:r>
          </a:p>
          <a:p>
            <a:pPr lvl="2" eaLnBrk="1" hangingPunct="1">
              <a:lnSpc>
                <a:spcPct val="90000"/>
              </a:lnSpc>
              <a:defRPr/>
            </a:pPr>
            <a:r>
              <a:rPr lang="de-DE" sz="2000"/>
              <a:t>Ab 2005 veröffentlichen die Krankenkassen die Qualitätsberichte im Internet</a:t>
            </a:r>
          </a:p>
          <a:p>
            <a:pPr lvl="1" eaLnBrk="1" hangingPunct="1">
              <a:lnSpc>
                <a:spcPct val="90000"/>
              </a:lnSpc>
              <a:defRPr/>
            </a:pPr>
            <a:r>
              <a:rPr lang="de-DE" sz="2400"/>
              <a:t>Prüfung durch den MDK:</a:t>
            </a:r>
          </a:p>
          <a:p>
            <a:pPr lvl="2" eaLnBrk="1" hangingPunct="1">
              <a:lnSpc>
                <a:spcPct val="90000"/>
              </a:lnSpc>
              <a:defRPr/>
            </a:pPr>
            <a:r>
              <a:rPr lang="de-DE" sz="2000"/>
              <a:t>Stichprobenprüfung, um vorzeitige Verlegung oder Entlassung zu unterbinden</a:t>
            </a:r>
          </a:p>
          <a:p>
            <a:pPr lvl="1" eaLnBrk="1" hangingPunct="1">
              <a:lnSpc>
                <a:spcPct val="90000"/>
              </a:lnSpc>
              <a:defRPr/>
            </a:pPr>
            <a:r>
              <a:rPr lang="de-DE" sz="2400"/>
              <a:t>Verbesserung der Arbeitszeitgestaltung</a:t>
            </a:r>
          </a:p>
          <a:p>
            <a:pPr lvl="2" eaLnBrk="1" hangingPunct="1">
              <a:lnSpc>
                <a:spcPct val="90000"/>
              </a:lnSpc>
              <a:defRPr/>
            </a:pPr>
            <a:r>
              <a:rPr lang="de-DE" sz="2000"/>
              <a:t>200 Millionen € Programm (2003/2004)</a:t>
            </a:r>
          </a:p>
        </p:txBody>
      </p:sp>
      <p:sp>
        <p:nvSpPr>
          <p:cNvPr id="2" name="Foliennummernplatzhalter 1"/>
          <p:cNvSpPr>
            <a:spLocks noGrp="1"/>
          </p:cNvSpPr>
          <p:nvPr>
            <p:ph type="sldNum" sz="quarter" idx="12"/>
          </p:nvPr>
        </p:nvSpPr>
        <p:spPr/>
        <p:txBody>
          <a:bodyPr/>
          <a:lstStyle/>
          <a:p>
            <a:fld id="{AE7C363F-717F-49C1-919C-37DE8BE88CB8}" type="slidenum">
              <a:rPr lang="de-DE" smtClean="0"/>
              <a:t>15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45069"/>
    </mc:Choice>
    <mc:Fallback xmlns="">
      <p:transition spd="slow" advTm="145069"/>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2"/>
          <p:cNvSpPr>
            <a:spLocks noGrp="1" noChangeArrowheads="1"/>
          </p:cNvSpPr>
          <p:nvPr>
            <p:ph type="title"/>
          </p:nvPr>
        </p:nvSpPr>
        <p:spPr/>
        <p:txBody>
          <a:bodyPr/>
          <a:lstStyle/>
          <a:p>
            <a:pPr eaLnBrk="1" hangingPunct="1">
              <a:defRPr/>
            </a:pPr>
            <a:r>
              <a:rPr lang="de-DE"/>
              <a:t>GKV-Modernisierungsgesetz</a:t>
            </a:r>
          </a:p>
        </p:txBody>
      </p:sp>
      <p:sp>
        <p:nvSpPr>
          <p:cNvPr id="952323" name="Rectangle 3"/>
          <p:cNvSpPr>
            <a:spLocks noGrp="1" noChangeArrowheads="1"/>
          </p:cNvSpPr>
          <p:nvPr>
            <p:ph idx="1"/>
          </p:nvPr>
        </p:nvSpPr>
        <p:spPr/>
        <p:txBody>
          <a:bodyPr/>
          <a:lstStyle/>
          <a:p>
            <a:pPr eaLnBrk="1" hangingPunct="1">
              <a:buFontTx/>
              <a:buNone/>
              <a:defRPr/>
            </a:pPr>
            <a:r>
              <a:rPr lang="de-DE" dirty="0"/>
              <a:t>= Gesetz zur Modernisierung der Gesetzlichen Krankenversicherung (</a:t>
            </a:r>
            <a:r>
              <a:rPr lang="de-DE" dirty="0" err="1"/>
              <a:t>GMG</a:t>
            </a:r>
            <a:r>
              <a:rPr lang="de-DE" dirty="0"/>
              <a:t>)</a:t>
            </a:r>
          </a:p>
          <a:p>
            <a:pPr>
              <a:defRPr/>
            </a:pPr>
            <a:r>
              <a:rPr lang="de-DE" dirty="0"/>
              <a:t>Verabschiedet: 14.11.2003; In Kraft getreten: 1.1.2004</a:t>
            </a:r>
          </a:p>
          <a:p>
            <a:pPr eaLnBrk="1" hangingPunct="1">
              <a:defRPr/>
            </a:pPr>
            <a:r>
              <a:rPr lang="de-DE" dirty="0"/>
              <a:t>Ziel: </a:t>
            </a:r>
            <a:r>
              <a:rPr lang="de-DE" dirty="0" err="1"/>
              <a:t>GKV</a:t>
            </a:r>
            <a:r>
              <a:rPr lang="de-DE" dirty="0"/>
              <a:t> soll 2004 (und in Folgejahren) um jeweils 10 Mrd. € entlastet werden </a:t>
            </a:r>
            <a:r>
              <a:rPr lang="de-DE" dirty="0">
                <a:sym typeface="Wingdings" pitchFamily="2" charset="2"/>
              </a:rPr>
              <a:t> Beitragssatzsenkung </a:t>
            </a:r>
          </a:p>
        </p:txBody>
      </p:sp>
      <p:sp>
        <p:nvSpPr>
          <p:cNvPr id="2" name="Foliennummernplatzhalter 1"/>
          <p:cNvSpPr>
            <a:spLocks noGrp="1"/>
          </p:cNvSpPr>
          <p:nvPr>
            <p:ph type="sldNum" sz="quarter" idx="12"/>
          </p:nvPr>
        </p:nvSpPr>
        <p:spPr/>
        <p:txBody>
          <a:bodyPr/>
          <a:lstStyle/>
          <a:p>
            <a:fld id="{AE7C363F-717F-49C1-919C-37DE8BE88CB8}" type="slidenum">
              <a:rPr lang="de-DE" smtClean="0"/>
              <a:t>16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4618"/>
    </mc:Choice>
    <mc:Fallback xmlns="">
      <p:transition spd="slow" advTm="64618"/>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490" name="Rectangle 2"/>
          <p:cNvSpPr>
            <a:spLocks noGrp="1" noChangeArrowheads="1"/>
          </p:cNvSpPr>
          <p:nvPr>
            <p:ph type="title"/>
          </p:nvPr>
        </p:nvSpPr>
        <p:spPr>
          <a:xfrm>
            <a:off x="457200" y="0"/>
            <a:ext cx="8229600" cy="836613"/>
          </a:xfrm>
        </p:spPr>
        <p:txBody>
          <a:bodyPr/>
          <a:lstStyle/>
          <a:p>
            <a:pPr eaLnBrk="1" hangingPunct="1">
              <a:defRPr/>
            </a:pPr>
            <a:r>
              <a:rPr lang="de-DE"/>
              <a:t>GMG: Wichtigste Änderungen</a:t>
            </a:r>
          </a:p>
        </p:txBody>
      </p:sp>
      <p:sp>
        <p:nvSpPr>
          <p:cNvPr id="959491" name="Rectangle 3"/>
          <p:cNvSpPr>
            <a:spLocks noGrp="1" noChangeArrowheads="1"/>
          </p:cNvSpPr>
          <p:nvPr>
            <p:ph idx="1"/>
          </p:nvPr>
        </p:nvSpPr>
        <p:spPr>
          <a:xfrm>
            <a:off x="457200" y="836613"/>
            <a:ext cx="8229600" cy="5688012"/>
          </a:xfrm>
        </p:spPr>
        <p:txBody>
          <a:bodyPr/>
          <a:lstStyle/>
          <a:p>
            <a:pPr eaLnBrk="1" hangingPunct="1">
              <a:defRPr/>
            </a:pPr>
            <a:endParaRPr lang="de-DE" sz="2800" dirty="0"/>
          </a:p>
          <a:p>
            <a:pPr eaLnBrk="1" hangingPunct="1">
              <a:defRPr/>
            </a:pPr>
            <a:r>
              <a:rPr lang="de-DE" sz="2800" dirty="0"/>
              <a:t>Zuzahlungen</a:t>
            </a:r>
          </a:p>
          <a:p>
            <a:pPr eaLnBrk="1" hangingPunct="1">
              <a:defRPr/>
            </a:pPr>
            <a:r>
              <a:rPr lang="de-DE" sz="2800" dirty="0"/>
              <a:t>Arzneimittelversorgung</a:t>
            </a:r>
          </a:p>
          <a:p>
            <a:pPr eaLnBrk="1" hangingPunct="1">
              <a:defRPr/>
            </a:pPr>
            <a:r>
              <a:rPr lang="de-DE" sz="2800" dirty="0"/>
              <a:t>Ärztliche Vergütung</a:t>
            </a:r>
          </a:p>
          <a:p>
            <a:pPr eaLnBrk="1" hangingPunct="1">
              <a:defRPr/>
            </a:pPr>
            <a:r>
              <a:rPr lang="de-DE" sz="2800" dirty="0"/>
              <a:t>Elektronische Gesundheitskarte</a:t>
            </a:r>
          </a:p>
          <a:p>
            <a:pPr eaLnBrk="1" hangingPunct="1">
              <a:defRPr/>
            </a:pPr>
            <a:r>
              <a:rPr lang="de-DE" sz="2800" dirty="0"/>
              <a:t>Hausarztmodell</a:t>
            </a:r>
          </a:p>
          <a:p>
            <a:pPr eaLnBrk="1" hangingPunct="1">
              <a:defRPr/>
            </a:pPr>
            <a:r>
              <a:rPr lang="de-DE" sz="2800" dirty="0"/>
              <a:t>Kostenerstattung</a:t>
            </a:r>
          </a:p>
          <a:p>
            <a:pPr eaLnBrk="1" hangingPunct="1">
              <a:defRPr/>
            </a:pPr>
            <a:r>
              <a:rPr lang="de-DE" sz="2800" dirty="0"/>
              <a:t>Qualität</a:t>
            </a:r>
          </a:p>
          <a:p>
            <a:pPr eaLnBrk="1" hangingPunct="1">
              <a:defRPr/>
            </a:pPr>
            <a:r>
              <a:rPr lang="de-DE" sz="2800" dirty="0"/>
              <a:t>Ambulante Versorgung im Krankenhaus</a:t>
            </a:r>
          </a:p>
          <a:p>
            <a:pPr eaLnBrk="1" hangingPunct="1">
              <a:defRPr/>
            </a:pPr>
            <a:r>
              <a:rPr lang="de-DE" sz="2800" dirty="0"/>
              <a:t>Medizinisches Versorgungszentrum (</a:t>
            </a:r>
            <a:r>
              <a:rPr lang="de-DE" sz="2800" dirty="0" err="1"/>
              <a:t>MVZ</a:t>
            </a:r>
            <a:r>
              <a:rPr lang="de-DE" sz="2800" dirty="0"/>
              <a:t>)</a:t>
            </a:r>
          </a:p>
          <a:p>
            <a:pPr eaLnBrk="1" hangingPunct="1">
              <a:defRPr/>
            </a:pPr>
            <a:r>
              <a:rPr lang="de-DE" sz="2800" dirty="0"/>
              <a:t>Integrierte Versorgung</a:t>
            </a:r>
          </a:p>
        </p:txBody>
      </p:sp>
      <p:sp>
        <p:nvSpPr>
          <p:cNvPr id="2" name="Foliennummernplatzhalter 1"/>
          <p:cNvSpPr>
            <a:spLocks noGrp="1"/>
          </p:cNvSpPr>
          <p:nvPr>
            <p:ph type="sldNum" sz="quarter" idx="12"/>
          </p:nvPr>
        </p:nvSpPr>
        <p:spPr/>
        <p:txBody>
          <a:bodyPr/>
          <a:lstStyle/>
          <a:p>
            <a:fld id="{AE7C363F-717F-49C1-919C-37DE8BE88CB8}" type="slidenum">
              <a:rPr lang="de-DE" smtClean="0"/>
              <a:t>17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0643"/>
    </mc:Choice>
    <mc:Fallback xmlns="">
      <p:transition spd="slow" advTm="50643"/>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Grp="1" noChangeArrowheads="1"/>
          </p:cNvSpPr>
          <p:nvPr>
            <p:ph type="title"/>
          </p:nvPr>
        </p:nvSpPr>
        <p:spPr/>
        <p:txBody>
          <a:bodyPr>
            <a:normAutofit fontScale="90000"/>
          </a:bodyPr>
          <a:lstStyle/>
          <a:p>
            <a:pPr>
              <a:defRPr/>
            </a:pPr>
            <a:r>
              <a:rPr lang="de-DE" dirty="0" err="1"/>
              <a:t>GKV</a:t>
            </a:r>
            <a:r>
              <a:rPr lang="de-DE" dirty="0"/>
              <a:t>-Wettbewerbsstärkungsgesetz (</a:t>
            </a:r>
            <a:r>
              <a:rPr lang="de-DE" dirty="0" err="1"/>
              <a:t>GKV</a:t>
            </a:r>
            <a:r>
              <a:rPr lang="de-DE" dirty="0"/>
              <a:t>-WSG)</a:t>
            </a:r>
          </a:p>
        </p:txBody>
      </p:sp>
      <p:sp>
        <p:nvSpPr>
          <p:cNvPr id="1001475" name="Rectangle 3"/>
          <p:cNvSpPr>
            <a:spLocks noGrp="1" noChangeArrowheads="1"/>
          </p:cNvSpPr>
          <p:nvPr>
            <p:ph idx="1"/>
          </p:nvPr>
        </p:nvSpPr>
        <p:spPr/>
        <p:txBody>
          <a:bodyPr/>
          <a:lstStyle/>
          <a:p>
            <a:pPr eaLnBrk="1" hangingPunct="1">
              <a:lnSpc>
                <a:spcPct val="90000"/>
              </a:lnSpc>
              <a:defRPr/>
            </a:pPr>
            <a:r>
              <a:rPr lang="de-DE" sz="2800" dirty="0"/>
              <a:t>Verabschiedet: 26.3.2007; In Kraft getreten: 01.04.2007</a:t>
            </a:r>
          </a:p>
          <a:p>
            <a:pPr>
              <a:lnSpc>
                <a:spcPct val="90000"/>
              </a:lnSpc>
              <a:defRPr/>
            </a:pPr>
            <a:r>
              <a:rPr lang="de-DE" sz="2800" dirty="0"/>
              <a:t>Alternative Bezeichnung: Gesundheitsreform 2007</a:t>
            </a:r>
          </a:p>
          <a:p>
            <a:pPr eaLnBrk="1" hangingPunct="1">
              <a:lnSpc>
                <a:spcPct val="90000"/>
              </a:lnSpc>
              <a:defRPr/>
            </a:pPr>
            <a:r>
              <a:rPr lang="de-DE" sz="2800" dirty="0"/>
              <a:t>Vier Reformen in einer:</a:t>
            </a:r>
          </a:p>
          <a:p>
            <a:pPr lvl="1" eaLnBrk="1" hangingPunct="1">
              <a:lnSpc>
                <a:spcPct val="90000"/>
              </a:lnSpc>
              <a:defRPr/>
            </a:pPr>
            <a:r>
              <a:rPr lang="de-DE" sz="2400" dirty="0"/>
              <a:t>Einführung eines Versicherungsschutzes</a:t>
            </a:r>
          </a:p>
          <a:p>
            <a:pPr lvl="1" eaLnBrk="1" hangingPunct="1">
              <a:lnSpc>
                <a:spcPct val="90000"/>
              </a:lnSpc>
              <a:defRPr/>
            </a:pPr>
            <a:r>
              <a:rPr lang="de-DE" sz="2400" dirty="0"/>
              <a:t>Verbesserung der med. Versorgung</a:t>
            </a:r>
          </a:p>
          <a:p>
            <a:pPr lvl="1" eaLnBrk="1" hangingPunct="1">
              <a:lnSpc>
                <a:spcPct val="90000"/>
              </a:lnSpc>
              <a:defRPr/>
            </a:pPr>
            <a:r>
              <a:rPr lang="de-DE" sz="2400" dirty="0"/>
              <a:t>Modernisierung der gesetzlichen und privaten Kassen</a:t>
            </a:r>
          </a:p>
          <a:p>
            <a:pPr lvl="1" eaLnBrk="1" hangingPunct="1">
              <a:lnSpc>
                <a:spcPct val="90000"/>
              </a:lnSpc>
              <a:defRPr/>
            </a:pPr>
            <a:r>
              <a:rPr lang="de-DE" sz="2400" dirty="0"/>
              <a:t>Reform der Finanzierungsordnung: der Gesundheitsfonds</a:t>
            </a:r>
          </a:p>
          <a:p>
            <a:pPr lvl="1" eaLnBrk="1" hangingPunct="1">
              <a:lnSpc>
                <a:spcPct val="90000"/>
              </a:lnSpc>
              <a:defRPr/>
            </a:pPr>
            <a:endParaRPr lang="de-DE" sz="2400" dirty="0"/>
          </a:p>
        </p:txBody>
      </p:sp>
      <p:sp>
        <p:nvSpPr>
          <p:cNvPr id="2" name="Foliennummernplatzhalter 1"/>
          <p:cNvSpPr>
            <a:spLocks noGrp="1"/>
          </p:cNvSpPr>
          <p:nvPr>
            <p:ph type="sldNum" sz="quarter" idx="12"/>
          </p:nvPr>
        </p:nvSpPr>
        <p:spPr/>
        <p:txBody>
          <a:bodyPr/>
          <a:lstStyle/>
          <a:p>
            <a:fld id="{AE7C363F-717F-49C1-919C-37DE8BE88CB8}" type="slidenum">
              <a:rPr lang="de-DE" smtClean="0"/>
              <a:t>18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5002"/>
    </mc:Choice>
    <mc:Fallback xmlns="">
      <p:transition spd="slow" advTm="65002"/>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2"/>
          <p:cNvSpPr>
            <a:spLocks noGrp="1" noChangeArrowheads="1"/>
          </p:cNvSpPr>
          <p:nvPr>
            <p:ph type="title"/>
          </p:nvPr>
        </p:nvSpPr>
        <p:spPr/>
        <p:txBody>
          <a:bodyPr/>
          <a:lstStyle/>
          <a:p>
            <a:pPr eaLnBrk="1" hangingPunct="1">
              <a:defRPr/>
            </a:pPr>
            <a:r>
              <a:rPr lang="de-DE"/>
              <a:t>Gesundheitsreform 2007</a:t>
            </a:r>
          </a:p>
        </p:txBody>
      </p:sp>
      <p:graphicFrame>
        <p:nvGraphicFramePr>
          <p:cNvPr id="70659" name="Object 3"/>
          <p:cNvGraphicFramePr>
            <a:graphicFrameLocks noGrp="1" noChangeAspect="1"/>
          </p:cNvGraphicFramePr>
          <p:nvPr>
            <p:ph idx="1"/>
            <p:extLst>
              <p:ext uri="{D42A27DB-BD31-4B8C-83A1-F6EECF244321}">
                <p14:modId xmlns:p14="http://schemas.microsoft.com/office/powerpoint/2010/main" val="1625346904"/>
              </p:ext>
            </p:extLst>
          </p:nvPr>
        </p:nvGraphicFramePr>
        <p:xfrm>
          <a:off x="1143000" y="1884363"/>
          <a:ext cx="6858000" cy="3956050"/>
        </p:xfrm>
        <a:graphic>
          <a:graphicData uri="http://schemas.openxmlformats.org/presentationml/2006/ole">
            <mc:AlternateContent xmlns:mc="http://schemas.openxmlformats.org/markup-compatibility/2006">
              <mc:Choice xmlns:v="urn:schemas-microsoft-com:vml" Requires="v">
                <p:oleObj spid="_x0000_s70714" name="Bild" r:id="rId3" imgW="6858000" imgH="3956538" progId="Word.Picture.8">
                  <p:embed/>
                </p:oleObj>
              </mc:Choice>
              <mc:Fallback>
                <p:oleObj name="Bild" r:id="rId3" imgW="6858000" imgH="3956538"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884363"/>
                        <a:ext cx="6858000" cy="3956050"/>
                      </a:xfrm>
                      <a:prstGeom prst="rect">
                        <a:avLst/>
                      </a:prstGeom>
                      <a:noFill/>
                      <a:ln>
                        <a:noFill/>
                      </a:ln>
                      <a:effectLst/>
                      <a:extLst/>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19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55272"/>
    </mc:Choice>
    <mc:Fallback xmlns="">
      <p:transition spd="slow" advTm="15527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0" name="Rectangle 2"/>
          <p:cNvSpPr>
            <a:spLocks noGrp="1" noChangeArrowheads="1"/>
          </p:cNvSpPr>
          <p:nvPr>
            <p:ph type="title"/>
          </p:nvPr>
        </p:nvSpPr>
        <p:spPr/>
        <p:txBody>
          <a:bodyPr/>
          <a:lstStyle/>
          <a:p>
            <a:pPr eaLnBrk="1" hangingPunct="1">
              <a:defRPr/>
            </a:pPr>
            <a:r>
              <a:rPr lang="de-DE"/>
              <a:t>3 Grundlagen der Finanzierung</a:t>
            </a:r>
          </a:p>
        </p:txBody>
      </p:sp>
      <p:sp>
        <p:nvSpPr>
          <p:cNvPr id="1000451" name="Rectangle 3"/>
          <p:cNvSpPr>
            <a:spLocks noGrp="1" noChangeArrowheads="1"/>
          </p:cNvSpPr>
          <p:nvPr>
            <p:ph idx="1"/>
          </p:nvPr>
        </p:nvSpPr>
        <p:spPr/>
        <p:txBody>
          <a:bodyPr>
            <a:normAutofit lnSpcReduction="10000"/>
          </a:bodyPr>
          <a:lstStyle/>
          <a:p>
            <a:pPr eaLnBrk="1" hangingPunct="1">
              <a:buFontTx/>
              <a:buNone/>
              <a:defRPr/>
            </a:pPr>
            <a:r>
              <a:rPr lang="de-DE" sz="1600" dirty="0">
                <a:effectLst/>
              </a:rPr>
              <a:t>3.1 Typologie</a:t>
            </a:r>
          </a:p>
          <a:p>
            <a:pPr eaLnBrk="1" hangingPunct="1">
              <a:buFontTx/>
              <a:buNone/>
              <a:defRPr/>
            </a:pPr>
            <a:r>
              <a:rPr lang="de-DE" sz="1600" dirty="0">
                <a:effectLst/>
              </a:rPr>
              <a:t>	3.1.1 </a:t>
            </a:r>
            <a:r>
              <a:rPr lang="de-DE" sz="1600" dirty="0">
                <a:effectLst/>
                <a:cs typeface="Times New Roman" pitchFamily="18" charset="0"/>
              </a:rPr>
              <a:t>Unterscheidung nach Art der Leistung</a:t>
            </a:r>
          </a:p>
          <a:p>
            <a:pPr eaLnBrk="1" hangingPunct="1">
              <a:buFontTx/>
              <a:buNone/>
              <a:defRPr/>
            </a:pPr>
            <a:r>
              <a:rPr lang="de-DE" sz="1600" dirty="0">
                <a:effectLst/>
                <a:cs typeface="Times New Roman" pitchFamily="18" charset="0"/>
              </a:rPr>
              <a:t>	3.1.2 Unterscheidung nach der Finanzierung </a:t>
            </a:r>
            <a:r>
              <a:rPr lang="de-DE" sz="1600" dirty="0" err="1">
                <a:effectLst/>
                <a:cs typeface="Times New Roman" pitchFamily="18" charset="0"/>
              </a:rPr>
              <a:t>d.L</a:t>
            </a:r>
            <a:r>
              <a:rPr lang="de-DE" sz="1600" dirty="0">
                <a:effectLst/>
                <a:cs typeface="Times New Roman" pitchFamily="18" charset="0"/>
              </a:rPr>
              <a:t>.</a:t>
            </a:r>
          </a:p>
          <a:p>
            <a:pPr eaLnBrk="1" hangingPunct="1">
              <a:buFontTx/>
              <a:buNone/>
              <a:defRPr/>
            </a:pPr>
            <a:r>
              <a:rPr lang="de-DE" sz="1600" dirty="0">
                <a:effectLst/>
                <a:cs typeface="Times New Roman" pitchFamily="18" charset="0"/>
              </a:rPr>
              <a:t>3.2 Finanzierungsoptionen</a:t>
            </a:r>
          </a:p>
          <a:p>
            <a:pPr eaLnBrk="1" hangingPunct="1">
              <a:buFontTx/>
              <a:buNone/>
              <a:defRPr/>
            </a:pPr>
            <a:r>
              <a:rPr lang="de-DE" sz="1600" dirty="0">
                <a:effectLst/>
                <a:cs typeface="Times New Roman" pitchFamily="18" charset="0"/>
              </a:rPr>
              <a:t>	3.2.1 Monistische versus duale Finanzierung</a:t>
            </a:r>
          </a:p>
          <a:p>
            <a:pPr eaLnBrk="1" hangingPunct="1">
              <a:buFontTx/>
              <a:buNone/>
              <a:defRPr/>
            </a:pPr>
            <a:r>
              <a:rPr lang="de-DE" sz="1600" dirty="0">
                <a:effectLst/>
                <a:cs typeface="Times New Roman" pitchFamily="18" charset="0"/>
              </a:rPr>
              <a:t>	3.2.2 Pflegesätze versus pauschalierte Finanzierung </a:t>
            </a:r>
          </a:p>
          <a:p>
            <a:pPr eaLnBrk="1" hangingPunct="1">
              <a:buFontTx/>
              <a:buNone/>
              <a:defRPr/>
            </a:pPr>
            <a:r>
              <a:rPr lang="de-DE" sz="1600" dirty="0">
                <a:effectLst/>
                <a:cs typeface="Times New Roman" pitchFamily="18" charset="0"/>
              </a:rPr>
              <a:t>	3.2.3 Budgetierung</a:t>
            </a:r>
          </a:p>
          <a:p>
            <a:pPr eaLnBrk="1" hangingPunct="1">
              <a:buFontTx/>
              <a:buNone/>
              <a:defRPr/>
            </a:pPr>
            <a:r>
              <a:rPr lang="de-DE" dirty="0">
                <a:solidFill>
                  <a:srgbClr val="FF0000"/>
                </a:solidFill>
              </a:rPr>
              <a:t>3.3 Geschichte der Krankenhausfinanzierung</a:t>
            </a:r>
          </a:p>
          <a:p>
            <a:pPr eaLnBrk="1" hangingPunct="1">
              <a:buFontTx/>
              <a:buNone/>
              <a:defRPr/>
            </a:pPr>
            <a:r>
              <a:rPr lang="de-DE" dirty="0"/>
              <a:t>	</a:t>
            </a:r>
            <a:r>
              <a:rPr lang="de-DE" sz="2800" dirty="0"/>
              <a:t>	- Teil 1: Monistische Krankenhausfinanzierung</a:t>
            </a:r>
          </a:p>
          <a:p>
            <a:pPr eaLnBrk="1" hangingPunct="1">
              <a:buFontTx/>
              <a:buNone/>
              <a:defRPr/>
            </a:pPr>
            <a:r>
              <a:rPr lang="de-DE" sz="2800" dirty="0">
                <a:solidFill>
                  <a:srgbClr val="000000"/>
                </a:solidFill>
              </a:rPr>
              <a:t>		</a:t>
            </a:r>
            <a:r>
              <a:rPr lang="de-DE" sz="2800" dirty="0"/>
              <a:t>- Teil 2: Duale Krankenhausfinanzierung</a:t>
            </a:r>
          </a:p>
          <a:p>
            <a:pPr eaLnBrk="1" hangingPunct="1">
              <a:buFontTx/>
              <a:buNone/>
              <a:defRPr/>
            </a:pPr>
            <a:r>
              <a:rPr lang="de-DE" sz="2800" dirty="0">
                <a:solidFill>
                  <a:srgbClr val="000000"/>
                </a:solidFill>
              </a:rPr>
              <a:t>		</a:t>
            </a:r>
            <a:r>
              <a:rPr lang="de-DE" sz="2800" dirty="0">
                <a:solidFill>
                  <a:srgbClr val="FF0000"/>
                </a:solidFill>
              </a:rPr>
              <a:t>- Teil 3: Diagnosis Related Groups</a:t>
            </a:r>
          </a:p>
          <a:p>
            <a:pPr>
              <a:buNone/>
              <a:defRPr/>
            </a:pPr>
            <a:r>
              <a:rPr lang="de-DE" sz="2800"/>
              <a:t>		- </a:t>
            </a:r>
            <a:r>
              <a:rPr lang="de-DE" sz="2800" dirty="0"/>
              <a:t>Teil 4: Aktuelle Entwicklungen</a:t>
            </a:r>
          </a:p>
          <a:p>
            <a:pPr>
              <a:buNone/>
              <a:defRPr/>
            </a:pPr>
            <a:endParaRPr lang="de-DE" sz="2800" dirty="0">
              <a:solidFill>
                <a:srgbClr val="FF0000"/>
              </a:solidFill>
            </a:endParaRPr>
          </a:p>
          <a:p>
            <a:pPr eaLnBrk="1" hangingPunct="1">
              <a:buFontTx/>
              <a:buNone/>
              <a:defRPr/>
            </a:pPr>
            <a:endParaRPr lang="de-DE" sz="2800" dirty="0">
              <a:solidFill>
                <a:srgbClr val="FF0000"/>
              </a:solidFill>
            </a:endParaRPr>
          </a:p>
        </p:txBody>
      </p:sp>
      <p:sp>
        <p:nvSpPr>
          <p:cNvPr id="2" name="Foliennummernplatzhalter 1"/>
          <p:cNvSpPr>
            <a:spLocks noGrp="1"/>
          </p:cNvSpPr>
          <p:nvPr>
            <p:ph type="sldNum" sz="quarter" idx="12"/>
          </p:nvPr>
        </p:nvSpPr>
        <p:spPr/>
        <p:txBody>
          <a:bodyPr/>
          <a:lstStyle/>
          <a:p>
            <a:fld id="{AE7C363F-717F-49C1-919C-37DE8BE88CB8}" type="slidenum">
              <a:rPr lang="de-DE" smtClean="0"/>
              <a:t>2</a:t>
            </a:fld>
            <a:endParaRPr lang="de-DE"/>
          </a:p>
        </p:txBody>
      </p:sp>
    </p:spTree>
    <p:extLst>
      <p:ext uri="{BB962C8B-B14F-4D97-AF65-F5344CB8AC3E}">
        <p14:creationId xmlns:p14="http://schemas.microsoft.com/office/powerpoint/2010/main" val="1133610817"/>
      </p:ext>
    </p:extLst>
  </p:cSld>
  <p:clrMapOvr>
    <a:masterClrMapping/>
  </p:clrMapOvr>
  <mc:AlternateContent xmlns:mc="http://schemas.openxmlformats.org/markup-compatibility/2006" xmlns:p14="http://schemas.microsoft.com/office/powerpoint/2010/main">
    <mc:Choice Requires="p14">
      <p:transition spd="slow" p14:dur="2000" advTm="21729"/>
    </mc:Choice>
    <mc:Fallback xmlns="">
      <p:transition spd="slow" advTm="2172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Rectangle 2"/>
          <p:cNvSpPr>
            <a:spLocks noGrp="1" noChangeArrowheads="1"/>
          </p:cNvSpPr>
          <p:nvPr>
            <p:ph type="title"/>
          </p:nvPr>
        </p:nvSpPr>
        <p:spPr/>
        <p:txBody>
          <a:bodyPr/>
          <a:lstStyle/>
          <a:p>
            <a:pPr eaLnBrk="1" hangingPunct="1">
              <a:defRPr/>
            </a:pPr>
            <a:r>
              <a:rPr lang="de-DE" dirty="0"/>
              <a:t>Gesundheitsreform 2007</a:t>
            </a:r>
          </a:p>
        </p:txBody>
      </p:sp>
      <p:graphicFrame>
        <p:nvGraphicFramePr>
          <p:cNvPr id="71683" name="Object 3"/>
          <p:cNvGraphicFramePr>
            <a:graphicFrameLocks noGrp="1" noChangeAspect="1"/>
          </p:cNvGraphicFramePr>
          <p:nvPr>
            <p:ph idx="1"/>
            <p:extLst>
              <p:ext uri="{D42A27DB-BD31-4B8C-83A1-F6EECF244321}">
                <p14:modId xmlns:p14="http://schemas.microsoft.com/office/powerpoint/2010/main" val="1407265990"/>
              </p:ext>
            </p:extLst>
          </p:nvPr>
        </p:nvGraphicFramePr>
        <p:xfrm>
          <a:off x="1143000" y="1884363"/>
          <a:ext cx="6858000" cy="3956050"/>
        </p:xfrm>
        <a:graphic>
          <a:graphicData uri="http://schemas.openxmlformats.org/presentationml/2006/ole">
            <mc:AlternateContent xmlns:mc="http://schemas.openxmlformats.org/markup-compatibility/2006">
              <mc:Choice xmlns:v="urn:schemas-microsoft-com:vml" Requires="v">
                <p:oleObj spid="_x0000_s71739" name="Bild" r:id="rId3" imgW="6858000" imgH="3956538" progId="Word.Picture.8">
                  <p:embed/>
                </p:oleObj>
              </mc:Choice>
              <mc:Fallback>
                <p:oleObj name="Bild" r:id="rId3" imgW="6858000" imgH="3956538"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884363"/>
                        <a:ext cx="6858000" cy="3956050"/>
                      </a:xfrm>
                      <a:prstGeom prst="rect">
                        <a:avLst/>
                      </a:prstGeom>
                      <a:noFill/>
                      <a:ln>
                        <a:noFill/>
                      </a:ln>
                      <a:effectLst/>
                      <a:extLst/>
                    </p:spPr>
                  </p:pic>
                </p:oleObj>
              </mc:Fallback>
            </mc:AlternateContent>
          </a:graphicData>
        </a:graphic>
      </p:graphicFrame>
      <p:sp>
        <p:nvSpPr>
          <p:cNvPr id="1003524" name="AutoShape 4"/>
          <p:cNvSpPr>
            <a:spLocks noChangeArrowheads="1"/>
          </p:cNvSpPr>
          <p:nvPr/>
        </p:nvSpPr>
        <p:spPr bwMode="auto">
          <a:xfrm>
            <a:off x="539750" y="333375"/>
            <a:ext cx="3168650" cy="1800225"/>
          </a:xfrm>
          <a:prstGeom prst="wedgeEllipseCallout">
            <a:avLst>
              <a:gd name="adj1" fmla="val 91833"/>
              <a:gd name="adj2" fmla="val 104940"/>
            </a:avLst>
          </a:prstGeom>
          <a:solidFill>
            <a:schemeClr val="bg1"/>
          </a:solidFill>
          <a:ln w="9525">
            <a:solidFill>
              <a:schemeClr val="tx1"/>
            </a:solidFill>
            <a:miter lim="800000"/>
            <a:headEnd/>
            <a:tailEnd/>
          </a:ln>
          <a:effectLst/>
        </p:spPr>
        <p:txBody>
          <a:bodyPr/>
          <a:lstStyle/>
          <a:p>
            <a:pPr>
              <a:defRPr/>
            </a:pPr>
            <a:r>
              <a:rPr lang="de-DE" dirty="0">
                <a:effectLst/>
              </a:rPr>
              <a:t>Jede Kasse mit gleicher Klientel erhält die selben Mittel pro Kopf</a:t>
            </a:r>
          </a:p>
        </p:txBody>
      </p:sp>
      <p:sp>
        <p:nvSpPr>
          <p:cNvPr id="2" name="Foliennummernplatzhalter 1"/>
          <p:cNvSpPr>
            <a:spLocks noGrp="1"/>
          </p:cNvSpPr>
          <p:nvPr>
            <p:ph type="sldNum" sz="quarter" idx="12"/>
          </p:nvPr>
        </p:nvSpPr>
        <p:spPr/>
        <p:txBody>
          <a:bodyPr/>
          <a:lstStyle/>
          <a:p>
            <a:fld id="{AE7C363F-717F-49C1-919C-37DE8BE88CB8}" type="slidenum">
              <a:rPr lang="de-DE" smtClean="0"/>
              <a:t>20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9224"/>
    </mc:Choice>
    <mc:Fallback xmlns="">
      <p:transition spd="slow" advTm="9224"/>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Rectangle 2"/>
          <p:cNvSpPr>
            <a:spLocks noGrp="1" noChangeArrowheads="1"/>
          </p:cNvSpPr>
          <p:nvPr>
            <p:ph type="title"/>
          </p:nvPr>
        </p:nvSpPr>
        <p:spPr/>
        <p:txBody>
          <a:bodyPr/>
          <a:lstStyle/>
          <a:p>
            <a:pPr eaLnBrk="1" hangingPunct="1">
              <a:defRPr/>
            </a:pPr>
            <a:r>
              <a:rPr lang="de-DE"/>
              <a:t>Gesundheitsreform 2007</a:t>
            </a:r>
          </a:p>
        </p:txBody>
      </p:sp>
      <p:graphicFrame>
        <p:nvGraphicFramePr>
          <p:cNvPr id="72707" name="Object 3"/>
          <p:cNvGraphicFramePr>
            <a:graphicFrameLocks noGrp="1" noChangeAspect="1"/>
          </p:cNvGraphicFramePr>
          <p:nvPr>
            <p:ph idx="1"/>
            <p:extLst>
              <p:ext uri="{D42A27DB-BD31-4B8C-83A1-F6EECF244321}">
                <p14:modId xmlns:p14="http://schemas.microsoft.com/office/powerpoint/2010/main" val="4270731218"/>
              </p:ext>
            </p:extLst>
          </p:nvPr>
        </p:nvGraphicFramePr>
        <p:xfrm>
          <a:off x="1143000" y="1884363"/>
          <a:ext cx="6858000" cy="3956050"/>
        </p:xfrm>
        <a:graphic>
          <a:graphicData uri="http://schemas.openxmlformats.org/presentationml/2006/ole">
            <mc:AlternateContent xmlns:mc="http://schemas.openxmlformats.org/markup-compatibility/2006">
              <mc:Choice xmlns:v="urn:schemas-microsoft-com:vml" Requires="v">
                <p:oleObj spid="_x0000_s72763" name="Bild" r:id="rId3" imgW="6858000" imgH="3956538" progId="Word.Picture.8">
                  <p:embed/>
                </p:oleObj>
              </mc:Choice>
              <mc:Fallback>
                <p:oleObj name="Bild" r:id="rId3" imgW="6858000" imgH="3956538"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884363"/>
                        <a:ext cx="6858000" cy="3956050"/>
                      </a:xfrm>
                      <a:prstGeom prst="rect">
                        <a:avLst/>
                      </a:prstGeom>
                      <a:noFill/>
                      <a:ln>
                        <a:noFill/>
                      </a:ln>
                      <a:effectLst/>
                      <a:extLst/>
                    </p:spPr>
                  </p:pic>
                </p:oleObj>
              </mc:Fallback>
            </mc:AlternateContent>
          </a:graphicData>
        </a:graphic>
      </p:graphicFrame>
      <p:sp>
        <p:nvSpPr>
          <p:cNvPr id="1004548" name="AutoShape 4"/>
          <p:cNvSpPr>
            <a:spLocks noChangeArrowheads="1"/>
          </p:cNvSpPr>
          <p:nvPr/>
        </p:nvSpPr>
        <p:spPr bwMode="auto">
          <a:xfrm>
            <a:off x="539750" y="333375"/>
            <a:ext cx="3168650" cy="1800225"/>
          </a:xfrm>
          <a:prstGeom prst="wedgeEllipseCallout">
            <a:avLst>
              <a:gd name="adj1" fmla="val 84921"/>
              <a:gd name="adj2" fmla="val 229806"/>
            </a:avLst>
          </a:prstGeom>
          <a:solidFill>
            <a:schemeClr val="bg1"/>
          </a:solidFill>
          <a:ln w="9525">
            <a:solidFill>
              <a:schemeClr val="tx1"/>
            </a:solidFill>
            <a:miter lim="800000"/>
            <a:headEnd/>
            <a:tailEnd/>
          </a:ln>
          <a:effectLst/>
        </p:spPr>
        <p:txBody>
          <a:bodyPr/>
          <a:lstStyle/>
          <a:p>
            <a:pPr>
              <a:defRPr/>
            </a:pPr>
            <a:r>
              <a:rPr lang="de-DE" dirty="0">
                <a:effectLst/>
              </a:rPr>
              <a:t>Beitrag ist nicht mehr abhängig von Kassenwahl</a:t>
            </a:r>
          </a:p>
        </p:txBody>
      </p:sp>
      <p:sp>
        <p:nvSpPr>
          <p:cNvPr id="2" name="Foliennummernplatzhalter 1"/>
          <p:cNvSpPr>
            <a:spLocks noGrp="1"/>
          </p:cNvSpPr>
          <p:nvPr>
            <p:ph type="sldNum" sz="quarter" idx="12"/>
          </p:nvPr>
        </p:nvSpPr>
        <p:spPr/>
        <p:txBody>
          <a:bodyPr/>
          <a:lstStyle/>
          <a:p>
            <a:fld id="{AE7C363F-717F-49C1-919C-37DE8BE88CB8}" type="slidenum">
              <a:rPr lang="de-DE" smtClean="0"/>
              <a:t>21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3343"/>
    </mc:Choice>
    <mc:Fallback xmlns="">
      <p:transition spd="slow" advTm="13343"/>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Rectangle 2"/>
          <p:cNvSpPr>
            <a:spLocks noGrp="1" noChangeArrowheads="1"/>
          </p:cNvSpPr>
          <p:nvPr>
            <p:ph type="title"/>
          </p:nvPr>
        </p:nvSpPr>
        <p:spPr/>
        <p:txBody>
          <a:bodyPr/>
          <a:lstStyle/>
          <a:p>
            <a:pPr eaLnBrk="1" hangingPunct="1">
              <a:defRPr/>
            </a:pPr>
            <a:r>
              <a:rPr lang="de-DE"/>
              <a:t>Gesundheitsreform 2007</a:t>
            </a:r>
          </a:p>
        </p:txBody>
      </p:sp>
      <p:graphicFrame>
        <p:nvGraphicFramePr>
          <p:cNvPr id="73731" name="Object 3"/>
          <p:cNvGraphicFramePr>
            <a:graphicFrameLocks noGrp="1" noChangeAspect="1"/>
          </p:cNvGraphicFramePr>
          <p:nvPr>
            <p:ph idx="1"/>
            <p:extLst>
              <p:ext uri="{D42A27DB-BD31-4B8C-83A1-F6EECF244321}">
                <p14:modId xmlns:p14="http://schemas.microsoft.com/office/powerpoint/2010/main" val="2913579339"/>
              </p:ext>
            </p:extLst>
          </p:nvPr>
        </p:nvGraphicFramePr>
        <p:xfrm>
          <a:off x="1049338" y="1954213"/>
          <a:ext cx="7043737" cy="3816350"/>
        </p:xfrm>
        <a:graphic>
          <a:graphicData uri="http://schemas.openxmlformats.org/presentationml/2006/ole">
            <mc:AlternateContent xmlns:mc="http://schemas.openxmlformats.org/markup-compatibility/2006">
              <mc:Choice xmlns:v="urn:schemas-microsoft-com:vml" Requires="v">
                <p:oleObj spid="_x0000_s73787" name="Picture" r:id="rId3" imgW="7044267" imgH="3815644" progId="Word.Picture.8">
                  <p:embed/>
                </p:oleObj>
              </mc:Choice>
              <mc:Fallback>
                <p:oleObj name="Picture" r:id="rId3" imgW="7044267" imgH="3815644"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9338" y="1954213"/>
                        <a:ext cx="7043737" cy="3816350"/>
                      </a:xfrm>
                      <a:prstGeom prst="rect">
                        <a:avLst/>
                      </a:prstGeom>
                      <a:noFill/>
                      <a:ln>
                        <a:noFill/>
                      </a:ln>
                      <a:effectLst/>
                      <a:extLst/>
                    </p:spPr>
                  </p:pic>
                </p:oleObj>
              </mc:Fallback>
            </mc:AlternateContent>
          </a:graphicData>
        </a:graphic>
      </p:graphicFrame>
      <p:sp>
        <p:nvSpPr>
          <p:cNvPr id="1005572" name="AutoShape 4"/>
          <p:cNvSpPr>
            <a:spLocks noChangeArrowheads="1"/>
          </p:cNvSpPr>
          <p:nvPr/>
        </p:nvSpPr>
        <p:spPr bwMode="auto">
          <a:xfrm>
            <a:off x="0" y="333375"/>
            <a:ext cx="3708400" cy="2374900"/>
          </a:xfrm>
          <a:prstGeom prst="wedgeEllipseCallout">
            <a:avLst>
              <a:gd name="adj1" fmla="val 156894"/>
              <a:gd name="adj2" fmla="val 92315"/>
            </a:avLst>
          </a:prstGeom>
          <a:solidFill>
            <a:schemeClr val="bg1"/>
          </a:solidFill>
          <a:ln w="9525">
            <a:solidFill>
              <a:schemeClr val="tx1"/>
            </a:solidFill>
            <a:miter lim="800000"/>
            <a:headEnd/>
            <a:tailEnd/>
          </a:ln>
          <a:effectLst/>
        </p:spPr>
        <p:txBody>
          <a:bodyPr/>
          <a:lstStyle/>
          <a:p>
            <a:pPr>
              <a:defRPr/>
            </a:pPr>
            <a:r>
              <a:rPr lang="de-DE" dirty="0">
                <a:effectLst/>
              </a:rPr>
              <a:t>Krankenkassen können – in Grenzen – Zusatzbeiträge direkt von Mitgliedern verlangen.</a:t>
            </a:r>
          </a:p>
        </p:txBody>
      </p:sp>
      <p:sp>
        <p:nvSpPr>
          <p:cNvPr id="2" name="Foliennummernplatzhalter 1"/>
          <p:cNvSpPr>
            <a:spLocks noGrp="1"/>
          </p:cNvSpPr>
          <p:nvPr>
            <p:ph type="sldNum" sz="quarter" idx="12"/>
          </p:nvPr>
        </p:nvSpPr>
        <p:spPr/>
        <p:txBody>
          <a:bodyPr/>
          <a:lstStyle/>
          <a:p>
            <a:fld id="{AE7C363F-717F-49C1-919C-37DE8BE88CB8}" type="slidenum">
              <a:rPr lang="de-DE" smtClean="0"/>
              <a:t>22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3554"/>
    </mc:Choice>
    <mc:Fallback xmlns="">
      <p:transition spd="slow" advTm="13554"/>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Rectangle 2"/>
          <p:cNvSpPr>
            <a:spLocks noGrp="1" noChangeArrowheads="1"/>
          </p:cNvSpPr>
          <p:nvPr>
            <p:ph type="title"/>
          </p:nvPr>
        </p:nvSpPr>
        <p:spPr/>
        <p:txBody>
          <a:bodyPr/>
          <a:lstStyle/>
          <a:p>
            <a:pPr eaLnBrk="1" hangingPunct="1">
              <a:defRPr/>
            </a:pPr>
            <a:r>
              <a:rPr lang="de-DE"/>
              <a:t>Gesundheitsreform 2007</a:t>
            </a:r>
          </a:p>
        </p:txBody>
      </p:sp>
      <p:graphicFrame>
        <p:nvGraphicFramePr>
          <p:cNvPr id="74755" name="Object 3"/>
          <p:cNvGraphicFramePr>
            <a:graphicFrameLocks noGrp="1" noChangeAspect="1"/>
          </p:cNvGraphicFramePr>
          <p:nvPr>
            <p:ph idx="1"/>
            <p:extLst>
              <p:ext uri="{D42A27DB-BD31-4B8C-83A1-F6EECF244321}">
                <p14:modId xmlns:p14="http://schemas.microsoft.com/office/powerpoint/2010/main" val="2431351586"/>
              </p:ext>
            </p:extLst>
          </p:nvPr>
        </p:nvGraphicFramePr>
        <p:xfrm>
          <a:off x="1049338" y="1954213"/>
          <a:ext cx="7043737" cy="3816350"/>
        </p:xfrm>
        <a:graphic>
          <a:graphicData uri="http://schemas.openxmlformats.org/presentationml/2006/ole">
            <mc:AlternateContent xmlns:mc="http://schemas.openxmlformats.org/markup-compatibility/2006">
              <mc:Choice xmlns:v="urn:schemas-microsoft-com:vml" Requires="v">
                <p:oleObj spid="_x0000_s74811" name="Picture" r:id="rId3" imgW="7044267" imgH="3815644" progId="Word.Picture.8">
                  <p:embed/>
                </p:oleObj>
              </mc:Choice>
              <mc:Fallback>
                <p:oleObj name="Picture" r:id="rId3" imgW="7044267" imgH="3815644"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9338" y="1954213"/>
                        <a:ext cx="7043737" cy="3816350"/>
                      </a:xfrm>
                      <a:prstGeom prst="rect">
                        <a:avLst/>
                      </a:prstGeom>
                      <a:noFill/>
                      <a:ln>
                        <a:noFill/>
                      </a:ln>
                      <a:effectLst/>
                      <a:extLst/>
                    </p:spPr>
                  </p:pic>
                </p:oleObj>
              </mc:Fallback>
            </mc:AlternateContent>
          </a:graphicData>
        </a:graphic>
      </p:graphicFrame>
      <p:sp>
        <p:nvSpPr>
          <p:cNvPr id="1006596" name="AutoShape 4"/>
          <p:cNvSpPr>
            <a:spLocks noChangeArrowheads="1"/>
          </p:cNvSpPr>
          <p:nvPr/>
        </p:nvSpPr>
        <p:spPr bwMode="auto">
          <a:xfrm>
            <a:off x="0" y="333375"/>
            <a:ext cx="3708400" cy="2374900"/>
          </a:xfrm>
          <a:prstGeom prst="wedgeEllipseCallout">
            <a:avLst>
              <a:gd name="adj1" fmla="val -12116"/>
              <a:gd name="adj2" fmla="val 149667"/>
            </a:avLst>
          </a:prstGeom>
          <a:solidFill>
            <a:schemeClr val="bg1"/>
          </a:solidFill>
          <a:ln w="9525">
            <a:solidFill>
              <a:schemeClr val="tx1"/>
            </a:solidFill>
            <a:miter lim="800000"/>
            <a:headEnd/>
            <a:tailEnd/>
          </a:ln>
          <a:effectLst/>
        </p:spPr>
        <p:txBody>
          <a:bodyPr/>
          <a:lstStyle/>
          <a:p>
            <a:pPr>
              <a:defRPr/>
            </a:pPr>
            <a:r>
              <a:rPr lang="de-DE" dirty="0">
                <a:effectLst/>
              </a:rPr>
              <a:t>Erstmals Staatszuschuss! Steuern für Gesundheits-versorgung!</a:t>
            </a:r>
          </a:p>
        </p:txBody>
      </p:sp>
      <p:sp>
        <p:nvSpPr>
          <p:cNvPr id="2" name="Foliennummernplatzhalter 1"/>
          <p:cNvSpPr>
            <a:spLocks noGrp="1"/>
          </p:cNvSpPr>
          <p:nvPr>
            <p:ph type="sldNum" sz="quarter" idx="12"/>
          </p:nvPr>
        </p:nvSpPr>
        <p:spPr/>
        <p:txBody>
          <a:bodyPr/>
          <a:lstStyle/>
          <a:p>
            <a:fld id="{AE7C363F-717F-49C1-919C-37DE8BE88CB8}" type="slidenum">
              <a:rPr lang="de-DE" smtClean="0"/>
              <a:t>23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2889"/>
    </mc:Choice>
    <mc:Fallback xmlns="">
      <p:transition spd="slow" advTm="22889"/>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882" name="Rectangle 2"/>
          <p:cNvSpPr>
            <a:spLocks noGrp="1" noChangeArrowheads="1"/>
          </p:cNvSpPr>
          <p:nvPr>
            <p:ph type="title"/>
          </p:nvPr>
        </p:nvSpPr>
        <p:spPr>
          <a:xfrm>
            <a:off x="468313" y="0"/>
            <a:ext cx="8229600" cy="549275"/>
          </a:xfrm>
        </p:spPr>
        <p:txBody>
          <a:bodyPr>
            <a:normAutofit fontScale="90000"/>
          </a:bodyPr>
          <a:lstStyle/>
          <a:p>
            <a:pPr eaLnBrk="1" hangingPunct="1">
              <a:defRPr/>
            </a:pPr>
            <a:r>
              <a:rPr lang="de-DE" sz="4000" dirty="0"/>
              <a:t>Reale Situation 2013</a:t>
            </a:r>
          </a:p>
        </p:txBody>
      </p:sp>
      <p:graphicFrame>
        <p:nvGraphicFramePr>
          <p:cNvPr id="3" name="Objekt 2"/>
          <p:cNvGraphicFramePr>
            <a:graphicFrameLocks noChangeAspect="1"/>
          </p:cNvGraphicFramePr>
          <p:nvPr>
            <p:extLst>
              <p:ext uri="{D42A27DB-BD31-4B8C-83A1-F6EECF244321}">
                <p14:modId xmlns:p14="http://schemas.microsoft.com/office/powerpoint/2010/main" val="745470245"/>
              </p:ext>
            </p:extLst>
          </p:nvPr>
        </p:nvGraphicFramePr>
        <p:xfrm>
          <a:off x="0" y="676275"/>
          <a:ext cx="9144000" cy="6176963"/>
        </p:xfrm>
        <a:graphic>
          <a:graphicData uri="http://schemas.openxmlformats.org/presentationml/2006/ole">
            <mc:AlternateContent xmlns:mc="http://schemas.openxmlformats.org/markup-compatibility/2006">
              <mc:Choice xmlns:v="urn:schemas-microsoft-com:vml" Requires="v">
                <p:oleObj spid="_x0000_s75840" name="Picture" r:id="rId3" imgW="9101328" imgH="6140196" progId="Word.Picture.8">
                  <p:embed/>
                </p:oleObj>
              </mc:Choice>
              <mc:Fallback>
                <p:oleObj name="Picture" r:id="rId3" imgW="9101328" imgH="6140196" progId="Word.Picture.8">
                  <p:embed/>
                  <p:pic>
                    <p:nvPicPr>
                      <p:cNvPr id="0" name="Objek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6275"/>
                        <a:ext cx="9144000" cy="617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24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49784"/>
    </mc:Choice>
    <mc:Fallback xmlns="">
      <p:transition spd="slow" advTm="49784"/>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618" name="Rectangle 2"/>
          <p:cNvSpPr>
            <a:spLocks noGrp="1" noChangeArrowheads="1"/>
          </p:cNvSpPr>
          <p:nvPr>
            <p:ph type="title"/>
          </p:nvPr>
        </p:nvSpPr>
        <p:spPr/>
        <p:txBody>
          <a:bodyPr/>
          <a:lstStyle/>
          <a:p>
            <a:pPr>
              <a:defRPr/>
            </a:pPr>
            <a:r>
              <a:rPr lang="de-DE" dirty="0" err="1"/>
              <a:t>GKV</a:t>
            </a:r>
            <a:r>
              <a:rPr lang="de-DE" dirty="0"/>
              <a:t>-Wettbewerbsstärkungsgesetz</a:t>
            </a:r>
          </a:p>
        </p:txBody>
      </p:sp>
      <p:sp>
        <p:nvSpPr>
          <p:cNvPr id="1007619" name="Rectangle 3"/>
          <p:cNvSpPr>
            <a:spLocks noGrp="1" noChangeArrowheads="1"/>
          </p:cNvSpPr>
          <p:nvPr>
            <p:ph idx="1"/>
          </p:nvPr>
        </p:nvSpPr>
        <p:spPr/>
        <p:txBody>
          <a:bodyPr/>
          <a:lstStyle/>
          <a:p>
            <a:pPr eaLnBrk="1" hangingPunct="1">
              <a:defRPr/>
            </a:pPr>
            <a:r>
              <a:rPr lang="de-DE"/>
              <a:t>Versicherungsschutz für alle</a:t>
            </a:r>
          </a:p>
          <a:p>
            <a:pPr lvl="1" eaLnBrk="1" hangingPunct="1">
              <a:defRPr/>
            </a:pPr>
            <a:r>
              <a:rPr lang="de-DE"/>
              <a:t>Diejenigen, die ihren Versicherungsschutz verloren haben, sollen Zugang zu ihrer letzten Krankenversicherung haben</a:t>
            </a:r>
          </a:p>
          <a:p>
            <a:pPr lvl="1" eaLnBrk="1" hangingPunct="1">
              <a:defRPr/>
            </a:pPr>
            <a:r>
              <a:rPr lang="de-DE"/>
              <a:t>Ab 1.4.2007: Versicherungspflicht in der GKV</a:t>
            </a:r>
          </a:p>
          <a:p>
            <a:pPr lvl="1" eaLnBrk="1" hangingPunct="1">
              <a:defRPr/>
            </a:pPr>
            <a:r>
              <a:rPr lang="de-DE"/>
              <a:t>Ab 1.1.2009: Versicherungspflicht in der PKV</a:t>
            </a:r>
          </a:p>
        </p:txBody>
      </p:sp>
      <p:sp>
        <p:nvSpPr>
          <p:cNvPr id="2" name="Foliennummernplatzhalter 1"/>
          <p:cNvSpPr>
            <a:spLocks noGrp="1"/>
          </p:cNvSpPr>
          <p:nvPr>
            <p:ph type="sldNum" sz="quarter" idx="12"/>
          </p:nvPr>
        </p:nvSpPr>
        <p:spPr/>
        <p:txBody>
          <a:bodyPr/>
          <a:lstStyle/>
          <a:p>
            <a:fld id="{AE7C363F-717F-49C1-919C-37DE8BE88CB8}" type="slidenum">
              <a:rPr lang="de-DE" smtClean="0"/>
              <a:t>25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3782"/>
    </mc:Choice>
    <mc:Fallback xmlns="">
      <p:transition spd="slow" advTm="33782"/>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Rectangle 2"/>
          <p:cNvSpPr>
            <a:spLocks noGrp="1" noChangeArrowheads="1"/>
          </p:cNvSpPr>
          <p:nvPr>
            <p:ph type="title"/>
          </p:nvPr>
        </p:nvSpPr>
        <p:spPr/>
        <p:txBody>
          <a:bodyPr/>
          <a:lstStyle/>
          <a:p>
            <a:pPr>
              <a:defRPr/>
            </a:pPr>
            <a:r>
              <a:rPr lang="de-DE" dirty="0" err="1"/>
              <a:t>GKV</a:t>
            </a:r>
            <a:r>
              <a:rPr lang="de-DE" dirty="0"/>
              <a:t>-Wettbewerbsstärkungsgesetz</a:t>
            </a:r>
          </a:p>
        </p:txBody>
      </p:sp>
      <p:sp>
        <p:nvSpPr>
          <p:cNvPr id="1008643" name="Rectangle 3"/>
          <p:cNvSpPr>
            <a:spLocks noGrp="1" noChangeArrowheads="1"/>
          </p:cNvSpPr>
          <p:nvPr>
            <p:ph idx="1"/>
          </p:nvPr>
        </p:nvSpPr>
        <p:spPr/>
        <p:txBody>
          <a:bodyPr/>
          <a:lstStyle/>
          <a:p>
            <a:pPr eaLnBrk="1" hangingPunct="1">
              <a:defRPr/>
            </a:pPr>
            <a:r>
              <a:rPr lang="de-DE" sz="2800"/>
              <a:t>Verbesserung der medizinischen Versorgung:</a:t>
            </a:r>
          </a:p>
          <a:p>
            <a:pPr lvl="1" eaLnBrk="1" hangingPunct="1">
              <a:defRPr/>
            </a:pPr>
            <a:r>
              <a:rPr lang="de-DE" sz="2400"/>
              <a:t>Pflichtkatalog: </a:t>
            </a:r>
          </a:p>
          <a:p>
            <a:pPr lvl="2" eaLnBrk="1" hangingPunct="1">
              <a:defRPr/>
            </a:pPr>
            <a:r>
              <a:rPr lang="de-DE" sz="2000"/>
              <a:t>Geriatrische Rehabilitation</a:t>
            </a:r>
          </a:p>
          <a:p>
            <a:pPr lvl="2" eaLnBrk="1" hangingPunct="1">
              <a:defRPr/>
            </a:pPr>
            <a:r>
              <a:rPr lang="de-DE" sz="2000"/>
              <a:t>Impfungen</a:t>
            </a:r>
          </a:p>
          <a:p>
            <a:pPr lvl="2" eaLnBrk="1" hangingPunct="1">
              <a:defRPr/>
            </a:pPr>
            <a:r>
              <a:rPr lang="de-DE" sz="2000"/>
              <a:t>Kuren</a:t>
            </a:r>
          </a:p>
          <a:p>
            <a:pPr lvl="2" eaLnBrk="1" hangingPunct="1">
              <a:defRPr/>
            </a:pPr>
            <a:r>
              <a:rPr lang="de-DE" sz="2000"/>
              <a:t>Amb. und stat. Rehabilitationsleistungen</a:t>
            </a:r>
          </a:p>
          <a:p>
            <a:pPr lvl="1" eaLnBrk="1" hangingPunct="1">
              <a:defRPr/>
            </a:pPr>
            <a:r>
              <a:rPr lang="de-DE" sz="2400"/>
              <a:t>Amb. Behandlung auch im Krankenhaus</a:t>
            </a:r>
          </a:p>
          <a:p>
            <a:pPr lvl="1" eaLnBrk="1" hangingPunct="1">
              <a:defRPr/>
            </a:pPr>
            <a:r>
              <a:rPr lang="de-DE" sz="2400"/>
              <a:t>Anspruch auf häusliche Krankenpflege</a:t>
            </a:r>
          </a:p>
          <a:p>
            <a:pPr lvl="1" eaLnBrk="1" hangingPunct="1">
              <a:defRPr/>
            </a:pPr>
            <a:r>
              <a:rPr lang="de-DE" sz="2400"/>
              <a:t>Auch in Zukunft: Zugang zu wirksameren, verbesserten Arzneimitteln</a:t>
            </a:r>
          </a:p>
          <a:p>
            <a:pPr lvl="1" eaLnBrk="1" hangingPunct="1">
              <a:defRPr/>
            </a:pPr>
            <a:endParaRPr lang="de-DE" sz="2400"/>
          </a:p>
          <a:p>
            <a:pPr lvl="1" eaLnBrk="1" hangingPunct="1">
              <a:defRPr/>
            </a:pPr>
            <a:endParaRPr lang="de-DE" sz="2400"/>
          </a:p>
          <a:p>
            <a:pPr lvl="2" eaLnBrk="1" hangingPunct="1">
              <a:defRPr/>
            </a:pPr>
            <a:endParaRPr lang="de-DE" sz="2000"/>
          </a:p>
          <a:p>
            <a:pPr lvl="2" eaLnBrk="1" hangingPunct="1">
              <a:defRPr/>
            </a:pPr>
            <a:endParaRPr lang="de-DE" sz="2000"/>
          </a:p>
          <a:p>
            <a:pPr lvl="1" eaLnBrk="1" hangingPunct="1">
              <a:defRPr/>
            </a:pPr>
            <a:endParaRPr lang="de-DE" sz="2400"/>
          </a:p>
          <a:p>
            <a:pPr lvl="2" eaLnBrk="1" hangingPunct="1">
              <a:defRPr/>
            </a:pPr>
            <a:endParaRPr lang="de-DE" sz="2000"/>
          </a:p>
          <a:p>
            <a:pPr lvl="2" eaLnBrk="1" hangingPunct="1">
              <a:defRPr/>
            </a:pPr>
            <a:endParaRPr lang="de-DE" sz="2000"/>
          </a:p>
          <a:p>
            <a:pPr lvl="2" eaLnBrk="1" hangingPunct="1">
              <a:defRPr/>
            </a:pPr>
            <a:endParaRPr lang="de-DE" sz="2000"/>
          </a:p>
          <a:p>
            <a:pPr lvl="1" eaLnBrk="1" hangingPunct="1">
              <a:defRPr/>
            </a:pPr>
            <a:endParaRPr lang="de-DE" sz="2400"/>
          </a:p>
        </p:txBody>
      </p:sp>
      <p:sp>
        <p:nvSpPr>
          <p:cNvPr id="2" name="Foliennummernplatzhalter 1"/>
          <p:cNvSpPr>
            <a:spLocks noGrp="1"/>
          </p:cNvSpPr>
          <p:nvPr>
            <p:ph type="sldNum" sz="quarter" idx="12"/>
          </p:nvPr>
        </p:nvSpPr>
        <p:spPr/>
        <p:txBody>
          <a:bodyPr/>
          <a:lstStyle/>
          <a:p>
            <a:fld id="{AE7C363F-717F-49C1-919C-37DE8BE88CB8}" type="slidenum">
              <a:rPr lang="de-DE" smtClean="0"/>
              <a:t>26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2069"/>
    </mc:Choice>
    <mc:Fallback xmlns="">
      <p:transition spd="slow" advTm="22069"/>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p:txBody>
          <a:bodyPr/>
          <a:lstStyle/>
          <a:p>
            <a:pPr>
              <a:defRPr/>
            </a:pPr>
            <a:r>
              <a:rPr lang="de-DE" dirty="0" err="1"/>
              <a:t>GKV</a:t>
            </a:r>
            <a:r>
              <a:rPr lang="de-DE" dirty="0"/>
              <a:t>-Wettbewerbsstärkungsgesetz</a:t>
            </a:r>
          </a:p>
        </p:txBody>
      </p:sp>
      <p:sp>
        <p:nvSpPr>
          <p:cNvPr id="1009667" name="Rectangle 3"/>
          <p:cNvSpPr>
            <a:spLocks noGrp="1" noChangeArrowheads="1"/>
          </p:cNvSpPr>
          <p:nvPr>
            <p:ph idx="1"/>
          </p:nvPr>
        </p:nvSpPr>
        <p:spPr/>
        <p:txBody>
          <a:bodyPr/>
          <a:lstStyle/>
          <a:p>
            <a:pPr eaLnBrk="1" hangingPunct="1">
              <a:defRPr/>
            </a:pPr>
            <a:r>
              <a:rPr lang="de-DE" sz="2800" dirty="0"/>
              <a:t>Modernisierung der gesetzlichen und privaten Krankenkassen:</a:t>
            </a:r>
          </a:p>
          <a:p>
            <a:pPr lvl="1" eaLnBrk="1" hangingPunct="1">
              <a:defRPr/>
            </a:pPr>
            <a:r>
              <a:rPr lang="de-DE" sz="2400" dirty="0"/>
              <a:t>Mehr Wettbewerb unter den Krankenkassen</a:t>
            </a:r>
          </a:p>
          <a:p>
            <a:pPr lvl="1" eaLnBrk="1" hangingPunct="1">
              <a:defRPr/>
            </a:pPr>
            <a:r>
              <a:rPr lang="de-DE" sz="2400" dirty="0"/>
              <a:t>Mehr Wahlfreiheit für die Versicherten:</a:t>
            </a:r>
          </a:p>
          <a:p>
            <a:pPr lvl="2" eaLnBrk="1" hangingPunct="1">
              <a:defRPr/>
            </a:pPr>
            <a:r>
              <a:rPr lang="de-DE" sz="2000" dirty="0"/>
              <a:t>Durch eine individuellere Tarifgestaltung in der GKV</a:t>
            </a:r>
          </a:p>
          <a:p>
            <a:pPr lvl="2" eaLnBrk="1" hangingPunct="1">
              <a:defRPr/>
            </a:pPr>
            <a:r>
              <a:rPr lang="de-DE" sz="2000" dirty="0"/>
              <a:t>Durch weniger Bürokratie und starke Kassen</a:t>
            </a:r>
          </a:p>
          <a:p>
            <a:pPr lvl="2" eaLnBrk="1" hangingPunct="1">
              <a:defRPr/>
            </a:pPr>
            <a:r>
              <a:rPr lang="de-DE" sz="2000" dirty="0"/>
              <a:t>Durch eine neue Tarifgestaltung in der PKV</a:t>
            </a:r>
          </a:p>
          <a:p>
            <a:pPr lvl="2" eaLnBrk="1" hangingPunct="1">
              <a:defRPr/>
            </a:pPr>
            <a:r>
              <a:rPr lang="de-DE" sz="2000" dirty="0"/>
              <a:t>Durch die Übertragbarkeit von Alterungsrückstellungen</a:t>
            </a:r>
          </a:p>
          <a:p>
            <a:pPr eaLnBrk="1" hangingPunct="1">
              <a:defRPr/>
            </a:pPr>
            <a:endParaRPr lang="de-DE" sz="2800" dirty="0"/>
          </a:p>
        </p:txBody>
      </p:sp>
      <p:sp>
        <p:nvSpPr>
          <p:cNvPr id="2" name="Foliennummernplatzhalter 1"/>
          <p:cNvSpPr>
            <a:spLocks noGrp="1"/>
          </p:cNvSpPr>
          <p:nvPr>
            <p:ph type="sldNum" sz="quarter" idx="12"/>
          </p:nvPr>
        </p:nvSpPr>
        <p:spPr/>
        <p:txBody>
          <a:bodyPr/>
          <a:lstStyle/>
          <a:p>
            <a:fld id="{AE7C363F-717F-49C1-919C-37DE8BE88CB8}" type="slidenum">
              <a:rPr lang="de-DE" smtClean="0"/>
              <a:t>27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47195"/>
    </mc:Choice>
    <mc:Fallback xmlns="">
      <p:transition spd="slow" advTm="47195"/>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0690" name="Rectangle 2"/>
          <p:cNvSpPr>
            <a:spLocks noGrp="1" noChangeArrowheads="1"/>
          </p:cNvSpPr>
          <p:nvPr>
            <p:ph type="title"/>
          </p:nvPr>
        </p:nvSpPr>
        <p:spPr/>
        <p:txBody>
          <a:bodyPr/>
          <a:lstStyle/>
          <a:p>
            <a:pPr>
              <a:defRPr/>
            </a:pPr>
            <a:r>
              <a:rPr lang="de-DE" dirty="0" err="1"/>
              <a:t>GKV</a:t>
            </a:r>
            <a:r>
              <a:rPr lang="de-DE" dirty="0"/>
              <a:t>-Wettbewerbsstärkungsgesetz</a:t>
            </a:r>
          </a:p>
        </p:txBody>
      </p:sp>
      <p:sp>
        <p:nvSpPr>
          <p:cNvPr id="1010691" name="Rectangle 3"/>
          <p:cNvSpPr>
            <a:spLocks noGrp="1" noChangeArrowheads="1"/>
          </p:cNvSpPr>
          <p:nvPr>
            <p:ph idx="1"/>
          </p:nvPr>
        </p:nvSpPr>
        <p:spPr/>
        <p:txBody>
          <a:bodyPr/>
          <a:lstStyle/>
          <a:p>
            <a:pPr eaLnBrk="1" hangingPunct="1">
              <a:defRPr/>
            </a:pPr>
            <a:r>
              <a:rPr lang="de-DE"/>
              <a:t>Änderungen für das Krankenhaus:</a:t>
            </a:r>
          </a:p>
          <a:p>
            <a:pPr lvl="1" eaLnBrk="1" hangingPunct="1">
              <a:defRPr/>
            </a:pPr>
            <a:r>
              <a:rPr lang="de-DE"/>
              <a:t>Konsequentere Umsetzung der bestehenden Möglichkeiten der amb. Versorgung</a:t>
            </a:r>
          </a:p>
          <a:p>
            <a:pPr lvl="1" eaLnBrk="1" hangingPunct="1">
              <a:defRPr/>
            </a:pPr>
            <a:r>
              <a:rPr lang="de-DE"/>
              <a:t>Ordnungspolitischer Rahmen für die Zeit nach der Konvergenzphase</a:t>
            </a:r>
          </a:p>
          <a:p>
            <a:pPr lvl="1" eaLnBrk="1" hangingPunct="1">
              <a:defRPr/>
            </a:pPr>
            <a:r>
              <a:rPr lang="de-DE"/>
              <a:t>Sanierungsbeitrag der Krankenhäuser</a:t>
            </a:r>
          </a:p>
        </p:txBody>
      </p:sp>
      <p:sp>
        <p:nvSpPr>
          <p:cNvPr id="2" name="Foliennummernplatzhalter 1"/>
          <p:cNvSpPr>
            <a:spLocks noGrp="1"/>
          </p:cNvSpPr>
          <p:nvPr>
            <p:ph type="sldNum" sz="quarter" idx="12"/>
          </p:nvPr>
        </p:nvSpPr>
        <p:spPr/>
        <p:txBody>
          <a:bodyPr/>
          <a:lstStyle/>
          <a:p>
            <a:fld id="{AE7C363F-717F-49C1-919C-37DE8BE88CB8}" type="slidenum">
              <a:rPr lang="de-DE" smtClean="0"/>
              <a:t>28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7703"/>
    </mc:Choice>
    <mc:Fallback xmlns="">
      <p:transition spd="slow" advTm="67703"/>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8" name="Rectangle 2"/>
          <p:cNvSpPr>
            <a:spLocks noGrp="1" noChangeArrowheads="1"/>
          </p:cNvSpPr>
          <p:nvPr>
            <p:ph type="title"/>
          </p:nvPr>
        </p:nvSpPr>
        <p:spPr>
          <a:xfrm>
            <a:off x="468313" y="0"/>
            <a:ext cx="8229600" cy="1052513"/>
          </a:xfrm>
        </p:spPr>
        <p:txBody>
          <a:bodyPr/>
          <a:lstStyle/>
          <a:p>
            <a:pPr>
              <a:defRPr/>
            </a:pPr>
            <a:r>
              <a:rPr lang="de-DE" dirty="0" err="1"/>
              <a:t>GKV</a:t>
            </a:r>
            <a:r>
              <a:rPr lang="de-DE" dirty="0"/>
              <a:t>-Wettbewerbsstärkungsgesetz</a:t>
            </a:r>
          </a:p>
        </p:txBody>
      </p:sp>
      <p:graphicFrame>
        <p:nvGraphicFramePr>
          <p:cNvPr id="80899" name="Object 3"/>
          <p:cNvGraphicFramePr>
            <a:graphicFrameLocks noGrp="1" noChangeAspect="1"/>
          </p:cNvGraphicFramePr>
          <p:nvPr>
            <p:ph idx="1"/>
            <p:extLst>
              <p:ext uri="{D42A27DB-BD31-4B8C-83A1-F6EECF244321}">
                <p14:modId xmlns:p14="http://schemas.microsoft.com/office/powerpoint/2010/main" val="899541584"/>
              </p:ext>
            </p:extLst>
          </p:nvPr>
        </p:nvGraphicFramePr>
        <p:xfrm>
          <a:off x="1549400" y="962025"/>
          <a:ext cx="6513513" cy="5895975"/>
        </p:xfrm>
        <a:graphic>
          <a:graphicData uri="http://schemas.openxmlformats.org/presentationml/2006/ole">
            <mc:AlternateContent xmlns:mc="http://schemas.openxmlformats.org/markup-compatibility/2006">
              <mc:Choice xmlns:v="urn:schemas-microsoft-com:vml" Requires="v">
                <p:oleObj spid="_x0000_s80955" name="Bild" r:id="rId3" imgW="6792686" imgH="6148251" progId="Word.Picture.8">
                  <p:embed/>
                </p:oleObj>
              </mc:Choice>
              <mc:Fallback>
                <p:oleObj name="Bild" r:id="rId3" imgW="6792686" imgH="6148251"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9400" y="962025"/>
                        <a:ext cx="6513513" cy="5895975"/>
                      </a:xfrm>
                      <a:prstGeom prst="rect">
                        <a:avLst/>
                      </a:prstGeom>
                      <a:noFill/>
                      <a:ln>
                        <a:noFill/>
                      </a:ln>
                      <a:effectLst/>
                      <a:extLst/>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29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2779"/>
    </mc:Choice>
    <mc:Fallback xmlns="">
      <p:transition spd="slow" advTm="5277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a:xfrm>
            <a:off x="457200" y="0"/>
            <a:ext cx="8229600" cy="1125538"/>
          </a:xfrm>
        </p:spPr>
        <p:txBody>
          <a:bodyPr/>
          <a:lstStyle/>
          <a:p>
            <a:pPr eaLnBrk="1" hangingPunct="1">
              <a:defRPr/>
            </a:pPr>
            <a:r>
              <a:rPr lang="de-DE" sz="4000" dirty="0"/>
              <a:t>Vorschaltgesetz (1998)</a:t>
            </a:r>
          </a:p>
        </p:txBody>
      </p:sp>
      <p:sp>
        <p:nvSpPr>
          <p:cNvPr id="916483" name="Rectangle 3"/>
          <p:cNvSpPr>
            <a:spLocks noGrp="1" noChangeArrowheads="1"/>
          </p:cNvSpPr>
          <p:nvPr>
            <p:ph idx="1"/>
          </p:nvPr>
        </p:nvSpPr>
        <p:spPr>
          <a:xfrm>
            <a:off x="457200" y="1341438"/>
            <a:ext cx="8229600" cy="5327650"/>
          </a:xfrm>
        </p:spPr>
        <p:txBody>
          <a:bodyPr/>
          <a:lstStyle/>
          <a:p>
            <a:pPr eaLnBrk="1" hangingPunct="1">
              <a:defRPr/>
            </a:pPr>
            <a:r>
              <a:rPr lang="de-DE" dirty="0"/>
              <a:t>Politischer Wechsel: Ministerin Fischer</a:t>
            </a:r>
          </a:p>
          <a:p>
            <a:pPr eaLnBrk="1" hangingPunct="1">
              <a:defRPr/>
            </a:pPr>
            <a:r>
              <a:rPr lang="de-DE" dirty="0"/>
              <a:t>Inhalt:</a:t>
            </a:r>
          </a:p>
          <a:p>
            <a:pPr lvl="1" eaLnBrk="1" hangingPunct="1">
              <a:defRPr/>
            </a:pPr>
            <a:r>
              <a:rPr lang="de-DE" dirty="0"/>
              <a:t>Fortsetzung der Deckelung (nach kurzer Erholung von 1997 und 1998) auf Basis des </a:t>
            </a:r>
            <a:r>
              <a:rPr lang="de-DE" dirty="0" err="1"/>
              <a:t>StabG</a:t>
            </a:r>
            <a:r>
              <a:rPr lang="de-DE" dirty="0"/>
              <a:t> (1996)</a:t>
            </a:r>
          </a:p>
          <a:p>
            <a:pPr lvl="1" eaLnBrk="1" hangingPunct="1">
              <a:defRPr/>
            </a:pPr>
            <a:r>
              <a:rPr lang="de-DE" dirty="0"/>
              <a:t>Verlängerung des Erlösabzugsverfahrens für Fallpauschalen und Sonderentgelte</a:t>
            </a:r>
          </a:p>
          <a:p>
            <a:pPr lvl="1" eaLnBrk="1" hangingPunct="1">
              <a:defRPr/>
            </a:pPr>
            <a:r>
              <a:rPr lang="de-DE" dirty="0"/>
              <a:t>Instandhaltungszuschlag entfällt</a:t>
            </a:r>
          </a:p>
        </p:txBody>
      </p:sp>
      <p:sp>
        <p:nvSpPr>
          <p:cNvPr id="2" name="Foliennummernplatzhalter 1"/>
          <p:cNvSpPr>
            <a:spLocks noGrp="1"/>
          </p:cNvSpPr>
          <p:nvPr>
            <p:ph type="sldNum" sz="quarter" idx="12"/>
          </p:nvPr>
        </p:nvSpPr>
        <p:spPr/>
        <p:txBody>
          <a:bodyPr/>
          <a:lstStyle/>
          <a:p>
            <a:fld id="{AE7C363F-717F-49C1-919C-37DE8BE88CB8}" type="slidenum">
              <a:rPr lang="de-DE" smtClean="0"/>
              <a:t>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7895"/>
    </mc:Choice>
    <mc:Fallback xmlns="">
      <p:transition spd="slow" advTm="57895"/>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4" name="Rectangle 2"/>
          <p:cNvSpPr>
            <a:spLocks noGrp="1" noChangeArrowheads="1"/>
          </p:cNvSpPr>
          <p:nvPr>
            <p:ph type="title"/>
          </p:nvPr>
        </p:nvSpPr>
        <p:spPr/>
        <p:txBody>
          <a:bodyPr/>
          <a:lstStyle/>
          <a:p>
            <a:pPr>
              <a:defRPr/>
            </a:pPr>
            <a:r>
              <a:rPr lang="de-DE" dirty="0" err="1"/>
              <a:t>GKV</a:t>
            </a:r>
            <a:r>
              <a:rPr lang="de-DE" dirty="0"/>
              <a:t>-Wettbewerbsstärkungsgesetz</a:t>
            </a:r>
          </a:p>
        </p:txBody>
      </p:sp>
      <p:sp>
        <p:nvSpPr>
          <p:cNvPr id="1011715" name="Rectangle 3"/>
          <p:cNvSpPr>
            <a:spLocks noGrp="1" noChangeArrowheads="1"/>
          </p:cNvSpPr>
          <p:nvPr>
            <p:ph idx="1"/>
          </p:nvPr>
        </p:nvSpPr>
        <p:spPr/>
        <p:txBody>
          <a:bodyPr/>
          <a:lstStyle/>
          <a:p>
            <a:pPr eaLnBrk="1" hangingPunct="1">
              <a:lnSpc>
                <a:spcPct val="90000"/>
              </a:lnSpc>
              <a:defRPr/>
            </a:pPr>
            <a:r>
              <a:rPr lang="de-DE"/>
              <a:t>Änderungen für die niedergelassenen Ärzte:</a:t>
            </a:r>
          </a:p>
          <a:p>
            <a:pPr lvl="1" eaLnBrk="1" hangingPunct="1">
              <a:lnSpc>
                <a:spcPct val="90000"/>
              </a:lnSpc>
              <a:defRPr/>
            </a:pPr>
            <a:r>
              <a:rPr lang="de-DE"/>
              <a:t>Gebührenordnung mit festen Preisen</a:t>
            </a:r>
          </a:p>
          <a:p>
            <a:pPr lvl="1" eaLnBrk="1" hangingPunct="1">
              <a:lnSpc>
                <a:spcPct val="90000"/>
              </a:lnSpc>
              <a:defRPr/>
            </a:pPr>
            <a:r>
              <a:rPr lang="de-DE"/>
              <a:t>Pauschalvergütungen mit wenigen erforderlichen Einzelleistungsvergütungen</a:t>
            </a:r>
          </a:p>
          <a:p>
            <a:pPr lvl="1" eaLnBrk="1" hangingPunct="1">
              <a:lnSpc>
                <a:spcPct val="90000"/>
              </a:lnSpc>
              <a:defRPr/>
            </a:pPr>
            <a:r>
              <a:rPr lang="de-DE"/>
              <a:t>Übertragung des Morbiditätsrisikos auf die Krankenkassen</a:t>
            </a:r>
          </a:p>
          <a:p>
            <a:pPr lvl="1" eaLnBrk="1" hangingPunct="1">
              <a:lnSpc>
                <a:spcPct val="90000"/>
              </a:lnSpc>
              <a:defRPr/>
            </a:pPr>
            <a:r>
              <a:rPr lang="de-DE"/>
              <a:t>Rahmen für Chroniker-Programme entbürokratisiert und vereinheitlicht</a:t>
            </a:r>
          </a:p>
          <a:p>
            <a:pPr eaLnBrk="1" hangingPunct="1">
              <a:lnSpc>
                <a:spcPct val="90000"/>
              </a:lnSpc>
              <a:buFontTx/>
              <a:buNone/>
              <a:defRPr/>
            </a:pPr>
            <a:endParaRPr lang="de-DE"/>
          </a:p>
        </p:txBody>
      </p:sp>
      <p:sp>
        <p:nvSpPr>
          <p:cNvPr id="2" name="Foliennummernplatzhalter 1"/>
          <p:cNvSpPr>
            <a:spLocks noGrp="1"/>
          </p:cNvSpPr>
          <p:nvPr>
            <p:ph type="sldNum" sz="quarter" idx="12"/>
          </p:nvPr>
        </p:nvSpPr>
        <p:spPr/>
        <p:txBody>
          <a:bodyPr/>
          <a:lstStyle/>
          <a:p>
            <a:fld id="{AE7C363F-717F-49C1-919C-37DE8BE88CB8}" type="slidenum">
              <a:rPr lang="de-DE" smtClean="0"/>
              <a:t>30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19602"/>
    </mc:Choice>
    <mc:Fallback xmlns="">
      <p:transition spd="slow" advTm="119602"/>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34" name="Rectangle 2"/>
          <p:cNvSpPr>
            <a:spLocks noGrp="1" noChangeArrowheads="1"/>
          </p:cNvSpPr>
          <p:nvPr>
            <p:ph type="title"/>
          </p:nvPr>
        </p:nvSpPr>
        <p:spPr/>
        <p:txBody>
          <a:bodyPr>
            <a:normAutofit fontScale="90000"/>
          </a:bodyPr>
          <a:lstStyle/>
          <a:p>
            <a:pPr eaLnBrk="1" hangingPunct="1">
              <a:defRPr/>
            </a:pPr>
            <a:r>
              <a:rPr lang="de-DE" sz="4000" dirty="0"/>
              <a:t>Krankenhausfinanzierungsreformgesetz</a:t>
            </a:r>
          </a:p>
        </p:txBody>
      </p:sp>
      <p:sp>
        <p:nvSpPr>
          <p:cNvPr id="1016835" name="Rectangle 3"/>
          <p:cNvSpPr>
            <a:spLocks noGrp="1" noChangeArrowheads="1"/>
          </p:cNvSpPr>
          <p:nvPr>
            <p:ph idx="1"/>
          </p:nvPr>
        </p:nvSpPr>
        <p:spPr/>
        <p:txBody>
          <a:bodyPr>
            <a:normAutofit lnSpcReduction="10000"/>
          </a:bodyPr>
          <a:lstStyle/>
          <a:p>
            <a:pPr eaLnBrk="1" hangingPunct="1">
              <a:lnSpc>
                <a:spcPct val="90000"/>
              </a:lnSpc>
              <a:defRPr/>
            </a:pPr>
            <a:r>
              <a:rPr lang="de-DE" dirty="0"/>
              <a:t>„Gesetz zum ordnungspolitischen Rahmen der Krankenhausfinanzierung ab dem Jahr 2009“ (</a:t>
            </a:r>
            <a:r>
              <a:rPr lang="de-DE" dirty="0" err="1"/>
              <a:t>KHRG</a:t>
            </a:r>
            <a:r>
              <a:rPr lang="de-DE" dirty="0"/>
              <a:t>)</a:t>
            </a:r>
          </a:p>
          <a:p>
            <a:pPr eaLnBrk="1" hangingPunct="1">
              <a:lnSpc>
                <a:spcPct val="90000"/>
              </a:lnSpc>
              <a:defRPr/>
            </a:pPr>
            <a:r>
              <a:rPr lang="de-DE" dirty="0"/>
              <a:t>Verabschiedet: 17.3.2009; In Kraft getreten: 1.1.2009</a:t>
            </a:r>
          </a:p>
          <a:p>
            <a:pPr eaLnBrk="1" hangingPunct="1">
              <a:lnSpc>
                <a:spcPct val="90000"/>
              </a:lnSpc>
              <a:defRPr/>
            </a:pPr>
            <a:r>
              <a:rPr lang="de-DE" dirty="0"/>
              <a:t>Referentenentwurf:</a:t>
            </a:r>
          </a:p>
          <a:p>
            <a:pPr lvl="1" eaLnBrk="1" hangingPunct="1">
              <a:lnSpc>
                <a:spcPct val="90000"/>
              </a:lnSpc>
              <a:defRPr/>
            </a:pPr>
            <a:r>
              <a:rPr lang="de-DE" dirty="0"/>
              <a:t>Rückkehr zur Monistik</a:t>
            </a:r>
          </a:p>
          <a:p>
            <a:pPr lvl="1" eaLnBrk="1" hangingPunct="1">
              <a:lnSpc>
                <a:spcPct val="90000"/>
              </a:lnSpc>
              <a:defRPr/>
            </a:pPr>
            <a:r>
              <a:rPr lang="de-DE" dirty="0"/>
              <a:t>Abkehr von der Landeskrankenhausplanung</a:t>
            </a:r>
          </a:p>
          <a:p>
            <a:pPr lvl="1" eaLnBrk="1" hangingPunct="1">
              <a:lnSpc>
                <a:spcPct val="90000"/>
              </a:lnSpc>
              <a:defRPr/>
            </a:pPr>
            <a:r>
              <a:rPr lang="de-DE" dirty="0"/>
              <a:t>Selektives Kontrahieren</a:t>
            </a:r>
          </a:p>
          <a:p>
            <a:pPr lvl="1" eaLnBrk="1" hangingPunct="1">
              <a:lnSpc>
                <a:spcPct val="90000"/>
              </a:lnSpc>
              <a:buFont typeface="Tahoma" pitchFamily="34" charset="0"/>
              <a:buNone/>
              <a:defRPr/>
            </a:pPr>
            <a:r>
              <a:rPr lang="de-DE" dirty="0">
                <a:sym typeface="Symbol" pitchFamily="18" charset="2"/>
              </a:rPr>
              <a:t>	Scheitert an Widerstand der Bundesländer</a:t>
            </a:r>
          </a:p>
        </p:txBody>
      </p:sp>
      <p:sp>
        <p:nvSpPr>
          <p:cNvPr id="2" name="Foliennummernplatzhalter 1"/>
          <p:cNvSpPr>
            <a:spLocks noGrp="1"/>
          </p:cNvSpPr>
          <p:nvPr>
            <p:ph type="sldNum" sz="quarter" idx="12"/>
          </p:nvPr>
        </p:nvSpPr>
        <p:spPr/>
        <p:txBody>
          <a:bodyPr/>
          <a:lstStyle/>
          <a:p>
            <a:fld id="{AE7C363F-717F-49C1-919C-37DE8BE88CB8}" type="slidenum">
              <a:rPr lang="de-DE" smtClean="0"/>
              <a:t>31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93359"/>
    </mc:Choice>
    <mc:Fallback xmlns="">
      <p:transition spd="slow" advTm="93359"/>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7858" name="Rectangle 2"/>
          <p:cNvSpPr>
            <a:spLocks noGrp="1" noChangeArrowheads="1"/>
          </p:cNvSpPr>
          <p:nvPr>
            <p:ph type="title"/>
          </p:nvPr>
        </p:nvSpPr>
        <p:spPr/>
        <p:txBody>
          <a:bodyPr>
            <a:normAutofit fontScale="90000"/>
          </a:bodyPr>
          <a:lstStyle/>
          <a:p>
            <a:pPr eaLnBrk="1" hangingPunct="1">
              <a:defRPr/>
            </a:pPr>
            <a:r>
              <a:rPr lang="de-DE" sz="4000" dirty="0"/>
              <a:t>Krankenhausfinanzierungsreformgesetz</a:t>
            </a:r>
          </a:p>
        </p:txBody>
      </p:sp>
      <p:sp>
        <p:nvSpPr>
          <p:cNvPr id="1017859" name="Rectangle 3"/>
          <p:cNvSpPr>
            <a:spLocks noGrp="1" noChangeArrowheads="1"/>
          </p:cNvSpPr>
          <p:nvPr>
            <p:ph idx="1"/>
          </p:nvPr>
        </p:nvSpPr>
        <p:spPr>
          <a:xfrm>
            <a:off x="457200" y="1905000"/>
            <a:ext cx="8229600" cy="4764088"/>
          </a:xfrm>
        </p:spPr>
        <p:txBody>
          <a:bodyPr>
            <a:normAutofit fontScale="92500" lnSpcReduction="10000"/>
          </a:bodyPr>
          <a:lstStyle/>
          <a:p>
            <a:pPr eaLnBrk="1" hangingPunct="1">
              <a:lnSpc>
                <a:spcPct val="80000"/>
              </a:lnSpc>
              <a:defRPr/>
            </a:pPr>
            <a:r>
              <a:rPr lang="de-DE" dirty="0"/>
              <a:t>Verlängerung der Konvergenzphase bis 2010</a:t>
            </a:r>
          </a:p>
          <a:p>
            <a:pPr eaLnBrk="1" hangingPunct="1">
              <a:lnSpc>
                <a:spcPct val="80000"/>
              </a:lnSpc>
              <a:defRPr/>
            </a:pPr>
            <a:r>
              <a:rPr lang="de-DE" dirty="0"/>
              <a:t>Schaffung neuer Stellen</a:t>
            </a:r>
          </a:p>
          <a:p>
            <a:pPr lvl="1" eaLnBrk="1" hangingPunct="1">
              <a:lnSpc>
                <a:spcPct val="80000"/>
              </a:lnSpc>
              <a:defRPr/>
            </a:pPr>
            <a:r>
              <a:rPr lang="de-DE" dirty="0"/>
              <a:t>21.000 neue Pflegestellen, 220 Mio. Euro</a:t>
            </a:r>
          </a:p>
          <a:p>
            <a:pPr eaLnBrk="1" hangingPunct="1">
              <a:lnSpc>
                <a:spcPct val="80000"/>
              </a:lnSpc>
              <a:defRPr/>
            </a:pPr>
            <a:r>
              <a:rPr lang="de-DE" dirty="0"/>
              <a:t>Rechnungsabschlag</a:t>
            </a:r>
          </a:p>
          <a:p>
            <a:pPr lvl="1" eaLnBrk="1" hangingPunct="1">
              <a:lnSpc>
                <a:spcPct val="80000"/>
              </a:lnSpc>
              <a:defRPr/>
            </a:pPr>
            <a:r>
              <a:rPr lang="de-DE" dirty="0"/>
              <a:t>bisher: 0,5 % zur Sanierung der GKV</a:t>
            </a:r>
          </a:p>
          <a:p>
            <a:pPr lvl="1" eaLnBrk="1" hangingPunct="1">
              <a:lnSpc>
                <a:spcPct val="80000"/>
              </a:lnSpc>
              <a:defRPr/>
            </a:pPr>
            <a:r>
              <a:rPr lang="de-DE" dirty="0"/>
              <a:t>entfällt ab 2009</a:t>
            </a:r>
          </a:p>
          <a:p>
            <a:pPr eaLnBrk="1" hangingPunct="1">
              <a:lnSpc>
                <a:spcPct val="80000"/>
              </a:lnSpc>
              <a:defRPr/>
            </a:pPr>
            <a:r>
              <a:rPr lang="de-DE" dirty="0"/>
              <a:t>Landesbasisfallwerte</a:t>
            </a:r>
          </a:p>
          <a:p>
            <a:pPr lvl="1" eaLnBrk="1" hangingPunct="1">
              <a:lnSpc>
                <a:spcPct val="80000"/>
              </a:lnSpc>
              <a:defRPr/>
            </a:pPr>
            <a:r>
              <a:rPr lang="de-DE" dirty="0"/>
              <a:t>Anpassung 2010-2014 zu einem Basisfallwertkorridor</a:t>
            </a:r>
          </a:p>
          <a:p>
            <a:pPr lvl="1" eaLnBrk="1" hangingPunct="1">
              <a:lnSpc>
                <a:spcPct val="80000"/>
              </a:lnSpc>
              <a:defRPr/>
            </a:pPr>
            <a:r>
              <a:rPr lang="de-DE" dirty="0"/>
              <a:t>einheitlicher Basisfallwert: -1,5 % bis +2,5 % pro Land</a:t>
            </a:r>
          </a:p>
          <a:p>
            <a:pPr eaLnBrk="1" hangingPunct="1">
              <a:lnSpc>
                <a:spcPct val="80000"/>
              </a:lnSpc>
              <a:defRPr/>
            </a:pPr>
            <a:r>
              <a:rPr lang="de-DE" dirty="0"/>
              <a:t>Investitionshoheit: bleibt bei Ländern</a:t>
            </a:r>
          </a:p>
          <a:p>
            <a:pPr lvl="1" eaLnBrk="1" hangingPunct="1">
              <a:lnSpc>
                <a:spcPct val="80000"/>
              </a:lnSpc>
              <a:defRPr/>
            </a:pPr>
            <a:r>
              <a:rPr lang="de-DE" dirty="0" err="1"/>
              <a:t>InEK</a:t>
            </a:r>
            <a:r>
              <a:rPr lang="de-DE" dirty="0"/>
              <a:t> ermittelt Kalkulationswerte für eine Pauschalförderung durch Länder</a:t>
            </a:r>
          </a:p>
        </p:txBody>
      </p:sp>
      <p:sp>
        <p:nvSpPr>
          <p:cNvPr id="2" name="Foliennummernplatzhalter 1"/>
          <p:cNvSpPr>
            <a:spLocks noGrp="1"/>
          </p:cNvSpPr>
          <p:nvPr>
            <p:ph type="sldNum" sz="quarter" idx="12"/>
          </p:nvPr>
        </p:nvSpPr>
        <p:spPr/>
        <p:txBody>
          <a:bodyPr/>
          <a:lstStyle/>
          <a:p>
            <a:fld id="{AE7C363F-717F-49C1-919C-37DE8BE88CB8}" type="slidenum">
              <a:rPr lang="de-DE" smtClean="0"/>
              <a:t>32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93534"/>
    </mc:Choice>
    <mc:Fallback xmlns="">
      <p:transition spd="slow" advTm="193534"/>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dirty="0"/>
              <a:t>Krankenhausfinanzierungsreformgesetz</a:t>
            </a:r>
          </a:p>
        </p:txBody>
      </p:sp>
      <p:sp>
        <p:nvSpPr>
          <p:cNvPr id="3" name="Inhaltsplatzhalter 2"/>
          <p:cNvSpPr>
            <a:spLocks noGrp="1"/>
          </p:cNvSpPr>
          <p:nvPr>
            <p:ph idx="1"/>
          </p:nvPr>
        </p:nvSpPr>
        <p:spPr/>
        <p:txBody>
          <a:bodyPr>
            <a:normAutofit fontScale="85000" lnSpcReduction="20000"/>
          </a:bodyPr>
          <a:lstStyle/>
          <a:p>
            <a:r>
              <a:rPr lang="de-DE" dirty="0"/>
              <a:t>Neuformulierung des § 10 </a:t>
            </a:r>
            <a:r>
              <a:rPr lang="de-DE" dirty="0" err="1"/>
              <a:t>KHG</a:t>
            </a:r>
            <a:r>
              <a:rPr lang="de-DE" dirty="0"/>
              <a:t> </a:t>
            </a:r>
          </a:p>
          <a:p>
            <a:pPr lvl="1"/>
            <a:r>
              <a:rPr lang="de-DE" dirty="0"/>
              <a:t>Ermöglichung einer Investitionsförderung durch leistungsorientierte Investitionspauschalen ab dem 1. Januar 2012</a:t>
            </a:r>
          </a:p>
          <a:p>
            <a:pPr lvl="1"/>
            <a:r>
              <a:rPr lang="de-DE" dirty="0"/>
              <a:t>Berechnung von Investitionsbewertungsrelationen durch das </a:t>
            </a:r>
            <a:r>
              <a:rPr lang="de-DE" dirty="0" err="1"/>
              <a:t>InEK</a:t>
            </a:r>
            <a:endParaRPr lang="de-DE" dirty="0"/>
          </a:p>
          <a:p>
            <a:r>
              <a:rPr lang="de-DE" dirty="0"/>
              <a:t>Umsetzung: </a:t>
            </a:r>
          </a:p>
          <a:p>
            <a:pPr lvl="1"/>
            <a:r>
              <a:rPr lang="de-DE" dirty="0"/>
              <a:t>Ziel ist nicht die </a:t>
            </a:r>
            <a:r>
              <a:rPr lang="de-DE" dirty="0" err="1"/>
              <a:t>Monistik</a:t>
            </a:r>
            <a:r>
              <a:rPr lang="de-DE" dirty="0"/>
              <a:t> (Zuschlag zur DRG)</a:t>
            </a:r>
          </a:p>
          <a:p>
            <a:pPr lvl="1"/>
            <a:r>
              <a:rPr lang="de-DE" dirty="0"/>
              <a:t>Sondern Ablösung der Pauschal- und Einzelförderung durch eine einheitliche Investitionspauschale</a:t>
            </a:r>
          </a:p>
          <a:p>
            <a:pPr lvl="1"/>
            <a:r>
              <a:rPr lang="de-DE" dirty="0"/>
              <a:t>Volumen bleibt unzureichend </a:t>
            </a:r>
          </a:p>
          <a:p>
            <a:pPr lvl="2"/>
            <a:r>
              <a:rPr lang="de-DE"/>
              <a:t>Krankenkassen wären bereit </a:t>
            </a:r>
            <a:r>
              <a:rPr lang="de-DE" dirty="0"/>
              <a:t>draufzuzahlen, wenn sie Mitsprache bei </a:t>
            </a:r>
            <a:r>
              <a:rPr lang="de-DE"/>
              <a:t>Krankenhausplanung bekämen!</a:t>
            </a:r>
            <a:endParaRPr lang="de-DE" dirty="0"/>
          </a:p>
        </p:txBody>
      </p:sp>
      <p:sp>
        <p:nvSpPr>
          <p:cNvPr id="4" name="Foliennummernplatzhalter 3"/>
          <p:cNvSpPr>
            <a:spLocks noGrp="1"/>
          </p:cNvSpPr>
          <p:nvPr>
            <p:ph type="sldNum" sz="quarter" idx="12"/>
          </p:nvPr>
        </p:nvSpPr>
        <p:spPr/>
        <p:txBody>
          <a:bodyPr/>
          <a:lstStyle/>
          <a:p>
            <a:fld id="{AE7C363F-717F-49C1-919C-37DE8BE88CB8}" type="slidenum">
              <a:rPr lang="de-DE" smtClean="0"/>
              <a:t>33</a:t>
            </a:fld>
            <a:endParaRPr lang="de-DE"/>
          </a:p>
        </p:txBody>
      </p:sp>
    </p:spTree>
    <p:extLst>
      <p:ext uri="{BB962C8B-B14F-4D97-AF65-F5344CB8AC3E}">
        <p14:creationId xmlns:p14="http://schemas.microsoft.com/office/powerpoint/2010/main" val="849695170"/>
      </p:ext>
    </p:extLst>
  </p:cSld>
  <p:clrMapOvr>
    <a:masterClrMapping/>
  </p:clrMapOvr>
  <mc:AlternateContent xmlns:mc="http://schemas.openxmlformats.org/markup-compatibility/2006" xmlns:p14="http://schemas.microsoft.com/office/powerpoint/2010/main">
    <mc:Choice Requires="p14">
      <p:transition spd="slow" p14:dur="2000" advTm="143832"/>
    </mc:Choice>
    <mc:Fallback xmlns="">
      <p:transition spd="slow" advTm="143832"/>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0" name="Rectangle 2"/>
          <p:cNvSpPr>
            <a:spLocks noGrp="1" noChangeArrowheads="1"/>
          </p:cNvSpPr>
          <p:nvPr>
            <p:ph type="title"/>
          </p:nvPr>
        </p:nvSpPr>
        <p:spPr/>
        <p:txBody>
          <a:bodyPr/>
          <a:lstStyle/>
          <a:p>
            <a:pPr eaLnBrk="1" hangingPunct="1">
              <a:defRPr/>
            </a:pPr>
            <a:r>
              <a:rPr lang="de-DE"/>
              <a:t>3 Grundlagen der Finanzierung</a:t>
            </a:r>
          </a:p>
        </p:txBody>
      </p:sp>
      <p:sp>
        <p:nvSpPr>
          <p:cNvPr id="1000451" name="Rectangle 3"/>
          <p:cNvSpPr>
            <a:spLocks noGrp="1" noChangeArrowheads="1"/>
          </p:cNvSpPr>
          <p:nvPr>
            <p:ph idx="1"/>
          </p:nvPr>
        </p:nvSpPr>
        <p:spPr/>
        <p:txBody>
          <a:bodyPr>
            <a:normAutofit lnSpcReduction="10000"/>
          </a:bodyPr>
          <a:lstStyle/>
          <a:p>
            <a:pPr eaLnBrk="1" hangingPunct="1">
              <a:buFontTx/>
              <a:buNone/>
              <a:defRPr/>
            </a:pPr>
            <a:r>
              <a:rPr lang="de-DE" sz="1600" dirty="0">
                <a:effectLst/>
              </a:rPr>
              <a:t>3.1 Typologie</a:t>
            </a:r>
          </a:p>
          <a:p>
            <a:pPr eaLnBrk="1" hangingPunct="1">
              <a:buFontTx/>
              <a:buNone/>
              <a:defRPr/>
            </a:pPr>
            <a:r>
              <a:rPr lang="de-DE" sz="1600" dirty="0">
                <a:effectLst/>
              </a:rPr>
              <a:t>	3.1.1 </a:t>
            </a:r>
            <a:r>
              <a:rPr lang="de-DE" sz="1600" dirty="0">
                <a:effectLst/>
                <a:cs typeface="Times New Roman" pitchFamily="18" charset="0"/>
              </a:rPr>
              <a:t>Unterscheidung nach Art der Leistung</a:t>
            </a:r>
          </a:p>
          <a:p>
            <a:pPr eaLnBrk="1" hangingPunct="1">
              <a:buFontTx/>
              <a:buNone/>
              <a:defRPr/>
            </a:pPr>
            <a:r>
              <a:rPr lang="de-DE" sz="1600" dirty="0">
                <a:effectLst/>
                <a:cs typeface="Times New Roman" pitchFamily="18" charset="0"/>
              </a:rPr>
              <a:t>	3.1.2 Unterscheidung nach der Finanzierung </a:t>
            </a:r>
            <a:r>
              <a:rPr lang="de-DE" sz="1600" dirty="0" err="1">
                <a:effectLst/>
                <a:cs typeface="Times New Roman" pitchFamily="18" charset="0"/>
              </a:rPr>
              <a:t>d.L</a:t>
            </a:r>
            <a:r>
              <a:rPr lang="de-DE" sz="1600" dirty="0">
                <a:effectLst/>
                <a:cs typeface="Times New Roman" pitchFamily="18" charset="0"/>
              </a:rPr>
              <a:t>.</a:t>
            </a:r>
          </a:p>
          <a:p>
            <a:pPr eaLnBrk="1" hangingPunct="1">
              <a:buFontTx/>
              <a:buNone/>
              <a:defRPr/>
            </a:pPr>
            <a:r>
              <a:rPr lang="de-DE" sz="1600" dirty="0">
                <a:effectLst/>
                <a:cs typeface="Times New Roman" pitchFamily="18" charset="0"/>
              </a:rPr>
              <a:t>3.2 Finanzierungsoptionen</a:t>
            </a:r>
          </a:p>
          <a:p>
            <a:pPr eaLnBrk="1" hangingPunct="1">
              <a:buFontTx/>
              <a:buNone/>
              <a:defRPr/>
            </a:pPr>
            <a:r>
              <a:rPr lang="de-DE" sz="1600" dirty="0">
                <a:effectLst/>
                <a:cs typeface="Times New Roman" pitchFamily="18" charset="0"/>
              </a:rPr>
              <a:t>	3.2.1 Monistische versus duale Finanzierung</a:t>
            </a:r>
          </a:p>
          <a:p>
            <a:pPr eaLnBrk="1" hangingPunct="1">
              <a:buFontTx/>
              <a:buNone/>
              <a:defRPr/>
            </a:pPr>
            <a:r>
              <a:rPr lang="de-DE" sz="1600" dirty="0">
                <a:effectLst/>
                <a:cs typeface="Times New Roman" pitchFamily="18" charset="0"/>
              </a:rPr>
              <a:t>	3.2.2 Pflegesätze versus pauschalierte Finanzierung </a:t>
            </a:r>
          </a:p>
          <a:p>
            <a:pPr eaLnBrk="1" hangingPunct="1">
              <a:buFontTx/>
              <a:buNone/>
              <a:defRPr/>
            </a:pPr>
            <a:r>
              <a:rPr lang="de-DE" sz="1600" dirty="0">
                <a:effectLst/>
                <a:cs typeface="Times New Roman" pitchFamily="18" charset="0"/>
              </a:rPr>
              <a:t>	3.2.3 Budgetierung</a:t>
            </a:r>
          </a:p>
          <a:p>
            <a:pPr eaLnBrk="1" hangingPunct="1">
              <a:buFontTx/>
              <a:buNone/>
              <a:defRPr/>
            </a:pPr>
            <a:r>
              <a:rPr lang="de-DE" dirty="0">
                <a:solidFill>
                  <a:srgbClr val="FF0000"/>
                </a:solidFill>
              </a:rPr>
              <a:t>3.3 Geschichte der Krankenhausfinanzierung</a:t>
            </a:r>
          </a:p>
          <a:p>
            <a:pPr eaLnBrk="1" hangingPunct="1">
              <a:buFontTx/>
              <a:buNone/>
              <a:defRPr/>
            </a:pPr>
            <a:r>
              <a:rPr lang="de-DE" dirty="0"/>
              <a:t>	</a:t>
            </a:r>
            <a:r>
              <a:rPr lang="de-DE" sz="2800" dirty="0"/>
              <a:t>	- Teil 1: Monistische Krankenhausfinanzierung</a:t>
            </a:r>
          </a:p>
          <a:p>
            <a:pPr eaLnBrk="1" hangingPunct="1">
              <a:buFontTx/>
              <a:buNone/>
              <a:defRPr/>
            </a:pPr>
            <a:r>
              <a:rPr lang="de-DE" sz="2800" dirty="0">
                <a:solidFill>
                  <a:srgbClr val="000000"/>
                </a:solidFill>
              </a:rPr>
              <a:t>		</a:t>
            </a:r>
            <a:r>
              <a:rPr lang="de-DE" sz="2800" dirty="0"/>
              <a:t>- Teil 2: Duale Krankenhausfinanzierung</a:t>
            </a:r>
          </a:p>
          <a:p>
            <a:pPr eaLnBrk="1" hangingPunct="1">
              <a:buFontTx/>
              <a:buNone/>
              <a:defRPr/>
            </a:pPr>
            <a:r>
              <a:rPr lang="de-DE" sz="2800" dirty="0">
                <a:solidFill>
                  <a:srgbClr val="000000"/>
                </a:solidFill>
              </a:rPr>
              <a:t>		</a:t>
            </a:r>
            <a:r>
              <a:rPr lang="de-DE" sz="2800" dirty="0">
                <a:solidFill>
                  <a:srgbClr val="FF0000"/>
                </a:solidFill>
              </a:rPr>
              <a:t>- Teil 3: Diagnosis Related Groups</a:t>
            </a:r>
          </a:p>
          <a:p>
            <a:pPr>
              <a:buNone/>
              <a:defRPr/>
            </a:pPr>
            <a:r>
              <a:rPr lang="de-DE" sz="2800" dirty="0"/>
              <a:t>		- Teil 4: Aktuelle Entwicklungen</a:t>
            </a:r>
          </a:p>
          <a:p>
            <a:pPr eaLnBrk="1" hangingPunct="1">
              <a:buFontTx/>
              <a:buNone/>
              <a:defRPr/>
            </a:pPr>
            <a:endParaRPr lang="de-DE" sz="2800" dirty="0">
              <a:solidFill>
                <a:srgbClr val="FF0000"/>
              </a:solidFill>
            </a:endParaRPr>
          </a:p>
        </p:txBody>
      </p:sp>
      <p:sp>
        <p:nvSpPr>
          <p:cNvPr id="2" name="Foliennummernplatzhalter 1"/>
          <p:cNvSpPr>
            <a:spLocks noGrp="1"/>
          </p:cNvSpPr>
          <p:nvPr>
            <p:ph type="sldNum" sz="quarter" idx="12"/>
          </p:nvPr>
        </p:nvSpPr>
        <p:spPr/>
        <p:txBody>
          <a:bodyPr/>
          <a:lstStyle/>
          <a:p>
            <a:fld id="{AE7C363F-717F-49C1-919C-37DE8BE88CB8}" type="slidenum">
              <a:rPr lang="de-DE" smtClean="0"/>
              <a:t>34</a:t>
            </a:fld>
            <a:endParaRPr lang="de-DE"/>
          </a:p>
        </p:txBody>
      </p:sp>
    </p:spTree>
    <p:extLst>
      <p:ext uri="{BB962C8B-B14F-4D97-AF65-F5344CB8AC3E}">
        <p14:creationId xmlns:p14="http://schemas.microsoft.com/office/powerpoint/2010/main" val="3481198331"/>
      </p:ext>
    </p:extLst>
  </p:cSld>
  <p:clrMapOvr>
    <a:masterClrMapping/>
  </p:clrMapOvr>
  <mc:AlternateContent xmlns:mc="http://schemas.openxmlformats.org/markup-compatibility/2006" xmlns:p14="http://schemas.microsoft.com/office/powerpoint/2010/main">
    <mc:Choice Requires="p14">
      <p:transition spd="slow" p14:dur="2000" advTm="19716"/>
    </mc:Choice>
    <mc:Fallback xmlns="">
      <p:transition spd="slow" advTm="1971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530"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 </a:t>
            </a:r>
          </a:p>
        </p:txBody>
      </p:sp>
      <p:sp>
        <p:nvSpPr>
          <p:cNvPr id="918531" name="Rectangle 3"/>
          <p:cNvSpPr>
            <a:spLocks noGrp="1" noChangeArrowheads="1"/>
          </p:cNvSpPr>
          <p:nvPr>
            <p:ph idx="1"/>
          </p:nvPr>
        </p:nvSpPr>
        <p:spPr>
          <a:xfrm>
            <a:off x="457200" y="981075"/>
            <a:ext cx="8229600" cy="5688013"/>
          </a:xfrm>
        </p:spPr>
        <p:txBody>
          <a:bodyPr/>
          <a:lstStyle/>
          <a:p>
            <a:pPr eaLnBrk="1" hangingPunct="1">
              <a:lnSpc>
                <a:spcPct val="80000"/>
              </a:lnSpc>
              <a:buFontTx/>
              <a:buNone/>
              <a:defRPr/>
            </a:pPr>
            <a:r>
              <a:rPr lang="de-DE" sz="1600" dirty="0"/>
              <a:t>= </a:t>
            </a:r>
            <a:r>
              <a:rPr lang="de-DE" sz="2400" dirty="0"/>
              <a:t>Gesetz zur Reform der gesetzlichen Krankenversicherung ab dem Jahr 2000 </a:t>
            </a:r>
          </a:p>
          <a:p>
            <a:pPr eaLnBrk="1" hangingPunct="1">
              <a:lnSpc>
                <a:spcPct val="80000"/>
              </a:lnSpc>
              <a:defRPr/>
            </a:pPr>
            <a:r>
              <a:rPr lang="de-DE" sz="2400" dirty="0"/>
              <a:t>Verabschiedet: 22.12.1999; In Kraft getreten: 1.1.2000</a:t>
            </a:r>
          </a:p>
          <a:p>
            <a:pPr eaLnBrk="1" hangingPunct="1">
              <a:lnSpc>
                <a:spcPct val="80000"/>
              </a:lnSpc>
              <a:defRPr/>
            </a:pPr>
            <a:r>
              <a:rPr lang="de-DE" sz="2400" dirty="0"/>
              <a:t>Allgemeine Rahmenbedingungen:</a:t>
            </a:r>
          </a:p>
          <a:p>
            <a:pPr lvl="1" eaLnBrk="1" hangingPunct="1">
              <a:lnSpc>
                <a:spcPct val="80000"/>
              </a:lnSpc>
              <a:defRPr/>
            </a:pPr>
            <a:r>
              <a:rPr lang="de-DE" sz="2000" dirty="0"/>
              <a:t>Förderung von Prävention und Selbsthilfe (SGB V, § 20 ff.)</a:t>
            </a:r>
          </a:p>
          <a:p>
            <a:pPr lvl="1" eaLnBrk="1" hangingPunct="1">
              <a:lnSpc>
                <a:spcPct val="80000"/>
              </a:lnSpc>
              <a:defRPr/>
            </a:pPr>
            <a:r>
              <a:rPr lang="de-DE" sz="2000" dirty="0"/>
              <a:t>Positivliste für Medikamente (SGB V, § </a:t>
            </a:r>
            <a:r>
              <a:rPr lang="de-DE" sz="2000" dirty="0" err="1"/>
              <a:t>33a</a:t>
            </a:r>
            <a:r>
              <a:rPr lang="de-DE" sz="2000" dirty="0"/>
              <a:t>)</a:t>
            </a:r>
          </a:p>
          <a:p>
            <a:pPr lvl="1" eaLnBrk="1" hangingPunct="1">
              <a:lnSpc>
                <a:spcPct val="80000"/>
              </a:lnSpc>
              <a:defRPr/>
            </a:pPr>
            <a:r>
              <a:rPr lang="de-DE" sz="2000" dirty="0"/>
              <a:t>Gatekeeper und Bonussystem bei hausärztlicher Versorgung (SGB V, § 65, § 65a)</a:t>
            </a:r>
          </a:p>
          <a:p>
            <a:pPr lvl="1" eaLnBrk="1" hangingPunct="1">
              <a:lnSpc>
                <a:spcPct val="80000"/>
              </a:lnSpc>
              <a:defRPr/>
            </a:pPr>
            <a:r>
              <a:rPr lang="de-DE" sz="2000" dirty="0"/>
              <a:t>Beitragssatzstabilität (SGB V, § 4, § 71)</a:t>
            </a:r>
          </a:p>
          <a:p>
            <a:pPr lvl="1">
              <a:lnSpc>
                <a:spcPct val="90000"/>
              </a:lnSpc>
              <a:defRPr/>
            </a:pPr>
            <a:r>
              <a:rPr lang="de-DE" sz="2000" dirty="0"/>
              <a:t>Ambulantes Operieren im Krankenhaus (SGB V, § 115b)</a:t>
            </a:r>
          </a:p>
          <a:p>
            <a:pPr lvl="1">
              <a:lnSpc>
                <a:spcPct val="90000"/>
              </a:lnSpc>
              <a:defRPr/>
            </a:pPr>
            <a:r>
              <a:rPr lang="de-DE" sz="2000" dirty="0"/>
              <a:t>Qualitätssicherung bei zugelassenen Krankenhäusern (SGB V, § 137; 137,c,d,e)</a:t>
            </a:r>
          </a:p>
          <a:p>
            <a:pPr lvl="1">
              <a:lnSpc>
                <a:spcPct val="90000"/>
              </a:lnSpc>
              <a:defRPr/>
            </a:pPr>
            <a:r>
              <a:rPr lang="de-DE" sz="2000" dirty="0"/>
              <a:t>Integrierte Versorgung (140a,b,c,d,e,f,g)</a:t>
            </a:r>
          </a:p>
          <a:p>
            <a:pPr lvl="1">
              <a:lnSpc>
                <a:spcPct val="90000"/>
              </a:lnSpc>
              <a:defRPr/>
            </a:pPr>
            <a:r>
              <a:rPr lang="de-DE" sz="2000" dirty="0"/>
              <a:t>Zweckbindung der Instandhaltungsförderung (KHG, § 17 (4)b)</a:t>
            </a:r>
          </a:p>
          <a:p>
            <a:pPr marL="457200" lvl="1" indent="0" eaLnBrk="1" hangingPunct="1">
              <a:lnSpc>
                <a:spcPct val="80000"/>
              </a:lnSpc>
              <a:buNone/>
              <a:defRPr/>
            </a:pPr>
            <a:endParaRPr lang="de-DE" sz="2000" dirty="0"/>
          </a:p>
        </p:txBody>
      </p:sp>
      <p:sp>
        <p:nvSpPr>
          <p:cNvPr id="2" name="Foliennummernplatzhalter 1"/>
          <p:cNvSpPr>
            <a:spLocks noGrp="1"/>
          </p:cNvSpPr>
          <p:nvPr>
            <p:ph type="sldNum" sz="quarter" idx="12"/>
          </p:nvPr>
        </p:nvSpPr>
        <p:spPr/>
        <p:txBody>
          <a:bodyPr/>
          <a:lstStyle/>
          <a:p>
            <a:fld id="{AE7C363F-717F-49C1-919C-37DE8BE88CB8}" type="slidenum">
              <a:rPr lang="de-DE" smtClean="0"/>
              <a:t>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45135"/>
    </mc:Choice>
    <mc:Fallback xmlns="">
      <p:transition spd="slow" advTm="4513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4"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a:t>
            </a:r>
          </a:p>
        </p:txBody>
      </p:sp>
      <p:sp>
        <p:nvSpPr>
          <p:cNvPr id="919555" name="Rectangle 3"/>
          <p:cNvSpPr>
            <a:spLocks noGrp="1" noChangeArrowheads="1"/>
          </p:cNvSpPr>
          <p:nvPr>
            <p:ph idx="1"/>
          </p:nvPr>
        </p:nvSpPr>
        <p:spPr>
          <a:xfrm>
            <a:off x="250825" y="1341438"/>
            <a:ext cx="8435975" cy="5327650"/>
          </a:xfrm>
        </p:spPr>
        <p:txBody>
          <a:bodyPr/>
          <a:lstStyle/>
          <a:p>
            <a:pPr eaLnBrk="1" hangingPunct="1">
              <a:defRPr/>
            </a:pPr>
            <a:r>
              <a:rPr lang="de-DE" sz="2800" dirty="0"/>
              <a:t>Einführung eines pauschalierenden Entgeltsystems (KHG, § 17b)</a:t>
            </a:r>
          </a:p>
          <a:p>
            <a:pPr lvl="1" eaLnBrk="1" hangingPunct="1">
              <a:defRPr/>
            </a:pPr>
            <a:r>
              <a:rPr lang="de-DE" sz="2400" dirty="0"/>
              <a:t>Umfang: Vergütung der allgemeinen vollstationären und teilstationären Krankenhausleistungen für einen Behandlungsfall</a:t>
            </a:r>
          </a:p>
          <a:p>
            <a:pPr lvl="1" eaLnBrk="1" hangingPunct="1">
              <a:defRPr/>
            </a:pPr>
            <a:r>
              <a:rPr lang="de-DE" sz="2400" dirty="0"/>
              <a:t>Eigenschaften des Vergütungssystems: durchgängig, leistungsorientiert, pauschalierend</a:t>
            </a:r>
          </a:p>
          <a:p>
            <a:pPr lvl="1" eaLnBrk="1" hangingPunct="1">
              <a:defRPr/>
            </a:pPr>
            <a:r>
              <a:rPr lang="de-DE" sz="2400" dirty="0"/>
              <a:t>Festlegung: Fallgruppen und Bewertungsrelationen bundeseinheitlich festzulegen; die Punktwerte können nach Regionen differenziert festgelegt werden. Die Bewertungsrelationen sind als Relativgewichte auf eine Bezugsleistung zu definieren. Komplexitäten und </a:t>
            </a:r>
            <a:r>
              <a:rPr lang="de-DE" sz="2400" dirty="0" err="1"/>
              <a:t>Komorbiditäten</a:t>
            </a:r>
            <a:r>
              <a:rPr lang="de-DE" sz="2400" dirty="0"/>
              <a:t> müssen berücksichtigt werden.</a:t>
            </a:r>
          </a:p>
        </p:txBody>
      </p:sp>
      <p:sp>
        <p:nvSpPr>
          <p:cNvPr id="2" name="Foliennummernplatzhalter 1"/>
          <p:cNvSpPr>
            <a:spLocks noGrp="1"/>
          </p:cNvSpPr>
          <p:nvPr>
            <p:ph type="sldNum" sz="quarter" idx="12"/>
          </p:nvPr>
        </p:nvSpPr>
        <p:spPr/>
        <p:txBody>
          <a:bodyPr/>
          <a:lstStyle/>
          <a:p>
            <a:fld id="{AE7C363F-717F-49C1-919C-37DE8BE88CB8}" type="slidenum">
              <a:rPr lang="de-DE" smtClean="0"/>
              <a:t>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38951"/>
    </mc:Choice>
    <mc:Fallback xmlns="">
      <p:transition spd="slow" advTm="13895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994"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a:t>
            </a:r>
          </a:p>
        </p:txBody>
      </p:sp>
      <p:sp>
        <p:nvSpPr>
          <p:cNvPr id="980995" name="Rectangle 3"/>
          <p:cNvSpPr>
            <a:spLocks noGrp="1" noChangeArrowheads="1"/>
          </p:cNvSpPr>
          <p:nvPr>
            <p:ph idx="1"/>
          </p:nvPr>
        </p:nvSpPr>
        <p:spPr>
          <a:xfrm>
            <a:off x="250825" y="1341438"/>
            <a:ext cx="8435975" cy="5327650"/>
          </a:xfrm>
        </p:spPr>
        <p:txBody>
          <a:bodyPr/>
          <a:lstStyle/>
          <a:p>
            <a:pPr eaLnBrk="1" hangingPunct="1">
              <a:defRPr/>
            </a:pPr>
            <a:r>
              <a:rPr lang="de-DE" dirty="0"/>
              <a:t>Einführung eines pauschalierenden Entgeltsystems (KHG, § 17b) (Forts.)</a:t>
            </a:r>
          </a:p>
          <a:p>
            <a:pPr lvl="1" eaLnBrk="1" hangingPunct="1">
              <a:defRPr/>
            </a:pPr>
            <a:r>
              <a:rPr lang="de-DE" dirty="0"/>
              <a:t>Ausnahme: In der Psychiatrie-Personalverordnung genannte Einrichtungen</a:t>
            </a:r>
          </a:p>
          <a:p>
            <a:pPr lvl="1" eaLnBrk="1" hangingPunct="1">
              <a:defRPr/>
            </a:pPr>
            <a:r>
              <a:rPr lang="de-DE" dirty="0"/>
              <a:t>Zu- oder Abschläge: bundeseinheitliche Regelungen für Notfallversorgung, notwendige Vorhaltung von Leistungen zur Sicherstellung der Versorgung der Bevölkerung, Ausbildungsstätten und Ausbildungsvergütungen, Aufnahme von Begleitpersonen </a:t>
            </a:r>
          </a:p>
        </p:txBody>
      </p:sp>
      <p:sp>
        <p:nvSpPr>
          <p:cNvPr id="2" name="Foliennummernplatzhalter 1"/>
          <p:cNvSpPr>
            <a:spLocks noGrp="1"/>
          </p:cNvSpPr>
          <p:nvPr>
            <p:ph type="sldNum" sz="quarter" idx="12"/>
          </p:nvPr>
        </p:nvSpPr>
        <p:spPr/>
        <p:txBody>
          <a:bodyPr/>
          <a:lstStyle/>
          <a:p>
            <a:fld id="{AE7C363F-717F-49C1-919C-37DE8BE88CB8}" type="slidenum">
              <a:rPr lang="de-DE" smtClean="0"/>
              <a:t>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27731"/>
    </mc:Choice>
    <mc:Fallback xmlns="">
      <p:transition spd="slow" advTm="12773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a:t>
            </a:r>
          </a:p>
        </p:txBody>
      </p:sp>
      <p:sp>
        <p:nvSpPr>
          <p:cNvPr id="935939" name="Rectangle 3"/>
          <p:cNvSpPr>
            <a:spLocks noGrp="1" noChangeArrowheads="1"/>
          </p:cNvSpPr>
          <p:nvPr>
            <p:ph idx="1"/>
          </p:nvPr>
        </p:nvSpPr>
        <p:spPr>
          <a:xfrm>
            <a:off x="457200" y="1341438"/>
            <a:ext cx="8229600" cy="5327650"/>
          </a:xfrm>
        </p:spPr>
        <p:txBody>
          <a:bodyPr/>
          <a:lstStyle/>
          <a:p>
            <a:pPr eaLnBrk="1" hangingPunct="1">
              <a:defRPr/>
            </a:pPr>
            <a:r>
              <a:rPr lang="de-DE" dirty="0"/>
              <a:t>Vorbild: „Vergütungssystem, das sich an einem international bereits eingesetzten Vergütungssystem auf der Grundlage der Diagnosis Related Groups (DRG) orientiert, einschließlich der Punktwerte sowie seine Weiterentwicklung und Anpassung an die medizinische Entwicklung und an Kostenentwicklungen“</a:t>
            </a:r>
          </a:p>
        </p:txBody>
      </p:sp>
      <p:sp>
        <p:nvSpPr>
          <p:cNvPr id="2" name="Foliennummernplatzhalter 1"/>
          <p:cNvSpPr>
            <a:spLocks noGrp="1"/>
          </p:cNvSpPr>
          <p:nvPr>
            <p:ph type="sldNum" sz="quarter" idx="12"/>
          </p:nvPr>
        </p:nvSpPr>
        <p:spPr/>
        <p:txBody>
          <a:bodyPr/>
          <a:lstStyle/>
          <a:p>
            <a:fld id="{AE7C363F-717F-49C1-919C-37DE8BE88CB8}" type="slidenum">
              <a:rPr lang="de-DE" smtClean="0"/>
              <a:t>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0125"/>
    </mc:Choice>
    <mc:Fallback xmlns="">
      <p:transition spd="slow" advTm="60125"/>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962"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a:t>
            </a:r>
          </a:p>
        </p:txBody>
      </p:sp>
      <p:sp>
        <p:nvSpPr>
          <p:cNvPr id="936963" name="Rectangle 3"/>
          <p:cNvSpPr>
            <a:spLocks noGrp="1" noChangeArrowheads="1"/>
          </p:cNvSpPr>
          <p:nvPr>
            <p:ph idx="1"/>
          </p:nvPr>
        </p:nvSpPr>
        <p:spPr>
          <a:xfrm>
            <a:off x="457200" y="1341438"/>
            <a:ext cx="8229600" cy="5327650"/>
          </a:xfrm>
        </p:spPr>
        <p:txBody>
          <a:bodyPr/>
          <a:lstStyle/>
          <a:p>
            <a:pPr eaLnBrk="1" hangingPunct="1">
              <a:lnSpc>
                <a:spcPct val="90000"/>
              </a:lnSpc>
              <a:defRPr/>
            </a:pPr>
            <a:r>
              <a:rPr lang="de-DE" sz="2400" dirty="0"/>
              <a:t>Zeitplan: </a:t>
            </a:r>
          </a:p>
          <a:p>
            <a:pPr lvl="1" eaLnBrk="1" hangingPunct="1">
              <a:lnSpc>
                <a:spcPct val="90000"/>
              </a:lnSpc>
              <a:defRPr/>
            </a:pPr>
            <a:r>
              <a:rPr lang="de-DE" sz="2000" dirty="0"/>
              <a:t>30. Juni 2000: Grundstrukturen des Vergütungssystems und des Verfahrens zur Ermittlung der Bewertungsrelationen auf Bundesebene (Bewertungsverfahren), insbesondere der zu Grunde zu legenden Fallgruppen, sowie die Grundzüge ihres Verfahrens zur laufenden Pflege des Systems auf Bundesebene </a:t>
            </a:r>
          </a:p>
          <a:p>
            <a:pPr lvl="1" eaLnBrk="1" hangingPunct="1">
              <a:lnSpc>
                <a:spcPct val="90000"/>
              </a:lnSpc>
              <a:defRPr/>
            </a:pPr>
            <a:r>
              <a:rPr lang="de-DE" sz="2000" dirty="0"/>
              <a:t>31. Dezember 2001: Bewertungsrelationen und die Bewertung der Zu- und </a:t>
            </a:r>
            <a:r>
              <a:rPr lang="de-DE" sz="2000" dirty="0" smtClean="0"/>
              <a:t>Abschläge; </a:t>
            </a:r>
            <a:r>
              <a:rPr lang="de-DE" sz="2000" dirty="0"/>
              <a:t>die Bewertungsrelationen können auf der Grundlage der Fallkosten einer Stichprobe von Krankenhäusern kalkuliert, aus international bereits eingesetzten Bewertungsrelationen übernommen oder auf deren Grundlage weiterentwickelt werden</a:t>
            </a:r>
          </a:p>
          <a:p>
            <a:pPr lvl="1" eaLnBrk="1" hangingPunct="1">
              <a:lnSpc>
                <a:spcPct val="90000"/>
              </a:lnSpc>
              <a:defRPr/>
            </a:pPr>
            <a:r>
              <a:rPr lang="de-DE" sz="2000" dirty="0"/>
              <a:t>1. Januar 2003: Das neue Vergütungssystem ersetzt die bisher abgerechneten Entgelte nach § 17 Abs. 2a. Es wird für das Jahr 2003 budgetneutral umgesetzt, d.h. es soll sich nichts am Budget des einzelnen Krankenhauses ändern</a:t>
            </a:r>
          </a:p>
        </p:txBody>
      </p:sp>
      <p:sp>
        <p:nvSpPr>
          <p:cNvPr id="2" name="Foliennummernplatzhalter 1"/>
          <p:cNvSpPr>
            <a:spLocks noGrp="1"/>
          </p:cNvSpPr>
          <p:nvPr>
            <p:ph type="sldNum" sz="quarter" idx="12"/>
          </p:nvPr>
        </p:nvSpPr>
        <p:spPr/>
        <p:txBody>
          <a:bodyPr/>
          <a:lstStyle/>
          <a:p>
            <a:fld id="{AE7C363F-717F-49C1-919C-37DE8BE88CB8}" type="slidenum">
              <a:rPr lang="de-DE" smtClean="0"/>
              <a:t>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85704"/>
    </mc:Choice>
    <mc:Fallback xmlns="">
      <p:transition spd="slow" advTm="8570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2"/>
          <p:cNvSpPr>
            <a:spLocks noGrp="1" noChangeArrowheads="1"/>
          </p:cNvSpPr>
          <p:nvPr>
            <p:ph type="title"/>
          </p:nvPr>
        </p:nvSpPr>
        <p:spPr>
          <a:xfrm>
            <a:off x="457200" y="0"/>
            <a:ext cx="8229600" cy="1125538"/>
          </a:xfrm>
        </p:spPr>
        <p:txBody>
          <a:bodyPr/>
          <a:lstStyle/>
          <a:p>
            <a:pPr eaLnBrk="1" hangingPunct="1">
              <a:defRPr/>
            </a:pPr>
            <a:r>
              <a:rPr lang="de-DE" sz="4000" dirty="0" err="1"/>
              <a:t>GKV</a:t>
            </a:r>
            <a:r>
              <a:rPr lang="de-DE" sz="4000" dirty="0"/>
              <a:t>-Gesundheitsreform 2000</a:t>
            </a:r>
          </a:p>
        </p:txBody>
      </p:sp>
      <p:sp>
        <p:nvSpPr>
          <p:cNvPr id="937987" name="Rectangle 3"/>
          <p:cNvSpPr>
            <a:spLocks noGrp="1" noChangeArrowheads="1"/>
          </p:cNvSpPr>
          <p:nvPr>
            <p:ph idx="1"/>
          </p:nvPr>
        </p:nvSpPr>
        <p:spPr>
          <a:xfrm>
            <a:off x="457200" y="1341438"/>
            <a:ext cx="8229600" cy="5327650"/>
          </a:xfrm>
        </p:spPr>
        <p:txBody>
          <a:bodyPr/>
          <a:lstStyle/>
          <a:p>
            <a:pPr eaLnBrk="1" hangingPunct="1">
              <a:defRPr/>
            </a:pPr>
            <a:r>
              <a:rPr lang="de-DE" sz="2800" dirty="0"/>
              <a:t>Budgetierung (BPflV § 6):</a:t>
            </a:r>
          </a:p>
          <a:p>
            <a:pPr lvl="1" eaLnBrk="1" hangingPunct="1">
              <a:defRPr/>
            </a:pPr>
            <a:r>
              <a:rPr lang="de-DE" sz="2400" dirty="0"/>
              <a:t>Gesamtbetrag: Ab 2000 ist ein Gesamtbetrag für die Erlöse eines Krankenhauses aus Fallpauschalen, Sonderentgelten und dem Budget zu vereinbaren. </a:t>
            </a:r>
          </a:p>
          <a:p>
            <a:pPr lvl="1" eaLnBrk="1" hangingPunct="1">
              <a:defRPr/>
            </a:pPr>
            <a:r>
              <a:rPr lang="de-DE" sz="2400" dirty="0"/>
              <a:t>Berücksichtigt werden: </a:t>
            </a:r>
          </a:p>
          <a:p>
            <a:pPr lvl="2" eaLnBrk="1" hangingPunct="1">
              <a:defRPr/>
            </a:pPr>
            <a:r>
              <a:rPr lang="de-DE" sz="2000" dirty="0"/>
              <a:t>Verkürzungen der Verweildauern, </a:t>
            </a:r>
          </a:p>
          <a:p>
            <a:pPr lvl="2" eaLnBrk="1" hangingPunct="1">
              <a:defRPr/>
            </a:pPr>
            <a:r>
              <a:rPr lang="de-DE" sz="2000" dirty="0"/>
              <a:t>die Ergebnisse von Fehlbelegungsprüfungen, </a:t>
            </a:r>
          </a:p>
          <a:p>
            <a:pPr lvl="2" eaLnBrk="1" hangingPunct="1">
              <a:defRPr/>
            </a:pPr>
            <a:r>
              <a:rPr lang="de-DE" sz="2000" dirty="0"/>
              <a:t>Leistungsverlagerungen, zum Beispiel in die ambulante Versorgung, </a:t>
            </a:r>
          </a:p>
          <a:p>
            <a:pPr lvl="2" eaLnBrk="1" hangingPunct="1">
              <a:defRPr/>
            </a:pPr>
            <a:r>
              <a:rPr lang="de-DE" sz="2000" dirty="0"/>
              <a:t>Leistungen, die im Rahmen von Integrationsverträgen nach § </a:t>
            </a:r>
            <a:r>
              <a:rPr lang="de-DE" sz="2000" dirty="0" err="1"/>
              <a:t>140b</a:t>
            </a:r>
            <a:r>
              <a:rPr lang="de-DE" sz="2000" dirty="0"/>
              <a:t> oder Modellvorhaben nach § 63 des Fünften Buches Sozialgesetzbuch vergütet werden und </a:t>
            </a:r>
          </a:p>
          <a:p>
            <a:pPr lvl="2" eaLnBrk="1" hangingPunct="1">
              <a:defRPr/>
            </a:pPr>
            <a:r>
              <a:rPr lang="de-DE" sz="2000" dirty="0"/>
              <a:t>die Ergebnisse von Krankenhausvergleichen nach § 5.</a:t>
            </a:r>
          </a:p>
        </p:txBody>
      </p:sp>
      <p:sp>
        <p:nvSpPr>
          <p:cNvPr id="2" name="Foliennummernplatzhalter 1"/>
          <p:cNvSpPr>
            <a:spLocks noGrp="1"/>
          </p:cNvSpPr>
          <p:nvPr>
            <p:ph type="sldNum" sz="quarter" idx="12"/>
          </p:nvPr>
        </p:nvSpPr>
        <p:spPr/>
        <p:txBody>
          <a:bodyPr/>
          <a:lstStyle/>
          <a:p>
            <a:fld id="{AE7C363F-717F-49C1-919C-37DE8BE88CB8}" type="slidenum">
              <a:rPr lang="de-DE" smtClean="0"/>
              <a:t>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9998"/>
    </mc:Choice>
    <mc:Fallback xmlns="">
      <p:transition spd="slow" advTm="59998"/>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1582</Words>
  <Application>Microsoft Office PowerPoint</Application>
  <PresentationFormat>Bildschirmpräsentation (4:3)</PresentationFormat>
  <Paragraphs>266</Paragraphs>
  <Slides>34</Slides>
  <Notes>0</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2</vt:i4>
      </vt:variant>
      <vt:variant>
        <vt:lpstr>Folientitel</vt:lpstr>
      </vt:variant>
      <vt:variant>
        <vt:i4>34</vt:i4>
      </vt:variant>
    </vt:vector>
  </HeadingPairs>
  <TitlesOfParts>
    <vt:vector size="43" baseType="lpstr">
      <vt:lpstr>Arial</vt:lpstr>
      <vt:lpstr>Calibri</vt:lpstr>
      <vt:lpstr>Symbol</vt:lpstr>
      <vt:lpstr>Tahoma</vt:lpstr>
      <vt:lpstr>Times New Roman</vt:lpstr>
      <vt:lpstr>Wingdings</vt:lpstr>
      <vt:lpstr>Larissa</vt:lpstr>
      <vt:lpstr>Bild</vt:lpstr>
      <vt:lpstr>Picture</vt:lpstr>
      <vt:lpstr>GESUNDHEITSMANAGEMENT I Teil 3b-3    Prof. Dr. Steffen Fleßa Lst. für Allgemeine Betriebswirtschaftslehre und Gesundheitsmanagement Universität Greifswald </vt:lpstr>
      <vt:lpstr>3 Grundlagen der Finanzierung</vt:lpstr>
      <vt:lpstr>Vorschaltgesetz (1998)</vt:lpstr>
      <vt:lpstr>GKV-Gesundheitsreform 2000 </vt:lpstr>
      <vt:lpstr>GKV-Gesundheitsreform 2000</vt:lpstr>
      <vt:lpstr>GKV-Gesundheitsreform 2000</vt:lpstr>
      <vt:lpstr>GKV-Gesundheitsreform 2000</vt:lpstr>
      <vt:lpstr>GKV-Gesundheitsreform 2000</vt:lpstr>
      <vt:lpstr>GKV-Gesundheitsreform 2000</vt:lpstr>
      <vt:lpstr>GKV-Gesundheitsreform 2000</vt:lpstr>
      <vt:lpstr>Fallpauschalengesetz (FPG)</vt:lpstr>
      <vt:lpstr>Zeitplan der DRG-Einführung</vt:lpstr>
      <vt:lpstr>Vergütungsbedingungen</vt:lpstr>
      <vt:lpstr>Fallpauschalengesetz FPG</vt:lpstr>
      <vt:lpstr>Fallpauschalengesetz FPG</vt:lpstr>
      <vt:lpstr>GKV-Modernisierungsgesetz</vt:lpstr>
      <vt:lpstr>GMG: Wichtigste Änderungen</vt:lpstr>
      <vt:lpstr>GKV-Wettbewerbsstärkungsgesetz (GKV-WSG)</vt:lpstr>
      <vt:lpstr>Gesundheitsreform 2007</vt:lpstr>
      <vt:lpstr>Gesundheitsreform 2007</vt:lpstr>
      <vt:lpstr>Gesundheitsreform 2007</vt:lpstr>
      <vt:lpstr>Gesundheitsreform 2007</vt:lpstr>
      <vt:lpstr>Gesundheitsreform 2007</vt:lpstr>
      <vt:lpstr>Reale Situation 2013</vt:lpstr>
      <vt:lpstr>GKV-Wettbewerbsstärkungsgesetz</vt:lpstr>
      <vt:lpstr>GKV-Wettbewerbsstärkungsgesetz</vt:lpstr>
      <vt:lpstr>GKV-Wettbewerbsstärkungsgesetz</vt:lpstr>
      <vt:lpstr>GKV-Wettbewerbsstärkungsgesetz</vt:lpstr>
      <vt:lpstr>GKV-Wettbewerbsstärkungsgesetz</vt:lpstr>
      <vt:lpstr>GKV-Wettbewerbsstärkungsgesetz</vt:lpstr>
      <vt:lpstr>Krankenhausfinanzierungsreformgesetz</vt:lpstr>
      <vt:lpstr>Krankenhausfinanzierungsreformgesetz</vt:lpstr>
      <vt:lpstr>Krankenhausfinanzierungsreformgesetz</vt:lpstr>
      <vt:lpstr>3 Grundlagen der Finanzierung</vt:lpstr>
    </vt:vector>
  </TitlesOfParts>
  <Company>ATHOEG Klinikum HD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der Gesundheitsökonomik</dc:title>
  <dc:creator>SteffenF</dc:creator>
  <cp:lastModifiedBy>Steffen Flessa</cp:lastModifiedBy>
  <cp:revision>471</cp:revision>
  <cp:lastPrinted>1601-01-01T00:00:00Z</cp:lastPrinted>
  <dcterms:created xsi:type="dcterms:W3CDTF">2003-05-27T08:12:45Z</dcterms:created>
  <dcterms:modified xsi:type="dcterms:W3CDTF">2020-11-26T08:59:53Z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