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3" r:id="rId1"/>
  </p:sldMasterIdLst>
  <p:notesMasterIdLst>
    <p:notesMasterId r:id="rId30"/>
  </p:notesMasterIdLst>
  <p:handoutMasterIdLst>
    <p:handoutMasterId r:id="rId31"/>
  </p:handoutMasterIdLst>
  <p:sldIdLst>
    <p:sldId id="423" r:id="rId2"/>
    <p:sldId id="947" r:id="rId3"/>
    <p:sldId id="917" r:id="rId4"/>
    <p:sldId id="918" r:id="rId5"/>
    <p:sldId id="919" r:id="rId6"/>
    <p:sldId id="922" r:id="rId7"/>
    <p:sldId id="920" r:id="rId8"/>
    <p:sldId id="921" r:id="rId9"/>
    <p:sldId id="487" r:id="rId10"/>
    <p:sldId id="942" r:id="rId11"/>
    <p:sldId id="939" r:id="rId12"/>
    <p:sldId id="486" r:id="rId13"/>
    <p:sldId id="902" r:id="rId14"/>
    <p:sldId id="488" r:id="rId15"/>
    <p:sldId id="948" r:id="rId16"/>
    <p:sldId id="935" r:id="rId17"/>
    <p:sldId id="938" r:id="rId18"/>
    <p:sldId id="892" r:id="rId19"/>
    <p:sldId id="923" r:id="rId20"/>
    <p:sldId id="893" r:id="rId21"/>
    <p:sldId id="894" r:id="rId22"/>
    <p:sldId id="932" r:id="rId23"/>
    <p:sldId id="951" r:id="rId24"/>
    <p:sldId id="905" r:id="rId25"/>
    <p:sldId id="496" r:id="rId26"/>
    <p:sldId id="952" r:id="rId27"/>
    <p:sldId id="903" r:id="rId28"/>
    <p:sldId id="946" r:id="rId2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5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467388" initials="m" lastIdx="21" clrIdx="0">
    <p:extLst>
      <p:ext uri="{19B8F6BF-5375-455C-9EA6-DF929625EA0E}">
        <p15:presenceInfo xmlns:p15="http://schemas.microsoft.com/office/powerpoint/2012/main" userId="S-1-5-21-657725530-4063554323-3344754233-1001" providerId="AD"/>
      </p:ext>
    </p:extLst>
  </p:cmAuthor>
  <p:cmAuthor id="2" name="Alexander" initials="A" lastIdx="1" clrIdx="1">
    <p:extLst>
      <p:ext uri="{19B8F6BF-5375-455C-9EA6-DF929625EA0E}">
        <p15:presenceInfo xmlns:p15="http://schemas.microsoft.com/office/powerpoint/2012/main" userId="4e3063a52b21f5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99FE"/>
    <a:srgbClr val="000099"/>
    <a:srgbClr val="66FFFF"/>
    <a:srgbClr val="00FFFF"/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923" autoAdjust="0"/>
  </p:normalViewPr>
  <p:slideViewPr>
    <p:cSldViewPr>
      <p:cViewPr varScale="1">
        <p:scale>
          <a:sx n="95" d="100"/>
          <a:sy n="95" d="100"/>
        </p:scale>
        <p:origin x="1046" y="72"/>
      </p:cViewPr>
      <p:guideLst>
        <p:guide orient="horz" pos="2160"/>
        <p:guide pos="2544"/>
      </p:guideLst>
    </p:cSldViewPr>
  </p:slideViewPr>
  <p:outlineViewPr>
    <p:cViewPr>
      <p:scale>
        <a:sx n="25" d="100"/>
        <a:sy n="25" d="100"/>
      </p:scale>
      <p:origin x="0" y="752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Arbeitsblat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3-24\Excel%20Abbildungen%20neu\Krankenhausdaten%2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2-23\Video\Videos%20ohne%20Ton\Statistik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\GM%20I%202022-23\Video\Videos%20ohne%20Ton\Statistike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Zahl der Krankenhäuser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Daten!$B$4</c:f>
              <c:strCache>
                <c:ptCount val="1"/>
                <c:pt idx="0">
                  <c:v>Krankenhäuser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Daten!$B$6:$B$36</c:f>
              <c:numCache>
                <c:formatCode>General</c:formatCode>
                <c:ptCount val="31"/>
                <c:pt idx="0">
                  <c:v>2411</c:v>
                </c:pt>
                <c:pt idx="1">
                  <c:v>2381</c:v>
                </c:pt>
                <c:pt idx="2">
                  <c:v>2354</c:v>
                </c:pt>
                <c:pt idx="3">
                  <c:v>2337</c:v>
                </c:pt>
                <c:pt idx="4">
                  <c:v>2325</c:v>
                </c:pt>
                <c:pt idx="5">
                  <c:v>2269</c:v>
                </c:pt>
                <c:pt idx="6">
                  <c:v>2258</c:v>
                </c:pt>
                <c:pt idx="7">
                  <c:v>2263</c:v>
                </c:pt>
                <c:pt idx="8">
                  <c:v>2252</c:v>
                </c:pt>
                <c:pt idx="9">
                  <c:v>2242</c:v>
                </c:pt>
                <c:pt idx="10">
                  <c:v>2240</c:v>
                </c:pt>
                <c:pt idx="11">
                  <c:v>2221</c:v>
                </c:pt>
                <c:pt idx="12">
                  <c:v>2197</c:v>
                </c:pt>
                <c:pt idx="13">
                  <c:v>2166</c:v>
                </c:pt>
                <c:pt idx="14">
                  <c:v>2139</c:v>
                </c:pt>
                <c:pt idx="15">
                  <c:v>2104</c:v>
                </c:pt>
                <c:pt idx="16">
                  <c:v>2087</c:v>
                </c:pt>
                <c:pt idx="17">
                  <c:v>2083</c:v>
                </c:pt>
                <c:pt idx="18">
                  <c:v>2084</c:v>
                </c:pt>
                <c:pt idx="19">
                  <c:v>2064</c:v>
                </c:pt>
                <c:pt idx="20">
                  <c:v>2045</c:v>
                </c:pt>
                <c:pt idx="21">
                  <c:v>2017</c:v>
                </c:pt>
                <c:pt idx="22">
                  <c:v>1996</c:v>
                </c:pt>
                <c:pt idx="23">
                  <c:v>1980</c:v>
                </c:pt>
                <c:pt idx="24">
                  <c:v>1956</c:v>
                </c:pt>
                <c:pt idx="25">
                  <c:v>1951</c:v>
                </c:pt>
                <c:pt idx="26">
                  <c:v>1942</c:v>
                </c:pt>
                <c:pt idx="27">
                  <c:v>1925</c:v>
                </c:pt>
                <c:pt idx="28">
                  <c:v>1914</c:v>
                </c:pt>
                <c:pt idx="29">
                  <c:v>1903</c:v>
                </c:pt>
                <c:pt idx="30">
                  <c:v>1887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779464"/>
        <c:axId val="778786520"/>
      </c:scatterChart>
      <c:valAx>
        <c:axId val="778779464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8786520"/>
        <c:crosses val="autoZero"/>
        <c:crossBetween val="midCat"/>
        <c:minorUnit val="5"/>
      </c:valAx>
      <c:valAx>
        <c:axId val="778786520"/>
        <c:scaling>
          <c:orientation val="minMax"/>
          <c:min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Anzahl</a:t>
                </a:r>
              </a:p>
            </c:rich>
          </c:tx>
          <c:layout>
            <c:manualLayout>
              <c:xMode val="edge"/>
              <c:yMode val="edge"/>
              <c:x val="1.6393442622950821E-2"/>
              <c:y val="0.454936116576140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8779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cat>
            <c:strRef>
              <c:f>Sheet1!$A$2:$A$18</c:f>
              <c:strCache>
                <c:ptCount val="17"/>
                <c:pt idx="0">
                  <c:v>Bremen</c:v>
                </c:pt>
                <c:pt idx="1">
                  <c:v>Thüringen</c:v>
                </c:pt>
                <c:pt idx="2">
                  <c:v>Hamburg</c:v>
                </c:pt>
                <c:pt idx="3">
                  <c:v>Saarland</c:v>
                </c:pt>
                <c:pt idx="4">
                  <c:v>Sachsen-Anhalt</c:v>
                </c:pt>
                <c:pt idx="5">
                  <c:v>Nordrhein-Westfalen</c:v>
                </c:pt>
                <c:pt idx="6">
                  <c:v>Mecklenburg-Vorpommern</c:v>
                </c:pt>
                <c:pt idx="7">
                  <c:v>Sachsen</c:v>
                </c:pt>
                <c:pt idx="8">
                  <c:v>Brandenburg</c:v>
                </c:pt>
                <c:pt idx="9">
                  <c:v>Deutschland</c:v>
                </c:pt>
                <c:pt idx="10">
                  <c:v>Bayern</c:v>
                </c:pt>
                <c:pt idx="11">
                  <c:v>Rheinland-Pfalz</c:v>
                </c:pt>
                <c:pt idx="12">
                  <c:v>Berlin</c:v>
                </c:pt>
                <c:pt idx="13">
                  <c:v>Hessen</c:v>
                </c:pt>
                <c:pt idx="14">
                  <c:v>Schleswig-Holstein</c:v>
                </c:pt>
                <c:pt idx="15">
                  <c:v>Niedersachsen</c:v>
                </c:pt>
                <c:pt idx="16">
                  <c:v>Baden-Württemberg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749.2</c:v>
                </c:pt>
                <c:pt idx="1">
                  <c:v>736.3</c:v>
                </c:pt>
                <c:pt idx="2">
                  <c:v>693.6</c:v>
                </c:pt>
                <c:pt idx="3">
                  <c:v>686</c:v>
                </c:pt>
                <c:pt idx="4">
                  <c:v>683.8</c:v>
                </c:pt>
                <c:pt idx="5">
                  <c:v>657</c:v>
                </c:pt>
                <c:pt idx="6">
                  <c:v>633.29999999999995</c:v>
                </c:pt>
                <c:pt idx="7">
                  <c:v>632.5</c:v>
                </c:pt>
                <c:pt idx="8">
                  <c:v>604.20000000000005</c:v>
                </c:pt>
                <c:pt idx="9">
                  <c:v>594.9</c:v>
                </c:pt>
                <c:pt idx="10">
                  <c:v>579.6</c:v>
                </c:pt>
                <c:pt idx="11">
                  <c:v>597.9</c:v>
                </c:pt>
                <c:pt idx="12">
                  <c:v>564.29999999999995</c:v>
                </c:pt>
                <c:pt idx="13">
                  <c:v>576.5</c:v>
                </c:pt>
                <c:pt idx="14">
                  <c:v>543.4</c:v>
                </c:pt>
                <c:pt idx="15">
                  <c:v>518</c:v>
                </c:pt>
                <c:pt idx="16">
                  <c:v>500.3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cat>
            <c:strRef>
              <c:f>Sheet1!$A$2:$A$18</c:f>
              <c:strCache>
                <c:ptCount val="17"/>
                <c:pt idx="0">
                  <c:v>Bremen</c:v>
                </c:pt>
                <c:pt idx="1">
                  <c:v>Thüringen</c:v>
                </c:pt>
                <c:pt idx="2">
                  <c:v>Hamburg</c:v>
                </c:pt>
                <c:pt idx="3">
                  <c:v>Saarland</c:v>
                </c:pt>
                <c:pt idx="4">
                  <c:v>Sachsen-Anhalt</c:v>
                </c:pt>
                <c:pt idx="5">
                  <c:v>Nordrhein-Westfalen</c:v>
                </c:pt>
                <c:pt idx="6">
                  <c:v>Mecklenburg-Vorpommern</c:v>
                </c:pt>
                <c:pt idx="7">
                  <c:v>Sachsen</c:v>
                </c:pt>
                <c:pt idx="8">
                  <c:v>Brandenburg</c:v>
                </c:pt>
                <c:pt idx="9">
                  <c:v>Deutschland</c:v>
                </c:pt>
                <c:pt idx="10">
                  <c:v>Bayern</c:v>
                </c:pt>
                <c:pt idx="11">
                  <c:v>Rheinland-Pfalz</c:v>
                </c:pt>
                <c:pt idx="12">
                  <c:v>Berlin</c:v>
                </c:pt>
                <c:pt idx="13">
                  <c:v>Hessen</c:v>
                </c:pt>
                <c:pt idx="14">
                  <c:v>Schleswig-Holstein</c:v>
                </c:pt>
                <c:pt idx="15">
                  <c:v>Niedersachsen</c:v>
                </c:pt>
                <c:pt idx="16">
                  <c:v>Baden-Württemberg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740.5</c:v>
                </c:pt>
                <c:pt idx="1">
                  <c:v>731</c:v>
                </c:pt>
                <c:pt idx="2">
                  <c:v>697.2</c:v>
                </c:pt>
                <c:pt idx="3">
                  <c:v>698.6</c:v>
                </c:pt>
                <c:pt idx="4">
                  <c:v>686.4</c:v>
                </c:pt>
                <c:pt idx="5">
                  <c:v>640.70000000000005</c:v>
                </c:pt>
                <c:pt idx="6">
                  <c:v>640.5</c:v>
                </c:pt>
                <c:pt idx="7">
                  <c:v>618.79999999999995</c:v>
                </c:pt>
                <c:pt idx="8">
                  <c:v>594.5</c:v>
                </c:pt>
                <c:pt idx="9">
                  <c:v>586.6</c:v>
                </c:pt>
                <c:pt idx="10">
                  <c:v>579</c:v>
                </c:pt>
                <c:pt idx="11">
                  <c:v>585.20000000000005</c:v>
                </c:pt>
                <c:pt idx="12">
                  <c:v>561.4</c:v>
                </c:pt>
                <c:pt idx="13">
                  <c:v>565.29999999999995</c:v>
                </c:pt>
                <c:pt idx="14">
                  <c:v>544.6</c:v>
                </c:pt>
                <c:pt idx="15">
                  <c:v>510.7</c:v>
                </c:pt>
                <c:pt idx="16">
                  <c:v>488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BABABA"/>
              </a:solidFill>
            </a:ln>
          </c:spPr>
          <c:invertIfNegative val="0"/>
          <c:cat>
            <c:strRef>
              <c:f>Sheet1!$A$2:$A$18</c:f>
              <c:strCache>
                <c:ptCount val="17"/>
                <c:pt idx="0">
                  <c:v>Bremen</c:v>
                </c:pt>
                <c:pt idx="1">
                  <c:v>Thüringen</c:v>
                </c:pt>
                <c:pt idx="2">
                  <c:v>Hamburg</c:v>
                </c:pt>
                <c:pt idx="3">
                  <c:v>Saarland</c:v>
                </c:pt>
                <c:pt idx="4">
                  <c:v>Sachsen-Anhalt</c:v>
                </c:pt>
                <c:pt idx="5">
                  <c:v>Nordrhein-Westfalen</c:v>
                </c:pt>
                <c:pt idx="6">
                  <c:v>Mecklenburg-Vorpommern</c:v>
                </c:pt>
                <c:pt idx="7">
                  <c:v>Sachsen</c:v>
                </c:pt>
                <c:pt idx="8">
                  <c:v>Brandenburg</c:v>
                </c:pt>
                <c:pt idx="9">
                  <c:v>Deutschland</c:v>
                </c:pt>
                <c:pt idx="10">
                  <c:v>Bayern</c:v>
                </c:pt>
                <c:pt idx="11">
                  <c:v>Rheinland-Pfalz</c:v>
                </c:pt>
                <c:pt idx="12">
                  <c:v>Berlin</c:v>
                </c:pt>
                <c:pt idx="13">
                  <c:v>Hessen</c:v>
                </c:pt>
                <c:pt idx="14">
                  <c:v>Schleswig-Holstein</c:v>
                </c:pt>
                <c:pt idx="15">
                  <c:v>Niedersachsen</c:v>
                </c:pt>
                <c:pt idx="16">
                  <c:v>Baden-Württemberg</c:v>
                </c:pt>
              </c:strCache>
            </c:str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747.9</c:v>
                </c:pt>
                <c:pt idx="1">
                  <c:v>725</c:v>
                </c:pt>
                <c:pt idx="2">
                  <c:v>687</c:v>
                </c:pt>
                <c:pt idx="3">
                  <c:v>676.5</c:v>
                </c:pt>
                <c:pt idx="4">
                  <c:v>669.3</c:v>
                </c:pt>
                <c:pt idx="5">
                  <c:v>636.9</c:v>
                </c:pt>
                <c:pt idx="6">
                  <c:v>624.5</c:v>
                </c:pt>
                <c:pt idx="7">
                  <c:v>618.6</c:v>
                </c:pt>
                <c:pt idx="8">
                  <c:v>588.29999999999995</c:v>
                </c:pt>
                <c:pt idx="9">
                  <c:v>581.29999999999995</c:v>
                </c:pt>
                <c:pt idx="10">
                  <c:v>573.20000000000005</c:v>
                </c:pt>
                <c:pt idx="11">
                  <c:v>569.79999999999995</c:v>
                </c:pt>
                <c:pt idx="12">
                  <c:v>558.4</c:v>
                </c:pt>
                <c:pt idx="13">
                  <c:v>551.70000000000005</c:v>
                </c:pt>
                <c:pt idx="14">
                  <c:v>544.6</c:v>
                </c:pt>
                <c:pt idx="15">
                  <c:v>511.4</c:v>
                </c:pt>
                <c:pt idx="16">
                  <c:v>487.5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805936616"/>
        <c:axId val="805937792"/>
      </c:barChart>
      <c:catAx>
        <c:axId val="805936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 sz="12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805937792"/>
        <c:crosses val="autoZero"/>
        <c:auto val="0"/>
        <c:lblAlgn val="ctr"/>
        <c:lblOffset val="100"/>
        <c:noMultiLvlLbl val="0"/>
      </c:catAx>
      <c:valAx>
        <c:axId val="805937792"/>
        <c:scaling>
          <c:orientation val="minMax"/>
          <c:min val="0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de-DE" sz="1600" b="0">
                    <a:solidFill>
                      <a:srgbClr val="0F283E"/>
                    </a:solidFill>
                    <a:latin typeface="Open Sans Light"/>
                  </a:rPr>
                  <a:t>Krankenhausbetten je 100.000 Einwohner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6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8059366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9107462019660411"/>
          <c:y val="0.91598440545808957"/>
          <c:w val="0.45825671600793261"/>
          <c:h val="5.2802875243664719E-2"/>
        </c:manualLayout>
      </c:layout>
      <c:overlay val="0"/>
      <c:txPr>
        <a:bodyPr/>
        <a:lstStyle/>
        <a:p>
          <a:pPr>
            <a:defRPr sz="1600" smtId="4294967295">
              <a:solidFill>
                <a:srgbClr val="0F283E"/>
              </a:solidFill>
              <a:latin typeface="Open Sans Light"/>
            </a:defRPr>
          </a:pPr>
          <a:endParaRPr lang="de-DE"/>
        </a:p>
      </c:txPr>
    </c:legend>
    <c:plotVisOnly val="1"/>
    <c:dispBlanksAs val="gap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Zahl der Betten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Daten!$C$4</c:f>
              <c:strCache>
                <c:ptCount val="1"/>
                <c:pt idx="0">
                  <c:v>Betten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Daten!$C$6:$C$36</c:f>
              <c:numCache>
                <c:formatCode>General</c:formatCode>
                <c:ptCount val="31"/>
                <c:pt idx="0">
                  <c:v>665565</c:v>
                </c:pt>
                <c:pt idx="1">
                  <c:v>646995</c:v>
                </c:pt>
                <c:pt idx="2">
                  <c:v>628658</c:v>
                </c:pt>
                <c:pt idx="3">
                  <c:v>618176</c:v>
                </c:pt>
                <c:pt idx="4">
                  <c:v>609123</c:v>
                </c:pt>
                <c:pt idx="5">
                  <c:v>593743</c:v>
                </c:pt>
                <c:pt idx="6">
                  <c:v>580425</c:v>
                </c:pt>
                <c:pt idx="7">
                  <c:v>571629</c:v>
                </c:pt>
                <c:pt idx="8">
                  <c:v>565268</c:v>
                </c:pt>
                <c:pt idx="9">
                  <c:v>559651</c:v>
                </c:pt>
                <c:pt idx="10">
                  <c:v>552680</c:v>
                </c:pt>
                <c:pt idx="11">
                  <c:v>547284</c:v>
                </c:pt>
                <c:pt idx="12">
                  <c:v>541901</c:v>
                </c:pt>
                <c:pt idx="13">
                  <c:v>531333</c:v>
                </c:pt>
                <c:pt idx="14">
                  <c:v>523824</c:v>
                </c:pt>
                <c:pt idx="15">
                  <c:v>510767</c:v>
                </c:pt>
                <c:pt idx="16">
                  <c:v>506954</c:v>
                </c:pt>
                <c:pt idx="17">
                  <c:v>503360</c:v>
                </c:pt>
                <c:pt idx="18">
                  <c:v>503341</c:v>
                </c:pt>
                <c:pt idx="19">
                  <c:v>502749</c:v>
                </c:pt>
                <c:pt idx="20">
                  <c:v>502029</c:v>
                </c:pt>
                <c:pt idx="21">
                  <c:v>501475</c:v>
                </c:pt>
                <c:pt idx="22">
                  <c:v>500671</c:v>
                </c:pt>
                <c:pt idx="23">
                  <c:v>500680</c:v>
                </c:pt>
                <c:pt idx="24">
                  <c:v>499351</c:v>
                </c:pt>
                <c:pt idx="25">
                  <c:v>498718</c:v>
                </c:pt>
                <c:pt idx="26">
                  <c:v>497182</c:v>
                </c:pt>
                <c:pt idx="27">
                  <c:v>498192</c:v>
                </c:pt>
                <c:pt idx="28">
                  <c:v>494326</c:v>
                </c:pt>
                <c:pt idx="29">
                  <c:v>487783</c:v>
                </c:pt>
                <c:pt idx="30">
                  <c:v>483606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777112"/>
        <c:axId val="778782992"/>
      </c:scatterChart>
      <c:valAx>
        <c:axId val="778777112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8782992"/>
        <c:crosses val="autoZero"/>
        <c:crossBetween val="midCat"/>
        <c:minorUnit val="5"/>
      </c:valAx>
      <c:valAx>
        <c:axId val="778782992"/>
        <c:scaling>
          <c:orientation val="minMax"/>
          <c:max val="700000"/>
          <c:min val="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Betten</a:t>
                </a:r>
              </a:p>
            </c:rich>
          </c:tx>
          <c:layout>
            <c:manualLayout>
              <c:xMode val="edge"/>
              <c:yMode val="edge"/>
              <c:x val="1.6393442622950821E-2"/>
              <c:y val="0.454936116576140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8777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/>
              <a:t>Bettendichte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Daten!$D$4</c:f>
              <c:strCache>
                <c:ptCount val="1"/>
                <c:pt idx="0">
                  <c:v>Betten je 100.000 Einwohner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Daten!$D$6:$D$36</c:f>
              <c:numCache>
                <c:formatCode>General</c:formatCode>
                <c:ptCount val="31"/>
                <c:pt idx="0">
                  <c:v>832</c:v>
                </c:pt>
                <c:pt idx="1">
                  <c:v>803</c:v>
                </c:pt>
                <c:pt idx="2">
                  <c:v>774</c:v>
                </c:pt>
                <c:pt idx="3">
                  <c:v>759</c:v>
                </c:pt>
                <c:pt idx="4">
                  <c:v>746</c:v>
                </c:pt>
                <c:pt idx="5">
                  <c:v>725</c:v>
                </c:pt>
                <c:pt idx="6">
                  <c:v>707</c:v>
                </c:pt>
                <c:pt idx="7">
                  <c:v>697</c:v>
                </c:pt>
                <c:pt idx="8">
                  <c:v>689</c:v>
                </c:pt>
                <c:pt idx="9">
                  <c:v>681</c:v>
                </c:pt>
                <c:pt idx="10">
                  <c:v>671</c:v>
                </c:pt>
                <c:pt idx="11">
                  <c:v>664</c:v>
                </c:pt>
                <c:pt idx="12">
                  <c:v>657</c:v>
                </c:pt>
                <c:pt idx="13">
                  <c:v>644</c:v>
                </c:pt>
                <c:pt idx="14">
                  <c:v>635</c:v>
                </c:pt>
                <c:pt idx="15">
                  <c:v>620</c:v>
                </c:pt>
                <c:pt idx="16">
                  <c:v>616</c:v>
                </c:pt>
                <c:pt idx="17">
                  <c:v>613</c:v>
                </c:pt>
                <c:pt idx="18">
                  <c:v>615</c:v>
                </c:pt>
                <c:pt idx="19">
                  <c:v>615</c:v>
                </c:pt>
                <c:pt idx="20">
                  <c:v>626</c:v>
                </c:pt>
                <c:pt idx="21">
                  <c:v>624</c:v>
                </c:pt>
                <c:pt idx="22">
                  <c:v>621</c:v>
                </c:pt>
                <c:pt idx="23">
                  <c:v>618</c:v>
                </c:pt>
                <c:pt idx="24">
                  <c:v>611</c:v>
                </c:pt>
                <c:pt idx="25">
                  <c:v>606</c:v>
                </c:pt>
                <c:pt idx="26">
                  <c:v>602</c:v>
                </c:pt>
                <c:pt idx="27">
                  <c:v>601</c:v>
                </c:pt>
                <c:pt idx="28">
                  <c:v>595</c:v>
                </c:pt>
                <c:pt idx="29">
                  <c:v>587</c:v>
                </c:pt>
                <c:pt idx="30">
                  <c:v>581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046456"/>
        <c:axId val="770052336"/>
      </c:scatterChart>
      <c:valAx>
        <c:axId val="770046456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0052336"/>
        <c:crosses val="autoZero"/>
        <c:crossBetween val="midCat"/>
        <c:minorUnit val="5"/>
      </c:valAx>
      <c:valAx>
        <c:axId val="770052336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 b="0" i="0" baseline="0">
                    <a:effectLst/>
                  </a:rPr>
                  <a:t>Betten je 100.000 EW</a:t>
                </a:r>
                <a:endParaRPr lang="de-DE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1.092896174863388E-2"/>
              <c:y val="0.29430808961486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0046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/>
              <a:t>Fallzahl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Daten!$E$4</c:f>
              <c:strCache>
                <c:ptCount val="1"/>
                <c:pt idx="0">
                  <c:v>Patienten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Daten!$E$6:$E$36</c:f>
              <c:numCache>
                <c:formatCode>General</c:formatCode>
                <c:ptCount val="31"/>
                <c:pt idx="0">
                  <c:v>14576613</c:v>
                </c:pt>
                <c:pt idx="1">
                  <c:v>14974845</c:v>
                </c:pt>
                <c:pt idx="2">
                  <c:v>15191174</c:v>
                </c:pt>
                <c:pt idx="3">
                  <c:v>15497702</c:v>
                </c:pt>
                <c:pt idx="4">
                  <c:v>15931168</c:v>
                </c:pt>
                <c:pt idx="5">
                  <c:v>16165019</c:v>
                </c:pt>
                <c:pt idx="6">
                  <c:v>16429031</c:v>
                </c:pt>
                <c:pt idx="7">
                  <c:v>16847477</c:v>
                </c:pt>
                <c:pt idx="8">
                  <c:v>17092707</c:v>
                </c:pt>
                <c:pt idx="9">
                  <c:v>17262929</c:v>
                </c:pt>
                <c:pt idx="10">
                  <c:v>17325083</c:v>
                </c:pt>
                <c:pt idx="11">
                  <c:v>17432272</c:v>
                </c:pt>
                <c:pt idx="12">
                  <c:v>17295910</c:v>
                </c:pt>
                <c:pt idx="13">
                  <c:v>16801649</c:v>
                </c:pt>
                <c:pt idx="14">
                  <c:v>16539398</c:v>
                </c:pt>
                <c:pt idx="15">
                  <c:v>16832883</c:v>
                </c:pt>
                <c:pt idx="16">
                  <c:v>17178573</c:v>
                </c:pt>
                <c:pt idx="17">
                  <c:v>17519579</c:v>
                </c:pt>
                <c:pt idx="18">
                  <c:v>17817180</c:v>
                </c:pt>
                <c:pt idx="19">
                  <c:v>18032903</c:v>
                </c:pt>
                <c:pt idx="20">
                  <c:v>18344156</c:v>
                </c:pt>
                <c:pt idx="21">
                  <c:v>18620442</c:v>
                </c:pt>
                <c:pt idx="22">
                  <c:v>18787168</c:v>
                </c:pt>
                <c:pt idx="23">
                  <c:v>19148626</c:v>
                </c:pt>
                <c:pt idx="24">
                  <c:v>19239574</c:v>
                </c:pt>
                <c:pt idx="25">
                  <c:v>19532779</c:v>
                </c:pt>
                <c:pt idx="26">
                  <c:v>19442810</c:v>
                </c:pt>
                <c:pt idx="27">
                  <c:v>19392466</c:v>
                </c:pt>
                <c:pt idx="28">
                  <c:v>19415555</c:v>
                </c:pt>
                <c:pt idx="29">
                  <c:v>16793962</c:v>
                </c:pt>
                <c:pt idx="30">
                  <c:v>16742344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064880"/>
        <c:axId val="770062920"/>
      </c:scatterChart>
      <c:valAx>
        <c:axId val="770064880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0062920"/>
        <c:crosses val="autoZero"/>
        <c:crossBetween val="midCat"/>
        <c:minorUnit val="5"/>
      </c:valAx>
      <c:valAx>
        <c:axId val="770062920"/>
        <c:scaling>
          <c:orientation val="minMax"/>
          <c:max val="20005000"/>
          <c:min val="1300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 b="0" i="0" baseline="0">
                    <a:effectLst/>
                  </a:rPr>
                  <a:t>Fallzahl</a:t>
                </a:r>
                <a:endParaRPr lang="de-DE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1.092896174863388E-2"/>
              <c:y val="0.29430808961486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0064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/>
              <a:t>Belegung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Daten!$G$4</c:f>
              <c:strCache>
                <c:ptCount val="1"/>
                <c:pt idx="0">
                  <c:v>Berechnungs-/Belegungstage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Daten!$G$6:$G$36</c:f>
              <c:numCache>
                <c:formatCode>General</c:formatCode>
                <c:ptCount val="31"/>
                <c:pt idx="0">
                  <c:v>204204</c:v>
                </c:pt>
                <c:pt idx="1">
                  <c:v>198769</c:v>
                </c:pt>
                <c:pt idx="2">
                  <c:v>190741</c:v>
                </c:pt>
                <c:pt idx="3">
                  <c:v>186049</c:v>
                </c:pt>
                <c:pt idx="4">
                  <c:v>182627</c:v>
                </c:pt>
                <c:pt idx="5">
                  <c:v>175247</c:v>
                </c:pt>
                <c:pt idx="6">
                  <c:v>171837</c:v>
                </c:pt>
                <c:pt idx="7">
                  <c:v>171802</c:v>
                </c:pt>
                <c:pt idx="8">
                  <c:v>169696</c:v>
                </c:pt>
                <c:pt idx="9">
                  <c:v>167789</c:v>
                </c:pt>
                <c:pt idx="10">
                  <c:v>163536</c:v>
                </c:pt>
                <c:pt idx="11">
                  <c:v>159937</c:v>
                </c:pt>
                <c:pt idx="12">
                  <c:v>153518</c:v>
                </c:pt>
                <c:pt idx="13">
                  <c:v>146746</c:v>
                </c:pt>
                <c:pt idx="14">
                  <c:v>143244</c:v>
                </c:pt>
                <c:pt idx="15">
                  <c:v>142251</c:v>
                </c:pt>
                <c:pt idx="16">
                  <c:v>142893</c:v>
                </c:pt>
                <c:pt idx="17">
                  <c:v>142535</c:v>
                </c:pt>
                <c:pt idx="18">
                  <c:v>142414</c:v>
                </c:pt>
                <c:pt idx="19">
                  <c:v>141942</c:v>
                </c:pt>
                <c:pt idx="20">
                  <c:v>141676</c:v>
                </c:pt>
                <c:pt idx="21">
                  <c:v>142024</c:v>
                </c:pt>
                <c:pt idx="22">
                  <c:v>141340</c:v>
                </c:pt>
                <c:pt idx="23">
                  <c:v>141534</c:v>
                </c:pt>
                <c:pt idx="24">
                  <c:v>141281</c:v>
                </c:pt>
                <c:pt idx="25">
                  <c:v>142170</c:v>
                </c:pt>
                <c:pt idx="26">
                  <c:v>141152</c:v>
                </c:pt>
                <c:pt idx="27">
                  <c:v>140225</c:v>
                </c:pt>
                <c:pt idx="28">
                  <c:v>139268</c:v>
                </c:pt>
                <c:pt idx="29">
                  <c:v>120202</c:v>
                </c:pt>
                <c:pt idx="30">
                  <c:v>120421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057824"/>
        <c:axId val="770061744"/>
      </c:scatterChart>
      <c:valAx>
        <c:axId val="770057824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0061744"/>
        <c:crosses val="autoZero"/>
        <c:crossBetween val="midCat"/>
        <c:minorUnit val="5"/>
      </c:valAx>
      <c:valAx>
        <c:axId val="770061744"/>
        <c:scaling>
          <c:orientation val="minMax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 b="0" i="0" baseline="0">
                    <a:effectLst/>
                  </a:rPr>
                  <a:t>Pflegetage ['000]</a:t>
                </a:r>
                <a:endParaRPr lang="de-DE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1.092896174863388E-2"/>
              <c:y val="0.29430808961486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0057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/>
              <a:t>Verweildauer und Auslastung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Daten!$I$4</c:f>
              <c:strCache>
                <c:ptCount val="1"/>
                <c:pt idx="0">
                  <c:v>Durchschnittliche Bettenauslastung</c:v>
                </c:pt>
              </c:strCache>
            </c:strRef>
          </c:tx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Daten!$I$6:$I$36</c:f>
              <c:numCache>
                <c:formatCode>General</c:formatCode>
                <c:ptCount val="31"/>
                <c:pt idx="0">
                  <c:v>84.1</c:v>
                </c:pt>
                <c:pt idx="1">
                  <c:v>83.9</c:v>
                </c:pt>
                <c:pt idx="2">
                  <c:v>83.1</c:v>
                </c:pt>
                <c:pt idx="3">
                  <c:v>82.5</c:v>
                </c:pt>
                <c:pt idx="4">
                  <c:v>82.1</c:v>
                </c:pt>
                <c:pt idx="5">
                  <c:v>80.599999999999994</c:v>
                </c:pt>
                <c:pt idx="6">
                  <c:v>81.099999999999994</c:v>
                </c:pt>
                <c:pt idx="7">
                  <c:v>82.3</c:v>
                </c:pt>
                <c:pt idx="8">
                  <c:v>82.2</c:v>
                </c:pt>
                <c:pt idx="9">
                  <c:v>81.900000000000006</c:v>
                </c:pt>
                <c:pt idx="10">
                  <c:v>81.099999999999994</c:v>
                </c:pt>
                <c:pt idx="11">
                  <c:v>80.099999999999994</c:v>
                </c:pt>
                <c:pt idx="12">
                  <c:v>77.599999999999994</c:v>
                </c:pt>
                <c:pt idx="13">
                  <c:v>75.5</c:v>
                </c:pt>
                <c:pt idx="14">
                  <c:v>74.900000000000006</c:v>
                </c:pt>
                <c:pt idx="15">
                  <c:v>76.3</c:v>
                </c:pt>
                <c:pt idx="16">
                  <c:v>77.2</c:v>
                </c:pt>
                <c:pt idx="17">
                  <c:v>77.400000000000006</c:v>
                </c:pt>
                <c:pt idx="18">
                  <c:v>77.5</c:v>
                </c:pt>
                <c:pt idx="19">
                  <c:v>77.400000000000006</c:v>
                </c:pt>
                <c:pt idx="20">
                  <c:v>77.3</c:v>
                </c:pt>
                <c:pt idx="21">
                  <c:v>77.400000000000006</c:v>
                </c:pt>
                <c:pt idx="22">
                  <c:v>77.3</c:v>
                </c:pt>
                <c:pt idx="23">
                  <c:v>77.400000000000006</c:v>
                </c:pt>
                <c:pt idx="24">
                  <c:v>77.5</c:v>
                </c:pt>
                <c:pt idx="25">
                  <c:v>77.900000000000006</c:v>
                </c:pt>
                <c:pt idx="26">
                  <c:v>77.8</c:v>
                </c:pt>
                <c:pt idx="27">
                  <c:v>77.099999999999994</c:v>
                </c:pt>
                <c:pt idx="28">
                  <c:v>77.2</c:v>
                </c:pt>
                <c:pt idx="29">
                  <c:v>67.3</c:v>
                </c:pt>
                <c:pt idx="30">
                  <c:v>68.2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836712"/>
        <c:axId val="403837888"/>
      </c:scatterChart>
      <c:scatterChart>
        <c:scatterStyle val="smoothMarker"/>
        <c:varyColors val="0"/>
        <c:ser>
          <c:idx val="0"/>
          <c:order val="0"/>
          <c:tx>
            <c:strRef>
              <c:f>Daten!$H$4</c:f>
              <c:strCache>
                <c:ptCount val="1"/>
                <c:pt idx="0">
                  <c:v>Durchschnittliche Verweildauer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Daten!$A$6:$A$36</c:f>
              <c:numCache>
                <c:formatCode>_-* #,##0\ _€_-;\-* #,##0\ _€_-;_-* "-"??\ _€_-;_-@_-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Daten!$H$6:$H$36</c:f>
              <c:numCache>
                <c:formatCode>General</c:formatCode>
                <c:ptCount val="31"/>
                <c:pt idx="0">
                  <c:v>14</c:v>
                </c:pt>
                <c:pt idx="1">
                  <c:v>13.2</c:v>
                </c:pt>
                <c:pt idx="2">
                  <c:v>12.5</c:v>
                </c:pt>
                <c:pt idx="3">
                  <c:v>11.9</c:v>
                </c:pt>
                <c:pt idx="4">
                  <c:v>11.4</c:v>
                </c:pt>
                <c:pt idx="5">
                  <c:v>10.8</c:v>
                </c:pt>
                <c:pt idx="6">
                  <c:v>10.4</c:v>
                </c:pt>
                <c:pt idx="7">
                  <c:v>10.1</c:v>
                </c:pt>
                <c:pt idx="8">
                  <c:v>9.9</c:v>
                </c:pt>
                <c:pt idx="9">
                  <c:v>9.6999999999999993</c:v>
                </c:pt>
                <c:pt idx="10">
                  <c:v>9.4</c:v>
                </c:pt>
                <c:pt idx="11">
                  <c:v>9.1999999999999993</c:v>
                </c:pt>
                <c:pt idx="12">
                  <c:v>8.9</c:v>
                </c:pt>
                <c:pt idx="13">
                  <c:v>8.6999999999999993</c:v>
                </c:pt>
                <c:pt idx="14">
                  <c:v>8.6999999999999993</c:v>
                </c:pt>
                <c:pt idx="15">
                  <c:v>8.5</c:v>
                </c:pt>
                <c:pt idx="16">
                  <c:v>8.3000000000000007</c:v>
                </c:pt>
                <c:pt idx="17">
                  <c:v>8.1</c:v>
                </c:pt>
                <c:pt idx="18">
                  <c:v>8</c:v>
                </c:pt>
                <c:pt idx="19">
                  <c:v>7.9</c:v>
                </c:pt>
                <c:pt idx="20">
                  <c:v>7.7</c:v>
                </c:pt>
                <c:pt idx="21">
                  <c:v>7.6</c:v>
                </c:pt>
                <c:pt idx="22">
                  <c:v>7.5</c:v>
                </c:pt>
                <c:pt idx="23">
                  <c:v>7.4</c:v>
                </c:pt>
                <c:pt idx="24">
                  <c:v>7.3</c:v>
                </c:pt>
                <c:pt idx="25">
                  <c:v>7.3</c:v>
                </c:pt>
                <c:pt idx="26">
                  <c:v>7.3</c:v>
                </c:pt>
                <c:pt idx="27">
                  <c:v>7.2</c:v>
                </c:pt>
                <c:pt idx="28">
                  <c:v>7.2</c:v>
                </c:pt>
                <c:pt idx="29">
                  <c:v>7.2</c:v>
                </c:pt>
                <c:pt idx="30">
                  <c:v>7.2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829656"/>
        <c:axId val="403828088"/>
      </c:scatterChart>
      <c:valAx>
        <c:axId val="403836712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837888"/>
        <c:crosses val="autoZero"/>
        <c:crossBetween val="midCat"/>
        <c:minorUnit val="5"/>
      </c:valAx>
      <c:valAx>
        <c:axId val="40383788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 b="0" i="0" baseline="0">
                    <a:solidFill>
                      <a:schemeClr val="accent5">
                        <a:lumMod val="75000"/>
                      </a:schemeClr>
                    </a:solidFill>
                    <a:effectLst/>
                  </a:rPr>
                  <a:t>Belegung [%]</a:t>
                </a:r>
                <a:endParaRPr lang="de-DE" sz="1600">
                  <a:solidFill>
                    <a:schemeClr val="accent5">
                      <a:lumMod val="75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092896174863388E-2"/>
              <c:y val="0.29430808961486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baseline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836712"/>
        <c:crosses val="autoZero"/>
        <c:crossBetween val="midCat"/>
      </c:valAx>
      <c:valAx>
        <c:axId val="403828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FF0000"/>
                    </a:solidFill>
                  </a:rPr>
                  <a:t>Verweildauer [Tage]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829656"/>
        <c:crosses val="max"/>
        <c:crossBetween val="midCat"/>
      </c:valAx>
      <c:valAx>
        <c:axId val="403829656"/>
        <c:scaling>
          <c:orientation val="minMax"/>
        </c:scaling>
        <c:delete val="1"/>
        <c:axPos val="b"/>
        <c:numFmt formatCode="_-* #,##0\ _€_-;\-* #,##0\ _€_-;_-* &quot;-&quot;??\ _€_-;_-@_-" sourceLinked="1"/>
        <c:majorTickMark val="out"/>
        <c:minorTickMark val="none"/>
        <c:tickLblPos val="nextTo"/>
        <c:crossAx val="403828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/>
              <a:t>Personalentwicklung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Daten!$G$5</c:f>
              <c:strCache>
                <c:ptCount val="1"/>
                <c:pt idx="0">
                  <c:v>Gesamt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Daten!$F$6:$F$36</c:f>
              <c:numCache>
                <c:formatCode>General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Daten!$G$6:$G$36</c:f>
              <c:numCache>
                <c:formatCode>General</c:formatCode>
                <c:ptCount val="31"/>
                <c:pt idx="0">
                  <c:v>1119791</c:v>
                </c:pt>
                <c:pt idx="1">
                  <c:v>1133050</c:v>
                </c:pt>
                <c:pt idx="2">
                  <c:v>1134690</c:v>
                </c:pt>
                <c:pt idx="3">
                  <c:v>1146779</c:v>
                </c:pt>
                <c:pt idx="4">
                  <c:v>1161863</c:v>
                </c:pt>
                <c:pt idx="5">
                  <c:v>1150857</c:v>
                </c:pt>
                <c:pt idx="6">
                  <c:v>1133409</c:v>
                </c:pt>
                <c:pt idx="7">
                  <c:v>1124881</c:v>
                </c:pt>
                <c:pt idx="8">
                  <c:v>1114178</c:v>
                </c:pt>
                <c:pt idx="9">
                  <c:v>1108646</c:v>
                </c:pt>
                <c:pt idx="10">
                  <c:v>1109420</c:v>
                </c:pt>
                <c:pt idx="11">
                  <c:v>1120773</c:v>
                </c:pt>
                <c:pt idx="12">
                  <c:v>1104610</c:v>
                </c:pt>
                <c:pt idx="13">
                  <c:v>1079831</c:v>
                </c:pt>
                <c:pt idx="14">
                  <c:v>1070655</c:v>
                </c:pt>
                <c:pt idx="15">
                  <c:v>1071995</c:v>
                </c:pt>
                <c:pt idx="16">
                  <c:v>1074883</c:v>
                </c:pt>
                <c:pt idx="17">
                  <c:v>1085664</c:v>
                </c:pt>
                <c:pt idx="18">
                  <c:v>1104209</c:v>
                </c:pt>
                <c:pt idx="19">
                  <c:v>1120829</c:v>
                </c:pt>
                <c:pt idx="20">
                  <c:v>1136204</c:v>
                </c:pt>
                <c:pt idx="21">
                  <c:v>1154411</c:v>
                </c:pt>
                <c:pt idx="22">
                  <c:v>1172077</c:v>
                </c:pt>
                <c:pt idx="23">
                  <c:v>1186650</c:v>
                </c:pt>
                <c:pt idx="24">
                  <c:v>1200849</c:v>
                </c:pt>
                <c:pt idx="25">
                  <c:v>1223859</c:v>
                </c:pt>
                <c:pt idx="26">
                  <c:v>1246121</c:v>
                </c:pt>
                <c:pt idx="27">
                  <c:v>1259838</c:v>
                </c:pt>
                <c:pt idx="28">
                  <c:v>1305430</c:v>
                </c:pt>
                <c:pt idx="29">
                  <c:v>1347524</c:v>
                </c:pt>
                <c:pt idx="30">
                  <c:v>1369562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Daten!$H$5</c:f>
              <c:strCache>
                <c:ptCount val="1"/>
                <c:pt idx="0">
                  <c:v>Ärzte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Daten!$F$6:$F$36</c:f>
              <c:numCache>
                <c:formatCode>General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Daten!$H$6:$H$36</c:f>
              <c:numCache>
                <c:formatCode>General</c:formatCode>
                <c:ptCount val="31"/>
                <c:pt idx="0">
                  <c:v>109072</c:v>
                </c:pt>
                <c:pt idx="1">
                  <c:v>111115</c:v>
                </c:pt>
                <c:pt idx="2">
                  <c:v>111608</c:v>
                </c:pt>
                <c:pt idx="3">
                  <c:v>114208</c:v>
                </c:pt>
                <c:pt idx="4">
                  <c:v>116346</c:v>
                </c:pt>
                <c:pt idx="5">
                  <c:v>117922</c:v>
                </c:pt>
                <c:pt idx="6">
                  <c:v>118522</c:v>
                </c:pt>
                <c:pt idx="7">
                  <c:v>119831</c:v>
                </c:pt>
                <c:pt idx="8">
                  <c:v>120608</c:v>
                </c:pt>
                <c:pt idx="9">
                  <c:v>122062</c:v>
                </c:pt>
                <c:pt idx="10">
                  <c:v>123819</c:v>
                </c:pt>
                <c:pt idx="11">
                  <c:v>126047</c:v>
                </c:pt>
                <c:pt idx="12">
                  <c:v>128853</c:v>
                </c:pt>
                <c:pt idx="13">
                  <c:v>129817</c:v>
                </c:pt>
                <c:pt idx="14">
                  <c:v>131115</c:v>
                </c:pt>
                <c:pt idx="15">
                  <c:v>133649</c:v>
                </c:pt>
                <c:pt idx="16">
                  <c:v>136267</c:v>
                </c:pt>
                <c:pt idx="17">
                  <c:v>139294</c:v>
                </c:pt>
                <c:pt idx="18">
                  <c:v>143967</c:v>
                </c:pt>
                <c:pt idx="19">
                  <c:v>148696</c:v>
                </c:pt>
                <c:pt idx="20">
                  <c:v>154248</c:v>
                </c:pt>
                <c:pt idx="21">
                  <c:v>159764</c:v>
                </c:pt>
                <c:pt idx="22">
                  <c:v>164720</c:v>
                </c:pt>
                <c:pt idx="23">
                  <c:v>169528</c:v>
                </c:pt>
                <c:pt idx="24">
                  <c:v>174391</c:v>
                </c:pt>
                <c:pt idx="25">
                  <c:v>180372</c:v>
                </c:pt>
                <c:pt idx="26">
                  <c:v>186021</c:v>
                </c:pt>
                <c:pt idx="27">
                  <c:v>191122</c:v>
                </c:pt>
                <c:pt idx="28">
                  <c:v>196470</c:v>
                </c:pt>
                <c:pt idx="29">
                  <c:v>200565</c:v>
                </c:pt>
                <c:pt idx="30">
                  <c:v>203286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Daten!$I$5</c:f>
              <c:strCache>
                <c:ptCount val="1"/>
                <c:pt idx="0">
                  <c:v>Pflege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Daten!$F$6:$F$36</c:f>
              <c:numCache>
                <c:formatCode>General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Daten!$I$6:$I$36</c:f>
              <c:numCache>
                <c:formatCode>General</c:formatCode>
                <c:ptCount val="31"/>
                <c:pt idx="0">
                  <c:v>389511</c:v>
                </c:pt>
                <c:pt idx="1">
                  <c:v>399915</c:v>
                </c:pt>
                <c:pt idx="2">
                  <c:v>405848</c:v>
                </c:pt>
                <c:pt idx="3">
                  <c:v>417272</c:v>
                </c:pt>
                <c:pt idx="4">
                  <c:v>429183</c:v>
                </c:pt>
                <c:pt idx="5">
                  <c:v>427271</c:v>
                </c:pt>
                <c:pt idx="6">
                  <c:v>420306</c:v>
                </c:pt>
                <c:pt idx="7">
                  <c:v>419284</c:v>
                </c:pt>
                <c:pt idx="8">
                  <c:v>415865</c:v>
                </c:pt>
                <c:pt idx="9">
                  <c:v>414478</c:v>
                </c:pt>
                <c:pt idx="10">
                  <c:v>416319</c:v>
                </c:pt>
                <c:pt idx="11">
                  <c:v>417282</c:v>
                </c:pt>
                <c:pt idx="12">
                  <c:v>408183</c:v>
                </c:pt>
                <c:pt idx="13">
                  <c:v>396691</c:v>
                </c:pt>
                <c:pt idx="14">
                  <c:v>393186</c:v>
                </c:pt>
                <c:pt idx="15">
                  <c:v>392711</c:v>
                </c:pt>
                <c:pt idx="16">
                  <c:v>392896</c:v>
                </c:pt>
                <c:pt idx="17">
                  <c:v>396221</c:v>
                </c:pt>
                <c:pt idx="18">
                  <c:v>401625</c:v>
                </c:pt>
                <c:pt idx="19">
                  <c:v>406269</c:v>
                </c:pt>
                <c:pt idx="20">
                  <c:v>411920</c:v>
                </c:pt>
                <c:pt idx="21">
                  <c:v>414884</c:v>
                </c:pt>
                <c:pt idx="22">
                  <c:v>419140</c:v>
                </c:pt>
                <c:pt idx="23">
                  <c:v>422779</c:v>
                </c:pt>
                <c:pt idx="24">
                  <c:v>426838</c:v>
                </c:pt>
                <c:pt idx="25">
                  <c:v>433434</c:v>
                </c:pt>
                <c:pt idx="26">
                  <c:v>437648</c:v>
                </c:pt>
                <c:pt idx="27">
                  <c:v>437799</c:v>
                </c:pt>
                <c:pt idx="28">
                  <c:v>457947</c:v>
                </c:pt>
                <c:pt idx="29">
                  <c:v>486085</c:v>
                </c:pt>
                <c:pt idx="30">
                  <c:v>497529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Daten!$J$5</c:f>
              <c:strCache>
                <c:ptCount val="1"/>
                <c:pt idx="0">
                  <c:v>Sonstiges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Daten!$F$6:$F$36</c:f>
              <c:numCache>
                <c:formatCode>General</c:formatCode>
                <c:ptCount val="31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</c:numCache>
            </c:numRef>
          </c:xVal>
          <c:yVal>
            <c:numRef>
              <c:f>Daten!$J$6:$J$36</c:f>
              <c:numCache>
                <c:formatCode>General</c:formatCode>
                <c:ptCount val="31"/>
                <c:pt idx="0">
                  <c:v>621208</c:v>
                </c:pt>
                <c:pt idx="1">
                  <c:v>622020</c:v>
                </c:pt>
                <c:pt idx="2">
                  <c:v>617234</c:v>
                </c:pt>
                <c:pt idx="3">
                  <c:v>615299</c:v>
                </c:pt>
                <c:pt idx="4">
                  <c:v>616334</c:v>
                </c:pt>
                <c:pt idx="5">
                  <c:v>605664</c:v>
                </c:pt>
                <c:pt idx="6">
                  <c:v>594581</c:v>
                </c:pt>
                <c:pt idx="7">
                  <c:v>585766</c:v>
                </c:pt>
                <c:pt idx="8">
                  <c:v>577705</c:v>
                </c:pt>
                <c:pt idx="9">
                  <c:v>572106</c:v>
                </c:pt>
                <c:pt idx="10">
                  <c:v>569282</c:v>
                </c:pt>
                <c:pt idx="11">
                  <c:v>577444</c:v>
                </c:pt>
                <c:pt idx="12">
                  <c:v>567574</c:v>
                </c:pt>
                <c:pt idx="13">
                  <c:v>553323</c:v>
                </c:pt>
                <c:pt idx="14">
                  <c:v>546354</c:v>
                </c:pt>
                <c:pt idx="15">
                  <c:v>545635</c:v>
                </c:pt>
                <c:pt idx="16">
                  <c:v>545720</c:v>
                </c:pt>
                <c:pt idx="17">
                  <c:v>550149</c:v>
                </c:pt>
                <c:pt idx="18">
                  <c:v>558617</c:v>
                </c:pt>
                <c:pt idx="19">
                  <c:v>565864</c:v>
                </c:pt>
                <c:pt idx="20">
                  <c:v>570036</c:v>
                </c:pt>
                <c:pt idx="21">
                  <c:v>579763</c:v>
                </c:pt>
                <c:pt idx="22">
                  <c:v>588217</c:v>
                </c:pt>
                <c:pt idx="23">
                  <c:v>594343</c:v>
                </c:pt>
                <c:pt idx="24">
                  <c:v>599620</c:v>
                </c:pt>
                <c:pt idx="25">
                  <c:v>610053</c:v>
                </c:pt>
                <c:pt idx="26">
                  <c:v>622452</c:v>
                </c:pt>
                <c:pt idx="27">
                  <c:v>630917</c:v>
                </c:pt>
                <c:pt idx="28">
                  <c:v>651013</c:v>
                </c:pt>
                <c:pt idx="29">
                  <c:v>660874</c:v>
                </c:pt>
                <c:pt idx="30">
                  <c:v>668747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877992"/>
        <c:axId val="393876816"/>
      </c:scatterChart>
      <c:valAx>
        <c:axId val="393877992"/>
        <c:scaling>
          <c:orientation val="minMax"/>
          <c:max val="2022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Zeit [Jahre]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3876816"/>
        <c:crosses val="autoZero"/>
        <c:crossBetween val="midCat"/>
      </c:valAx>
      <c:valAx>
        <c:axId val="39387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Beschäftigte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3877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Trägerschaft: Zahl der Einrichtungen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Tabelle1!$C$111</c:f>
              <c:strCache>
                <c:ptCount val="1"/>
                <c:pt idx="0">
                  <c:v>öffentlich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Tabelle1!$B$112:$B$141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Tabelle1!$C$112:$C$141</c:f>
              <c:numCache>
                <c:formatCode>General</c:formatCode>
                <c:ptCount val="30"/>
                <c:pt idx="0">
                  <c:v>1110</c:v>
                </c:pt>
                <c:pt idx="1">
                  <c:v>1062</c:v>
                </c:pt>
                <c:pt idx="2">
                  <c:v>1023</c:v>
                </c:pt>
                <c:pt idx="3">
                  <c:v>987</c:v>
                </c:pt>
                <c:pt idx="4">
                  <c:v>972</c:v>
                </c:pt>
                <c:pt idx="5">
                  <c:v>933</c:v>
                </c:pt>
                <c:pt idx="6">
                  <c:v>919</c:v>
                </c:pt>
                <c:pt idx="7">
                  <c:v>890</c:v>
                </c:pt>
                <c:pt idx="8">
                  <c:v>854</c:v>
                </c:pt>
                <c:pt idx="9">
                  <c:v>844</c:v>
                </c:pt>
                <c:pt idx="10">
                  <c:v>825</c:v>
                </c:pt>
                <c:pt idx="11">
                  <c:v>817</c:v>
                </c:pt>
                <c:pt idx="12">
                  <c:v>796</c:v>
                </c:pt>
                <c:pt idx="13">
                  <c:v>780</c:v>
                </c:pt>
                <c:pt idx="14">
                  <c:v>751</c:v>
                </c:pt>
                <c:pt idx="15">
                  <c:v>717</c:v>
                </c:pt>
                <c:pt idx="16">
                  <c:v>677</c:v>
                </c:pt>
                <c:pt idx="17">
                  <c:v>665</c:v>
                </c:pt>
                <c:pt idx="18">
                  <c:v>648</c:v>
                </c:pt>
                <c:pt idx="19">
                  <c:v>630</c:v>
                </c:pt>
                <c:pt idx="20">
                  <c:v>621</c:v>
                </c:pt>
                <c:pt idx="21">
                  <c:v>601</c:v>
                </c:pt>
                <c:pt idx="22">
                  <c:v>596</c:v>
                </c:pt>
                <c:pt idx="23">
                  <c:v>589</c:v>
                </c:pt>
                <c:pt idx="24">
                  <c:v>577</c:v>
                </c:pt>
                <c:pt idx="25">
                  <c:v>570</c:v>
                </c:pt>
                <c:pt idx="26">
                  <c:v>560</c:v>
                </c:pt>
                <c:pt idx="27">
                  <c:v>552</c:v>
                </c:pt>
                <c:pt idx="28">
                  <c:v>545</c:v>
                </c:pt>
                <c:pt idx="29">
                  <c:v>551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40F-4080-8957-5B968B3DA503}"/>
            </c:ext>
          </c:extLst>
        </c:ser>
        <c:ser>
          <c:idx val="1"/>
          <c:order val="1"/>
          <c:tx>
            <c:strRef>
              <c:f>Tabelle1!$D$111</c:f>
              <c:strCache>
                <c:ptCount val="1"/>
                <c:pt idx="0">
                  <c:v>freigemeinnützig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Tabelle1!$B$112:$B$141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Tabelle1!$D$112:$D$141</c:f>
              <c:numCache>
                <c:formatCode>General</c:formatCode>
                <c:ptCount val="30"/>
                <c:pt idx="0">
                  <c:v>943</c:v>
                </c:pt>
                <c:pt idx="1">
                  <c:v>950</c:v>
                </c:pt>
                <c:pt idx="2">
                  <c:v>950</c:v>
                </c:pt>
                <c:pt idx="3">
                  <c:v>949</c:v>
                </c:pt>
                <c:pt idx="4">
                  <c:v>944</c:v>
                </c:pt>
                <c:pt idx="5">
                  <c:v>929</c:v>
                </c:pt>
                <c:pt idx="6">
                  <c:v>919</c:v>
                </c:pt>
                <c:pt idx="7">
                  <c:v>920</c:v>
                </c:pt>
                <c:pt idx="8">
                  <c:v>930</c:v>
                </c:pt>
                <c:pt idx="9">
                  <c:v>912</c:v>
                </c:pt>
                <c:pt idx="10">
                  <c:v>903</c:v>
                </c:pt>
                <c:pt idx="11">
                  <c:v>877</c:v>
                </c:pt>
                <c:pt idx="12">
                  <c:v>856</c:v>
                </c:pt>
                <c:pt idx="13">
                  <c:v>831</c:v>
                </c:pt>
                <c:pt idx="14">
                  <c:v>818</c:v>
                </c:pt>
                <c:pt idx="15">
                  <c:v>803</c:v>
                </c:pt>
                <c:pt idx="16">
                  <c:v>790</c:v>
                </c:pt>
                <c:pt idx="17">
                  <c:v>781</c:v>
                </c:pt>
                <c:pt idx="18">
                  <c:v>769</c:v>
                </c:pt>
                <c:pt idx="19">
                  <c:v>755</c:v>
                </c:pt>
                <c:pt idx="20">
                  <c:v>746</c:v>
                </c:pt>
                <c:pt idx="21">
                  <c:v>719</c:v>
                </c:pt>
                <c:pt idx="22">
                  <c:v>706</c:v>
                </c:pt>
                <c:pt idx="23">
                  <c:v>696</c:v>
                </c:pt>
                <c:pt idx="24">
                  <c:v>679</c:v>
                </c:pt>
                <c:pt idx="25">
                  <c:v>674</c:v>
                </c:pt>
                <c:pt idx="26">
                  <c:v>662</c:v>
                </c:pt>
                <c:pt idx="27">
                  <c:v>650</c:v>
                </c:pt>
                <c:pt idx="28">
                  <c:v>645</c:v>
                </c:pt>
                <c:pt idx="29">
                  <c:v>620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40F-4080-8957-5B968B3DA503}"/>
            </c:ext>
          </c:extLst>
        </c:ser>
        <c:ser>
          <c:idx val="2"/>
          <c:order val="2"/>
          <c:tx>
            <c:strRef>
              <c:f>Tabelle1!$E$111</c:f>
              <c:strCache>
                <c:ptCount val="1"/>
                <c:pt idx="0">
                  <c:v>privat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Tabelle1!$B$112:$B$141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Tabelle1!$E$112:$E$141</c:f>
              <c:numCache>
                <c:formatCode>General</c:formatCode>
                <c:ptCount val="30"/>
                <c:pt idx="0">
                  <c:v>358</c:v>
                </c:pt>
                <c:pt idx="1">
                  <c:v>369</c:v>
                </c:pt>
                <c:pt idx="2">
                  <c:v>381</c:v>
                </c:pt>
                <c:pt idx="3">
                  <c:v>401</c:v>
                </c:pt>
                <c:pt idx="4">
                  <c:v>409</c:v>
                </c:pt>
                <c:pt idx="5">
                  <c:v>407</c:v>
                </c:pt>
                <c:pt idx="6">
                  <c:v>420</c:v>
                </c:pt>
                <c:pt idx="7">
                  <c:v>453</c:v>
                </c:pt>
                <c:pt idx="8">
                  <c:v>468</c:v>
                </c:pt>
                <c:pt idx="9">
                  <c:v>486</c:v>
                </c:pt>
                <c:pt idx="10">
                  <c:v>512</c:v>
                </c:pt>
                <c:pt idx="11">
                  <c:v>527</c:v>
                </c:pt>
                <c:pt idx="12">
                  <c:v>545</c:v>
                </c:pt>
                <c:pt idx="13">
                  <c:v>555</c:v>
                </c:pt>
                <c:pt idx="14">
                  <c:v>570</c:v>
                </c:pt>
                <c:pt idx="15">
                  <c:v>584</c:v>
                </c:pt>
                <c:pt idx="16">
                  <c:v>620</c:v>
                </c:pt>
                <c:pt idx="17">
                  <c:v>637</c:v>
                </c:pt>
                <c:pt idx="18">
                  <c:v>667</c:v>
                </c:pt>
                <c:pt idx="19">
                  <c:v>679</c:v>
                </c:pt>
                <c:pt idx="20">
                  <c:v>678</c:v>
                </c:pt>
                <c:pt idx="21">
                  <c:v>697</c:v>
                </c:pt>
                <c:pt idx="22">
                  <c:v>694</c:v>
                </c:pt>
                <c:pt idx="23">
                  <c:v>695</c:v>
                </c:pt>
                <c:pt idx="24">
                  <c:v>700</c:v>
                </c:pt>
                <c:pt idx="25">
                  <c:v>707</c:v>
                </c:pt>
                <c:pt idx="26">
                  <c:v>720</c:v>
                </c:pt>
                <c:pt idx="27">
                  <c:v>723</c:v>
                </c:pt>
                <c:pt idx="28">
                  <c:v>724</c:v>
                </c:pt>
                <c:pt idx="29">
                  <c:v>732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40F-4080-8957-5B968B3DA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769176"/>
        <c:axId val="399764864"/>
      </c:scatterChart>
      <c:valAx>
        <c:axId val="399769176"/>
        <c:scaling>
          <c:orientation val="minMax"/>
          <c:max val="2020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9764864"/>
        <c:crosses val="autoZero"/>
        <c:crossBetween val="midCat"/>
      </c:valAx>
      <c:valAx>
        <c:axId val="39976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9769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Betten nach Tägerschaft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Tabelle1!$H$122</c:f>
              <c:strCache>
                <c:ptCount val="1"/>
                <c:pt idx="0">
                  <c:v>öffentlich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Tabelle1!$G$123:$G$141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xVal>
          <c:yVal>
            <c:numRef>
              <c:f>Tabelle1!$H$123:$H$141</c:f>
              <c:numCache>
                <c:formatCode>General</c:formatCode>
                <c:ptCount val="19"/>
                <c:pt idx="0">
                  <c:v>298034</c:v>
                </c:pt>
                <c:pt idx="1">
                  <c:v>290625</c:v>
                </c:pt>
                <c:pt idx="2">
                  <c:v>280717</c:v>
                </c:pt>
                <c:pt idx="3">
                  <c:v>273721</c:v>
                </c:pt>
                <c:pt idx="4">
                  <c:v>260993</c:v>
                </c:pt>
                <c:pt idx="5">
                  <c:v>250345</c:v>
                </c:pt>
                <c:pt idx="6">
                  <c:v>246423</c:v>
                </c:pt>
                <c:pt idx="7">
                  <c:v>244918</c:v>
                </c:pt>
                <c:pt idx="8">
                  <c:v>244254</c:v>
                </c:pt>
                <c:pt idx="9">
                  <c:v>242769</c:v>
                </c:pt>
                <c:pt idx="10">
                  <c:v>240180</c:v>
                </c:pt>
                <c:pt idx="11">
                  <c:v>240632</c:v>
                </c:pt>
                <c:pt idx="12">
                  <c:v>240195</c:v>
                </c:pt>
                <c:pt idx="13">
                  <c:v>240653</c:v>
                </c:pt>
                <c:pt idx="14">
                  <c:v>238803</c:v>
                </c:pt>
                <c:pt idx="15">
                  <c:v>238748</c:v>
                </c:pt>
                <c:pt idx="16">
                  <c:v>238907</c:v>
                </c:pt>
                <c:pt idx="17">
                  <c:v>235767</c:v>
                </c:pt>
                <c:pt idx="18">
                  <c:v>232163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4AA-443A-BE38-4632F8626C1B}"/>
            </c:ext>
          </c:extLst>
        </c:ser>
        <c:ser>
          <c:idx val="1"/>
          <c:order val="1"/>
          <c:tx>
            <c:strRef>
              <c:f>Tabelle1!$I$122</c:f>
              <c:strCache>
                <c:ptCount val="1"/>
                <c:pt idx="0">
                  <c:v>freigemeinnützig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Tabelle1!$G$123:$G$141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xVal>
          <c:yVal>
            <c:numRef>
              <c:f>Tabelle1!$I$123:$I$141</c:f>
              <c:numCache>
                <c:formatCode>General</c:formatCode>
                <c:ptCount val="19"/>
                <c:pt idx="0">
                  <c:v>200635</c:v>
                </c:pt>
                <c:pt idx="1">
                  <c:v>197343</c:v>
                </c:pt>
                <c:pt idx="2">
                  <c:v>189334</c:v>
                </c:pt>
                <c:pt idx="3">
                  <c:v>184752</c:v>
                </c:pt>
                <c:pt idx="4">
                  <c:v>180200</c:v>
                </c:pt>
                <c:pt idx="5">
                  <c:v>177632</c:v>
                </c:pt>
                <c:pt idx="6">
                  <c:v>177085</c:v>
                </c:pt>
                <c:pt idx="7">
                  <c:v>174711</c:v>
                </c:pt>
                <c:pt idx="8">
                  <c:v>173457</c:v>
                </c:pt>
                <c:pt idx="9">
                  <c:v>172219</c:v>
                </c:pt>
                <c:pt idx="10">
                  <c:v>171276</c:v>
                </c:pt>
                <c:pt idx="11">
                  <c:v>170086</c:v>
                </c:pt>
                <c:pt idx="12">
                  <c:v>169477</c:v>
                </c:pt>
                <c:pt idx="13">
                  <c:v>167566</c:v>
                </c:pt>
                <c:pt idx="14">
                  <c:v>166858</c:v>
                </c:pt>
                <c:pt idx="15">
                  <c:v>165245</c:v>
                </c:pt>
                <c:pt idx="16">
                  <c:v>164081</c:v>
                </c:pt>
                <c:pt idx="17">
                  <c:v>162958</c:v>
                </c:pt>
                <c:pt idx="18">
                  <c:v>158536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4AA-443A-BE38-4632F8626C1B}"/>
            </c:ext>
          </c:extLst>
        </c:ser>
        <c:ser>
          <c:idx val="2"/>
          <c:order val="2"/>
          <c:tx>
            <c:strRef>
              <c:f>Tabelle1!$J$122</c:f>
              <c:strCache>
                <c:ptCount val="1"/>
                <c:pt idx="0">
                  <c:v>privat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Tabelle1!$G$123:$G$141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xVal>
          <c:yVal>
            <c:numRef>
              <c:f>Tabelle1!$J$123:$J$141</c:f>
              <c:numCache>
                <c:formatCode>General</c:formatCode>
                <c:ptCount val="19"/>
                <c:pt idx="0">
                  <c:v>48615</c:v>
                </c:pt>
                <c:pt idx="1">
                  <c:v>53933</c:v>
                </c:pt>
                <c:pt idx="2">
                  <c:v>61282</c:v>
                </c:pt>
                <c:pt idx="3">
                  <c:v>65351</c:v>
                </c:pt>
                <c:pt idx="4">
                  <c:v>69574</c:v>
                </c:pt>
                <c:pt idx="5">
                  <c:v>78977</c:v>
                </c:pt>
                <c:pt idx="6">
                  <c:v>79852</c:v>
                </c:pt>
                <c:pt idx="7">
                  <c:v>83712</c:v>
                </c:pt>
                <c:pt idx="8">
                  <c:v>85038</c:v>
                </c:pt>
                <c:pt idx="9">
                  <c:v>87041</c:v>
                </c:pt>
                <c:pt idx="10">
                  <c:v>90019</c:v>
                </c:pt>
                <c:pt idx="11">
                  <c:v>89953</c:v>
                </c:pt>
                <c:pt idx="12">
                  <c:v>91008</c:v>
                </c:pt>
                <c:pt idx="13">
                  <c:v>91132</c:v>
                </c:pt>
                <c:pt idx="14">
                  <c:v>93057</c:v>
                </c:pt>
                <c:pt idx="15">
                  <c:v>93189</c:v>
                </c:pt>
                <c:pt idx="16">
                  <c:v>95204</c:v>
                </c:pt>
                <c:pt idx="17">
                  <c:v>95601</c:v>
                </c:pt>
                <c:pt idx="18">
                  <c:v>97084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14AA-443A-BE38-4632F8626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6672064"/>
        <c:axId val="396672456"/>
      </c:scatterChart>
      <c:valAx>
        <c:axId val="396672064"/>
        <c:scaling>
          <c:orientation val="minMax"/>
          <c:max val="2020"/>
          <c:min val="2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6672456"/>
        <c:crosses val="autoZero"/>
        <c:crossBetween val="midCat"/>
      </c:valAx>
      <c:valAx>
        <c:axId val="39667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6672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6-21T16:53:08.815" idx="1">
    <p:pos x="10" y="10"/>
    <p:text>In den ofiziellen statistiken wird keine Unterteilung vorgenommen in Allgemeinkrankenhäuser oder Rehaeinrichtungen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0.70108</cdr:x>
      <cdr:y>0.97055</cdr:y>
    </cdr:from>
    <cdr:to>
      <cdr:x>0.78336</cdr:x>
      <cdr:y>1</cdr:y>
    </cdr:to>
    <cdr:sp macro="" textlink="">
      <cdr:nvSpPr>
        <cdr:cNvPr id="2" name="New shape"/>
        <cdr:cNvSpPr/>
      </cdr:nvSpPr>
      <cdr:spPr>
        <a:xfrm xmlns:a="http://schemas.openxmlformats.org/drawingml/2006/main">
          <a:off x="6411416" y="5101784"/>
          <a:ext cx="752400" cy="154800"/>
        </a:xfrm>
        <a:prstGeom xmlns:a="http://schemas.openxmlformats.org/drawingml/2006/main" prst="rect">
          <a:avLst/>
        </a:prstGeom>
        <a:blipFill xmlns:a="http://schemas.openxmlformats.org/drawingml/2006/main">
          <a:blip xmlns:r="http://schemas.openxmlformats.org/officeDocument/2006/relationships" r:embed="rId1"/>
          <a:stretch>
            <a:fillRect/>
          </a:stretch>
        </a:blip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CBC048E1-C683-4075-8131-AFD102C5DD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90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ahom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ahom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ahom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ahoma" charset="0"/>
              </a:defRPr>
            </a:lvl1pPr>
          </a:lstStyle>
          <a:p>
            <a:pPr>
              <a:defRPr/>
            </a:pPr>
            <a:fld id="{491F9812-2515-4B71-9FAA-60AB72F851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212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334D810-C0C2-4923-AE2F-FA9AAB8B7E18}" type="slidenum">
              <a:rPr lang="de-DE" sz="1200" smtClean="0"/>
              <a:pPr eaLnBrk="1" hangingPunct="1"/>
              <a:t>20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55514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2BADB40-D9CB-40BE-A473-7C451CC24EB4}" type="slidenum">
              <a:rPr lang="de-DE" sz="1200" smtClean="0"/>
              <a:pPr eaLnBrk="1" hangingPunct="1"/>
              <a:t>21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86394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5066D-4DEA-4ED0-BBC7-1036A283D494}" type="datetime1">
              <a:rPr lang="de-DE" smtClean="0"/>
              <a:t>02.08.2023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DC5D8-41B1-4310-921B-4D48BB471BB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70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F355-29CC-4E4E-A9C2-AD7C38AF5C4D}" type="datetime1">
              <a:rPr lang="de-DE" smtClean="0"/>
              <a:t>02.08.2023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82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2FDE0-4848-489A-B9EB-96481AB3E214}" type="datetime1">
              <a:rPr lang="de-DE" smtClean="0"/>
              <a:t>02.08.2023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47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59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FE07-AFF5-4045-9536-6C48054CB459}" type="datetime1">
              <a:rPr lang="de-DE" smtClean="0"/>
              <a:t>02.08.2023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38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55BF-D3E1-4C8B-8571-FDC09718A882}" type="datetime1">
              <a:rPr lang="de-DE" smtClean="0"/>
              <a:t>02.08.2023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20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63B7-9EA2-4148-BF01-46A4577CD25E}" type="datetime1">
              <a:rPr lang="de-DE" smtClean="0"/>
              <a:t>02.08.2023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8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D3F8-6534-44FA-9CBE-B146C3C83B71}" type="datetime1">
              <a:rPr lang="de-DE" smtClean="0"/>
              <a:t>02.08.2023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6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E652-39E6-45D8-8E81-6E10B972ACDF}" type="datetime1">
              <a:rPr lang="de-DE" smtClean="0"/>
              <a:t>02.08.2023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71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4508F903-5B77-49E5-AAD7-FEFDEEB00158}" type="datetime1">
              <a:rPr lang="de-DE" smtClean="0"/>
              <a:pPr/>
              <a:t>02.08.2023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AE7C363F-717F-49C1-919C-37DE8BE88C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342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24D2-EF1A-4E22-A9C6-A517026446B8}" type="datetime1">
              <a:rPr lang="de-DE" smtClean="0"/>
              <a:t>02.08.2023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92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5BB49-CAE2-4339-845F-AA9F0019F472}" type="datetime1">
              <a:rPr lang="de-DE" smtClean="0"/>
              <a:t>02.08.2023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3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92F08-0E82-44C1-A9C1-07C7E32B9E74}" type="datetime1">
              <a:rPr lang="de-DE" smtClean="0"/>
              <a:t>02.08.2023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C363F-717F-49C1-919C-37DE8BE88C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73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statis.de/DE/Themen/Gesellschaft-Umwelt/Gesundheit/Krankenhaeuser/_inhalt.html;jsessionid=6FA94B431E19E26326FD3854B2E0E3D0.internet8741#sprg23585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150"/>
            <a:ext cx="9144000" cy="51133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z="4000" b="1" dirty="0">
                <a:cs typeface="Times New Roman" pitchFamily="18" charset="0"/>
              </a:rPr>
              <a:t>GESUNDHEITSMANAGEMENT I</a:t>
            </a:r>
            <a:br>
              <a:rPr lang="de-DE" sz="4000" b="1" dirty="0">
                <a:cs typeface="Times New Roman" pitchFamily="18" charset="0"/>
              </a:rPr>
            </a:br>
            <a:r>
              <a:rPr lang="de-DE" sz="4000" b="1" dirty="0">
                <a:cs typeface="Times New Roman" pitchFamily="18" charset="0"/>
              </a:rPr>
              <a:t>Teil </a:t>
            </a:r>
            <a:r>
              <a:rPr lang="de-DE" sz="4000" b="1" dirty="0" smtClean="0">
                <a:cs typeface="Times New Roman" pitchFamily="18" charset="0"/>
              </a:rPr>
              <a:t>2b-1</a:t>
            </a:r>
            <a:r>
              <a:rPr lang="de-DE" sz="4000" b="1" dirty="0">
                <a:cs typeface="Times New Roman" pitchFamily="18" charset="0"/>
              </a:rPr>
              <a:t/>
            </a:r>
            <a:br>
              <a:rPr lang="de-DE" sz="4000" b="1" dirty="0">
                <a:cs typeface="Times New Roman" pitchFamily="18" charset="0"/>
              </a:rPr>
            </a:br>
            <a:r>
              <a:rPr lang="de-DE" sz="4000" b="1" dirty="0">
                <a:cs typeface="Times New Roman" pitchFamily="18" charset="0"/>
              </a:rPr>
              <a:t/>
            </a:r>
            <a:br>
              <a:rPr lang="de-DE" sz="4000" b="1" dirty="0">
                <a:cs typeface="Times New Roman" pitchFamily="18" charset="0"/>
              </a:rPr>
            </a:br>
            <a:r>
              <a:rPr lang="de-DE" sz="4000" b="1" dirty="0">
                <a:cs typeface="Times New Roman" pitchFamily="18" charset="0"/>
              </a:rPr>
              <a:t/>
            </a:r>
            <a:br>
              <a:rPr lang="de-DE" sz="4000" b="1" dirty="0">
                <a:cs typeface="Times New Roman" pitchFamily="18" charset="0"/>
              </a:rPr>
            </a:br>
            <a:r>
              <a:rPr lang="de-DE" sz="4000" b="1" dirty="0">
                <a:cs typeface="Times New Roman" pitchFamily="18" charset="0"/>
              </a:rPr>
              <a:t/>
            </a:r>
            <a:br>
              <a:rPr lang="de-DE" sz="4000" b="1" dirty="0">
                <a:cs typeface="Times New Roman" pitchFamily="18" charset="0"/>
              </a:rPr>
            </a:br>
            <a:r>
              <a:rPr lang="de-DE" sz="2400" b="1" dirty="0">
                <a:cs typeface="Times New Roman" pitchFamily="18" charset="0"/>
              </a:rPr>
              <a:t>Prof. Dr. Steffen </a:t>
            </a:r>
            <a:r>
              <a:rPr lang="de-DE" sz="2400" b="1" dirty="0" err="1">
                <a:cs typeface="Times New Roman" pitchFamily="18" charset="0"/>
              </a:rPr>
              <a:t>Fleßa</a:t>
            </a:r>
            <a:r>
              <a:rPr lang="de-DE" sz="2400" b="1" dirty="0">
                <a:cs typeface="Times New Roman" pitchFamily="18" charset="0"/>
              </a:rPr>
              <a:t/>
            </a:r>
            <a:br>
              <a:rPr lang="de-DE" sz="2400" b="1" dirty="0">
                <a:cs typeface="Times New Roman" pitchFamily="18" charset="0"/>
              </a:rPr>
            </a:br>
            <a:r>
              <a:rPr lang="de-DE" sz="2400" b="1" dirty="0" err="1">
                <a:cs typeface="Times New Roman" pitchFamily="18" charset="0"/>
              </a:rPr>
              <a:t>Lst</a:t>
            </a:r>
            <a:r>
              <a:rPr lang="de-DE" sz="2400" b="1" dirty="0">
                <a:cs typeface="Times New Roman" pitchFamily="18" charset="0"/>
              </a:rPr>
              <a:t>. für Allgemeine Betriebswirtschaftslehre und Gesundheitsmanagement</a:t>
            </a:r>
            <a:br>
              <a:rPr lang="de-DE" sz="2400" b="1" dirty="0">
                <a:cs typeface="Times New Roman" pitchFamily="18" charset="0"/>
              </a:rPr>
            </a:br>
            <a:r>
              <a:rPr lang="de-DE" sz="2400" b="1" dirty="0">
                <a:cs typeface="Times New Roman" pitchFamily="18" charset="0"/>
              </a:rPr>
              <a:t>Universität Greifswald</a:t>
            </a:r>
            <a:r>
              <a:rPr lang="de-DE" sz="4000" b="1" dirty="0">
                <a:cs typeface="Times New Roman" pitchFamily="18" charset="0"/>
              </a:rPr>
              <a:t/>
            </a:r>
            <a:br>
              <a:rPr lang="de-DE" sz="4000" b="1" dirty="0">
                <a:cs typeface="Times New Roman" pitchFamily="18" charset="0"/>
              </a:rPr>
            </a:br>
            <a:endParaRPr lang="de-DE" sz="4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DC5D8-41B1-4310-921B-4D48BB471BB0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10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1829" t="27952" r="42660" b="25810"/>
          <a:stretch/>
        </p:blipFill>
        <p:spPr>
          <a:xfrm>
            <a:off x="2123728" y="112768"/>
            <a:ext cx="4896544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481" y="119692"/>
            <a:ext cx="7295038" cy="853559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de-DE" sz="3200" b="1" dirty="0"/>
              <a:t>Erreichbarkeit von Krankenhäusern der Grundversorgung 2015</a:t>
            </a:r>
            <a:r>
              <a:rPr lang="de-DE" sz="4800" b="1" dirty="0"/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11</a:t>
            </a:fld>
            <a:endParaRPr lang="de-DE"/>
          </a:p>
        </p:txBody>
      </p:sp>
      <p:pic>
        <p:nvPicPr>
          <p:cNvPr id="9" name="Picture 2" descr="https://www.bbsr.bund.de/SharedDocs/Bilder/BBSR/Topthemen/erreichbarkeit_status_quo.jpg;jsessionid=353AF52F8DB0967596E69AA06C226776.live11294?__blob=normal&amp;v=2">
            <a:extLst>
              <a:ext uri="{FF2B5EF4-FFF2-40B4-BE49-F238E27FC236}">
                <a16:creationId xmlns="" xmlns:a16="http://schemas.microsoft.com/office/drawing/2014/main" id="{84E2B538-B3C8-4B08-93A5-B338B2DF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1137"/>
            <a:ext cx="4145857" cy="589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s://www.bbsr.bund.de/SharedDocs/Bilder/BBSR/Topthemen/erreichbarkeit_szenario.jpg;jsessionid=353AF52F8DB0967596E69AA06C226776.live11294?__blob=normal&amp;v=2">
            <a:extLst>
              <a:ext uri="{FF2B5EF4-FFF2-40B4-BE49-F238E27FC236}">
                <a16:creationId xmlns="" xmlns:a16="http://schemas.microsoft.com/office/drawing/2014/main" id="{9AC64732-C731-473E-B505-5721C995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62" y="881137"/>
            <a:ext cx="4032476" cy="58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 Box 2"/>
          <p:cNvSpPr txBox="1">
            <a:spLocks noChangeArrowheads="1"/>
          </p:cNvSpPr>
          <p:nvPr/>
        </p:nvSpPr>
        <p:spPr bwMode="auto">
          <a:xfrm>
            <a:off x="1195558" y="150421"/>
            <a:ext cx="6705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solidFill>
                  <a:srgbClr val="000000"/>
                </a:solidFill>
                <a:effectLst/>
                <a:latin typeface="Tahoma" charset="0"/>
                <a:cs typeface="Times New Roman" pitchFamily="18" charset="0"/>
              </a:rPr>
              <a:t>Zahl der Betten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12</a:t>
            </a:fld>
            <a:endParaRPr lang="de-DE" dirty="0"/>
          </a:p>
        </p:txBody>
      </p:sp>
      <p:graphicFrame>
        <p:nvGraphicFramePr>
          <p:cNvPr id="7" name="Diagramm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051220"/>
              </p:ext>
            </p:extLst>
          </p:nvPr>
        </p:nvGraphicFramePr>
        <p:xfrm>
          <a:off x="-99842" y="660277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hteck 7"/>
          <p:cNvSpPr/>
          <p:nvPr/>
        </p:nvSpPr>
        <p:spPr>
          <a:xfrm>
            <a:off x="0" y="6493665"/>
            <a:ext cx="8378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https://www-genesis.destatis.de/genesis/online?operation=previous&amp;levelindex=4&amp;levelid=1690962866577&amp;levelid=1690962857230&amp;step=3#abreadcrumb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3" y="111969"/>
            <a:ext cx="8507413" cy="5425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2000" b="1" dirty="0"/>
              <a:t/>
            </a:r>
            <a:br>
              <a:rPr lang="de-DE" sz="2000" b="1" dirty="0"/>
            </a:br>
            <a:r>
              <a:rPr lang="de-DE" sz="3600" dirty="0">
                <a:latin typeface="+mn-lt"/>
              </a:rPr>
              <a:t>Entwicklung der Bettendichte in Deutschland</a:t>
            </a:r>
            <a:endParaRPr lang="de-DE" sz="2800" dirty="0">
              <a:latin typeface="+mn-lt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827088" y="4508500"/>
            <a:ext cx="7561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 b="1">
              <a:latin typeface="Tahoma" charset="0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28875" y="6715125"/>
            <a:ext cx="184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13</a:t>
            </a:fld>
            <a:endParaRPr lang="de-DE" dirty="0"/>
          </a:p>
        </p:txBody>
      </p:sp>
      <p:graphicFrame>
        <p:nvGraphicFramePr>
          <p:cNvPr id="8" name="Diagramm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6111"/>
              </p:ext>
            </p:extLst>
          </p:nvPr>
        </p:nvGraphicFramePr>
        <p:xfrm>
          <a:off x="-76201" y="712561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hteck 8"/>
          <p:cNvSpPr/>
          <p:nvPr/>
        </p:nvSpPr>
        <p:spPr>
          <a:xfrm>
            <a:off x="0" y="6493665"/>
            <a:ext cx="8378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https://www-genesis.destatis.de/genesis/online?operation=previous&amp;levelindex=4&amp;levelid=1690962866577&amp;levelid=1690962857230&amp;step=3#abreadcrumb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Text Box 2"/>
          <p:cNvSpPr txBox="1">
            <a:spLocks noChangeArrowheads="1"/>
          </p:cNvSpPr>
          <p:nvPr/>
        </p:nvSpPr>
        <p:spPr bwMode="auto">
          <a:xfrm>
            <a:off x="967010" y="237546"/>
            <a:ext cx="7353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 smtClean="0">
                <a:solidFill>
                  <a:srgbClr val="000000"/>
                </a:solidFill>
                <a:effectLst/>
                <a:latin typeface="Tahoma" charset="0"/>
                <a:cs typeface="Times New Roman" pitchFamily="18" charset="0"/>
              </a:rPr>
              <a:t>Fallzahl</a:t>
            </a:r>
            <a:endParaRPr lang="de-DE" sz="2800" dirty="0">
              <a:solidFill>
                <a:srgbClr val="000000"/>
              </a:solidFill>
              <a:effectLst/>
              <a:latin typeface="Tahoma" charset="0"/>
              <a:cs typeface="Times New Roman" pitchFamily="18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14</a:t>
            </a:fld>
            <a:endParaRPr lang="de-DE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014129"/>
              </p:ext>
            </p:extLst>
          </p:nvPr>
        </p:nvGraphicFramePr>
        <p:xfrm>
          <a:off x="-120316" y="631239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hteck 5"/>
          <p:cNvSpPr/>
          <p:nvPr/>
        </p:nvSpPr>
        <p:spPr>
          <a:xfrm>
            <a:off x="0" y="6493665"/>
            <a:ext cx="8378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https://www-genesis.destatis.de/genesis/online?operation=previous&amp;levelindex=4&amp;levelid=1690962866577&amp;levelid=1690962857230&amp;step=3#abreadcrumb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Text Box 2"/>
          <p:cNvSpPr txBox="1">
            <a:spLocks noChangeArrowheads="1"/>
          </p:cNvSpPr>
          <p:nvPr/>
        </p:nvSpPr>
        <p:spPr bwMode="auto">
          <a:xfrm>
            <a:off x="967010" y="237546"/>
            <a:ext cx="7353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 smtClean="0">
                <a:solidFill>
                  <a:srgbClr val="000000"/>
                </a:solidFill>
                <a:effectLst/>
                <a:latin typeface="Tahoma" charset="0"/>
                <a:cs typeface="Times New Roman" pitchFamily="18" charset="0"/>
              </a:rPr>
              <a:t>Belegungstage</a:t>
            </a:r>
            <a:endParaRPr lang="de-DE" sz="2800" dirty="0">
              <a:solidFill>
                <a:srgbClr val="000000"/>
              </a:solidFill>
              <a:effectLst/>
              <a:latin typeface="Tahoma" charset="0"/>
              <a:cs typeface="Times New Roman" pitchFamily="18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15</a:t>
            </a:fld>
            <a:endParaRPr lang="de-DE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213523"/>
              </p:ext>
            </p:extLst>
          </p:nvPr>
        </p:nvGraphicFramePr>
        <p:xfrm>
          <a:off x="-4540" y="844676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hteck 5"/>
          <p:cNvSpPr/>
          <p:nvPr/>
        </p:nvSpPr>
        <p:spPr>
          <a:xfrm>
            <a:off x="0" y="6642556"/>
            <a:ext cx="8378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https://www-genesis.destatis.de/genesis/online?operation=previous&amp;levelindex=4&amp;levelid=1690962866577&amp;levelid=1690962857230&amp;step=3#abreadcrumb</a:t>
            </a:r>
          </a:p>
        </p:txBody>
      </p:sp>
    </p:spTree>
    <p:extLst>
      <p:ext uri="{BB962C8B-B14F-4D97-AF65-F5344CB8AC3E}">
        <p14:creationId xmlns:p14="http://schemas.microsoft.com/office/powerpoint/2010/main" val="33078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75172" y="116632"/>
            <a:ext cx="741682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800" dirty="0">
                <a:effectLst/>
              </a:rPr>
              <a:t>Verweildauer und Auslastung</a:t>
            </a:r>
          </a:p>
        </p:txBody>
      </p:sp>
      <p:graphicFrame>
        <p:nvGraphicFramePr>
          <p:cNvPr id="6" name="Diagram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355426"/>
              </p:ext>
            </p:extLst>
          </p:nvPr>
        </p:nvGraphicFramePr>
        <p:xfrm>
          <a:off x="0" y="764704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hteck 6"/>
          <p:cNvSpPr/>
          <p:nvPr/>
        </p:nvSpPr>
        <p:spPr>
          <a:xfrm>
            <a:off x="-6424" y="6614881"/>
            <a:ext cx="8378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https://www-genesis.destatis.de/genesis/online?operation=previous&amp;levelindex=4&amp;levelid=1690962866577&amp;levelid=1690962857230&amp;step=3#abreadcrumb</a:t>
            </a:r>
          </a:p>
        </p:txBody>
      </p:sp>
    </p:spTree>
    <p:extLst>
      <p:ext uri="{BB962C8B-B14F-4D97-AF65-F5344CB8AC3E}">
        <p14:creationId xmlns:p14="http://schemas.microsoft.com/office/powerpoint/2010/main" val="2821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17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0" y="6315144"/>
            <a:ext cx="8460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abruftabelleBearbeiten&amp;levelindex=2&amp;levelid=1690966047218&amp;auswahloperation=abruftabelleAuspraegungAuswaehlen&amp;auswahlverzeichnis=ordnungsstruktur&amp;auswahlziel=werteabruf&amp;code=23111-0002&amp;auswahltext=&amp;werteabruf=Werteabruf#abreadcrumb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42988" y="188913"/>
            <a:ext cx="67056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 smtClean="0">
                <a:solidFill>
                  <a:srgbClr val="000000"/>
                </a:solidFill>
                <a:effectLst/>
                <a:latin typeface="Tahoma" charset="0"/>
                <a:cs typeface="Times New Roman" pitchFamily="18" charset="0"/>
              </a:rPr>
              <a:t>Personalentwicklung</a:t>
            </a:r>
            <a:endParaRPr lang="de-DE" sz="2800" dirty="0">
              <a:solidFill>
                <a:srgbClr val="000000"/>
              </a:solidFill>
              <a:effectLst/>
              <a:latin typeface="Tahoma" charset="0"/>
              <a:cs typeface="Times New Roman" pitchFamily="18" charset="0"/>
            </a:endParaRPr>
          </a:p>
        </p:txBody>
      </p:sp>
      <p:graphicFrame>
        <p:nvGraphicFramePr>
          <p:cNvPr id="7" name="Diagramm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803359"/>
              </p:ext>
            </p:extLst>
          </p:nvPr>
        </p:nvGraphicFramePr>
        <p:xfrm>
          <a:off x="-76200" y="424543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1042988" y="188913"/>
            <a:ext cx="670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solidFill>
                  <a:srgbClr val="000000"/>
                </a:solidFill>
                <a:effectLst/>
                <a:latin typeface="Tahoma" charset="0"/>
                <a:cs typeface="Times New Roman" pitchFamily="18" charset="0"/>
              </a:rPr>
              <a:t>Personalentwicklung</a:t>
            </a:r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137938"/>
              </p:ext>
            </p:extLst>
          </p:nvPr>
        </p:nvGraphicFramePr>
        <p:xfrm>
          <a:off x="250825" y="911225"/>
          <a:ext cx="8380413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0" name="Worksheet" r:id="rId3" imgW="8381941" imgH="5044317" progId="Excel.Sheet.8">
                  <p:embed/>
                </p:oleObj>
              </mc:Choice>
              <mc:Fallback>
                <p:oleObj name="Worksheet" r:id="rId3" imgW="8381941" imgH="5044317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911225"/>
                        <a:ext cx="8380413" cy="504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497888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200" dirty="0">
                <a:effectLst/>
              </a:rPr>
              <a:t>Sonstiger Dienst: Funktionsdienst, klinisches Hauspersonal, Wirtschafts- und Versorgungsdienst, technischer Dienst, Verwaltungsdienst, Sonderdienste, sonstiges Personal</a:t>
            </a:r>
          </a:p>
          <a:p>
            <a:pPr algn="l" eaLnBrk="1" fontAlgn="t" hangingPunct="1">
              <a:spcBef>
                <a:spcPct val="50000"/>
              </a:spcBef>
            </a:pPr>
            <a:r>
              <a:rPr lang="de-DE" sz="1200" dirty="0">
                <a:effectLst/>
              </a:rPr>
              <a:t>Quelle: https://www-</a:t>
            </a:r>
            <a:r>
              <a:rPr lang="de-DE" sz="1200" dirty="0" err="1">
                <a:effectLst/>
              </a:rPr>
              <a:t>genesis.destatis.de</a:t>
            </a:r>
            <a:r>
              <a:rPr lang="de-DE" sz="1200" dirty="0">
                <a:effectLst/>
              </a:rPr>
              <a:t>/</a:t>
            </a:r>
            <a:r>
              <a:rPr lang="de-DE" sz="1200" dirty="0" err="1">
                <a:effectLst/>
              </a:rPr>
              <a:t>genesis</a:t>
            </a:r>
            <a:r>
              <a:rPr lang="de-DE" sz="1200" dirty="0">
                <a:effectLst/>
              </a:rPr>
              <a:t>/online/</a:t>
            </a:r>
            <a:r>
              <a:rPr lang="de-DE" sz="1200" dirty="0" err="1">
                <a:effectLst/>
              </a:rPr>
              <a:t>logon?language</a:t>
            </a:r>
            <a:r>
              <a:rPr lang="de-DE" sz="1200" dirty="0">
                <a:effectLst/>
              </a:rPr>
              <a:t>=</a:t>
            </a:r>
            <a:r>
              <a:rPr lang="de-DE" sz="1200" dirty="0" err="1">
                <a:effectLst/>
              </a:rPr>
              <a:t>de&amp;sequenz</a:t>
            </a:r>
            <a:r>
              <a:rPr lang="de-DE" sz="1200" dirty="0">
                <a:effectLst/>
              </a:rPr>
              <a:t>=</a:t>
            </a:r>
            <a:r>
              <a:rPr lang="de-DE" sz="1200" dirty="0" err="1">
                <a:effectLst/>
              </a:rPr>
              <a:t>tabellen&amp;selectionname</a:t>
            </a:r>
            <a:r>
              <a:rPr lang="de-DE" sz="1200" dirty="0">
                <a:effectLst/>
              </a:rPr>
              <a:t>=231*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18</a:t>
            </a:fld>
            <a:endParaRPr lang="de-DE"/>
          </a:p>
        </p:txBody>
      </p:sp>
      <p:sp>
        <p:nvSpPr>
          <p:cNvPr id="3" name="Wolkenförmige Legende 2"/>
          <p:cNvSpPr/>
          <p:nvPr/>
        </p:nvSpPr>
        <p:spPr>
          <a:xfrm>
            <a:off x="6876256" y="188913"/>
            <a:ext cx="1872457" cy="10798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Daten nur bis 2013!!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632"/>
            <a:ext cx="8229600" cy="1384300"/>
          </a:xfrm>
        </p:spPr>
        <p:txBody>
          <a:bodyPr/>
          <a:lstStyle/>
          <a:p>
            <a:pPr eaLnBrk="1" hangingPunct="1"/>
            <a:r>
              <a:rPr lang="de-DE" sz="2800" dirty="0" smtClean="0">
                <a:cs typeface="Times New Roman" pitchFamily="18" charset="0"/>
              </a:rPr>
              <a:t>Personalstatistik (2013)</a:t>
            </a:r>
            <a:endParaRPr lang="de-DE" sz="2800" dirty="0"/>
          </a:p>
        </p:txBody>
      </p:sp>
      <p:graphicFrame>
        <p:nvGraphicFramePr>
          <p:cNvPr id="399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814725"/>
              </p:ext>
            </p:extLst>
          </p:nvPr>
        </p:nvGraphicFramePr>
        <p:xfrm>
          <a:off x="85725" y="1071563"/>
          <a:ext cx="8770938" cy="569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5" name="Arbeitsblatt" r:id="rId3" imgW="8496300" imgH="5651500" progId="Excel.Sheet.8">
                  <p:embed/>
                </p:oleObj>
              </mc:Choice>
              <mc:Fallback>
                <p:oleObj name="Arbeitsblatt" r:id="rId3" imgW="8496300" imgH="5651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1071563"/>
                        <a:ext cx="8770938" cy="569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468313" y="6613525"/>
            <a:ext cx="8640191" cy="2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800" dirty="0">
                <a:effectLst/>
                <a:latin typeface="+mn-lt"/>
              </a:rPr>
              <a:t>Quelle: https://www-</a:t>
            </a:r>
            <a:r>
              <a:rPr lang="de-DE" sz="800" dirty="0" err="1">
                <a:effectLst/>
                <a:latin typeface="+mn-lt"/>
              </a:rPr>
              <a:t>genesis.destatis.de</a:t>
            </a:r>
            <a:r>
              <a:rPr lang="de-DE" sz="800" dirty="0">
                <a:effectLst/>
                <a:latin typeface="+mn-lt"/>
              </a:rPr>
              <a:t>/</a:t>
            </a:r>
            <a:r>
              <a:rPr lang="de-DE" sz="800" dirty="0" err="1">
                <a:effectLst/>
                <a:latin typeface="+mn-lt"/>
              </a:rPr>
              <a:t>genesis</a:t>
            </a:r>
            <a:r>
              <a:rPr lang="de-DE" sz="800" dirty="0">
                <a:effectLst/>
                <a:latin typeface="+mn-lt"/>
              </a:rPr>
              <a:t>/online/</a:t>
            </a:r>
            <a:r>
              <a:rPr lang="de-DE" sz="800" dirty="0" err="1">
                <a:effectLst/>
                <a:latin typeface="+mn-lt"/>
              </a:rPr>
              <a:t>logon?language</a:t>
            </a:r>
            <a:r>
              <a:rPr lang="de-DE" sz="800" dirty="0">
                <a:effectLst/>
                <a:latin typeface="+mn-lt"/>
              </a:rPr>
              <a:t>=</a:t>
            </a:r>
            <a:r>
              <a:rPr lang="de-DE" sz="800" dirty="0" err="1">
                <a:effectLst/>
                <a:latin typeface="+mn-lt"/>
              </a:rPr>
              <a:t>de&amp;sequenz</a:t>
            </a:r>
            <a:r>
              <a:rPr lang="de-DE" sz="800" dirty="0">
                <a:effectLst/>
                <a:latin typeface="+mn-lt"/>
              </a:rPr>
              <a:t>=</a:t>
            </a:r>
            <a:r>
              <a:rPr lang="de-DE" sz="800" dirty="0" err="1">
                <a:effectLst/>
                <a:latin typeface="+mn-lt"/>
              </a:rPr>
              <a:t>tabellen&amp;selectionname</a:t>
            </a:r>
            <a:r>
              <a:rPr lang="de-DE" sz="800" dirty="0">
                <a:effectLst/>
                <a:latin typeface="+mn-lt"/>
              </a:rPr>
              <a:t>=231*</a:t>
            </a:r>
            <a:endParaRPr lang="de-DE" sz="800" dirty="0">
              <a:solidFill>
                <a:srgbClr val="4D4D4D"/>
              </a:solidFill>
              <a:effectLst/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524813" y="92608"/>
            <a:ext cx="2520280" cy="528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NB: Seit 2014 kein detaillierter Nachweis durch </a:t>
            </a:r>
            <a:r>
              <a:rPr lang="de-DE" sz="1200" dirty="0" err="1" smtClean="0"/>
              <a:t>Destatis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325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Kapitel 2: Gliederung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 Struktur des Gesundheitswesens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/>
              <a:t>2.1 Epidemiologische Grundlagen und Versorgungsstrukturen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2.2 Struktur des deutschen Krankenhauswesens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2.2.1 </a:t>
            </a:r>
            <a:r>
              <a:rPr lang="de-DE" dirty="0" smtClean="0">
                <a:solidFill>
                  <a:srgbClr val="FF0000"/>
                </a:solidFill>
              </a:rPr>
              <a:t>Einrichtungen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</a:rPr>
              <a:t>	- Teil 1: Bettenzahl, Fälle, etc.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</a:rPr>
              <a:t>	</a:t>
            </a:r>
            <a:r>
              <a:rPr lang="de-DE" dirty="0"/>
              <a:t>- Teil 2: Trägerstruktur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2.2.2 Institutionen und </a:t>
            </a:r>
            <a:r>
              <a:rPr lang="de-DE" dirty="0" smtClean="0"/>
              <a:t>Organisationen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802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384300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/>
              <a:t>Größenklassen </a:t>
            </a:r>
            <a:r>
              <a:rPr lang="de-DE" sz="2400" dirty="0"/>
              <a:t>(Allgemeinkrankenhäuser </a:t>
            </a:r>
            <a:r>
              <a:rPr lang="de-DE" sz="2400" dirty="0" smtClean="0"/>
              <a:t>2021)</a:t>
            </a:r>
            <a:endParaRPr lang="de-DE" dirty="0"/>
          </a:p>
        </p:txBody>
      </p:sp>
      <p:sp>
        <p:nvSpPr>
          <p:cNvPr id="869409" name="Rectangle 33"/>
          <p:cNvSpPr>
            <a:spLocks noChangeArrowheads="1"/>
          </p:cNvSpPr>
          <p:nvPr/>
        </p:nvSpPr>
        <p:spPr bwMode="auto">
          <a:xfrm>
            <a:off x="3213100" y="2084388"/>
            <a:ext cx="6492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graphicFrame>
        <p:nvGraphicFramePr>
          <p:cNvPr id="869770" name="Group 3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192807"/>
              </p:ext>
            </p:extLst>
          </p:nvPr>
        </p:nvGraphicFramePr>
        <p:xfrm>
          <a:off x="179512" y="1124744"/>
          <a:ext cx="8713788" cy="515239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50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0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5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84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62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nach Bettenzahl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Allgemeinkrankenhäuser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21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Zahl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Betten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Betten/KH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&lt; 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360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7.646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50–99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226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16.317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100–149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237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28.872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122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150–199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168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29.004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173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200–300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258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63.654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247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300–399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174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59.540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342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400–499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141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62.336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442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500–599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44.901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548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600–799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60.096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691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≥ 800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111.240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MetaNormalLF-Roman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1.222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2842" name="Text Box 395"/>
          <p:cNvSpPr txBox="1">
            <a:spLocks noChangeArrowheads="1"/>
          </p:cNvSpPr>
          <p:nvPr/>
        </p:nvSpPr>
        <p:spPr bwMode="auto">
          <a:xfrm>
            <a:off x="188985" y="6356350"/>
            <a:ext cx="8435975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800" dirty="0">
                <a:effectLst/>
                <a:latin typeface="Helvetica" pitchFamily="34" charset="0"/>
              </a:rPr>
              <a:t>https://www.destatis.de/DE/Themen/Gesellschaft-Umwelt/Gesundheit/Krankenhaeuser/Publikationen/Downloads-Krankenhaeuser/grunddaten-krankenhaeuser-2120611217005.xlsx?__blob=publicationFile</a:t>
            </a:r>
            <a:endParaRPr lang="de-DE" sz="800" dirty="0">
              <a:effectLst/>
              <a:latin typeface="Helvetica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5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900" dirty="0"/>
              <a:t>Größenklassen </a:t>
            </a:r>
            <a:r>
              <a:rPr lang="de-DE" sz="2700" dirty="0"/>
              <a:t>(</a:t>
            </a:r>
            <a:r>
              <a:rPr lang="de-DE" sz="2800" dirty="0"/>
              <a:t>Vorsorge- und Rehakliniken 2013)</a:t>
            </a:r>
          </a:p>
        </p:txBody>
      </p:sp>
      <p:sp>
        <p:nvSpPr>
          <p:cNvPr id="33795" name="Text Box 378"/>
          <p:cNvSpPr txBox="1">
            <a:spLocks noChangeArrowheads="1"/>
          </p:cNvSpPr>
          <p:nvPr/>
        </p:nvSpPr>
        <p:spPr bwMode="auto">
          <a:xfrm>
            <a:off x="250825" y="6613525"/>
            <a:ext cx="38893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000" b="1">
                <a:effectLst/>
                <a:latin typeface="Times New Roman" pitchFamily="18" charset="0"/>
                <a:cs typeface="Times New Roman" pitchFamily="18" charset="0"/>
              </a:rPr>
              <a:t>Quelle: destatis</a:t>
            </a:r>
          </a:p>
        </p:txBody>
      </p:sp>
      <p:graphicFrame>
        <p:nvGraphicFramePr>
          <p:cNvPr id="8" name="Group 3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58751"/>
              </p:ext>
            </p:extLst>
          </p:nvPr>
        </p:nvGraphicFramePr>
        <p:xfrm>
          <a:off x="277813" y="2060575"/>
          <a:ext cx="8713788" cy="248602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350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0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5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84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Einrichtungen insgesamt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nach der Bettenzahl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Zahl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Betten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Betten/Einrichtung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&lt; 50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279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8.548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effectLst/>
                          <a:latin typeface="+mj-lt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50–99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245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17.755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100–149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157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19.328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123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150–199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197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34.506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309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86.752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+mj-lt"/>
                        </a:rPr>
                        <a:t>280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21</a:t>
            </a:fld>
            <a:endParaRPr lang="de-DE"/>
          </a:p>
        </p:txBody>
      </p:sp>
      <p:sp>
        <p:nvSpPr>
          <p:cNvPr id="6" name="Wolkenförmige Legende 5"/>
          <p:cNvSpPr/>
          <p:nvPr/>
        </p:nvSpPr>
        <p:spPr>
          <a:xfrm>
            <a:off x="5076056" y="5020233"/>
            <a:ext cx="1872457" cy="107984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Daten nur bis 2013!!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de-DE" dirty="0"/>
              <a:t>Trägerstruktur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22</a:t>
            </a:fld>
            <a:endParaRPr lang="de-DE"/>
          </a:p>
        </p:txBody>
      </p:sp>
      <p:graphicFrame>
        <p:nvGraphicFramePr>
          <p:cNvPr id="6" name="Diagram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24417"/>
              </p:ext>
            </p:extLst>
          </p:nvPr>
        </p:nvGraphicFramePr>
        <p:xfrm>
          <a:off x="107504" y="843423"/>
          <a:ext cx="9036496" cy="5512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395"/>
          <p:cNvSpPr txBox="1">
            <a:spLocks noChangeArrowheads="1"/>
          </p:cNvSpPr>
          <p:nvPr/>
        </p:nvSpPr>
        <p:spPr bwMode="auto">
          <a:xfrm>
            <a:off x="188985" y="6356350"/>
            <a:ext cx="8435975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800" dirty="0">
                <a:effectLst/>
                <a:latin typeface="Helvetica" pitchFamily="34" charset="0"/>
              </a:rPr>
              <a:t>https://www.destatis.de/DE/Themen/Gesellschaft-Umwelt/Gesundheit/Krankenhaeuser/Publikationen/Downloads-Krankenhaeuser/grunddaten-krankenhaeuser-2120611217005.xlsx?__blob=publicationFile</a:t>
            </a:r>
            <a:endParaRPr lang="de-DE" sz="800" dirty="0"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5046"/>
            <a:ext cx="8229600" cy="1143000"/>
          </a:xfrm>
        </p:spPr>
        <p:txBody>
          <a:bodyPr/>
          <a:lstStyle/>
          <a:p>
            <a:r>
              <a:rPr lang="de-DE" dirty="0" smtClean="0"/>
              <a:t>Trägerschaft: Betten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23</a:t>
            </a:fld>
            <a:endParaRPr lang="de-DE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37770"/>
              </p:ext>
            </p:extLst>
          </p:nvPr>
        </p:nvGraphicFramePr>
        <p:xfrm>
          <a:off x="107504" y="855893"/>
          <a:ext cx="8856984" cy="550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395"/>
          <p:cNvSpPr txBox="1">
            <a:spLocks noChangeArrowheads="1"/>
          </p:cNvSpPr>
          <p:nvPr/>
        </p:nvSpPr>
        <p:spPr bwMode="auto">
          <a:xfrm>
            <a:off x="188985" y="6356350"/>
            <a:ext cx="8435975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800" dirty="0">
                <a:effectLst/>
                <a:latin typeface="Helvetica" pitchFamily="34" charset="0"/>
              </a:rPr>
              <a:t>https://www.destatis.de/DE/Themen/Gesellschaft-Umwelt/Gesundheit/Krankenhaeuser/Publikationen/Downloads-Krankenhaeuser/grunddaten-krankenhaeuser-2120611217005.xlsx?__blob=publicationFile</a:t>
            </a:r>
            <a:endParaRPr lang="de-DE" sz="800" dirty="0"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85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3982"/>
            <a:ext cx="8229600" cy="756462"/>
          </a:xfrm>
        </p:spPr>
        <p:txBody>
          <a:bodyPr>
            <a:noAutofit/>
          </a:bodyPr>
          <a:lstStyle/>
          <a:p>
            <a:r>
              <a:rPr lang="de-DE" sz="3200" dirty="0"/>
              <a:t>Krankenhausbetten in Deutschland – Anteile nach der Trägerschaft (</a:t>
            </a:r>
            <a:r>
              <a:rPr lang="de-DE" sz="3200" dirty="0"/>
              <a:t>2020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1685925"/>
            <a:ext cx="9144000" cy="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rmAutofit fontScale="25000" lnSpcReduction="20000"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rmAutofit fontScale="25000" lnSpcReduction="20000"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rmAutofit fontScale="25000" lnSpcReduction="20000"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24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3742060B-EAE6-419C-A6E0-49C2D46D4CFE}"/>
              </a:ext>
            </a:extLst>
          </p:cNvPr>
          <p:cNvSpPr txBox="1"/>
          <p:nvPr/>
        </p:nvSpPr>
        <p:spPr>
          <a:xfrm>
            <a:off x="251520" y="6263359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effectLst/>
              </a:rPr>
              <a:t>https://www.dkgev.de/fileadmin/default/Mediapool/2_Themen/2.3_Versorgung-Struktur/2.3.1_Planung/2022_DKG_Bestandsaufnahme_KH-Planung_und_Investitionsfinanzierung.pdf</a:t>
            </a:r>
            <a:endParaRPr lang="de-DE" sz="1000" dirty="0">
              <a:effectLst/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7163" t="17240" r="28738" b="22280"/>
          <a:stretch/>
        </p:blipFill>
        <p:spPr>
          <a:xfrm>
            <a:off x="469032" y="980728"/>
            <a:ext cx="6407224" cy="5186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25</a:t>
            </a:fld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60648"/>
            <a:ext cx="8229600" cy="9522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effectLst/>
              </a:rPr>
              <a:t>Trägerstruktur (Zahl Krankenhäuser)</a:t>
            </a:r>
            <a:endParaRPr lang="de-DE" sz="4000" dirty="0">
              <a:effectLst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7950" t="18501" r="31888" b="38660"/>
          <a:stretch/>
        </p:blipFill>
        <p:spPr>
          <a:xfrm>
            <a:off x="609854" y="1052735"/>
            <a:ext cx="7562546" cy="504169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275856" y="908720"/>
            <a:ext cx="4176464" cy="30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3742060B-EAE6-419C-A6E0-49C2D46D4CFE}"/>
              </a:ext>
            </a:extLst>
          </p:cNvPr>
          <p:cNvSpPr txBox="1"/>
          <p:nvPr/>
        </p:nvSpPr>
        <p:spPr>
          <a:xfrm>
            <a:off x="251520" y="6263359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effectLst/>
              </a:rPr>
              <a:t>https://www.dkgev.de/fileadmin/default/Mediapool/2_Themen/2.3_Versorgung-Struktur/2.3.1_Planung/2022_DKG_Bestandsaufnahme_KH-Planung_und_Investitionsfinanzierung.pdf</a:t>
            </a:r>
            <a:endParaRPr lang="de-DE" sz="1000" dirty="0"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7950" t="36761" r="31888" b="19761"/>
          <a:stretch/>
        </p:blipFill>
        <p:spPr>
          <a:xfrm>
            <a:off x="755576" y="1196752"/>
            <a:ext cx="7449742" cy="504056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60648"/>
            <a:ext cx="8229600" cy="9522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effectLst/>
              </a:rPr>
              <a:t>Trägerstruktur (aufgestellte Betten)</a:t>
            </a:r>
            <a:endParaRPr lang="de-DE" sz="4000" dirty="0">
              <a:effectLst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771800" y="1120304"/>
            <a:ext cx="4464496" cy="30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3742060B-EAE6-419C-A6E0-49C2D46D4CFE}"/>
              </a:ext>
            </a:extLst>
          </p:cNvPr>
          <p:cNvSpPr txBox="1"/>
          <p:nvPr/>
        </p:nvSpPr>
        <p:spPr>
          <a:xfrm>
            <a:off x="251520" y="6263359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effectLst/>
              </a:rPr>
              <a:t>https://www.dkgev.de/fileadmin/default/Mediapool/2_Themen/2.3_Versorgung-Struktur/2.3.1_Planung/2022_DKG_Bestandsaufnahme_KH-Planung_und_Investitionsfinanzierung.pdf</a:t>
            </a:r>
            <a:endParaRPr lang="de-DE" sz="10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622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34542"/>
            <a:ext cx="8229600" cy="648887"/>
          </a:xfrm>
        </p:spPr>
        <p:txBody>
          <a:bodyPr>
            <a:noAutofit/>
          </a:bodyPr>
          <a:lstStyle/>
          <a:p>
            <a:r>
              <a:rPr lang="de-DE" sz="3200" dirty="0"/>
              <a:t>Anzahl der Krankenhausbetten je 100.000 Einwohner in Deutschland nach Bundesländern</a:t>
            </a:r>
            <a:endParaRPr lang="de-DE" sz="320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1628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CB940B-51D3-4204-8D63-74AA4D9411D2}" type="slidenum">
              <a:rPr lang="de-DE">
                <a:latin typeface="Tahoma" charset="0"/>
              </a:rPr>
              <a:pPr>
                <a:defRPr/>
              </a:pPr>
              <a:t>27</a:t>
            </a:fld>
            <a:endParaRPr lang="de-DE">
              <a:latin typeface="Tahoma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latin typeface="Tahoma" charset="0"/>
            </a:endParaRPr>
          </a:p>
        </p:txBody>
      </p:sp>
      <p:graphicFrame>
        <p:nvGraphicFramePr>
          <p:cNvPr id="29" name="ChartObject"/>
          <p:cNvGraphicFramePr/>
          <p:nvPr>
            <p:extLst>
              <p:ext uri="{D42A27DB-BD31-4B8C-83A1-F6EECF244321}">
                <p14:modId xmlns:p14="http://schemas.microsoft.com/office/powerpoint/2010/main" val="2515185290"/>
              </p:ext>
            </p:extLst>
          </p:nvPr>
        </p:nvGraphicFramePr>
        <p:xfrm>
          <a:off x="-108520" y="1196752"/>
          <a:ext cx="914501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Kapitel 2: Gliederung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 Struktur des Gesundheitswesens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/>
              <a:t>2.1 Epidemiologische Grundlagen und Versorgungsstrukturen</a:t>
            </a:r>
          </a:p>
          <a:p>
            <a:pPr marL="990600" lvl="1" indent="-5334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2.2 Struktur des deutschen Krankenhauswesens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2.2.1 </a:t>
            </a:r>
            <a:r>
              <a:rPr lang="de-DE" dirty="0" smtClean="0">
                <a:solidFill>
                  <a:srgbClr val="FF0000"/>
                </a:solidFill>
              </a:rPr>
              <a:t>Einrichtungen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</a:rPr>
              <a:t>	- Teil 1: Bettenzahl, Fälle, etc.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</a:rPr>
              <a:t>	</a:t>
            </a:r>
            <a:r>
              <a:rPr lang="de-DE" dirty="0"/>
              <a:t>- Teil 2: Trägerstruktur</a:t>
            </a:r>
          </a:p>
          <a:p>
            <a:pPr marL="1371600" lvl="2" indent="-457200" eaLnBrk="1" hangingPunct="1">
              <a:buFontTx/>
              <a:buNone/>
            </a:pPr>
            <a:r>
              <a:rPr lang="de-DE" dirty="0"/>
              <a:t>2.2.2 Institutionen </a:t>
            </a:r>
            <a:r>
              <a:rPr lang="de-DE"/>
              <a:t>und </a:t>
            </a:r>
            <a:r>
              <a:rPr lang="de-DE" smtClean="0"/>
              <a:t>Organisationen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7312C-B462-4B5F-ADB4-BD32BDC3571D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81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de-DE" sz="3200" dirty="0"/>
              <a:t>2.2.1 Einrichtungen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Datengrundlage: Statistisches Bundesamt</a:t>
            </a:r>
          </a:p>
          <a:p>
            <a:pPr lvl="1"/>
            <a:r>
              <a:rPr lang="de-DE" dirty="0"/>
              <a:t>Publikationen – Fachserie 12 Reihe 6.1.1: Grunddaten der Krankenhäuser – </a:t>
            </a:r>
          </a:p>
          <a:p>
            <a:pPr lvl="1"/>
            <a:r>
              <a:rPr lang="de-DE" dirty="0"/>
              <a:t>Publikationen – Fachserie 12 Reihe 6.1.2: Grunddaten der Vorsorge- oder Rehabilitationseinrichtungen</a:t>
            </a:r>
          </a:p>
          <a:p>
            <a:pPr lvl="2"/>
            <a:r>
              <a:rPr lang="de-DE" dirty="0">
                <a:hlinkClick r:id="rId2"/>
              </a:rPr>
              <a:t>https://www.destatis.de/DE/Themen/Gesellschaft-Umwelt/Gesundheit/Krankenhaeuser/_inhalt.html;jsessionid=6FA94B431E19E26326FD3854B2E0E3D0.internet8741#sprg235856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9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>
                <a:cs typeface="Times New Roman" pitchFamily="18" charset="0"/>
              </a:rPr>
              <a:t>Entwicklungen</a:t>
            </a:r>
            <a:r>
              <a:rPr lang="de-DE" dirty="0"/>
              <a:t> </a:t>
            </a:r>
          </a:p>
        </p:txBody>
      </p:sp>
      <p:grpSp>
        <p:nvGrpSpPr>
          <p:cNvPr id="19459" name="Group 160"/>
          <p:cNvGrpSpPr>
            <a:grpSpLocks/>
          </p:cNvGrpSpPr>
          <p:nvPr/>
        </p:nvGrpSpPr>
        <p:grpSpPr bwMode="auto">
          <a:xfrm>
            <a:off x="44808" y="2295525"/>
            <a:ext cx="9140825" cy="4318000"/>
            <a:chOff x="-3" y="-3"/>
            <a:chExt cx="3060" cy="3558"/>
          </a:xfrm>
        </p:grpSpPr>
        <p:grpSp>
          <p:nvGrpSpPr>
            <p:cNvPr id="19462" name="Group 158"/>
            <p:cNvGrpSpPr>
              <a:grpSpLocks/>
            </p:cNvGrpSpPr>
            <p:nvPr/>
          </p:nvGrpSpPr>
          <p:grpSpPr bwMode="auto">
            <a:xfrm>
              <a:off x="0" y="0"/>
              <a:ext cx="3054" cy="3552"/>
              <a:chOff x="0" y="0"/>
              <a:chExt cx="3054" cy="3552"/>
            </a:xfrm>
          </p:grpSpPr>
          <p:grpSp>
            <p:nvGrpSpPr>
              <p:cNvPr id="19464" name="Group 105"/>
              <p:cNvGrpSpPr>
                <a:grpSpLocks/>
              </p:cNvGrpSpPr>
              <p:nvPr/>
            </p:nvGrpSpPr>
            <p:grpSpPr bwMode="auto">
              <a:xfrm>
                <a:off x="0" y="0"/>
                <a:ext cx="490" cy="864"/>
                <a:chOff x="0" y="0"/>
                <a:chExt cx="490" cy="864"/>
              </a:xfrm>
            </p:grpSpPr>
            <p:sp>
              <p:nvSpPr>
                <p:cNvPr id="362600" name="Rectangle 10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90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37" name="Group 10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90" cy="864"/>
                  <a:chOff x="0" y="0"/>
                  <a:chExt cx="490" cy="864"/>
                </a:xfrm>
              </p:grpSpPr>
              <p:sp>
                <p:nvSpPr>
                  <p:cNvPr id="19538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0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 sz="1200">
                        <a:effectLst/>
                        <a:latin typeface="Arial" charset="0"/>
                        <a:cs typeface="Times New Roman" pitchFamily="18" charset="0"/>
                      </a:rPr>
                      <a:t> </a:t>
                    </a: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598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90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65" name="Group 109"/>
              <p:cNvGrpSpPr>
                <a:grpSpLocks/>
              </p:cNvGrpSpPr>
              <p:nvPr/>
            </p:nvGrpSpPr>
            <p:grpSpPr bwMode="auto">
              <a:xfrm>
                <a:off x="490" y="0"/>
                <a:ext cx="818" cy="864"/>
                <a:chOff x="490" y="0"/>
                <a:chExt cx="818" cy="864"/>
              </a:xfrm>
            </p:grpSpPr>
            <p:sp>
              <p:nvSpPr>
                <p:cNvPr id="362604" name="Rectangle 108"/>
                <p:cNvSpPr>
                  <a:spLocks noChangeArrowheads="1"/>
                </p:cNvSpPr>
                <p:nvPr/>
              </p:nvSpPr>
              <p:spPr bwMode="auto">
                <a:xfrm>
                  <a:off x="490" y="0"/>
                  <a:ext cx="818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33" name="Group 107"/>
                <p:cNvGrpSpPr>
                  <a:grpSpLocks/>
                </p:cNvGrpSpPr>
                <p:nvPr/>
              </p:nvGrpSpPr>
              <p:grpSpPr bwMode="auto">
                <a:xfrm>
                  <a:off x="490" y="0"/>
                  <a:ext cx="818" cy="864"/>
                  <a:chOff x="490" y="0"/>
                  <a:chExt cx="818" cy="864"/>
                </a:xfrm>
              </p:grpSpPr>
              <p:sp>
                <p:nvSpPr>
                  <p:cNvPr id="19534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0"/>
                    <a:ext cx="794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 dirty="0" err="1">
                        <a:effectLst/>
                        <a:latin typeface="Arial" charset="0"/>
                        <a:cs typeface="Times New Roman" pitchFamily="18" charset="0"/>
                      </a:rPr>
                      <a:t>Krankenhäuser</a:t>
                    </a:r>
                    <a:endParaRPr lang="en-US" sz="1200" dirty="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 dirty="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02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0"/>
                    <a:ext cx="818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66" name="Group 113"/>
              <p:cNvGrpSpPr>
                <a:grpSpLocks/>
              </p:cNvGrpSpPr>
              <p:nvPr/>
            </p:nvGrpSpPr>
            <p:grpSpPr bwMode="auto">
              <a:xfrm>
                <a:off x="1308" y="0"/>
                <a:ext cx="873" cy="864"/>
                <a:chOff x="1308" y="0"/>
                <a:chExt cx="873" cy="864"/>
              </a:xfrm>
            </p:grpSpPr>
            <p:sp>
              <p:nvSpPr>
                <p:cNvPr id="362608" name="Rectangle 112"/>
                <p:cNvSpPr>
                  <a:spLocks noChangeArrowheads="1"/>
                </p:cNvSpPr>
                <p:nvPr/>
              </p:nvSpPr>
              <p:spPr bwMode="auto">
                <a:xfrm>
                  <a:off x="1308" y="0"/>
                  <a:ext cx="873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29" name="Group 111"/>
                <p:cNvGrpSpPr>
                  <a:grpSpLocks/>
                </p:cNvGrpSpPr>
                <p:nvPr/>
              </p:nvGrpSpPr>
              <p:grpSpPr bwMode="auto">
                <a:xfrm>
                  <a:off x="1308" y="0"/>
                  <a:ext cx="873" cy="864"/>
                  <a:chOff x="1308" y="0"/>
                  <a:chExt cx="873" cy="864"/>
                </a:xfrm>
              </p:grpSpPr>
              <p:sp>
                <p:nvSpPr>
                  <p:cNvPr id="19530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320" y="0"/>
                    <a:ext cx="849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06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08" y="0"/>
                    <a:ext cx="873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67" name="Group 117"/>
              <p:cNvGrpSpPr>
                <a:grpSpLocks/>
              </p:cNvGrpSpPr>
              <p:nvPr/>
            </p:nvGrpSpPr>
            <p:grpSpPr bwMode="auto">
              <a:xfrm>
                <a:off x="2181" y="0"/>
                <a:ext cx="873" cy="864"/>
                <a:chOff x="2181" y="0"/>
                <a:chExt cx="873" cy="864"/>
              </a:xfrm>
            </p:grpSpPr>
            <p:sp>
              <p:nvSpPr>
                <p:cNvPr id="362612" name="Rectangle 116"/>
                <p:cNvSpPr>
                  <a:spLocks noChangeArrowheads="1"/>
                </p:cNvSpPr>
                <p:nvPr/>
              </p:nvSpPr>
              <p:spPr bwMode="auto">
                <a:xfrm>
                  <a:off x="2181" y="0"/>
                  <a:ext cx="873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25" name="Group 115"/>
                <p:cNvGrpSpPr>
                  <a:grpSpLocks/>
                </p:cNvGrpSpPr>
                <p:nvPr/>
              </p:nvGrpSpPr>
              <p:grpSpPr bwMode="auto">
                <a:xfrm>
                  <a:off x="2181" y="0"/>
                  <a:ext cx="873" cy="864"/>
                  <a:chOff x="2181" y="0"/>
                  <a:chExt cx="873" cy="864"/>
                </a:xfrm>
              </p:grpSpPr>
              <p:sp>
                <p:nvSpPr>
                  <p:cNvPr id="1952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193" y="0"/>
                    <a:ext cx="849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Betten/Krankenhaus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10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2181" y="0"/>
                    <a:ext cx="873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68" name="Group 121"/>
              <p:cNvGrpSpPr>
                <a:grpSpLocks/>
              </p:cNvGrpSpPr>
              <p:nvPr/>
            </p:nvGrpSpPr>
            <p:grpSpPr bwMode="auto">
              <a:xfrm>
                <a:off x="0" y="864"/>
                <a:ext cx="490" cy="672"/>
                <a:chOff x="0" y="864"/>
                <a:chExt cx="490" cy="672"/>
              </a:xfrm>
            </p:grpSpPr>
            <p:sp>
              <p:nvSpPr>
                <p:cNvPr id="362616" name="Rectangle 120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490" cy="6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21" name="Group 119"/>
                <p:cNvGrpSpPr>
                  <a:grpSpLocks/>
                </p:cNvGrpSpPr>
                <p:nvPr/>
              </p:nvGrpSpPr>
              <p:grpSpPr bwMode="auto">
                <a:xfrm>
                  <a:off x="0" y="864"/>
                  <a:ext cx="490" cy="672"/>
                  <a:chOff x="0" y="864"/>
                  <a:chExt cx="490" cy="672"/>
                </a:xfrm>
              </p:grpSpPr>
              <p:sp>
                <p:nvSpPr>
                  <p:cNvPr id="19522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864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1960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14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864"/>
                    <a:ext cx="490" cy="671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69" name="Group 123"/>
              <p:cNvGrpSpPr>
                <a:grpSpLocks/>
              </p:cNvGrpSpPr>
              <p:nvPr/>
            </p:nvGrpSpPr>
            <p:grpSpPr bwMode="auto">
              <a:xfrm>
                <a:off x="490" y="864"/>
                <a:ext cx="818" cy="672"/>
                <a:chOff x="490" y="864"/>
                <a:chExt cx="818" cy="672"/>
              </a:xfrm>
            </p:grpSpPr>
            <p:sp>
              <p:nvSpPr>
                <p:cNvPr id="19518" name="Rectangle 87"/>
                <p:cNvSpPr>
                  <a:spLocks noChangeArrowheads="1"/>
                </p:cNvSpPr>
                <p:nvPr/>
              </p:nvSpPr>
              <p:spPr bwMode="auto">
                <a:xfrm>
                  <a:off x="502" y="864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3.604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18" name="Rectangle 122"/>
                <p:cNvSpPr>
                  <a:spLocks noChangeArrowheads="1"/>
                </p:cNvSpPr>
                <p:nvPr/>
              </p:nvSpPr>
              <p:spPr bwMode="auto">
                <a:xfrm>
                  <a:off x="490" y="864"/>
                  <a:ext cx="818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0" name="Group 125"/>
              <p:cNvGrpSpPr>
                <a:grpSpLocks/>
              </p:cNvGrpSpPr>
              <p:nvPr/>
            </p:nvGrpSpPr>
            <p:grpSpPr bwMode="auto">
              <a:xfrm>
                <a:off x="1308" y="864"/>
                <a:ext cx="873" cy="672"/>
                <a:chOff x="1308" y="864"/>
                <a:chExt cx="873" cy="672"/>
              </a:xfrm>
            </p:grpSpPr>
            <p:sp>
              <p:nvSpPr>
                <p:cNvPr id="19516" name="Rectangle 88"/>
                <p:cNvSpPr>
                  <a:spLocks noChangeArrowheads="1"/>
                </p:cNvSpPr>
                <p:nvPr/>
              </p:nvSpPr>
              <p:spPr bwMode="auto">
                <a:xfrm>
                  <a:off x="1320" y="864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583.513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20" name="Rectangle 124"/>
                <p:cNvSpPr>
                  <a:spLocks noChangeArrowheads="1"/>
                </p:cNvSpPr>
                <p:nvPr/>
              </p:nvSpPr>
              <p:spPr bwMode="auto">
                <a:xfrm>
                  <a:off x="1308" y="864"/>
                  <a:ext cx="873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1" name="Group 127"/>
              <p:cNvGrpSpPr>
                <a:grpSpLocks/>
              </p:cNvGrpSpPr>
              <p:nvPr/>
            </p:nvGrpSpPr>
            <p:grpSpPr bwMode="auto">
              <a:xfrm>
                <a:off x="2181" y="864"/>
                <a:ext cx="873" cy="672"/>
                <a:chOff x="2181" y="864"/>
                <a:chExt cx="873" cy="672"/>
              </a:xfrm>
            </p:grpSpPr>
            <p:sp>
              <p:nvSpPr>
                <p:cNvPr id="19514" name="Rectangle 89"/>
                <p:cNvSpPr>
                  <a:spLocks noChangeArrowheads="1"/>
                </p:cNvSpPr>
                <p:nvPr/>
              </p:nvSpPr>
              <p:spPr bwMode="auto">
                <a:xfrm>
                  <a:off x="2193" y="864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162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22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81" y="864"/>
                  <a:ext cx="873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2" name="Group 131"/>
              <p:cNvGrpSpPr>
                <a:grpSpLocks/>
              </p:cNvGrpSpPr>
              <p:nvPr/>
            </p:nvGrpSpPr>
            <p:grpSpPr bwMode="auto">
              <a:xfrm>
                <a:off x="0" y="1536"/>
                <a:ext cx="490" cy="672"/>
                <a:chOff x="0" y="1536"/>
                <a:chExt cx="490" cy="672"/>
              </a:xfrm>
            </p:grpSpPr>
            <p:sp>
              <p:nvSpPr>
                <p:cNvPr id="362626" name="Rectangle 130"/>
                <p:cNvSpPr>
                  <a:spLocks noChangeArrowheads="1"/>
                </p:cNvSpPr>
                <p:nvPr/>
              </p:nvSpPr>
              <p:spPr bwMode="auto">
                <a:xfrm>
                  <a:off x="0" y="1535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11" name="Group 129"/>
                <p:cNvGrpSpPr>
                  <a:grpSpLocks/>
                </p:cNvGrpSpPr>
                <p:nvPr/>
              </p:nvGrpSpPr>
              <p:grpSpPr bwMode="auto">
                <a:xfrm>
                  <a:off x="0" y="1536"/>
                  <a:ext cx="490" cy="672"/>
                  <a:chOff x="0" y="1536"/>
                  <a:chExt cx="490" cy="672"/>
                </a:xfrm>
              </p:grpSpPr>
              <p:sp>
                <p:nvSpPr>
                  <p:cNvPr id="19512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1536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1970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24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535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73" name="Group 133"/>
              <p:cNvGrpSpPr>
                <a:grpSpLocks/>
              </p:cNvGrpSpPr>
              <p:nvPr/>
            </p:nvGrpSpPr>
            <p:grpSpPr bwMode="auto">
              <a:xfrm>
                <a:off x="490" y="1536"/>
                <a:ext cx="818" cy="672"/>
                <a:chOff x="490" y="1536"/>
                <a:chExt cx="818" cy="672"/>
              </a:xfrm>
            </p:grpSpPr>
            <p:sp>
              <p:nvSpPr>
                <p:cNvPr id="19508" name="Rectangle 91"/>
                <p:cNvSpPr>
                  <a:spLocks noChangeArrowheads="1"/>
                </p:cNvSpPr>
                <p:nvPr/>
              </p:nvSpPr>
              <p:spPr bwMode="auto">
                <a:xfrm>
                  <a:off x="502" y="1536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3.587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28" name="Rectangle 132"/>
                <p:cNvSpPr>
                  <a:spLocks noChangeArrowheads="1"/>
                </p:cNvSpPr>
                <p:nvPr/>
              </p:nvSpPr>
              <p:spPr bwMode="auto">
                <a:xfrm>
                  <a:off x="490" y="1535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4" name="Group 135"/>
              <p:cNvGrpSpPr>
                <a:grpSpLocks/>
              </p:cNvGrpSpPr>
              <p:nvPr/>
            </p:nvGrpSpPr>
            <p:grpSpPr bwMode="auto">
              <a:xfrm>
                <a:off x="1308" y="1536"/>
                <a:ext cx="873" cy="672"/>
                <a:chOff x="1308" y="1536"/>
                <a:chExt cx="873" cy="672"/>
              </a:xfrm>
            </p:grpSpPr>
            <p:sp>
              <p:nvSpPr>
                <p:cNvPr id="19506" name="Rectangle 92"/>
                <p:cNvSpPr>
                  <a:spLocks noChangeArrowheads="1"/>
                </p:cNvSpPr>
                <p:nvPr/>
              </p:nvSpPr>
              <p:spPr bwMode="auto">
                <a:xfrm>
                  <a:off x="1320" y="1536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683.254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30" name="Rectangle 134"/>
                <p:cNvSpPr>
                  <a:spLocks noChangeArrowheads="1"/>
                </p:cNvSpPr>
                <p:nvPr/>
              </p:nvSpPr>
              <p:spPr bwMode="auto">
                <a:xfrm>
                  <a:off x="1308" y="1535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5" name="Group 137"/>
              <p:cNvGrpSpPr>
                <a:grpSpLocks/>
              </p:cNvGrpSpPr>
              <p:nvPr/>
            </p:nvGrpSpPr>
            <p:grpSpPr bwMode="auto">
              <a:xfrm>
                <a:off x="2181" y="1536"/>
                <a:ext cx="873" cy="672"/>
                <a:chOff x="2181" y="1536"/>
                <a:chExt cx="873" cy="672"/>
              </a:xfrm>
            </p:grpSpPr>
            <p:sp>
              <p:nvSpPr>
                <p:cNvPr id="19504" name="Rectangle 93"/>
                <p:cNvSpPr>
                  <a:spLocks noChangeArrowheads="1"/>
                </p:cNvSpPr>
                <p:nvPr/>
              </p:nvSpPr>
              <p:spPr bwMode="auto">
                <a:xfrm>
                  <a:off x="2193" y="1536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190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81" y="1535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6" name="Group 141"/>
              <p:cNvGrpSpPr>
                <a:grpSpLocks/>
              </p:cNvGrpSpPr>
              <p:nvPr/>
            </p:nvGrpSpPr>
            <p:grpSpPr bwMode="auto">
              <a:xfrm>
                <a:off x="0" y="2208"/>
                <a:ext cx="490" cy="672"/>
                <a:chOff x="0" y="2208"/>
                <a:chExt cx="490" cy="672"/>
              </a:xfrm>
            </p:grpSpPr>
            <p:sp>
              <p:nvSpPr>
                <p:cNvPr id="362636" name="Rectangle 140"/>
                <p:cNvSpPr>
                  <a:spLocks noChangeArrowheads="1"/>
                </p:cNvSpPr>
                <p:nvPr/>
              </p:nvSpPr>
              <p:spPr bwMode="auto">
                <a:xfrm>
                  <a:off x="0" y="2208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501" name="Group 139"/>
                <p:cNvGrpSpPr>
                  <a:grpSpLocks/>
                </p:cNvGrpSpPr>
                <p:nvPr/>
              </p:nvGrpSpPr>
              <p:grpSpPr bwMode="auto">
                <a:xfrm>
                  <a:off x="0" y="2208"/>
                  <a:ext cx="490" cy="672"/>
                  <a:chOff x="0" y="2208"/>
                  <a:chExt cx="490" cy="672"/>
                </a:xfrm>
              </p:grpSpPr>
              <p:sp>
                <p:nvSpPr>
                  <p:cNvPr id="19502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208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34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08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77" name="Group 143"/>
              <p:cNvGrpSpPr>
                <a:grpSpLocks/>
              </p:cNvGrpSpPr>
              <p:nvPr/>
            </p:nvGrpSpPr>
            <p:grpSpPr bwMode="auto">
              <a:xfrm>
                <a:off x="490" y="2208"/>
                <a:ext cx="818" cy="672"/>
                <a:chOff x="490" y="2208"/>
                <a:chExt cx="818" cy="672"/>
              </a:xfrm>
            </p:grpSpPr>
            <p:sp>
              <p:nvSpPr>
                <p:cNvPr id="19498" name="Rectangle 95"/>
                <p:cNvSpPr>
                  <a:spLocks noChangeArrowheads="1"/>
                </p:cNvSpPr>
                <p:nvPr/>
              </p:nvSpPr>
              <p:spPr bwMode="auto">
                <a:xfrm>
                  <a:off x="502" y="2208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3.234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38" name="Rectangle 142"/>
                <p:cNvSpPr>
                  <a:spLocks noChangeArrowheads="1"/>
                </p:cNvSpPr>
                <p:nvPr/>
              </p:nvSpPr>
              <p:spPr bwMode="auto">
                <a:xfrm>
                  <a:off x="490" y="2208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8" name="Group 145"/>
              <p:cNvGrpSpPr>
                <a:grpSpLocks/>
              </p:cNvGrpSpPr>
              <p:nvPr/>
            </p:nvGrpSpPr>
            <p:grpSpPr bwMode="auto">
              <a:xfrm>
                <a:off x="1308" y="2208"/>
                <a:ext cx="873" cy="672"/>
                <a:chOff x="1308" y="2208"/>
                <a:chExt cx="873" cy="672"/>
              </a:xfrm>
            </p:grpSpPr>
            <p:sp>
              <p:nvSpPr>
                <p:cNvPr id="19496" name="Rectangle 96"/>
                <p:cNvSpPr>
                  <a:spLocks noChangeArrowheads="1"/>
                </p:cNvSpPr>
                <p:nvPr/>
              </p:nvSpPr>
              <p:spPr bwMode="auto">
                <a:xfrm>
                  <a:off x="1320" y="2208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707.710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40" name="Rectangle 144"/>
                <p:cNvSpPr>
                  <a:spLocks noChangeArrowheads="1"/>
                </p:cNvSpPr>
                <p:nvPr/>
              </p:nvSpPr>
              <p:spPr bwMode="auto">
                <a:xfrm>
                  <a:off x="1308" y="2208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79" name="Group 147"/>
              <p:cNvGrpSpPr>
                <a:grpSpLocks/>
              </p:cNvGrpSpPr>
              <p:nvPr/>
            </p:nvGrpSpPr>
            <p:grpSpPr bwMode="auto">
              <a:xfrm>
                <a:off x="2181" y="2208"/>
                <a:ext cx="873" cy="672"/>
                <a:chOff x="2181" y="2208"/>
                <a:chExt cx="873" cy="672"/>
              </a:xfrm>
            </p:grpSpPr>
            <p:sp>
              <p:nvSpPr>
                <p:cNvPr id="19494" name="Rectangle 97"/>
                <p:cNvSpPr>
                  <a:spLocks noChangeArrowheads="1"/>
                </p:cNvSpPr>
                <p:nvPr/>
              </p:nvSpPr>
              <p:spPr bwMode="auto">
                <a:xfrm>
                  <a:off x="2193" y="2208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219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42" name="Rectangle 146"/>
                <p:cNvSpPr>
                  <a:spLocks noChangeArrowheads="1"/>
                </p:cNvSpPr>
                <p:nvPr/>
              </p:nvSpPr>
              <p:spPr bwMode="auto">
                <a:xfrm>
                  <a:off x="2181" y="2208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80" name="Group 151"/>
              <p:cNvGrpSpPr>
                <a:grpSpLocks/>
              </p:cNvGrpSpPr>
              <p:nvPr/>
            </p:nvGrpSpPr>
            <p:grpSpPr bwMode="auto">
              <a:xfrm>
                <a:off x="0" y="2880"/>
                <a:ext cx="490" cy="672"/>
                <a:chOff x="0" y="2880"/>
                <a:chExt cx="490" cy="672"/>
              </a:xfrm>
            </p:grpSpPr>
            <p:sp>
              <p:nvSpPr>
                <p:cNvPr id="362646" name="Rectangle 150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19491" name="Group 149"/>
                <p:cNvGrpSpPr>
                  <a:grpSpLocks/>
                </p:cNvGrpSpPr>
                <p:nvPr/>
              </p:nvGrpSpPr>
              <p:grpSpPr bwMode="auto">
                <a:xfrm>
                  <a:off x="0" y="2880"/>
                  <a:ext cx="490" cy="672"/>
                  <a:chOff x="0" y="2880"/>
                  <a:chExt cx="490" cy="672"/>
                </a:xfrm>
              </p:grpSpPr>
              <p:sp>
                <p:nvSpPr>
                  <p:cNvPr id="1949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880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1989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2644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880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9481" name="Group 153"/>
              <p:cNvGrpSpPr>
                <a:grpSpLocks/>
              </p:cNvGrpSpPr>
              <p:nvPr/>
            </p:nvGrpSpPr>
            <p:grpSpPr bwMode="auto">
              <a:xfrm>
                <a:off x="490" y="2880"/>
                <a:ext cx="818" cy="672"/>
                <a:chOff x="490" y="2880"/>
                <a:chExt cx="818" cy="672"/>
              </a:xfrm>
            </p:grpSpPr>
            <p:sp>
              <p:nvSpPr>
                <p:cNvPr id="19488" name="Rectangle 99"/>
                <p:cNvSpPr>
                  <a:spLocks noChangeArrowheads="1"/>
                </p:cNvSpPr>
                <p:nvPr/>
              </p:nvSpPr>
              <p:spPr bwMode="auto">
                <a:xfrm>
                  <a:off x="502" y="2880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3.046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48" name="Rectangle 152"/>
                <p:cNvSpPr>
                  <a:spLocks noChangeArrowheads="1"/>
                </p:cNvSpPr>
                <p:nvPr/>
              </p:nvSpPr>
              <p:spPr bwMode="auto">
                <a:xfrm>
                  <a:off x="490" y="2880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82" name="Group 155"/>
              <p:cNvGrpSpPr>
                <a:grpSpLocks/>
              </p:cNvGrpSpPr>
              <p:nvPr/>
            </p:nvGrpSpPr>
            <p:grpSpPr bwMode="auto">
              <a:xfrm>
                <a:off x="1308" y="2880"/>
                <a:ext cx="873" cy="672"/>
                <a:chOff x="1308" y="2880"/>
                <a:chExt cx="873" cy="672"/>
              </a:xfrm>
            </p:grpSpPr>
            <p:sp>
              <p:nvSpPr>
                <p:cNvPr id="19486" name="Rectangle 100"/>
                <p:cNvSpPr>
                  <a:spLocks noChangeArrowheads="1"/>
                </p:cNvSpPr>
                <p:nvPr/>
              </p:nvSpPr>
              <p:spPr bwMode="auto">
                <a:xfrm>
                  <a:off x="1320" y="2880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669.750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50" name="Rectangle 154"/>
                <p:cNvSpPr>
                  <a:spLocks noChangeArrowheads="1"/>
                </p:cNvSpPr>
                <p:nvPr/>
              </p:nvSpPr>
              <p:spPr bwMode="auto">
                <a:xfrm>
                  <a:off x="1308" y="2880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19483" name="Group 157"/>
              <p:cNvGrpSpPr>
                <a:grpSpLocks/>
              </p:cNvGrpSpPr>
              <p:nvPr/>
            </p:nvGrpSpPr>
            <p:grpSpPr bwMode="auto">
              <a:xfrm>
                <a:off x="2181" y="2880"/>
                <a:ext cx="873" cy="672"/>
                <a:chOff x="2181" y="2880"/>
                <a:chExt cx="873" cy="672"/>
              </a:xfrm>
            </p:grpSpPr>
            <p:sp>
              <p:nvSpPr>
                <p:cNvPr id="19484" name="Rectangle 101"/>
                <p:cNvSpPr>
                  <a:spLocks noChangeArrowheads="1"/>
                </p:cNvSpPr>
                <p:nvPr/>
              </p:nvSpPr>
              <p:spPr bwMode="auto">
                <a:xfrm>
                  <a:off x="2193" y="2880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220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2652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81" y="2880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362655" name="Rectangle 159"/>
            <p:cNvSpPr>
              <a:spLocks noChangeArrowheads="1"/>
            </p:cNvSpPr>
            <p:nvPr/>
          </p:nvSpPr>
          <p:spPr bwMode="auto">
            <a:xfrm>
              <a:off x="-3" y="-3"/>
              <a:ext cx="3060" cy="35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62657" name="Text Box 161"/>
          <p:cNvSpPr txBox="1">
            <a:spLocks noChangeArrowheads="1"/>
          </p:cNvSpPr>
          <p:nvPr/>
        </p:nvSpPr>
        <p:spPr bwMode="auto">
          <a:xfrm>
            <a:off x="529461" y="130558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effectLst/>
              </a:rPr>
              <a:t>Entwicklung in der </a:t>
            </a:r>
            <a:r>
              <a:rPr lang="de-DE" sz="2800" b="1" dirty="0">
                <a:effectLst/>
              </a:rPr>
              <a:t>BRD</a:t>
            </a:r>
            <a:r>
              <a:rPr lang="de-DE" sz="2800" dirty="0">
                <a:effectLst/>
              </a:rPr>
              <a:t>, 1960-1989 </a:t>
            </a:r>
          </a:p>
        </p:txBody>
      </p:sp>
      <p:sp>
        <p:nvSpPr>
          <p:cNvPr id="19461" name="Text Box 162"/>
          <p:cNvSpPr txBox="1">
            <a:spLocks noChangeArrowheads="1"/>
          </p:cNvSpPr>
          <p:nvPr/>
        </p:nvSpPr>
        <p:spPr bwMode="auto">
          <a:xfrm>
            <a:off x="250825" y="6613525"/>
            <a:ext cx="388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000" b="1">
                <a:effectLst/>
                <a:latin typeface="Helvetica" pitchFamily="34" charset="0"/>
              </a:rPr>
              <a:t>Quelle: destatis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5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46"/>
          <p:cNvGrpSpPr>
            <a:grpSpLocks/>
          </p:cNvGrpSpPr>
          <p:nvPr/>
        </p:nvGrpSpPr>
        <p:grpSpPr bwMode="auto">
          <a:xfrm>
            <a:off x="0" y="1295400"/>
            <a:ext cx="9067800" cy="5029200"/>
            <a:chOff x="-3" y="-3"/>
            <a:chExt cx="3248" cy="4806"/>
          </a:xfrm>
        </p:grpSpPr>
        <p:grpSp>
          <p:nvGrpSpPr>
            <p:cNvPr id="20484" name="Group 144"/>
            <p:cNvGrpSpPr>
              <a:grpSpLocks/>
            </p:cNvGrpSpPr>
            <p:nvPr/>
          </p:nvGrpSpPr>
          <p:grpSpPr bwMode="auto">
            <a:xfrm>
              <a:off x="0" y="0"/>
              <a:ext cx="3242" cy="4800"/>
              <a:chOff x="0" y="0"/>
              <a:chExt cx="3242" cy="4800"/>
            </a:xfrm>
          </p:grpSpPr>
          <p:grpSp>
            <p:nvGrpSpPr>
              <p:cNvPr id="20486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490" cy="1344"/>
                <a:chOff x="0" y="0"/>
                <a:chExt cx="490" cy="1344"/>
              </a:xfrm>
            </p:grpSpPr>
            <p:sp>
              <p:nvSpPr>
                <p:cNvPr id="363562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25" name="Group 4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90" cy="1344"/>
                  <a:chOff x="0" y="0"/>
                  <a:chExt cx="490" cy="1344"/>
                </a:xfrm>
              </p:grpSpPr>
              <p:sp>
                <p:nvSpPr>
                  <p:cNvPr id="2062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0"/>
                    <a:ext cx="466" cy="13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 sz="1200">
                        <a:effectLst/>
                        <a:latin typeface="Arial" charset="0"/>
                        <a:cs typeface="Times New Roman" pitchFamily="18" charset="0"/>
                      </a:rPr>
                      <a:t> </a:t>
                    </a: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6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90" cy="1344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87" name="Group 47"/>
              <p:cNvGrpSpPr>
                <a:grpSpLocks/>
              </p:cNvGrpSpPr>
              <p:nvPr/>
            </p:nvGrpSpPr>
            <p:grpSpPr bwMode="auto">
              <a:xfrm>
                <a:off x="490" y="0"/>
                <a:ext cx="842" cy="672"/>
                <a:chOff x="490" y="0"/>
                <a:chExt cx="842" cy="672"/>
              </a:xfrm>
            </p:grpSpPr>
            <p:sp>
              <p:nvSpPr>
                <p:cNvPr id="363566" name="Rectangle 46"/>
                <p:cNvSpPr>
                  <a:spLocks noChangeArrowheads="1"/>
                </p:cNvSpPr>
                <p:nvPr/>
              </p:nvSpPr>
              <p:spPr bwMode="auto">
                <a:xfrm>
                  <a:off x="490" y="0"/>
                  <a:ext cx="842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21" name="Group 45"/>
                <p:cNvGrpSpPr>
                  <a:grpSpLocks/>
                </p:cNvGrpSpPr>
                <p:nvPr/>
              </p:nvGrpSpPr>
              <p:grpSpPr bwMode="auto">
                <a:xfrm>
                  <a:off x="490" y="0"/>
                  <a:ext cx="842" cy="672"/>
                  <a:chOff x="490" y="0"/>
                  <a:chExt cx="842" cy="672"/>
                </a:xfrm>
              </p:grpSpPr>
              <p:sp>
                <p:nvSpPr>
                  <p:cNvPr id="20622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0"/>
                    <a:ext cx="818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Öffentlich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6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0"/>
                    <a:ext cx="842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88" name="Group 51"/>
              <p:cNvGrpSpPr>
                <a:grpSpLocks/>
              </p:cNvGrpSpPr>
              <p:nvPr/>
            </p:nvGrpSpPr>
            <p:grpSpPr bwMode="auto">
              <a:xfrm>
                <a:off x="1332" y="0"/>
                <a:ext cx="955" cy="672"/>
                <a:chOff x="1332" y="0"/>
                <a:chExt cx="955" cy="672"/>
              </a:xfrm>
            </p:grpSpPr>
            <p:sp>
              <p:nvSpPr>
                <p:cNvPr id="363570" name="Rectangle 50"/>
                <p:cNvSpPr>
                  <a:spLocks noChangeArrowheads="1"/>
                </p:cNvSpPr>
                <p:nvPr/>
              </p:nvSpPr>
              <p:spPr bwMode="auto">
                <a:xfrm>
                  <a:off x="1332" y="0"/>
                  <a:ext cx="955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17" name="Group 49"/>
                <p:cNvGrpSpPr>
                  <a:grpSpLocks/>
                </p:cNvGrpSpPr>
                <p:nvPr/>
              </p:nvGrpSpPr>
              <p:grpSpPr bwMode="auto">
                <a:xfrm>
                  <a:off x="1332" y="0"/>
                  <a:ext cx="955" cy="672"/>
                  <a:chOff x="1332" y="0"/>
                  <a:chExt cx="955" cy="672"/>
                </a:xfrm>
              </p:grpSpPr>
              <p:sp>
                <p:nvSpPr>
                  <p:cNvPr id="20618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0"/>
                    <a:ext cx="931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Freigemeinnützig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6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0"/>
                    <a:ext cx="955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89" name="Group 55"/>
              <p:cNvGrpSpPr>
                <a:grpSpLocks/>
              </p:cNvGrpSpPr>
              <p:nvPr/>
            </p:nvGrpSpPr>
            <p:grpSpPr bwMode="auto">
              <a:xfrm>
                <a:off x="2287" y="0"/>
                <a:ext cx="955" cy="672"/>
                <a:chOff x="2287" y="0"/>
                <a:chExt cx="955" cy="672"/>
              </a:xfrm>
            </p:grpSpPr>
            <p:sp>
              <p:nvSpPr>
                <p:cNvPr id="363574" name="Rectangle 54"/>
                <p:cNvSpPr>
                  <a:spLocks noChangeArrowheads="1"/>
                </p:cNvSpPr>
                <p:nvPr/>
              </p:nvSpPr>
              <p:spPr bwMode="auto">
                <a:xfrm>
                  <a:off x="2287" y="0"/>
                  <a:ext cx="955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13" name="Group 53"/>
                <p:cNvGrpSpPr>
                  <a:grpSpLocks/>
                </p:cNvGrpSpPr>
                <p:nvPr/>
              </p:nvGrpSpPr>
              <p:grpSpPr bwMode="auto">
                <a:xfrm>
                  <a:off x="2287" y="0"/>
                  <a:ext cx="955" cy="672"/>
                  <a:chOff x="2287" y="0"/>
                  <a:chExt cx="955" cy="672"/>
                </a:xfrm>
              </p:grpSpPr>
              <p:sp>
                <p:nvSpPr>
                  <p:cNvPr id="2061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0"/>
                    <a:ext cx="931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 dirty="0">
                        <a:effectLst/>
                        <a:latin typeface="Arial" charset="0"/>
                        <a:cs typeface="Times New Roman" pitchFamily="18" charset="0"/>
                      </a:rPr>
                      <a:t>Privat</a:t>
                    </a:r>
                    <a:endParaRPr lang="en-US" sz="1200" dirty="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 dirty="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72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0"/>
                    <a:ext cx="955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0" name="Group 59"/>
              <p:cNvGrpSpPr>
                <a:grpSpLocks/>
              </p:cNvGrpSpPr>
              <p:nvPr/>
            </p:nvGrpSpPr>
            <p:grpSpPr bwMode="auto">
              <a:xfrm>
                <a:off x="490" y="672"/>
                <a:ext cx="426" cy="672"/>
                <a:chOff x="490" y="672"/>
                <a:chExt cx="426" cy="672"/>
              </a:xfrm>
            </p:grpSpPr>
            <p:sp>
              <p:nvSpPr>
                <p:cNvPr id="363578" name="Rectangle 58"/>
                <p:cNvSpPr>
                  <a:spLocks noChangeArrowheads="1"/>
                </p:cNvSpPr>
                <p:nvPr/>
              </p:nvSpPr>
              <p:spPr bwMode="auto">
                <a:xfrm>
                  <a:off x="490" y="672"/>
                  <a:ext cx="426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09" name="Group 57"/>
                <p:cNvGrpSpPr>
                  <a:grpSpLocks/>
                </p:cNvGrpSpPr>
                <p:nvPr/>
              </p:nvGrpSpPr>
              <p:grpSpPr bwMode="auto">
                <a:xfrm>
                  <a:off x="490" y="672"/>
                  <a:ext cx="426" cy="672"/>
                  <a:chOff x="490" y="672"/>
                  <a:chExt cx="426" cy="672"/>
                </a:xfrm>
              </p:grpSpPr>
              <p:sp>
                <p:nvSpPr>
                  <p:cNvPr id="20610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672"/>
                    <a:ext cx="402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Zahl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7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672"/>
                    <a:ext cx="426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1" name="Group 63"/>
              <p:cNvGrpSpPr>
                <a:grpSpLocks/>
              </p:cNvGrpSpPr>
              <p:nvPr/>
            </p:nvGrpSpPr>
            <p:grpSpPr bwMode="auto">
              <a:xfrm>
                <a:off x="916" y="672"/>
                <a:ext cx="416" cy="672"/>
                <a:chOff x="916" y="672"/>
                <a:chExt cx="416" cy="672"/>
              </a:xfrm>
            </p:grpSpPr>
            <p:sp>
              <p:nvSpPr>
                <p:cNvPr id="363582" name="Rectangle 62"/>
                <p:cNvSpPr>
                  <a:spLocks noChangeArrowheads="1"/>
                </p:cNvSpPr>
                <p:nvPr/>
              </p:nvSpPr>
              <p:spPr bwMode="auto">
                <a:xfrm>
                  <a:off x="916" y="672"/>
                  <a:ext cx="416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05" name="Group 61"/>
                <p:cNvGrpSpPr>
                  <a:grpSpLocks/>
                </p:cNvGrpSpPr>
                <p:nvPr/>
              </p:nvGrpSpPr>
              <p:grpSpPr bwMode="auto">
                <a:xfrm>
                  <a:off x="916" y="672"/>
                  <a:ext cx="416" cy="672"/>
                  <a:chOff x="916" y="672"/>
                  <a:chExt cx="416" cy="672"/>
                </a:xfrm>
              </p:grpSpPr>
              <p:sp>
                <p:nvSpPr>
                  <p:cNvPr id="20606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928" y="672"/>
                    <a:ext cx="392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8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916" y="672"/>
                    <a:ext cx="416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2" name="Group 67"/>
              <p:cNvGrpSpPr>
                <a:grpSpLocks/>
              </p:cNvGrpSpPr>
              <p:nvPr/>
            </p:nvGrpSpPr>
            <p:grpSpPr bwMode="auto">
              <a:xfrm>
                <a:off x="1332" y="672"/>
                <a:ext cx="504" cy="672"/>
                <a:chOff x="1332" y="672"/>
                <a:chExt cx="504" cy="672"/>
              </a:xfrm>
            </p:grpSpPr>
            <p:sp>
              <p:nvSpPr>
                <p:cNvPr id="363586" name="Rectangle 66"/>
                <p:cNvSpPr>
                  <a:spLocks noChangeArrowheads="1"/>
                </p:cNvSpPr>
                <p:nvPr/>
              </p:nvSpPr>
              <p:spPr bwMode="auto">
                <a:xfrm>
                  <a:off x="1332" y="672"/>
                  <a:ext cx="50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601" name="Group 65"/>
                <p:cNvGrpSpPr>
                  <a:grpSpLocks/>
                </p:cNvGrpSpPr>
                <p:nvPr/>
              </p:nvGrpSpPr>
              <p:grpSpPr bwMode="auto">
                <a:xfrm>
                  <a:off x="1332" y="672"/>
                  <a:ext cx="504" cy="672"/>
                  <a:chOff x="1332" y="672"/>
                  <a:chExt cx="504" cy="672"/>
                </a:xfrm>
              </p:grpSpPr>
              <p:sp>
                <p:nvSpPr>
                  <p:cNvPr id="2060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672"/>
                    <a:ext cx="480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Zahl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84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672"/>
                    <a:ext cx="504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3" name="Group 71"/>
              <p:cNvGrpSpPr>
                <a:grpSpLocks/>
              </p:cNvGrpSpPr>
              <p:nvPr/>
            </p:nvGrpSpPr>
            <p:grpSpPr bwMode="auto">
              <a:xfrm>
                <a:off x="1836" y="672"/>
                <a:ext cx="451" cy="672"/>
                <a:chOff x="1836" y="672"/>
                <a:chExt cx="451" cy="672"/>
              </a:xfrm>
            </p:grpSpPr>
            <p:sp>
              <p:nvSpPr>
                <p:cNvPr id="363590" name="Rectangle 70"/>
                <p:cNvSpPr>
                  <a:spLocks noChangeArrowheads="1"/>
                </p:cNvSpPr>
                <p:nvPr/>
              </p:nvSpPr>
              <p:spPr bwMode="auto">
                <a:xfrm>
                  <a:off x="1836" y="672"/>
                  <a:ext cx="451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97" name="Group 69"/>
                <p:cNvGrpSpPr>
                  <a:grpSpLocks/>
                </p:cNvGrpSpPr>
                <p:nvPr/>
              </p:nvGrpSpPr>
              <p:grpSpPr bwMode="auto">
                <a:xfrm>
                  <a:off x="1836" y="672"/>
                  <a:ext cx="451" cy="672"/>
                  <a:chOff x="1836" y="672"/>
                  <a:chExt cx="451" cy="672"/>
                </a:xfrm>
              </p:grpSpPr>
              <p:sp>
                <p:nvSpPr>
                  <p:cNvPr id="2059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848" y="672"/>
                    <a:ext cx="427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8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836" y="672"/>
                    <a:ext cx="451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4" name="Group 75"/>
              <p:cNvGrpSpPr>
                <a:grpSpLocks/>
              </p:cNvGrpSpPr>
              <p:nvPr/>
            </p:nvGrpSpPr>
            <p:grpSpPr bwMode="auto">
              <a:xfrm>
                <a:off x="2287" y="672"/>
                <a:ext cx="504" cy="672"/>
                <a:chOff x="2287" y="672"/>
                <a:chExt cx="504" cy="672"/>
              </a:xfrm>
            </p:grpSpPr>
            <p:sp>
              <p:nvSpPr>
                <p:cNvPr id="363594" name="Rectangle 74"/>
                <p:cNvSpPr>
                  <a:spLocks noChangeArrowheads="1"/>
                </p:cNvSpPr>
                <p:nvPr/>
              </p:nvSpPr>
              <p:spPr bwMode="auto">
                <a:xfrm>
                  <a:off x="2287" y="672"/>
                  <a:ext cx="50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93" name="Group 73"/>
                <p:cNvGrpSpPr>
                  <a:grpSpLocks/>
                </p:cNvGrpSpPr>
                <p:nvPr/>
              </p:nvGrpSpPr>
              <p:grpSpPr bwMode="auto">
                <a:xfrm>
                  <a:off x="2287" y="672"/>
                  <a:ext cx="504" cy="672"/>
                  <a:chOff x="2287" y="672"/>
                  <a:chExt cx="504" cy="672"/>
                </a:xfrm>
              </p:grpSpPr>
              <p:sp>
                <p:nvSpPr>
                  <p:cNvPr id="2059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672"/>
                    <a:ext cx="480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Zahl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92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672"/>
                    <a:ext cx="504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5" name="Group 79"/>
              <p:cNvGrpSpPr>
                <a:grpSpLocks/>
              </p:cNvGrpSpPr>
              <p:nvPr/>
            </p:nvGrpSpPr>
            <p:grpSpPr bwMode="auto">
              <a:xfrm>
                <a:off x="2791" y="672"/>
                <a:ext cx="451" cy="672"/>
                <a:chOff x="2791" y="672"/>
                <a:chExt cx="451" cy="672"/>
              </a:xfrm>
            </p:grpSpPr>
            <p:sp>
              <p:nvSpPr>
                <p:cNvPr id="363598" name="Rectangle 78"/>
                <p:cNvSpPr>
                  <a:spLocks noChangeArrowheads="1"/>
                </p:cNvSpPr>
                <p:nvPr/>
              </p:nvSpPr>
              <p:spPr bwMode="auto">
                <a:xfrm>
                  <a:off x="2791" y="672"/>
                  <a:ext cx="451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89" name="Group 77"/>
                <p:cNvGrpSpPr>
                  <a:grpSpLocks/>
                </p:cNvGrpSpPr>
                <p:nvPr/>
              </p:nvGrpSpPr>
              <p:grpSpPr bwMode="auto">
                <a:xfrm>
                  <a:off x="2791" y="672"/>
                  <a:ext cx="451" cy="672"/>
                  <a:chOff x="2791" y="672"/>
                  <a:chExt cx="451" cy="672"/>
                </a:xfrm>
              </p:grpSpPr>
              <p:sp>
                <p:nvSpPr>
                  <p:cNvPr id="2059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672"/>
                    <a:ext cx="427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596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791" y="672"/>
                    <a:ext cx="451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6" name="Group 83"/>
              <p:cNvGrpSpPr>
                <a:grpSpLocks/>
              </p:cNvGrpSpPr>
              <p:nvPr/>
            </p:nvGrpSpPr>
            <p:grpSpPr bwMode="auto">
              <a:xfrm>
                <a:off x="0" y="1344"/>
                <a:ext cx="490" cy="864"/>
                <a:chOff x="0" y="1344"/>
                <a:chExt cx="490" cy="864"/>
              </a:xfrm>
            </p:grpSpPr>
            <p:sp>
              <p:nvSpPr>
                <p:cNvPr id="363602" name="Rectangle 82"/>
                <p:cNvSpPr>
                  <a:spLocks noChangeArrowheads="1"/>
                </p:cNvSpPr>
                <p:nvPr/>
              </p:nvSpPr>
              <p:spPr bwMode="auto">
                <a:xfrm>
                  <a:off x="0" y="1344"/>
                  <a:ext cx="490" cy="8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85" name="Group 81"/>
                <p:cNvGrpSpPr>
                  <a:grpSpLocks/>
                </p:cNvGrpSpPr>
                <p:nvPr/>
              </p:nvGrpSpPr>
              <p:grpSpPr bwMode="auto">
                <a:xfrm>
                  <a:off x="0" y="1344"/>
                  <a:ext cx="490" cy="864"/>
                  <a:chOff x="0" y="1344"/>
                  <a:chExt cx="490" cy="864"/>
                </a:xfrm>
              </p:grpSpPr>
              <p:sp>
                <p:nvSpPr>
                  <p:cNvPr id="20586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1344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1960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600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344"/>
                    <a:ext cx="490" cy="863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497" name="Group 85"/>
              <p:cNvGrpSpPr>
                <a:grpSpLocks/>
              </p:cNvGrpSpPr>
              <p:nvPr/>
            </p:nvGrpSpPr>
            <p:grpSpPr bwMode="auto">
              <a:xfrm>
                <a:off x="490" y="1344"/>
                <a:ext cx="426" cy="864"/>
                <a:chOff x="490" y="1344"/>
                <a:chExt cx="426" cy="864"/>
              </a:xfrm>
            </p:grpSpPr>
            <p:sp>
              <p:nvSpPr>
                <p:cNvPr id="20582" name="Rectangle 13"/>
                <p:cNvSpPr>
                  <a:spLocks noChangeArrowheads="1"/>
                </p:cNvSpPr>
                <p:nvPr/>
              </p:nvSpPr>
              <p:spPr bwMode="auto">
                <a:xfrm>
                  <a:off x="502" y="1344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1.385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04" name="Rectangle 84"/>
                <p:cNvSpPr>
                  <a:spLocks noChangeArrowheads="1"/>
                </p:cNvSpPr>
                <p:nvPr/>
              </p:nvSpPr>
              <p:spPr bwMode="auto">
                <a:xfrm>
                  <a:off x="490" y="1344"/>
                  <a:ext cx="42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498" name="Group 87"/>
              <p:cNvGrpSpPr>
                <a:grpSpLocks/>
              </p:cNvGrpSpPr>
              <p:nvPr/>
            </p:nvGrpSpPr>
            <p:grpSpPr bwMode="auto">
              <a:xfrm>
                <a:off x="916" y="1344"/>
                <a:ext cx="416" cy="864"/>
                <a:chOff x="916" y="1344"/>
                <a:chExt cx="416" cy="864"/>
              </a:xfrm>
            </p:grpSpPr>
            <p:sp>
              <p:nvSpPr>
                <p:cNvPr id="20580" name="Rectangle 14"/>
                <p:cNvSpPr>
                  <a:spLocks noChangeArrowheads="1"/>
                </p:cNvSpPr>
                <p:nvPr/>
              </p:nvSpPr>
              <p:spPr bwMode="auto">
                <a:xfrm>
                  <a:off x="928" y="1344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326.413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06" name="Rectangle 86"/>
                <p:cNvSpPr>
                  <a:spLocks noChangeArrowheads="1"/>
                </p:cNvSpPr>
                <p:nvPr/>
              </p:nvSpPr>
              <p:spPr bwMode="auto">
                <a:xfrm>
                  <a:off x="916" y="1344"/>
                  <a:ext cx="41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499" name="Group 89"/>
              <p:cNvGrpSpPr>
                <a:grpSpLocks/>
              </p:cNvGrpSpPr>
              <p:nvPr/>
            </p:nvGrpSpPr>
            <p:grpSpPr bwMode="auto">
              <a:xfrm>
                <a:off x="1332" y="1344"/>
                <a:ext cx="504" cy="864"/>
                <a:chOff x="1332" y="1344"/>
                <a:chExt cx="504" cy="864"/>
              </a:xfrm>
            </p:grpSpPr>
            <p:sp>
              <p:nvSpPr>
                <p:cNvPr id="20578" name="Rectangle 15"/>
                <p:cNvSpPr>
                  <a:spLocks noChangeArrowheads="1"/>
                </p:cNvSpPr>
                <p:nvPr/>
              </p:nvSpPr>
              <p:spPr bwMode="auto">
                <a:xfrm>
                  <a:off x="1344" y="1344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1.307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08" name="Rectangle 88"/>
                <p:cNvSpPr>
                  <a:spLocks noChangeArrowheads="1"/>
                </p:cNvSpPr>
                <p:nvPr/>
              </p:nvSpPr>
              <p:spPr bwMode="auto">
                <a:xfrm>
                  <a:off x="1332" y="1344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0" name="Group 91"/>
              <p:cNvGrpSpPr>
                <a:grpSpLocks/>
              </p:cNvGrpSpPr>
              <p:nvPr/>
            </p:nvGrpSpPr>
            <p:grpSpPr bwMode="auto">
              <a:xfrm>
                <a:off x="1836" y="1344"/>
                <a:ext cx="451" cy="864"/>
                <a:chOff x="1836" y="1344"/>
                <a:chExt cx="451" cy="864"/>
              </a:xfrm>
            </p:grpSpPr>
            <p:sp>
              <p:nvSpPr>
                <p:cNvPr id="20576" name="Rectangle 16"/>
                <p:cNvSpPr>
                  <a:spLocks noChangeArrowheads="1"/>
                </p:cNvSpPr>
                <p:nvPr/>
              </p:nvSpPr>
              <p:spPr bwMode="auto">
                <a:xfrm>
                  <a:off x="1848" y="1344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215.120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10" name="Rectangle 90"/>
                <p:cNvSpPr>
                  <a:spLocks noChangeArrowheads="1"/>
                </p:cNvSpPr>
                <p:nvPr/>
              </p:nvSpPr>
              <p:spPr bwMode="auto">
                <a:xfrm>
                  <a:off x="1836" y="1344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1" name="Group 93"/>
              <p:cNvGrpSpPr>
                <a:grpSpLocks/>
              </p:cNvGrpSpPr>
              <p:nvPr/>
            </p:nvGrpSpPr>
            <p:grpSpPr bwMode="auto">
              <a:xfrm>
                <a:off x="2287" y="1344"/>
                <a:ext cx="504" cy="864"/>
                <a:chOff x="2287" y="1344"/>
                <a:chExt cx="504" cy="864"/>
              </a:xfrm>
            </p:grpSpPr>
            <p:sp>
              <p:nvSpPr>
                <p:cNvPr id="20574" name="Rectangle 17"/>
                <p:cNvSpPr>
                  <a:spLocks noChangeArrowheads="1"/>
                </p:cNvSpPr>
                <p:nvPr/>
              </p:nvSpPr>
              <p:spPr bwMode="auto">
                <a:xfrm>
                  <a:off x="2299" y="1344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912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12" name="Rectangle 92"/>
                <p:cNvSpPr>
                  <a:spLocks noChangeArrowheads="1"/>
                </p:cNvSpPr>
                <p:nvPr/>
              </p:nvSpPr>
              <p:spPr bwMode="auto">
                <a:xfrm>
                  <a:off x="2287" y="1344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2" name="Group 95"/>
              <p:cNvGrpSpPr>
                <a:grpSpLocks/>
              </p:cNvGrpSpPr>
              <p:nvPr/>
            </p:nvGrpSpPr>
            <p:grpSpPr bwMode="auto">
              <a:xfrm>
                <a:off x="2791" y="1344"/>
                <a:ext cx="451" cy="864"/>
                <a:chOff x="2791" y="1344"/>
                <a:chExt cx="451" cy="864"/>
              </a:xfrm>
            </p:grpSpPr>
            <p:sp>
              <p:nvSpPr>
                <p:cNvPr id="20572" name="Rectangle 18"/>
                <p:cNvSpPr>
                  <a:spLocks noChangeArrowheads="1"/>
                </p:cNvSpPr>
                <p:nvPr/>
              </p:nvSpPr>
              <p:spPr bwMode="auto">
                <a:xfrm>
                  <a:off x="2803" y="1344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41.980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14" name="Rectangle 94"/>
                <p:cNvSpPr>
                  <a:spLocks noChangeArrowheads="1"/>
                </p:cNvSpPr>
                <p:nvPr/>
              </p:nvSpPr>
              <p:spPr bwMode="auto">
                <a:xfrm>
                  <a:off x="2791" y="1344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3" name="Group 99"/>
              <p:cNvGrpSpPr>
                <a:grpSpLocks/>
              </p:cNvGrpSpPr>
              <p:nvPr/>
            </p:nvGrpSpPr>
            <p:grpSpPr bwMode="auto">
              <a:xfrm>
                <a:off x="0" y="2208"/>
                <a:ext cx="490" cy="864"/>
                <a:chOff x="0" y="2208"/>
                <a:chExt cx="490" cy="864"/>
              </a:xfrm>
            </p:grpSpPr>
            <p:sp>
              <p:nvSpPr>
                <p:cNvPr id="363618" name="Rectangle 98"/>
                <p:cNvSpPr>
                  <a:spLocks noChangeArrowheads="1"/>
                </p:cNvSpPr>
                <p:nvPr/>
              </p:nvSpPr>
              <p:spPr bwMode="auto">
                <a:xfrm>
                  <a:off x="0" y="2207"/>
                  <a:ext cx="490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69" name="Group 97"/>
                <p:cNvGrpSpPr>
                  <a:grpSpLocks/>
                </p:cNvGrpSpPr>
                <p:nvPr/>
              </p:nvGrpSpPr>
              <p:grpSpPr bwMode="auto">
                <a:xfrm>
                  <a:off x="0" y="2208"/>
                  <a:ext cx="490" cy="864"/>
                  <a:chOff x="0" y="2208"/>
                  <a:chExt cx="490" cy="864"/>
                </a:xfrm>
              </p:grpSpPr>
              <p:sp>
                <p:nvSpPr>
                  <p:cNvPr id="2057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208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1970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61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07"/>
                    <a:ext cx="490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504" name="Group 101"/>
              <p:cNvGrpSpPr>
                <a:grpSpLocks/>
              </p:cNvGrpSpPr>
              <p:nvPr/>
            </p:nvGrpSpPr>
            <p:grpSpPr bwMode="auto">
              <a:xfrm>
                <a:off x="490" y="2208"/>
                <a:ext cx="426" cy="864"/>
                <a:chOff x="490" y="2208"/>
                <a:chExt cx="426" cy="864"/>
              </a:xfrm>
            </p:grpSpPr>
            <p:sp>
              <p:nvSpPr>
                <p:cNvPr id="20566" name="Rectangle 20"/>
                <p:cNvSpPr>
                  <a:spLocks noChangeArrowheads="1"/>
                </p:cNvSpPr>
                <p:nvPr/>
              </p:nvSpPr>
              <p:spPr bwMode="auto">
                <a:xfrm>
                  <a:off x="502" y="2208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1.337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490" y="2207"/>
                  <a:ext cx="42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5" name="Group 103"/>
              <p:cNvGrpSpPr>
                <a:grpSpLocks/>
              </p:cNvGrpSpPr>
              <p:nvPr/>
            </p:nvGrpSpPr>
            <p:grpSpPr bwMode="auto">
              <a:xfrm>
                <a:off x="916" y="2208"/>
                <a:ext cx="416" cy="864"/>
                <a:chOff x="916" y="2208"/>
                <a:chExt cx="416" cy="864"/>
              </a:xfrm>
            </p:grpSpPr>
            <p:sp>
              <p:nvSpPr>
                <p:cNvPr id="20564" name="Rectangle 21"/>
                <p:cNvSpPr>
                  <a:spLocks noChangeArrowheads="1"/>
                </p:cNvSpPr>
                <p:nvPr/>
              </p:nvSpPr>
              <p:spPr bwMode="auto">
                <a:xfrm>
                  <a:off x="928" y="2208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373.137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22" name="Rectangle 102"/>
                <p:cNvSpPr>
                  <a:spLocks noChangeArrowheads="1"/>
                </p:cNvSpPr>
                <p:nvPr/>
              </p:nvSpPr>
              <p:spPr bwMode="auto">
                <a:xfrm>
                  <a:off x="916" y="2207"/>
                  <a:ext cx="41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6" name="Group 105"/>
              <p:cNvGrpSpPr>
                <a:grpSpLocks/>
              </p:cNvGrpSpPr>
              <p:nvPr/>
            </p:nvGrpSpPr>
            <p:grpSpPr bwMode="auto">
              <a:xfrm>
                <a:off x="1332" y="2208"/>
                <a:ext cx="504" cy="864"/>
                <a:chOff x="1332" y="2208"/>
                <a:chExt cx="504" cy="864"/>
              </a:xfrm>
            </p:grpSpPr>
            <p:sp>
              <p:nvSpPr>
                <p:cNvPr id="20562" name="Rectangle 22"/>
                <p:cNvSpPr>
                  <a:spLocks noChangeArrowheads="1"/>
                </p:cNvSpPr>
                <p:nvPr/>
              </p:nvSpPr>
              <p:spPr bwMode="auto">
                <a:xfrm>
                  <a:off x="1344" y="2208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1.270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2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332" y="2207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7" name="Group 107"/>
              <p:cNvGrpSpPr>
                <a:grpSpLocks/>
              </p:cNvGrpSpPr>
              <p:nvPr/>
            </p:nvGrpSpPr>
            <p:grpSpPr bwMode="auto">
              <a:xfrm>
                <a:off x="1836" y="2208"/>
                <a:ext cx="451" cy="864"/>
                <a:chOff x="1836" y="2208"/>
                <a:chExt cx="451" cy="864"/>
              </a:xfrm>
            </p:grpSpPr>
            <p:sp>
              <p:nvSpPr>
                <p:cNvPr id="20560" name="Rectangle 23"/>
                <p:cNvSpPr>
                  <a:spLocks noChangeArrowheads="1"/>
                </p:cNvSpPr>
                <p:nvPr/>
              </p:nvSpPr>
              <p:spPr bwMode="auto">
                <a:xfrm>
                  <a:off x="1848" y="2208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249.357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26" name="Rectangle 106"/>
                <p:cNvSpPr>
                  <a:spLocks noChangeArrowheads="1"/>
                </p:cNvSpPr>
                <p:nvPr/>
              </p:nvSpPr>
              <p:spPr bwMode="auto">
                <a:xfrm>
                  <a:off x="1836" y="2207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8" name="Group 109"/>
              <p:cNvGrpSpPr>
                <a:grpSpLocks/>
              </p:cNvGrpSpPr>
              <p:nvPr/>
            </p:nvGrpSpPr>
            <p:grpSpPr bwMode="auto">
              <a:xfrm>
                <a:off x="2287" y="2208"/>
                <a:ext cx="504" cy="864"/>
                <a:chOff x="2287" y="2208"/>
                <a:chExt cx="504" cy="864"/>
              </a:xfrm>
            </p:grpSpPr>
            <p:sp>
              <p:nvSpPr>
                <p:cNvPr id="20558" name="Rectangle 24"/>
                <p:cNvSpPr>
                  <a:spLocks noChangeArrowheads="1"/>
                </p:cNvSpPr>
                <p:nvPr/>
              </p:nvSpPr>
              <p:spPr bwMode="auto">
                <a:xfrm>
                  <a:off x="2299" y="2208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980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28" name="Rectangle 108"/>
                <p:cNvSpPr>
                  <a:spLocks noChangeArrowheads="1"/>
                </p:cNvSpPr>
                <p:nvPr/>
              </p:nvSpPr>
              <p:spPr bwMode="auto">
                <a:xfrm>
                  <a:off x="2287" y="2207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09" name="Group 111"/>
              <p:cNvGrpSpPr>
                <a:grpSpLocks/>
              </p:cNvGrpSpPr>
              <p:nvPr/>
            </p:nvGrpSpPr>
            <p:grpSpPr bwMode="auto">
              <a:xfrm>
                <a:off x="2791" y="2208"/>
                <a:ext cx="451" cy="864"/>
                <a:chOff x="2791" y="2208"/>
                <a:chExt cx="451" cy="864"/>
              </a:xfrm>
            </p:grpSpPr>
            <p:sp>
              <p:nvSpPr>
                <p:cNvPr id="20556" name="Rectangle 25"/>
                <p:cNvSpPr>
                  <a:spLocks noChangeArrowheads="1"/>
                </p:cNvSpPr>
                <p:nvPr/>
              </p:nvSpPr>
              <p:spPr bwMode="auto">
                <a:xfrm>
                  <a:off x="2803" y="2208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60.760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30" name="Rectangle 110"/>
                <p:cNvSpPr>
                  <a:spLocks noChangeArrowheads="1"/>
                </p:cNvSpPr>
                <p:nvPr/>
              </p:nvSpPr>
              <p:spPr bwMode="auto">
                <a:xfrm>
                  <a:off x="2791" y="2207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0" name="Group 115"/>
              <p:cNvGrpSpPr>
                <a:grpSpLocks/>
              </p:cNvGrpSpPr>
              <p:nvPr/>
            </p:nvGrpSpPr>
            <p:grpSpPr bwMode="auto">
              <a:xfrm>
                <a:off x="0" y="3072"/>
                <a:ext cx="490" cy="864"/>
                <a:chOff x="0" y="3072"/>
                <a:chExt cx="490" cy="864"/>
              </a:xfrm>
            </p:grpSpPr>
            <p:sp>
              <p:nvSpPr>
                <p:cNvPr id="363634" name="Rectangle 114"/>
                <p:cNvSpPr>
                  <a:spLocks noChangeArrowheads="1"/>
                </p:cNvSpPr>
                <p:nvPr/>
              </p:nvSpPr>
              <p:spPr bwMode="auto">
                <a:xfrm>
                  <a:off x="0" y="3072"/>
                  <a:ext cx="490" cy="8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53" name="Group 113"/>
                <p:cNvGrpSpPr>
                  <a:grpSpLocks/>
                </p:cNvGrpSpPr>
                <p:nvPr/>
              </p:nvGrpSpPr>
              <p:grpSpPr bwMode="auto">
                <a:xfrm>
                  <a:off x="0" y="3072"/>
                  <a:ext cx="490" cy="864"/>
                  <a:chOff x="0" y="3072"/>
                  <a:chExt cx="490" cy="864"/>
                </a:xfrm>
              </p:grpSpPr>
              <p:sp>
                <p:nvSpPr>
                  <p:cNvPr id="20554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3072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632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072"/>
                    <a:ext cx="490" cy="863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511" name="Group 117"/>
              <p:cNvGrpSpPr>
                <a:grpSpLocks/>
              </p:cNvGrpSpPr>
              <p:nvPr/>
            </p:nvGrpSpPr>
            <p:grpSpPr bwMode="auto">
              <a:xfrm>
                <a:off x="490" y="3072"/>
                <a:ext cx="426" cy="864"/>
                <a:chOff x="490" y="3072"/>
                <a:chExt cx="426" cy="864"/>
              </a:xfrm>
            </p:grpSpPr>
            <p:sp>
              <p:nvSpPr>
                <p:cNvPr id="20550" name="Rectangle 27"/>
                <p:cNvSpPr>
                  <a:spLocks noChangeArrowheads="1"/>
                </p:cNvSpPr>
                <p:nvPr/>
              </p:nvSpPr>
              <p:spPr bwMode="auto">
                <a:xfrm>
                  <a:off x="502" y="3072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1.190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36" name="Rectangle 116"/>
                <p:cNvSpPr>
                  <a:spLocks noChangeArrowheads="1"/>
                </p:cNvSpPr>
                <p:nvPr/>
              </p:nvSpPr>
              <p:spPr bwMode="auto">
                <a:xfrm>
                  <a:off x="490" y="3072"/>
                  <a:ext cx="42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2" name="Group 119"/>
              <p:cNvGrpSpPr>
                <a:grpSpLocks/>
              </p:cNvGrpSpPr>
              <p:nvPr/>
            </p:nvGrpSpPr>
            <p:grpSpPr bwMode="auto">
              <a:xfrm>
                <a:off x="916" y="3072"/>
                <a:ext cx="416" cy="864"/>
                <a:chOff x="916" y="3072"/>
                <a:chExt cx="416" cy="864"/>
              </a:xfrm>
            </p:grpSpPr>
            <p:sp>
              <p:nvSpPr>
                <p:cNvPr id="20548" name="Rectangle 28"/>
                <p:cNvSpPr>
                  <a:spLocks noChangeArrowheads="1"/>
                </p:cNvSpPr>
                <p:nvPr/>
              </p:nvSpPr>
              <p:spPr bwMode="auto">
                <a:xfrm>
                  <a:off x="928" y="3072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370.714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38" name="Rectangle 118"/>
                <p:cNvSpPr>
                  <a:spLocks noChangeArrowheads="1"/>
                </p:cNvSpPr>
                <p:nvPr/>
              </p:nvSpPr>
              <p:spPr bwMode="auto">
                <a:xfrm>
                  <a:off x="916" y="3072"/>
                  <a:ext cx="41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3" name="Group 121"/>
              <p:cNvGrpSpPr>
                <a:grpSpLocks/>
              </p:cNvGrpSpPr>
              <p:nvPr/>
            </p:nvGrpSpPr>
            <p:grpSpPr bwMode="auto">
              <a:xfrm>
                <a:off x="1332" y="3072"/>
                <a:ext cx="504" cy="864"/>
                <a:chOff x="1332" y="3072"/>
                <a:chExt cx="504" cy="864"/>
              </a:xfrm>
            </p:grpSpPr>
            <p:sp>
              <p:nvSpPr>
                <p:cNvPr id="20546" name="Rectangle 29"/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1.097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40" name="Rectangle 120"/>
                <p:cNvSpPr>
                  <a:spLocks noChangeArrowheads="1"/>
                </p:cNvSpPr>
                <p:nvPr/>
              </p:nvSpPr>
              <p:spPr bwMode="auto">
                <a:xfrm>
                  <a:off x="1332" y="3072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4" name="Group 123"/>
              <p:cNvGrpSpPr>
                <a:grpSpLocks/>
              </p:cNvGrpSpPr>
              <p:nvPr/>
            </p:nvGrpSpPr>
            <p:grpSpPr bwMode="auto">
              <a:xfrm>
                <a:off x="1836" y="3072"/>
                <a:ext cx="451" cy="864"/>
                <a:chOff x="1836" y="3072"/>
                <a:chExt cx="451" cy="864"/>
              </a:xfrm>
            </p:grpSpPr>
            <p:sp>
              <p:nvSpPr>
                <p:cNvPr id="20544" name="Rectangle 30"/>
                <p:cNvSpPr>
                  <a:spLocks noChangeArrowheads="1"/>
                </p:cNvSpPr>
                <p:nvPr/>
              </p:nvSpPr>
              <p:spPr bwMode="auto">
                <a:xfrm>
                  <a:off x="1848" y="3072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248.717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4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836" y="3072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5" name="Group 125"/>
              <p:cNvGrpSpPr>
                <a:grpSpLocks/>
              </p:cNvGrpSpPr>
              <p:nvPr/>
            </p:nvGrpSpPr>
            <p:grpSpPr bwMode="auto">
              <a:xfrm>
                <a:off x="2287" y="3072"/>
                <a:ext cx="504" cy="864"/>
                <a:chOff x="2287" y="3072"/>
                <a:chExt cx="504" cy="864"/>
              </a:xfrm>
            </p:grpSpPr>
            <p:sp>
              <p:nvSpPr>
                <p:cNvPr id="20542" name="Rectangle 31"/>
                <p:cNvSpPr>
                  <a:spLocks noChangeArrowheads="1"/>
                </p:cNvSpPr>
                <p:nvPr/>
              </p:nvSpPr>
              <p:spPr bwMode="auto">
                <a:xfrm>
                  <a:off x="2299" y="3072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947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44" name="Rectangle 124"/>
                <p:cNvSpPr>
                  <a:spLocks noChangeArrowheads="1"/>
                </p:cNvSpPr>
                <p:nvPr/>
              </p:nvSpPr>
              <p:spPr bwMode="auto">
                <a:xfrm>
                  <a:off x="2287" y="3072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6" name="Group 127"/>
              <p:cNvGrpSpPr>
                <a:grpSpLocks/>
              </p:cNvGrpSpPr>
              <p:nvPr/>
            </p:nvGrpSpPr>
            <p:grpSpPr bwMode="auto">
              <a:xfrm>
                <a:off x="2791" y="3072"/>
                <a:ext cx="451" cy="864"/>
                <a:chOff x="2791" y="3072"/>
                <a:chExt cx="451" cy="864"/>
              </a:xfrm>
            </p:grpSpPr>
            <p:sp>
              <p:nvSpPr>
                <p:cNvPr id="20540" name="Rectangle 32"/>
                <p:cNvSpPr>
                  <a:spLocks noChangeArrowheads="1"/>
                </p:cNvSpPr>
                <p:nvPr/>
              </p:nvSpPr>
              <p:spPr bwMode="auto">
                <a:xfrm>
                  <a:off x="2803" y="3072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88.279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46" name="Rectangle 126"/>
                <p:cNvSpPr>
                  <a:spLocks noChangeArrowheads="1"/>
                </p:cNvSpPr>
                <p:nvPr/>
              </p:nvSpPr>
              <p:spPr bwMode="auto">
                <a:xfrm>
                  <a:off x="2791" y="3072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7" name="Group 131"/>
              <p:cNvGrpSpPr>
                <a:grpSpLocks/>
              </p:cNvGrpSpPr>
              <p:nvPr/>
            </p:nvGrpSpPr>
            <p:grpSpPr bwMode="auto">
              <a:xfrm>
                <a:off x="0" y="3936"/>
                <a:ext cx="490" cy="864"/>
                <a:chOff x="0" y="3936"/>
                <a:chExt cx="490" cy="864"/>
              </a:xfrm>
            </p:grpSpPr>
            <p:sp>
              <p:nvSpPr>
                <p:cNvPr id="363650" name="Rectangle 130"/>
                <p:cNvSpPr>
                  <a:spLocks noChangeArrowheads="1"/>
                </p:cNvSpPr>
                <p:nvPr/>
              </p:nvSpPr>
              <p:spPr bwMode="auto">
                <a:xfrm>
                  <a:off x="0" y="3935"/>
                  <a:ext cx="490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0537" name="Group 129"/>
                <p:cNvGrpSpPr>
                  <a:grpSpLocks/>
                </p:cNvGrpSpPr>
                <p:nvPr/>
              </p:nvGrpSpPr>
              <p:grpSpPr bwMode="auto">
                <a:xfrm>
                  <a:off x="0" y="3936"/>
                  <a:ext cx="490" cy="864"/>
                  <a:chOff x="0" y="3936"/>
                  <a:chExt cx="490" cy="864"/>
                </a:xfrm>
              </p:grpSpPr>
              <p:sp>
                <p:nvSpPr>
                  <p:cNvPr id="20538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3936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1989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3648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935"/>
                    <a:ext cx="490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0518" name="Group 133"/>
              <p:cNvGrpSpPr>
                <a:grpSpLocks/>
              </p:cNvGrpSpPr>
              <p:nvPr/>
            </p:nvGrpSpPr>
            <p:grpSpPr bwMode="auto">
              <a:xfrm>
                <a:off x="490" y="3936"/>
                <a:ext cx="426" cy="864"/>
                <a:chOff x="490" y="3936"/>
                <a:chExt cx="426" cy="864"/>
              </a:xfrm>
            </p:grpSpPr>
            <p:sp>
              <p:nvSpPr>
                <p:cNvPr id="20534" name="Rectangle 34"/>
                <p:cNvSpPr>
                  <a:spLocks noChangeArrowheads="1"/>
                </p:cNvSpPr>
                <p:nvPr/>
              </p:nvSpPr>
              <p:spPr bwMode="auto">
                <a:xfrm>
                  <a:off x="502" y="3936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1.046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52" name="Rectangle 132"/>
                <p:cNvSpPr>
                  <a:spLocks noChangeArrowheads="1"/>
                </p:cNvSpPr>
                <p:nvPr/>
              </p:nvSpPr>
              <p:spPr bwMode="auto">
                <a:xfrm>
                  <a:off x="490" y="3935"/>
                  <a:ext cx="42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19" name="Group 135"/>
              <p:cNvGrpSpPr>
                <a:grpSpLocks/>
              </p:cNvGrpSpPr>
              <p:nvPr/>
            </p:nvGrpSpPr>
            <p:grpSpPr bwMode="auto">
              <a:xfrm>
                <a:off x="916" y="3936"/>
                <a:ext cx="416" cy="864"/>
                <a:chOff x="916" y="3936"/>
                <a:chExt cx="416" cy="864"/>
              </a:xfrm>
            </p:grpSpPr>
            <p:sp>
              <p:nvSpPr>
                <p:cNvPr id="20532" name="Rectangle 35"/>
                <p:cNvSpPr>
                  <a:spLocks noChangeArrowheads="1"/>
                </p:cNvSpPr>
                <p:nvPr/>
              </p:nvSpPr>
              <p:spPr bwMode="auto">
                <a:xfrm>
                  <a:off x="928" y="3936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333.239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54" name="Rectangle 134"/>
                <p:cNvSpPr>
                  <a:spLocks noChangeArrowheads="1"/>
                </p:cNvSpPr>
                <p:nvPr/>
              </p:nvSpPr>
              <p:spPr bwMode="auto">
                <a:xfrm>
                  <a:off x="916" y="3935"/>
                  <a:ext cx="41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20" name="Group 137"/>
              <p:cNvGrpSpPr>
                <a:grpSpLocks/>
              </p:cNvGrpSpPr>
              <p:nvPr/>
            </p:nvGrpSpPr>
            <p:grpSpPr bwMode="auto">
              <a:xfrm>
                <a:off x="1332" y="3936"/>
                <a:ext cx="504" cy="864"/>
                <a:chOff x="1332" y="3936"/>
                <a:chExt cx="504" cy="864"/>
              </a:xfrm>
            </p:grpSpPr>
            <p:sp>
              <p:nvSpPr>
                <p:cNvPr id="20530" name="Rectangle 36"/>
                <p:cNvSpPr>
                  <a:spLocks noChangeArrowheads="1"/>
                </p:cNvSpPr>
                <p:nvPr/>
              </p:nvSpPr>
              <p:spPr bwMode="auto">
                <a:xfrm>
                  <a:off x="1344" y="3936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1.021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56" name="Rectangle 136"/>
                <p:cNvSpPr>
                  <a:spLocks noChangeArrowheads="1"/>
                </p:cNvSpPr>
                <p:nvPr/>
              </p:nvSpPr>
              <p:spPr bwMode="auto">
                <a:xfrm>
                  <a:off x="1332" y="3935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21" name="Group 139"/>
              <p:cNvGrpSpPr>
                <a:grpSpLocks/>
              </p:cNvGrpSpPr>
              <p:nvPr/>
            </p:nvGrpSpPr>
            <p:grpSpPr bwMode="auto">
              <a:xfrm>
                <a:off x="1836" y="3936"/>
                <a:ext cx="451" cy="864"/>
                <a:chOff x="1836" y="3936"/>
                <a:chExt cx="451" cy="864"/>
              </a:xfrm>
            </p:grpSpPr>
            <p:sp>
              <p:nvSpPr>
                <p:cNvPr id="20528" name="Rectangle 37"/>
                <p:cNvSpPr>
                  <a:spLocks noChangeArrowheads="1"/>
                </p:cNvSpPr>
                <p:nvPr/>
              </p:nvSpPr>
              <p:spPr bwMode="auto">
                <a:xfrm>
                  <a:off x="1848" y="3936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230.728</a:t>
                  </a:r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58" name="Rectangle 138"/>
                <p:cNvSpPr>
                  <a:spLocks noChangeArrowheads="1"/>
                </p:cNvSpPr>
                <p:nvPr/>
              </p:nvSpPr>
              <p:spPr bwMode="auto">
                <a:xfrm>
                  <a:off x="1836" y="3935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22" name="Group 141"/>
              <p:cNvGrpSpPr>
                <a:grpSpLocks/>
              </p:cNvGrpSpPr>
              <p:nvPr/>
            </p:nvGrpSpPr>
            <p:grpSpPr bwMode="auto">
              <a:xfrm>
                <a:off x="2287" y="3936"/>
                <a:ext cx="504" cy="864"/>
                <a:chOff x="2287" y="3936"/>
                <a:chExt cx="504" cy="864"/>
              </a:xfrm>
            </p:grpSpPr>
            <p:sp>
              <p:nvSpPr>
                <p:cNvPr id="20526" name="Rectangle 38"/>
                <p:cNvSpPr>
                  <a:spLocks noChangeArrowheads="1"/>
                </p:cNvSpPr>
                <p:nvPr/>
              </p:nvSpPr>
              <p:spPr bwMode="auto">
                <a:xfrm>
                  <a:off x="2299" y="3936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979</a:t>
                  </a:r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60" name="Rectangle 140"/>
                <p:cNvSpPr>
                  <a:spLocks noChangeArrowheads="1"/>
                </p:cNvSpPr>
                <p:nvPr/>
              </p:nvSpPr>
              <p:spPr bwMode="auto">
                <a:xfrm>
                  <a:off x="2287" y="3935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0523" name="Group 143"/>
              <p:cNvGrpSpPr>
                <a:grpSpLocks/>
              </p:cNvGrpSpPr>
              <p:nvPr/>
            </p:nvGrpSpPr>
            <p:grpSpPr bwMode="auto">
              <a:xfrm>
                <a:off x="2791" y="3936"/>
                <a:ext cx="451" cy="864"/>
                <a:chOff x="2791" y="3936"/>
                <a:chExt cx="451" cy="864"/>
              </a:xfrm>
            </p:grpSpPr>
            <p:sp>
              <p:nvSpPr>
                <p:cNvPr id="20524" name="Rectangle 39"/>
                <p:cNvSpPr>
                  <a:spLocks noChangeArrowheads="1"/>
                </p:cNvSpPr>
                <p:nvPr/>
              </p:nvSpPr>
              <p:spPr bwMode="auto">
                <a:xfrm>
                  <a:off x="2803" y="3936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105.783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366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791" y="3935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363665" name="Rectangle 145"/>
            <p:cNvSpPr>
              <a:spLocks noChangeArrowheads="1"/>
            </p:cNvSpPr>
            <p:nvPr/>
          </p:nvSpPr>
          <p:spPr bwMode="auto">
            <a:xfrm>
              <a:off x="-3" y="-3"/>
              <a:ext cx="3248" cy="48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0483" name="Text Box 147"/>
          <p:cNvSpPr txBox="1">
            <a:spLocks noChangeArrowheads="1"/>
          </p:cNvSpPr>
          <p:nvPr/>
        </p:nvSpPr>
        <p:spPr bwMode="auto">
          <a:xfrm>
            <a:off x="250825" y="6613525"/>
            <a:ext cx="388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000" b="1">
                <a:effectLst/>
                <a:latin typeface="Helvetica" pitchFamily="34" charset="0"/>
              </a:rPr>
              <a:t>Quelle: destatis </a:t>
            </a:r>
          </a:p>
        </p:txBody>
      </p:sp>
      <p:sp>
        <p:nvSpPr>
          <p:cNvPr id="148" name="Text Box 161"/>
          <p:cNvSpPr txBox="1">
            <a:spLocks noChangeArrowheads="1"/>
          </p:cNvSpPr>
          <p:nvPr/>
        </p:nvSpPr>
        <p:spPr bwMode="auto">
          <a:xfrm>
            <a:off x="762000" y="332656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effectLst/>
              </a:rPr>
              <a:t>Trägerstruktur in der </a:t>
            </a:r>
            <a:r>
              <a:rPr lang="de-DE" sz="2800" b="1" dirty="0">
                <a:effectLst/>
              </a:rPr>
              <a:t>BRD</a:t>
            </a:r>
            <a:r>
              <a:rPr lang="de-DE" sz="2800" dirty="0">
                <a:effectLst/>
              </a:rPr>
              <a:t>, 1960-1989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09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effectLst/>
                <a:cs typeface="Times New Roman" pitchFamily="18" charset="0"/>
              </a:rPr>
              <a:t>Pflegetage Akutkrankenhäuser </a:t>
            </a:r>
            <a:r>
              <a:rPr lang="de-DE" sz="2800" b="1" dirty="0">
                <a:effectLst/>
                <a:cs typeface="Times New Roman" pitchFamily="18" charset="0"/>
              </a:rPr>
              <a:t>BRD</a:t>
            </a:r>
            <a:r>
              <a:rPr lang="de-DE" sz="2800" dirty="0">
                <a:effectLst/>
                <a:cs typeface="Times New Roman" pitchFamily="18" charset="0"/>
              </a:rPr>
              <a:t>, 1960-1990</a:t>
            </a:r>
            <a:r>
              <a:rPr lang="de-DE" sz="2800" dirty="0">
                <a:effectLst/>
              </a:rPr>
              <a:t> </a:t>
            </a:r>
          </a:p>
        </p:txBody>
      </p:sp>
      <p:grpSp>
        <p:nvGrpSpPr>
          <p:cNvPr id="23555" name="Group 81"/>
          <p:cNvGrpSpPr>
            <a:grpSpLocks/>
          </p:cNvGrpSpPr>
          <p:nvPr/>
        </p:nvGrpSpPr>
        <p:grpSpPr bwMode="auto">
          <a:xfrm>
            <a:off x="277813" y="1447800"/>
            <a:ext cx="8637587" cy="4678363"/>
            <a:chOff x="-3" y="-3"/>
            <a:chExt cx="3060" cy="3558"/>
          </a:xfrm>
        </p:grpSpPr>
        <p:grpSp>
          <p:nvGrpSpPr>
            <p:cNvPr id="23557" name="Group 79"/>
            <p:cNvGrpSpPr>
              <a:grpSpLocks/>
            </p:cNvGrpSpPr>
            <p:nvPr/>
          </p:nvGrpSpPr>
          <p:grpSpPr bwMode="auto">
            <a:xfrm>
              <a:off x="0" y="0"/>
              <a:ext cx="3054" cy="3552"/>
              <a:chOff x="0" y="0"/>
              <a:chExt cx="3054" cy="3552"/>
            </a:xfrm>
          </p:grpSpPr>
          <p:grpSp>
            <p:nvGrpSpPr>
              <p:cNvPr id="23559" name="Group 26"/>
              <p:cNvGrpSpPr>
                <a:grpSpLocks/>
              </p:cNvGrpSpPr>
              <p:nvPr/>
            </p:nvGrpSpPr>
            <p:grpSpPr bwMode="auto">
              <a:xfrm>
                <a:off x="0" y="0"/>
                <a:ext cx="490" cy="864"/>
                <a:chOff x="0" y="0"/>
                <a:chExt cx="490" cy="864"/>
              </a:xfrm>
            </p:grpSpPr>
            <p:sp>
              <p:nvSpPr>
                <p:cNvPr id="366617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-1"/>
                  <a:ext cx="49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632" name="Group 2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90" cy="864"/>
                  <a:chOff x="0" y="0"/>
                  <a:chExt cx="490" cy="864"/>
                </a:xfrm>
              </p:grpSpPr>
              <p:sp>
                <p:nvSpPr>
                  <p:cNvPr id="23633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0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 sz="1200">
                        <a:effectLst/>
                        <a:latin typeface="Arial" charset="0"/>
                        <a:cs typeface="Times New Roman" pitchFamily="18" charset="0"/>
                      </a:rPr>
                      <a:t> </a:t>
                    </a: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1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1"/>
                    <a:ext cx="490" cy="864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60" name="Group 30"/>
              <p:cNvGrpSpPr>
                <a:grpSpLocks/>
              </p:cNvGrpSpPr>
              <p:nvPr/>
            </p:nvGrpSpPr>
            <p:grpSpPr bwMode="auto">
              <a:xfrm>
                <a:off x="490" y="0"/>
                <a:ext cx="818" cy="864"/>
                <a:chOff x="490" y="0"/>
                <a:chExt cx="818" cy="864"/>
              </a:xfrm>
            </p:grpSpPr>
            <p:sp>
              <p:nvSpPr>
                <p:cNvPr id="3666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90" y="-1"/>
                  <a:ext cx="818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628" name="Group 28"/>
                <p:cNvGrpSpPr>
                  <a:grpSpLocks/>
                </p:cNvGrpSpPr>
                <p:nvPr/>
              </p:nvGrpSpPr>
              <p:grpSpPr bwMode="auto">
                <a:xfrm>
                  <a:off x="490" y="0"/>
                  <a:ext cx="818" cy="864"/>
                  <a:chOff x="490" y="0"/>
                  <a:chExt cx="818" cy="864"/>
                </a:xfrm>
              </p:grpSpPr>
              <p:sp>
                <p:nvSpPr>
                  <p:cNvPr id="23629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0"/>
                    <a:ext cx="794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Akutkranken-häuser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1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-1"/>
                    <a:ext cx="818" cy="864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61" name="Group 34"/>
              <p:cNvGrpSpPr>
                <a:grpSpLocks/>
              </p:cNvGrpSpPr>
              <p:nvPr/>
            </p:nvGrpSpPr>
            <p:grpSpPr bwMode="auto">
              <a:xfrm>
                <a:off x="1308" y="0"/>
                <a:ext cx="873" cy="864"/>
                <a:chOff x="1308" y="0"/>
                <a:chExt cx="873" cy="864"/>
              </a:xfrm>
            </p:grpSpPr>
            <p:sp>
              <p:nvSpPr>
                <p:cNvPr id="3666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308" y="-1"/>
                  <a:ext cx="873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624" name="Group 32"/>
                <p:cNvGrpSpPr>
                  <a:grpSpLocks/>
                </p:cNvGrpSpPr>
                <p:nvPr/>
              </p:nvGrpSpPr>
              <p:grpSpPr bwMode="auto">
                <a:xfrm>
                  <a:off x="1308" y="0"/>
                  <a:ext cx="873" cy="864"/>
                  <a:chOff x="1308" y="0"/>
                  <a:chExt cx="873" cy="864"/>
                </a:xfrm>
              </p:grpSpPr>
              <p:sp>
                <p:nvSpPr>
                  <p:cNvPr id="2362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320" y="0"/>
                    <a:ext cx="849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 dirty="0" err="1">
                        <a:effectLst/>
                        <a:latin typeface="Arial" charset="0"/>
                        <a:cs typeface="Times New Roman" pitchFamily="18" charset="0"/>
                      </a:rPr>
                      <a:t>Sonderkranken-häuser</a:t>
                    </a:r>
                    <a:r>
                      <a:rPr lang="en-US" dirty="0">
                        <a:effectLst/>
                        <a:latin typeface="Arial" charset="0"/>
                        <a:cs typeface="Times New Roman" pitchFamily="18" charset="0"/>
                      </a:rPr>
                      <a:t> </a:t>
                    </a:r>
                    <a:r>
                      <a:rPr lang="en-US" sz="1200" dirty="0">
                        <a:effectLst/>
                        <a:latin typeface="Arial" charset="0"/>
                        <a:cs typeface="Times New Roman" pitchFamily="18" charset="0"/>
                      </a:rPr>
                      <a:t>(</a:t>
                    </a:r>
                    <a:r>
                      <a:rPr lang="en-US" sz="1200" dirty="0" err="1">
                        <a:effectLst/>
                        <a:latin typeface="Arial" charset="0"/>
                        <a:cs typeface="Times New Roman" pitchFamily="18" charset="0"/>
                      </a:rPr>
                      <a:t>z.B</a:t>
                    </a:r>
                    <a:r>
                      <a:rPr lang="en-US" sz="1200" dirty="0">
                        <a:effectLst/>
                        <a:latin typeface="Arial" charset="0"/>
                        <a:cs typeface="Times New Roman" pitchFamily="18" charset="0"/>
                      </a:rPr>
                      <a:t>. </a:t>
                    </a:r>
                    <a:r>
                      <a:rPr lang="en-US" sz="1200" dirty="0" err="1">
                        <a:effectLst/>
                        <a:latin typeface="Arial" charset="0"/>
                        <a:cs typeface="Times New Roman" pitchFamily="18" charset="0"/>
                      </a:rPr>
                      <a:t>Lungenheilanstalten</a:t>
                    </a:r>
                    <a:r>
                      <a:rPr lang="en-US" sz="1200" dirty="0">
                        <a:effectLst/>
                        <a:latin typeface="Arial" charset="0"/>
                        <a:cs typeface="Times New Roman" pitchFamily="18" charset="0"/>
                      </a:rPr>
                      <a:t>)</a:t>
                    </a:r>
                  </a:p>
                  <a:p>
                    <a:pPr eaLnBrk="0" hangingPunct="0"/>
                    <a:endParaRPr lang="en-US" sz="2400" dirty="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23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308" y="-1"/>
                    <a:ext cx="873" cy="864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62" name="Group 38"/>
              <p:cNvGrpSpPr>
                <a:grpSpLocks/>
              </p:cNvGrpSpPr>
              <p:nvPr/>
            </p:nvGrpSpPr>
            <p:grpSpPr bwMode="auto">
              <a:xfrm>
                <a:off x="2181" y="0"/>
                <a:ext cx="873" cy="864"/>
                <a:chOff x="2181" y="0"/>
                <a:chExt cx="873" cy="864"/>
              </a:xfrm>
            </p:grpSpPr>
            <p:sp>
              <p:nvSpPr>
                <p:cNvPr id="366629" name="Rectangle 37"/>
                <p:cNvSpPr>
                  <a:spLocks noChangeArrowheads="1"/>
                </p:cNvSpPr>
                <p:nvPr/>
              </p:nvSpPr>
              <p:spPr bwMode="auto">
                <a:xfrm>
                  <a:off x="2181" y="-1"/>
                  <a:ext cx="873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620" name="Group 36"/>
                <p:cNvGrpSpPr>
                  <a:grpSpLocks/>
                </p:cNvGrpSpPr>
                <p:nvPr/>
              </p:nvGrpSpPr>
              <p:grpSpPr bwMode="auto">
                <a:xfrm>
                  <a:off x="2181" y="0"/>
                  <a:ext cx="873" cy="864"/>
                  <a:chOff x="2181" y="0"/>
                  <a:chExt cx="873" cy="864"/>
                </a:xfrm>
              </p:grpSpPr>
              <p:sp>
                <p:nvSpPr>
                  <p:cNvPr id="23621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2193" y="0"/>
                    <a:ext cx="849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Krankenhäuser         insgesamt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2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2181" y="-1"/>
                    <a:ext cx="873" cy="864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63" name="Group 42"/>
              <p:cNvGrpSpPr>
                <a:grpSpLocks/>
              </p:cNvGrpSpPr>
              <p:nvPr/>
            </p:nvGrpSpPr>
            <p:grpSpPr bwMode="auto">
              <a:xfrm>
                <a:off x="0" y="864"/>
                <a:ext cx="490" cy="672"/>
                <a:chOff x="0" y="864"/>
                <a:chExt cx="490" cy="672"/>
              </a:xfrm>
            </p:grpSpPr>
            <p:sp>
              <p:nvSpPr>
                <p:cNvPr id="366633" name="Rectangle 41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616" name="Group 40"/>
                <p:cNvGrpSpPr>
                  <a:grpSpLocks/>
                </p:cNvGrpSpPr>
                <p:nvPr/>
              </p:nvGrpSpPr>
              <p:grpSpPr bwMode="auto">
                <a:xfrm>
                  <a:off x="0" y="864"/>
                  <a:ext cx="490" cy="672"/>
                  <a:chOff x="0" y="864"/>
                  <a:chExt cx="490" cy="672"/>
                </a:xfrm>
              </p:grpSpPr>
              <p:sp>
                <p:nvSpPr>
                  <p:cNvPr id="2361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864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1960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3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864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64" name="Group 44"/>
              <p:cNvGrpSpPr>
                <a:grpSpLocks/>
              </p:cNvGrpSpPr>
              <p:nvPr/>
            </p:nvGrpSpPr>
            <p:grpSpPr bwMode="auto">
              <a:xfrm>
                <a:off x="490" y="864"/>
                <a:ext cx="818" cy="672"/>
                <a:chOff x="490" y="864"/>
                <a:chExt cx="818" cy="672"/>
              </a:xfrm>
            </p:grpSpPr>
            <p:sp>
              <p:nvSpPr>
                <p:cNvPr id="23613" name="Rectangle 8"/>
                <p:cNvSpPr>
                  <a:spLocks noChangeArrowheads="1"/>
                </p:cNvSpPr>
                <p:nvPr/>
              </p:nvSpPr>
              <p:spPr bwMode="auto">
                <a:xfrm>
                  <a:off x="502" y="864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136.610.087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35" name="Rectangle 43"/>
                <p:cNvSpPr>
                  <a:spLocks noChangeArrowheads="1"/>
                </p:cNvSpPr>
                <p:nvPr/>
              </p:nvSpPr>
              <p:spPr bwMode="auto">
                <a:xfrm>
                  <a:off x="490" y="864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65" name="Group 46"/>
              <p:cNvGrpSpPr>
                <a:grpSpLocks/>
              </p:cNvGrpSpPr>
              <p:nvPr/>
            </p:nvGrpSpPr>
            <p:grpSpPr bwMode="auto">
              <a:xfrm>
                <a:off x="1308" y="864"/>
                <a:ext cx="873" cy="672"/>
                <a:chOff x="1308" y="864"/>
                <a:chExt cx="873" cy="672"/>
              </a:xfrm>
            </p:grpSpPr>
            <p:sp>
              <p:nvSpPr>
                <p:cNvPr id="23611" name="Rectangle 9"/>
                <p:cNvSpPr>
                  <a:spLocks noChangeArrowheads="1"/>
                </p:cNvSpPr>
                <p:nvPr/>
              </p:nvSpPr>
              <p:spPr bwMode="auto">
                <a:xfrm>
                  <a:off x="1320" y="864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61.985.253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37" name="Rectangle 45"/>
                <p:cNvSpPr>
                  <a:spLocks noChangeArrowheads="1"/>
                </p:cNvSpPr>
                <p:nvPr/>
              </p:nvSpPr>
              <p:spPr bwMode="auto">
                <a:xfrm>
                  <a:off x="1308" y="864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66" name="Group 48"/>
              <p:cNvGrpSpPr>
                <a:grpSpLocks/>
              </p:cNvGrpSpPr>
              <p:nvPr/>
            </p:nvGrpSpPr>
            <p:grpSpPr bwMode="auto">
              <a:xfrm>
                <a:off x="2181" y="864"/>
                <a:ext cx="873" cy="672"/>
                <a:chOff x="2181" y="864"/>
                <a:chExt cx="873" cy="672"/>
              </a:xfrm>
            </p:grpSpPr>
            <p:sp>
              <p:nvSpPr>
                <p:cNvPr id="23609" name="Rectangle 10"/>
                <p:cNvSpPr>
                  <a:spLocks noChangeArrowheads="1"/>
                </p:cNvSpPr>
                <p:nvPr/>
              </p:nvSpPr>
              <p:spPr bwMode="auto">
                <a:xfrm>
                  <a:off x="2193" y="864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198.595.340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39" name="Rectangle 47"/>
                <p:cNvSpPr>
                  <a:spLocks noChangeArrowheads="1"/>
                </p:cNvSpPr>
                <p:nvPr/>
              </p:nvSpPr>
              <p:spPr bwMode="auto">
                <a:xfrm>
                  <a:off x="2181" y="864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67" name="Group 52"/>
              <p:cNvGrpSpPr>
                <a:grpSpLocks/>
              </p:cNvGrpSpPr>
              <p:nvPr/>
            </p:nvGrpSpPr>
            <p:grpSpPr bwMode="auto">
              <a:xfrm>
                <a:off x="0" y="1536"/>
                <a:ext cx="490" cy="672"/>
                <a:chOff x="0" y="1536"/>
                <a:chExt cx="490" cy="672"/>
              </a:xfrm>
            </p:grpSpPr>
            <p:sp>
              <p:nvSpPr>
                <p:cNvPr id="366643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1536"/>
                  <a:ext cx="490" cy="6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606" name="Group 50"/>
                <p:cNvGrpSpPr>
                  <a:grpSpLocks/>
                </p:cNvGrpSpPr>
                <p:nvPr/>
              </p:nvGrpSpPr>
              <p:grpSpPr bwMode="auto">
                <a:xfrm>
                  <a:off x="0" y="1536"/>
                  <a:ext cx="490" cy="672"/>
                  <a:chOff x="0" y="1536"/>
                  <a:chExt cx="490" cy="672"/>
                </a:xfrm>
              </p:grpSpPr>
              <p:sp>
                <p:nvSpPr>
                  <p:cNvPr id="2360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1536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1970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4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536"/>
                    <a:ext cx="490" cy="671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68" name="Group 54"/>
              <p:cNvGrpSpPr>
                <a:grpSpLocks/>
              </p:cNvGrpSpPr>
              <p:nvPr/>
            </p:nvGrpSpPr>
            <p:grpSpPr bwMode="auto">
              <a:xfrm>
                <a:off x="490" y="1536"/>
                <a:ext cx="818" cy="672"/>
                <a:chOff x="490" y="1536"/>
                <a:chExt cx="818" cy="672"/>
              </a:xfrm>
            </p:grpSpPr>
            <p:sp>
              <p:nvSpPr>
                <p:cNvPr id="23603" name="Rectangle 12"/>
                <p:cNvSpPr>
                  <a:spLocks noChangeArrowheads="1"/>
                </p:cNvSpPr>
                <p:nvPr/>
              </p:nvSpPr>
              <p:spPr bwMode="auto">
                <a:xfrm>
                  <a:off x="502" y="1536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144.849.231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45" name="Rectangle 53"/>
                <p:cNvSpPr>
                  <a:spLocks noChangeArrowheads="1"/>
                </p:cNvSpPr>
                <p:nvPr/>
              </p:nvSpPr>
              <p:spPr bwMode="auto">
                <a:xfrm>
                  <a:off x="490" y="1536"/>
                  <a:ext cx="818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69" name="Group 56"/>
              <p:cNvGrpSpPr>
                <a:grpSpLocks/>
              </p:cNvGrpSpPr>
              <p:nvPr/>
            </p:nvGrpSpPr>
            <p:grpSpPr bwMode="auto">
              <a:xfrm>
                <a:off x="1308" y="1536"/>
                <a:ext cx="873" cy="672"/>
                <a:chOff x="1308" y="1536"/>
                <a:chExt cx="873" cy="672"/>
              </a:xfrm>
            </p:grpSpPr>
            <p:sp>
              <p:nvSpPr>
                <p:cNvPr id="23601" name="Rectangle 13"/>
                <p:cNvSpPr>
                  <a:spLocks noChangeArrowheads="1"/>
                </p:cNvSpPr>
                <p:nvPr/>
              </p:nvSpPr>
              <p:spPr bwMode="auto">
                <a:xfrm>
                  <a:off x="1320" y="1536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75.976.597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47" name="Rectangle 55"/>
                <p:cNvSpPr>
                  <a:spLocks noChangeArrowheads="1"/>
                </p:cNvSpPr>
                <p:nvPr/>
              </p:nvSpPr>
              <p:spPr bwMode="auto">
                <a:xfrm>
                  <a:off x="1308" y="1536"/>
                  <a:ext cx="873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0" name="Group 58"/>
              <p:cNvGrpSpPr>
                <a:grpSpLocks/>
              </p:cNvGrpSpPr>
              <p:nvPr/>
            </p:nvGrpSpPr>
            <p:grpSpPr bwMode="auto">
              <a:xfrm>
                <a:off x="2181" y="1536"/>
                <a:ext cx="873" cy="672"/>
                <a:chOff x="2181" y="1536"/>
                <a:chExt cx="873" cy="672"/>
              </a:xfrm>
            </p:grpSpPr>
            <p:sp>
              <p:nvSpPr>
                <p:cNvPr id="23599" name="Rectangle 14"/>
                <p:cNvSpPr>
                  <a:spLocks noChangeArrowheads="1"/>
                </p:cNvSpPr>
                <p:nvPr/>
              </p:nvSpPr>
              <p:spPr bwMode="auto">
                <a:xfrm>
                  <a:off x="2193" y="1536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220.825.828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49" name="Rectangle 57"/>
                <p:cNvSpPr>
                  <a:spLocks noChangeArrowheads="1"/>
                </p:cNvSpPr>
                <p:nvPr/>
              </p:nvSpPr>
              <p:spPr bwMode="auto">
                <a:xfrm>
                  <a:off x="2181" y="1536"/>
                  <a:ext cx="873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1" name="Group 62"/>
              <p:cNvGrpSpPr>
                <a:grpSpLocks/>
              </p:cNvGrpSpPr>
              <p:nvPr/>
            </p:nvGrpSpPr>
            <p:grpSpPr bwMode="auto">
              <a:xfrm>
                <a:off x="0" y="2208"/>
                <a:ext cx="490" cy="672"/>
                <a:chOff x="0" y="2208"/>
                <a:chExt cx="490" cy="672"/>
              </a:xfrm>
            </p:grpSpPr>
            <p:sp>
              <p:nvSpPr>
                <p:cNvPr id="366653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2208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596" name="Group 60"/>
                <p:cNvGrpSpPr>
                  <a:grpSpLocks/>
                </p:cNvGrpSpPr>
                <p:nvPr/>
              </p:nvGrpSpPr>
              <p:grpSpPr bwMode="auto">
                <a:xfrm>
                  <a:off x="0" y="2208"/>
                  <a:ext cx="490" cy="672"/>
                  <a:chOff x="0" y="2208"/>
                  <a:chExt cx="490" cy="672"/>
                </a:xfrm>
              </p:grpSpPr>
              <p:sp>
                <p:nvSpPr>
                  <p:cNvPr id="23597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208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51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08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72" name="Group 64"/>
              <p:cNvGrpSpPr>
                <a:grpSpLocks/>
              </p:cNvGrpSpPr>
              <p:nvPr/>
            </p:nvGrpSpPr>
            <p:grpSpPr bwMode="auto">
              <a:xfrm>
                <a:off x="490" y="2208"/>
                <a:ext cx="818" cy="672"/>
                <a:chOff x="490" y="2208"/>
                <a:chExt cx="818" cy="672"/>
              </a:xfrm>
            </p:grpSpPr>
            <p:sp>
              <p:nvSpPr>
                <p:cNvPr id="23593" name="Rectangle 16"/>
                <p:cNvSpPr>
                  <a:spLocks noChangeArrowheads="1"/>
                </p:cNvSpPr>
                <p:nvPr/>
              </p:nvSpPr>
              <p:spPr bwMode="auto">
                <a:xfrm>
                  <a:off x="502" y="2208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145.360.518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55" name="Rectangle 63"/>
                <p:cNvSpPr>
                  <a:spLocks noChangeArrowheads="1"/>
                </p:cNvSpPr>
                <p:nvPr/>
              </p:nvSpPr>
              <p:spPr bwMode="auto">
                <a:xfrm>
                  <a:off x="490" y="2208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3" name="Group 66"/>
              <p:cNvGrpSpPr>
                <a:grpSpLocks/>
              </p:cNvGrpSpPr>
              <p:nvPr/>
            </p:nvGrpSpPr>
            <p:grpSpPr bwMode="auto">
              <a:xfrm>
                <a:off x="1308" y="2208"/>
                <a:ext cx="873" cy="672"/>
                <a:chOff x="1308" y="2208"/>
                <a:chExt cx="873" cy="672"/>
              </a:xfrm>
            </p:grpSpPr>
            <p:sp>
              <p:nvSpPr>
                <p:cNvPr id="23591" name="Rectangle 17"/>
                <p:cNvSpPr>
                  <a:spLocks noChangeArrowheads="1"/>
                </p:cNvSpPr>
                <p:nvPr/>
              </p:nvSpPr>
              <p:spPr bwMode="auto">
                <a:xfrm>
                  <a:off x="1320" y="2208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74.524.280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57" name="Rectangle 65"/>
                <p:cNvSpPr>
                  <a:spLocks noChangeArrowheads="1"/>
                </p:cNvSpPr>
                <p:nvPr/>
              </p:nvSpPr>
              <p:spPr bwMode="auto">
                <a:xfrm>
                  <a:off x="1308" y="2208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4" name="Group 68"/>
              <p:cNvGrpSpPr>
                <a:grpSpLocks/>
              </p:cNvGrpSpPr>
              <p:nvPr/>
            </p:nvGrpSpPr>
            <p:grpSpPr bwMode="auto">
              <a:xfrm>
                <a:off x="2181" y="2208"/>
                <a:ext cx="873" cy="672"/>
                <a:chOff x="2181" y="2208"/>
                <a:chExt cx="873" cy="672"/>
              </a:xfrm>
            </p:grpSpPr>
            <p:sp>
              <p:nvSpPr>
                <p:cNvPr id="23589" name="Rectangle 18"/>
                <p:cNvSpPr>
                  <a:spLocks noChangeArrowheads="1"/>
                </p:cNvSpPr>
                <p:nvPr/>
              </p:nvSpPr>
              <p:spPr bwMode="auto">
                <a:xfrm>
                  <a:off x="2193" y="2208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219.884.798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59" name="Rectangle 67"/>
                <p:cNvSpPr>
                  <a:spLocks noChangeArrowheads="1"/>
                </p:cNvSpPr>
                <p:nvPr/>
              </p:nvSpPr>
              <p:spPr bwMode="auto">
                <a:xfrm>
                  <a:off x="2181" y="2208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5" name="Group 72"/>
              <p:cNvGrpSpPr>
                <a:grpSpLocks/>
              </p:cNvGrpSpPr>
              <p:nvPr/>
            </p:nvGrpSpPr>
            <p:grpSpPr bwMode="auto">
              <a:xfrm>
                <a:off x="0" y="2880"/>
                <a:ext cx="490" cy="672"/>
                <a:chOff x="0" y="2880"/>
                <a:chExt cx="490" cy="672"/>
              </a:xfrm>
            </p:grpSpPr>
            <p:sp>
              <p:nvSpPr>
                <p:cNvPr id="366663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3586" name="Group 70"/>
                <p:cNvGrpSpPr>
                  <a:grpSpLocks/>
                </p:cNvGrpSpPr>
                <p:nvPr/>
              </p:nvGrpSpPr>
              <p:grpSpPr bwMode="auto">
                <a:xfrm>
                  <a:off x="0" y="2880"/>
                  <a:ext cx="490" cy="672"/>
                  <a:chOff x="0" y="2880"/>
                  <a:chExt cx="490" cy="672"/>
                </a:xfrm>
              </p:grpSpPr>
              <p:sp>
                <p:nvSpPr>
                  <p:cNvPr id="2358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880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1989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6661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880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3576" name="Group 74"/>
              <p:cNvGrpSpPr>
                <a:grpSpLocks/>
              </p:cNvGrpSpPr>
              <p:nvPr/>
            </p:nvGrpSpPr>
            <p:grpSpPr bwMode="auto">
              <a:xfrm>
                <a:off x="490" y="2880"/>
                <a:ext cx="818" cy="672"/>
                <a:chOff x="490" y="2880"/>
                <a:chExt cx="818" cy="672"/>
              </a:xfrm>
            </p:grpSpPr>
            <p:sp>
              <p:nvSpPr>
                <p:cNvPr id="23583" name="Rectangle 20"/>
                <p:cNvSpPr>
                  <a:spLocks noChangeArrowheads="1"/>
                </p:cNvSpPr>
                <p:nvPr/>
              </p:nvSpPr>
              <p:spPr bwMode="auto">
                <a:xfrm>
                  <a:off x="502" y="2880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149.496.503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65" name="Rectangle 73"/>
                <p:cNvSpPr>
                  <a:spLocks noChangeArrowheads="1"/>
                </p:cNvSpPr>
                <p:nvPr/>
              </p:nvSpPr>
              <p:spPr bwMode="auto">
                <a:xfrm>
                  <a:off x="490" y="2880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7" name="Group 76"/>
              <p:cNvGrpSpPr>
                <a:grpSpLocks/>
              </p:cNvGrpSpPr>
              <p:nvPr/>
            </p:nvGrpSpPr>
            <p:grpSpPr bwMode="auto">
              <a:xfrm>
                <a:off x="1308" y="2880"/>
                <a:ext cx="873" cy="672"/>
                <a:chOff x="1308" y="2880"/>
                <a:chExt cx="873" cy="672"/>
              </a:xfrm>
            </p:grpSpPr>
            <p:sp>
              <p:nvSpPr>
                <p:cNvPr id="23581" name="Rectangle 21"/>
                <p:cNvSpPr>
                  <a:spLocks noChangeArrowheads="1"/>
                </p:cNvSpPr>
                <p:nvPr/>
              </p:nvSpPr>
              <p:spPr bwMode="auto">
                <a:xfrm>
                  <a:off x="1320" y="2880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17.750.476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67" name="Rectangle 75"/>
                <p:cNvSpPr>
                  <a:spLocks noChangeArrowheads="1"/>
                </p:cNvSpPr>
                <p:nvPr/>
              </p:nvSpPr>
              <p:spPr bwMode="auto">
                <a:xfrm>
                  <a:off x="1308" y="2880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3578" name="Group 78"/>
              <p:cNvGrpSpPr>
                <a:grpSpLocks/>
              </p:cNvGrpSpPr>
              <p:nvPr/>
            </p:nvGrpSpPr>
            <p:grpSpPr bwMode="auto">
              <a:xfrm>
                <a:off x="2181" y="2880"/>
                <a:ext cx="873" cy="672"/>
                <a:chOff x="2181" y="2880"/>
                <a:chExt cx="873" cy="672"/>
              </a:xfrm>
            </p:grpSpPr>
            <p:sp>
              <p:nvSpPr>
                <p:cNvPr id="23579" name="Rectangle 22"/>
                <p:cNvSpPr>
                  <a:spLocks noChangeArrowheads="1"/>
                </p:cNvSpPr>
                <p:nvPr/>
              </p:nvSpPr>
              <p:spPr bwMode="auto">
                <a:xfrm>
                  <a:off x="2193" y="2880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167.246.979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6669" name="Rectangle 77"/>
                <p:cNvSpPr>
                  <a:spLocks noChangeArrowheads="1"/>
                </p:cNvSpPr>
                <p:nvPr/>
              </p:nvSpPr>
              <p:spPr bwMode="auto">
                <a:xfrm>
                  <a:off x="2181" y="2880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366672" name="Rectangle 80"/>
            <p:cNvSpPr>
              <a:spLocks noChangeArrowheads="1"/>
            </p:cNvSpPr>
            <p:nvPr/>
          </p:nvSpPr>
          <p:spPr bwMode="auto">
            <a:xfrm>
              <a:off x="-3" y="-3"/>
              <a:ext cx="3060" cy="35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3556" name="Text Box 82"/>
          <p:cNvSpPr txBox="1">
            <a:spLocks noChangeArrowheads="1"/>
          </p:cNvSpPr>
          <p:nvPr/>
        </p:nvSpPr>
        <p:spPr bwMode="auto">
          <a:xfrm>
            <a:off x="250825" y="6613525"/>
            <a:ext cx="388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000" b="1">
                <a:effectLst/>
                <a:latin typeface="Helvetica" pitchFamily="34" charset="0"/>
              </a:rPr>
              <a:t>Quelle: destatis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7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80"/>
          <p:cNvGrpSpPr>
            <a:grpSpLocks/>
          </p:cNvGrpSpPr>
          <p:nvPr/>
        </p:nvGrpSpPr>
        <p:grpSpPr bwMode="auto">
          <a:xfrm>
            <a:off x="0" y="1981200"/>
            <a:ext cx="9140825" cy="4318000"/>
            <a:chOff x="-3" y="-3"/>
            <a:chExt cx="3060" cy="3558"/>
          </a:xfrm>
        </p:grpSpPr>
        <p:grpSp>
          <p:nvGrpSpPr>
            <p:cNvPr id="21509" name="Group 78"/>
            <p:cNvGrpSpPr>
              <a:grpSpLocks/>
            </p:cNvGrpSpPr>
            <p:nvPr/>
          </p:nvGrpSpPr>
          <p:grpSpPr bwMode="auto">
            <a:xfrm>
              <a:off x="0" y="0"/>
              <a:ext cx="3054" cy="3552"/>
              <a:chOff x="0" y="0"/>
              <a:chExt cx="3054" cy="3552"/>
            </a:xfrm>
          </p:grpSpPr>
          <p:grpSp>
            <p:nvGrpSpPr>
              <p:cNvPr id="21511" name="Group 25"/>
              <p:cNvGrpSpPr>
                <a:grpSpLocks/>
              </p:cNvGrpSpPr>
              <p:nvPr/>
            </p:nvGrpSpPr>
            <p:grpSpPr bwMode="auto">
              <a:xfrm>
                <a:off x="0" y="0"/>
                <a:ext cx="490" cy="864"/>
                <a:chOff x="0" y="0"/>
                <a:chExt cx="490" cy="864"/>
              </a:xfrm>
            </p:grpSpPr>
            <p:sp>
              <p:nvSpPr>
                <p:cNvPr id="364568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90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84" name="Group 2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90" cy="864"/>
                  <a:chOff x="0" y="0"/>
                  <a:chExt cx="490" cy="864"/>
                </a:xfrm>
              </p:grpSpPr>
              <p:sp>
                <p:nvSpPr>
                  <p:cNvPr id="21585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0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 sz="1200">
                        <a:effectLst/>
                        <a:latin typeface="Arial" charset="0"/>
                        <a:cs typeface="Times New Roman" pitchFamily="18" charset="0"/>
                      </a:rPr>
                      <a:t> </a:t>
                    </a: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566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90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12" name="Group 29"/>
              <p:cNvGrpSpPr>
                <a:grpSpLocks/>
              </p:cNvGrpSpPr>
              <p:nvPr/>
            </p:nvGrpSpPr>
            <p:grpSpPr bwMode="auto">
              <a:xfrm>
                <a:off x="490" y="0"/>
                <a:ext cx="818" cy="864"/>
                <a:chOff x="490" y="0"/>
                <a:chExt cx="818" cy="864"/>
              </a:xfrm>
            </p:grpSpPr>
            <p:sp>
              <p:nvSpPr>
                <p:cNvPr id="364572" name="Rectangle 28"/>
                <p:cNvSpPr>
                  <a:spLocks noChangeArrowheads="1"/>
                </p:cNvSpPr>
                <p:nvPr/>
              </p:nvSpPr>
              <p:spPr bwMode="auto">
                <a:xfrm>
                  <a:off x="490" y="0"/>
                  <a:ext cx="818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80" name="Group 27"/>
                <p:cNvGrpSpPr>
                  <a:grpSpLocks/>
                </p:cNvGrpSpPr>
                <p:nvPr/>
              </p:nvGrpSpPr>
              <p:grpSpPr bwMode="auto">
                <a:xfrm>
                  <a:off x="490" y="0"/>
                  <a:ext cx="818" cy="864"/>
                  <a:chOff x="490" y="0"/>
                  <a:chExt cx="818" cy="864"/>
                </a:xfrm>
              </p:grpSpPr>
              <p:sp>
                <p:nvSpPr>
                  <p:cNvPr id="21581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0"/>
                    <a:ext cx="794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Krankenhäuser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57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0"/>
                    <a:ext cx="818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13" name="Group 33"/>
              <p:cNvGrpSpPr>
                <a:grpSpLocks/>
              </p:cNvGrpSpPr>
              <p:nvPr/>
            </p:nvGrpSpPr>
            <p:grpSpPr bwMode="auto">
              <a:xfrm>
                <a:off x="1308" y="0"/>
                <a:ext cx="873" cy="864"/>
                <a:chOff x="1308" y="0"/>
                <a:chExt cx="873" cy="864"/>
              </a:xfrm>
            </p:grpSpPr>
            <p:sp>
              <p:nvSpPr>
                <p:cNvPr id="364576" name="Rectangle 32"/>
                <p:cNvSpPr>
                  <a:spLocks noChangeArrowheads="1"/>
                </p:cNvSpPr>
                <p:nvPr/>
              </p:nvSpPr>
              <p:spPr bwMode="auto">
                <a:xfrm>
                  <a:off x="1308" y="0"/>
                  <a:ext cx="873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76" name="Group 31"/>
                <p:cNvGrpSpPr>
                  <a:grpSpLocks/>
                </p:cNvGrpSpPr>
                <p:nvPr/>
              </p:nvGrpSpPr>
              <p:grpSpPr bwMode="auto">
                <a:xfrm>
                  <a:off x="1308" y="0"/>
                  <a:ext cx="873" cy="864"/>
                  <a:chOff x="1308" y="0"/>
                  <a:chExt cx="873" cy="864"/>
                </a:xfrm>
              </p:grpSpPr>
              <p:sp>
                <p:nvSpPr>
                  <p:cNvPr id="21577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1320" y="0"/>
                    <a:ext cx="849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57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308" y="0"/>
                    <a:ext cx="873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14" name="Group 37"/>
              <p:cNvGrpSpPr>
                <a:grpSpLocks/>
              </p:cNvGrpSpPr>
              <p:nvPr/>
            </p:nvGrpSpPr>
            <p:grpSpPr bwMode="auto">
              <a:xfrm>
                <a:off x="2181" y="0"/>
                <a:ext cx="873" cy="864"/>
                <a:chOff x="2181" y="0"/>
                <a:chExt cx="873" cy="864"/>
              </a:xfrm>
            </p:grpSpPr>
            <p:sp>
              <p:nvSpPr>
                <p:cNvPr id="364580" name="Rectangle 36"/>
                <p:cNvSpPr>
                  <a:spLocks noChangeArrowheads="1"/>
                </p:cNvSpPr>
                <p:nvPr/>
              </p:nvSpPr>
              <p:spPr bwMode="auto">
                <a:xfrm>
                  <a:off x="2181" y="0"/>
                  <a:ext cx="873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72" name="Group 35"/>
                <p:cNvGrpSpPr>
                  <a:grpSpLocks/>
                </p:cNvGrpSpPr>
                <p:nvPr/>
              </p:nvGrpSpPr>
              <p:grpSpPr bwMode="auto">
                <a:xfrm>
                  <a:off x="2181" y="0"/>
                  <a:ext cx="873" cy="864"/>
                  <a:chOff x="2181" y="0"/>
                  <a:chExt cx="873" cy="864"/>
                </a:xfrm>
              </p:grpSpPr>
              <p:sp>
                <p:nvSpPr>
                  <p:cNvPr id="2157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193" y="0"/>
                    <a:ext cx="849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Betten/Krankenhaus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578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181" y="0"/>
                    <a:ext cx="873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15" name="Group 41"/>
              <p:cNvGrpSpPr>
                <a:grpSpLocks/>
              </p:cNvGrpSpPr>
              <p:nvPr/>
            </p:nvGrpSpPr>
            <p:grpSpPr bwMode="auto">
              <a:xfrm>
                <a:off x="0" y="864"/>
                <a:ext cx="490" cy="672"/>
                <a:chOff x="0" y="864"/>
                <a:chExt cx="490" cy="672"/>
              </a:xfrm>
            </p:grpSpPr>
            <p:sp>
              <p:nvSpPr>
                <p:cNvPr id="364584" name="Rectangle 40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490" cy="6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68" name="Group 39"/>
                <p:cNvGrpSpPr>
                  <a:grpSpLocks/>
                </p:cNvGrpSpPr>
                <p:nvPr/>
              </p:nvGrpSpPr>
              <p:grpSpPr bwMode="auto">
                <a:xfrm>
                  <a:off x="0" y="864"/>
                  <a:ext cx="490" cy="672"/>
                  <a:chOff x="0" y="864"/>
                  <a:chExt cx="490" cy="672"/>
                </a:xfrm>
              </p:grpSpPr>
              <p:sp>
                <p:nvSpPr>
                  <p:cNvPr id="21569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864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1960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582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864"/>
                    <a:ext cx="490" cy="671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16" name="Group 43"/>
              <p:cNvGrpSpPr>
                <a:grpSpLocks/>
              </p:cNvGrpSpPr>
              <p:nvPr/>
            </p:nvGrpSpPr>
            <p:grpSpPr bwMode="auto">
              <a:xfrm>
                <a:off x="490" y="864"/>
                <a:ext cx="818" cy="672"/>
                <a:chOff x="490" y="864"/>
                <a:chExt cx="818" cy="672"/>
              </a:xfrm>
            </p:grpSpPr>
            <p:sp>
              <p:nvSpPr>
                <p:cNvPr id="21565" name="Rectangle 7"/>
                <p:cNvSpPr>
                  <a:spLocks noChangeArrowheads="1"/>
                </p:cNvSpPr>
                <p:nvPr/>
              </p:nvSpPr>
              <p:spPr bwMode="auto">
                <a:xfrm>
                  <a:off x="502" y="864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dirty="0">
                      <a:effectLst/>
                      <a:latin typeface="Arial" charset="0"/>
                      <a:cs typeface="Times New Roman" pitchFamily="18" charset="0"/>
                    </a:rPr>
                    <a:t>822</a:t>
                  </a:r>
                  <a:endParaRPr lang="en-US" sz="1200" dirty="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 dirty="0">
                    <a:effectLst/>
                    <a:latin typeface="Arial" charset="0"/>
                  </a:endParaRPr>
                </a:p>
              </p:txBody>
            </p:sp>
            <p:sp>
              <p:nvSpPr>
                <p:cNvPr id="364586" name="Rectangle 42"/>
                <p:cNvSpPr>
                  <a:spLocks noChangeArrowheads="1"/>
                </p:cNvSpPr>
                <p:nvPr/>
              </p:nvSpPr>
              <p:spPr bwMode="auto">
                <a:xfrm>
                  <a:off x="490" y="864"/>
                  <a:ext cx="818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17" name="Group 45"/>
              <p:cNvGrpSpPr>
                <a:grpSpLocks/>
              </p:cNvGrpSpPr>
              <p:nvPr/>
            </p:nvGrpSpPr>
            <p:grpSpPr bwMode="auto">
              <a:xfrm>
                <a:off x="1308" y="864"/>
                <a:ext cx="873" cy="672"/>
                <a:chOff x="1308" y="864"/>
                <a:chExt cx="873" cy="672"/>
              </a:xfrm>
            </p:grpSpPr>
            <p:sp>
              <p:nvSpPr>
                <p:cNvPr id="21563" name="Rectangle 8"/>
                <p:cNvSpPr>
                  <a:spLocks noChangeArrowheads="1"/>
                </p:cNvSpPr>
                <p:nvPr/>
              </p:nvSpPr>
              <p:spPr bwMode="auto">
                <a:xfrm>
                  <a:off x="1320" y="864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204.767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588" name="Rectangle 44"/>
                <p:cNvSpPr>
                  <a:spLocks noChangeArrowheads="1"/>
                </p:cNvSpPr>
                <p:nvPr/>
              </p:nvSpPr>
              <p:spPr bwMode="auto">
                <a:xfrm>
                  <a:off x="1308" y="864"/>
                  <a:ext cx="873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18" name="Group 47"/>
              <p:cNvGrpSpPr>
                <a:grpSpLocks/>
              </p:cNvGrpSpPr>
              <p:nvPr/>
            </p:nvGrpSpPr>
            <p:grpSpPr bwMode="auto">
              <a:xfrm>
                <a:off x="2181" y="864"/>
                <a:ext cx="873" cy="672"/>
                <a:chOff x="2181" y="864"/>
                <a:chExt cx="873" cy="672"/>
              </a:xfrm>
            </p:grpSpPr>
            <p:sp>
              <p:nvSpPr>
                <p:cNvPr id="21561" name="Rectangle 9"/>
                <p:cNvSpPr>
                  <a:spLocks noChangeArrowheads="1"/>
                </p:cNvSpPr>
                <p:nvPr/>
              </p:nvSpPr>
              <p:spPr bwMode="auto">
                <a:xfrm>
                  <a:off x="2193" y="864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249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590" name="Rectangle 46"/>
                <p:cNvSpPr>
                  <a:spLocks noChangeArrowheads="1"/>
                </p:cNvSpPr>
                <p:nvPr/>
              </p:nvSpPr>
              <p:spPr bwMode="auto">
                <a:xfrm>
                  <a:off x="2181" y="864"/>
                  <a:ext cx="873" cy="671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19" name="Group 51"/>
              <p:cNvGrpSpPr>
                <a:grpSpLocks/>
              </p:cNvGrpSpPr>
              <p:nvPr/>
            </p:nvGrpSpPr>
            <p:grpSpPr bwMode="auto">
              <a:xfrm>
                <a:off x="0" y="1536"/>
                <a:ext cx="490" cy="672"/>
                <a:chOff x="0" y="1536"/>
                <a:chExt cx="490" cy="672"/>
              </a:xfrm>
            </p:grpSpPr>
            <p:sp>
              <p:nvSpPr>
                <p:cNvPr id="364594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1535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58" name="Group 49"/>
                <p:cNvGrpSpPr>
                  <a:grpSpLocks/>
                </p:cNvGrpSpPr>
                <p:nvPr/>
              </p:nvGrpSpPr>
              <p:grpSpPr bwMode="auto">
                <a:xfrm>
                  <a:off x="0" y="1536"/>
                  <a:ext cx="490" cy="672"/>
                  <a:chOff x="0" y="1536"/>
                  <a:chExt cx="490" cy="672"/>
                </a:xfrm>
              </p:grpSpPr>
              <p:sp>
                <p:nvSpPr>
                  <p:cNvPr id="2155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1536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1970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59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535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20" name="Group 53"/>
              <p:cNvGrpSpPr>
                <a:grpSpLocks/>
              </p:cNvGrpSpPr>
              <p:nvPr/>
            </p:nvGrpSpPr>
            <p:grpSpPr bwMode="auto">
              <a:xfrm>
                <a:off x="490" y="1536"/>
                <a:ext cx="818" cy="672"/>
                <a:chOff x="490" y="1536"/>
                <a:chExt cx="818" cy="672"/>
              </a:xfrm>
            </p:grpSpPr>
            <p:sp>
              <p:nvSpPr>
                <p:cNvPr id="21555" name="Rectangle 11"/>
                <p:cNvSpPr>
                  <a:spLocks noChangeArrowheads="1"/>
                </p:cNvSpPr>
                <p:nvPr/>
              </p:nvSpPr>
              <p:spPr bwMode="auto">
                <a:xfrm>
                  <a:off x="502" y="1536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626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596" name="Rectangle 52"/>
                <p:cNvSpPr>
                  <a:spLocks noChangeArrowheads="1"/>
                </p:cNvSpPr>
                <p:nvPr/>
              </p:nvSpPr>
              <p:spPr bwMode="auto">
                <a:xfrm>
                  <a:off x="490" y="1535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1" name="Group 55"/>
              <p:cNvGrpSpPr>
                <a:grpSpLocks/>
              </p:cNvGrpSpPr>
              <p:nvPr/>
            </p:nvGrpSpPr>
            <p:grpSpPr bwMode="auto">
              <a:xfrm>
                <a:off x="1308" y="1536"/>
                <a:ext cx="873" cy="672"/>
                <a:chOff x="1308" y="1536"/>
                <a:chExt cx="873" cy="672"/>
              </a:xfrm>
            </p:grpSpPr>
            <p:sp>
              <p:nvSpPr>
                <p:cNvPr id="21553" name="Rectangle 12"/>
                <p:cNvSpPr>
                  <a:spLocks noChangeArrowheads="1"/>
                </p:cNvSpPr>
                <p:nvPr/>
              </p:nvSpPr>
              <p:spPr bwMode="auto">
                <a:xfrm>
                  <a:off x="1320" y="1536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190.025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598" name="Rectangle 54"/>
                <p:cNvSpPr>
                  <a:spLocks noChangeArrowheads="1"/>
                </p:cNvSpPr>
                <p:nvPr/>
              </p:nvSpPr>
              <p:spPr bwMode="auto">
                <a:xfrm>
                  <a:off x="1308" y="1535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2" name="Group 57"/>
              <p:cNvGrpSpPr>
                <a:grpSpLocks/>
              </p:cNvGrpSpPr>
              <p:nvPr/>
            </p:nvGrpSpPr>
            <p:grpSpPr bwMode="auto">
              <a:xfrm>
                <a:off x="2181" y="1536"/>
                <a:ext cx="873" cy="672"/>
                <a:chOff x="2181" y="1536"/>
                <a:chExt cx="873" cy="672"/>
              </a:xfrm>
            </p:grpSpPr>
            <p:sp>
              <p:nvSpPr>
                <p:cNvPr id="21551" name="Rectangle 13"/>
                <p:cNvSpPr>
                  <a:spLocks noChangeArrowheads="1"/>
                </p:cNvSpPr>
                <p:nvPr/>
              </p:nvSpPr>
              <p:spPr bwMode="auto">
                <a:xfrm>
                  <a:off x="2193" y="1536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304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00" name="Rectangle 56"/>
                <p:cNvSpPr>
                  <a:spLocks noChangeArrowheads="1"/>
                </p:cNvSpPr>
                <p:nvPr/>
              </p:nvSpPr>
              <p:spPr bwMode="auto">
                <a:xfrm>
                  <a:off x="2181" y="1535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3" name="Group 61"/>
              <p:cNvGrpSpPr>
                <a:grpSpLocks/>
              </p:cNvGrpSpPr>
              <p:nvPr/>
            </p:nvGrpSpPr>
            <p:grpSpPr bwMode="auto">
              <a:xfrm>
                <a:off x="0" y="2208"/>
                <a:ext cx="490" cy="672"/>
                <a:chOff x="0" y="2208"/>
                <a:chExt cx="490" cy="672"/>
              </a:xfrm>
            </p:grpSpPr>
            <p:sp>
              <p:nvSpPr>
                <p:cNvPr id="364604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2208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48" name="Group 59"/>
                <p:cNvGrpSpPr>
                  <a:grpSpLocks/>
                </p:cNvGrpSpPr>
                <p:nvPr/>
              </p:nvGrpSpPr>
              <p:grpSpPr bwMode="auto">
                <a:xfrm>
                  <a:off x="0" y="2208"/>
                  <a:ext cx="490" cy="672"/>
                  <a:chOff x="0" y="2208"/>
                  <a:chExt cx="490" cy="672"/>
                </a:xfrm>
              </p:grpSpPr>
              <p:sp>
                <p:nvSpPr>
                  <p:cNvPr id="2154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208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602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08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24" name="Group 63"/>
              <p:cNvGrpSpPr>
                <a:grpSpLocks/>
              </p:cNvGrpSpPr>
              <p:nvPr/>
            </p:nvGrpSpPr>
            <p:grpSpPr bwMode="auto">
              <a:xfrm>
                <a:off x="490" y="2208"/>
                <a:ext cx="818" cy="672"/>
                <a:chOff x="490" y="2208"/>
                <a:chExt cx="818" cy="672"/>
              </a:xfrm>
            </p:grpSpPr>
            <p:sp>
              <p:nvSpPr>
                <p:cNvPr id="21545" name="Rectangle 15"/>
                <p:cNvSpPr>
                  <a:spLocks noChangeArrowheads="1"/>
                </p:cNvSpPr>
                <p:nvPr/>
              </p:nvSpPr>
              <p:spPr bwMode="auto">
                <a:xfrm>
                  <a:off x="502" y="2208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549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06" name="Rectangle 62"/>
                <p:cNvSpPr>
                  <a:spLocks noChangeArrowheads="1"/>
                </p:cNvSpPr>
                <p:nvPr/>
              </p:nvSpPr>
              <p:spPr bwMode="auto">
                <a:xfrm>
                  <a:off x="490" y="2208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5" name="Group 65"/>
              <p:cNvGrpSpPr>
                <a:grpSpLocks/>
              </p:cNvGrpSpPr>
              <p:nvPr/>
            </p:nvGrpSpPr>
            <p:grpSpPr bwMode="auto">
              <a:xfrm>
                <a:off x="1308" y="2208"/>
                <a:ext cx="873" cy="672"/>
                <a:chOff x="1308" y="2208"/>
                <a:chExt cx="873" cy="672"/>
              </a:xfrm>
            </p:grpSpPr>
            <p:sp>
              <p:nvSpPr>
                <p:cNvPr id="21543" name="Rectangle 16"/>
                <p:cNvSpPr>
                  <a:spLocks noChangeArrowheads="1"/>
                </p:cNvSpPr>
                <p:nvPr/>
              </p:nvSpPr>
              <p:spPr bwMode="auto">
                <a:xfrm>
                  <a:off x="1320" y="2208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171.895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08" name="Rectangle 64"/>
                <p:cNvSpPr>
                  <a:spLocks noChangeArrowheads="1"/>
                </p:cNvSpPr>
                <p:nvPr/>
              </p:nvSpPr>
              <p:spPr bwMode="auto">
                <a:xfrm>
                  <a:off x="1308" y="2208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6" name="Group 67"/>
              <p:cNvGrpSpPr>
                <a:grpSpLocks/>
              </p:cNvGrpSpPr>
              <p:nvPr/>
            </p:nvGrpSpPr>
            <p:grpSpPr bwMode="auto">
              <a:xfrm>
                <a:off x="2181" y="2208"/>
                <a:ext cx="873" cy="672"/>
                <a:chOff x="2181" y="2208"/>
                <a:chExt cx="873" cy="672"/>
              </a:xfrm>
            </p:grpSpPr>
            <p:sp>
              <p:nvSpPr>
                <p:cNvPr id="21541" name="Rectangle 17"/>
                <p:cNvSpPr>
                  <a:spLocks noChangeArrowheads="1"/>
                </p:cNvSpPr>
                <p:nvPr/>
              </p:nvSpPr>
              <p:spPr bwMode="auto">
                <a:xfrm>
                  <a:off x="2193" y="2208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313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10" name="Rectangle 66"/>
                <p:cNvSpPr>
                  <a:spLocks noChangeArrowheads="1"/>
                </p:cNvSpPr>
                <p:nvPr/>
              </p:nvSpPr>
              <p:spPr bwMode="auto">
                <a:xfrm>
                  <a:off x="2181" y="2208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7" name="Group 71"/>
              <p:cNvGrpSpPr>
                <a:grpSpLocks/>
              </p:cNvGrpSpPr>
              <p:nvPr/>
            </p:nvGrpSpPr>
            <p:grpSpPr bwMode="auto">
              <a:xfrm>
                <a:off x="0" y="2880"/>
                <a:ext cx="490" cy="672"/>
                <a:chOff x="0" y="2880"/>
                <a:chExt cx="490" cy="672"/>
              </a:xfrm>
            </p:grpSpPr>
            <p:sp>
              <p:nvSpPr>
                <p:cNvPr id="364614" name="Rectangle 70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1538" name="Group 69"/>
                <p:cNvGrpSpPr>
                  <a:grpSpLocks/>
                </p:cNvGrpSpPr>
                <p:nvPr/>
              </p:nvGrpSpPr>
              <p:grpSpPr bwMode="auto">
                <a:xfrm>
                  <a:off x="0" y="2880"/>
                  <a:ext cx="490" cy="672"/>
                  <a:chOff x="0" y="2880"/>
                  <a:chExt cx="490" cy="672"/>
                </a:xfrm>
              </p:grpSpPr>
              <p:sp>
                <p:nvSpPr>
                  <p:cNvPr id="2153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880"/>
                    <a:ext cx="466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1989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4612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880"/>
                    <a:ext cx="490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1528" name="Group 73"/>
              <p:cNvGrpSpPr>
                <a:grpSpLocks/>
              </p:cNvGrpSpPr>
              <p:nvPr/>
            </p:nvGrpSpPr>
            <p:grpSpPr bwMode="auto">
              <a:xfrm>
                <a:off x="490" y="2880"/>
                <a:ext cx="818" cy="672"/>
                <a:chOff x="490" y="2880"/>
                <a:chExt cx="818" cy="672"/>
              </a:xfrm>
            </p:grpSpPr>
            <p:sp>
              <p:nvSpPr>
                <p:cNvPr id="21535" name="Rectangle 19"/>
                <p:cNvSpPr>
                  <a:spLocks noChangeArrowheads="1"/>
                </p:cNvSpPr>
                <p:nvPr/>
              </p:nvSpPr>
              <p:spPr bwMode="auto">
                <a:xfrm>
                  <a:off x="502" y="2880"/>
                  <a:ext cx="79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539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16" name="Rectangle 72"/>
                <p:cNvSpPr>
                  <a:spLocks noChangeArrowheads="1"/>
                </p:cNvSpPr>
                <p:nvPr/>
              </p:nvSpPr>
              <p:spPr bwMode="auto">
                <a:xfrm>
                  <a:off x="490" y="2880"/>
                  <a:ext cx="818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29" name="Group 75"/>
              <p:cNvGrpSpPr>
                <a:grpSpLocks/>
              </p:cNvGrpSpPr>
              <p:nvPr/>
            </p:nvGrpSpPr>
            <p:grpSpPr bwMode="auto">
              <a:xfrm>
                <a:off x="1308" y="2880"/>
                <a:ext cx="873" cy="672"/>
                <a:chOff x="1308" y="2880"/>
                <a:chExt cx="873" cy="672"/>
              </a:xfrm>
            </p:grpSpPr>
            <p:sp>
              <p:nvSpPr>
                <p:cNvPr id="21533" name="Rectangle 20"/>
                <p:cNvSpPr>
                  <a:spLocks noChangeArrowheads="1"/>
                </p:cNvSpPr>
                <p:nvPr/>
              </p:nvSpPr>
              <p:spPr bwMode="auto">
                <a:xfrm>
                  <a:off x="1320" y="2880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163.305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18" name="Rectangle 74"/>
                <p:cNvSpPr>
                  <a:spLocks noChangeArrowheads="1"/>
                </p:cNvSpPr>
                <p:nvPr/>
              </p:nvSpPr>
              <p:spPr bwMode="auto">
                <a:xfrm>
                  <a:off x="1308" y="2880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1530" name="Group 77"/>
              <p:cNvGrpSpPr>
                <a:grpSpLocks/>
              </p:cNvGrpSpPr>
              <p:nvPr/>
            </p:nvGrpSpPr>
            <p:grpSpPr bwMode="auto">
              <a:xfrm>
                <a:off x="2181" y="2880"/>
                <a:ext cx="873" cy="672"/>
                <a:chOff x="2181" y="2880"/>
                <a:chExt cx="873" cy="672"/>
              </a:xfrm>
            </p:grpSpPr>
            <p:sp>
              <p:nvSpPr>
                <p:cNvPr id="21531" name="Rectangle 21"/>
                <p:cNvSpPr>
                  <a:spLocks noChangeArrowheads="1"/>
                </p:cNvSpPr>
                <p:nvPr/>
              </p:nvSpPr>
              <p:spPr bwMode="auto">
                <a:xfrm>
                  <a:off x="2193" y="2880"/>
                  <a:ext cx="849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303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4620" name="Rectangle 76"/>
                <p:cNvSpPr>
                  <a:spLocks noChangeArrowheads="1"/>
                </p:cNvSpPr>
                <p:nvPr/>
              </p:nvSpPr>
              <p:spPr bwMode="auto">
                <a:xfrm>
                  <a:off x="2181" y="2880"/>
                  <a:ext cx="873" cy="672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364623" name="Rectangle 79"/>
            <p:cNvSpPr>
              <a:spLocks noChangeArrowheads="1"/>
            </p:cNvSpPr>
            <p:nvPr/>
          </p:nvSpPr>
          <p:spPr bwMode="auto">
            <a:xfrm>
              <a:off x="-3" y="-3"/>
              <a:ext cx="3060" cy="35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1508" name="Text Box 82"/>
          <p:cNvSpPr txBox="1">
            <a:spLocks noChangeArrowheads="1"/>
          </p:cNvSpPr>
          <p:nvPr/>
        </p:nvSpPr>
        <p:spPr bwMode="auto">
          <a:xfrm>
            <a:off x="250825" y="6613525"/>
            <a:ext cx="388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000" b="1">
                <a:effectLst/>
                <a:latin typeface="Helvetica" pitchFamily="34" charset="0"/>
              </a:rPr>
              <a:t>Quelle: destatis </a:t>
            </a:r>
          </a:p>
        </p:txBody>
      </p:sp>
      <p:sp>
        <p:nvSpPr>
          <p:cNvPr id="83" name="Text Box 161"/>
          <p:cNvSpPr txBox="1">
            <a:spLocks noChangeArrowheads="1"/>
          </p:cNvSpPr>
          <p:nvPr/>
        </p:nvSpPr>
        <p:spPr bwMode="auto">
          <a:xfrm>
            <a:off x="495300" y="769779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effectLst/>
              </a:rPr>
              <a:t>Entwicklung in der </a:t>
            </a:r>
            <a:r>
              <a:rPr lang="de-DE" sz="2800" b="1" dirty="0">
                <a:effectLst/>
              </a:rPr>
              <a:t>DDR</a:t>
            </a:r>
            <a:r>
              <a:rPr lang="de-DE" sz="2800" dirty="0">
                <a:effectLst/>
              </a:rPr>
              <a:t>, 1960-1989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03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46"/>
          <p:cNvGrpSpPr>
            <a:grpSpLocks/>
          </p:cNvGrpSpPr>
          <p:nvPr/>
        </p:nvGrpSpPr>
        <p:grpSpPr bwMode="auto">
          <a:xfrm>
            <a:off x="0" y="1295400"/>
            <a:ext cx="9069388" cy="5038725"/>
            <a:chOff x="-3" y="-3"/>
            <a:chExt cx="3248" cy="4806"/>
          </a:xfrm>
        </p:grpSpPr>
        <p:grpSp>
          <p:nvGrpSpPr>
            <p:cNvPr id="22532" name="Group 144"/>
            <p:cNvGrpSpPr>
              <a:grpSpLocks/>
            </p:cNvGrpSpPr>
            <p:nvPr/>
          </p:nvGrpSpPr>
          <p:grpSpPr bwMode="auto">
            <a:xfrm>
              <a:off x="0" y="0"/>
              <a:ext cx="3242" cy="4800"/>
              <a:chOff x="0" y="0"/>
              <a:chExt cx="3242" cy="4800"/>
            </a:xfrm>
          </p:grpSpPr>
          <p:grpSp>
            <p:nvGrpSpPr>
              <p:cNvPr id="22534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490" cy="1344"/>
                <a:chOff x="0" y="0"/>
                <a:chExt cx="490" cy="1344"/>
              </a:xfrm>
            </p:grpSpPr>
            <p:sp>
              <p:nvSpPr>
                <p:cNvPr id="365610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90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73" name="Group 4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90" cy="1344"/>
                  <a:chOff x="0" y="0"/>
                  <a:chExt cx="490" cy="1344"/>
                </a:xfrm>
              </p:grpSpPr>
              <p:sp>
                <p:nvSpPr>
                  <p:cNvPr id="22674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0"/>
                    <a:ext cx="466" cy="13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 sz="1200">
                        <a:effectLst/>
                        <a:latin typeface="Arial" charset="0"/>
                        <a:cs typeface="Times New Roman" pitchFamily="18" charset="0"/>
                      </a:rPr>
                      <a:t> </a:t>
                    </a: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0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490" cy="134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35" name="Group 47"/>
              <p:cNvGrpSpPr>
                <a:grpSpLocks/>
              </p:cNvGrpSpPr>
              <p:nvPr/>
            </p:nvGrpSpPr>
            <p:grpSpPr bwMode="auto">
              <a:xfrm>
                <a:off x="490" y="0"/>
                <a:ext cx="842" cy="672"/>
                <a:chOff x="490" y="0"/>
                <a:chExt cx="842" cy="672"/>
              </a:xfrm>
            </p:grpSpPr>
            <p:sp>
              <p:nvSpPr>
                <p:cNvPr id="365614" name="Rectangle 46"/>
                <p:cNvSpPr>
                  <a:spLocks noChangeArrowheads="1"/>
                </p:cNvSpPr>
                <p:nvPr/>
              </p:nvSpPr>
              <p:spPr bwMode="auto">
                <a:xfrm>
                  <a:off x="490" y="0"/>
                  <a:ext cx="842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69" name="Group 45"/>
                <p:cNvGrpSpPr>
                  <a:grpSpLocks/>
                </p:cNvGrpSpPr>
                <p:nvPr/>
              </p:nvGrpSpPr>
              <p:grpSpPr bwMode="auto">
                <a:xfrm>
                  <a:off x="490" y="0"/>
                  <a:ext cx="842" cy="672"/>
                  <a:chOff x="490" y="0"/>
                  <a:chExt cx="842" cy="672"/>
                </a:xfrm>
              </p:grpSpPr>
              <p:sp>
                <p:nvSpPr>
                  <p:cNvPr id="22670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0"/>
                    <a:ext cx="818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Öffentlich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1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0"/>
                    <a:ext cx="842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36" name="Group 51"/>
              <p:cNvGrpSpPr>
                <a:grpSpLocks/>
              </p:cNvGrpSpPr>
              <p:nvPr/>
            </p:nvGrpSpPr>
            <p:grpSpPr bwMode="auto">
              <a:xfrm>
                <a:off x="1332" y="0"/>
                <a:ext cx="955" cy="672"/>
                <a:chOff x="1332" y="0"/>
                <a:chExt cx="955" cy="672"/>
              </a:xfrm>
            </p:grpSpPr>
            <p:sp>
              <p:nvSpPr>
                <p:cNvPr id="365618" name="Rectangle 50"/>
                <p:cNvSpPr>
                  <a:spLocks noChangeArrowheads="1"/>
                </p:cNvSpPr>
                <p:nvPr/>
              </p:nvSpPr>
              <p:spPr bwMode="auto">
                <a:xfrm>
                  <a:off x="1332" y="0"/>
                  <a:ext cx="955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65" name="Group 49"/>
                <p:cNvGrpSpPr>
                  <a:grpSpLocks/>
                </p:cNvGrpSpPr>
                <p:nvPr/>
              </p:nvGrpSpPr>
              <p:grpSpPr bwMode="auto">
                <a:xfrm>
                  <a:off x="1332" y="0"/>
                  <a:ext cx="955" cy="672"/>
                  <a:chOff x="1332" y="0"/>
                  <a:chExt cx="955" cy="672"/>
                </a:xfrm>
              </p:grpSpPr>
              <p:sp>
                <p:nvSpPr>
                  <p:cNvPr id="22666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0"/>
                    <a:ext cx="931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Freigemeinnützig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16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0"/>
                    <a:ext cx="955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37" name="Group 55"/>
              <p:cNvGrpSpPr>
                <a:grpSpLocks/>
              </p:cNvGrpSpPr>
              <p:nvPr/>
            </p:nvGrpSpPr>
            <p:grpSpPr bwMode="auto">
              <a:xfrm>
                <a:off x="2287" y="0"/>
                <a:ext cx="955" cy="672"/>
                <a:chOff x="2287" y="0"/>
                <a:chExt cx="955" cy="672"/>
              </a:xfrm>
            </p:grpSpPr>
            <p:sp>
              <p:nvSpPr>
                <p:cNvPr id="365622" name="Rectangle 54"/>
                <p:cNvSpPr>
                  <a:spLocks noChangeArrowheads="1"/>
                </p:cNvSpPr>
                <p:nvPr/>
              </p:nvSpPr>
              <p:spPr bwMode="auto">
                <a:xfrm>
                  <a:off x="2287" y="0"/>
                  <a:ext cx="955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61" name="Group 53"/>
                <p:cNvGrpSpPr>
                  <a:grpSpLocks/>
                </p:cNvGrpSpPr>
                <p:nvPr/>
              </p:nvGrpSpPr>
              <p:grpSpPr bwMode="auto">
                <a:xfrm>
                  <a:off x="2287" y="0"/>
                  <a:ext cx="955" cy="672"/>
                  <a:chOff x="2287" y="0"/>
                  <a:chExt cx="955" cy="672"/>
                </a:xfrm>
              </p:grpSpPr>
              <p:sp>
                <p:nvSpPr>
                  <p:cNvPr id="2266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0"/>
                    <a:ext cx="931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 dirty="0">
                        <a:effectLst/>
                        <a:latin typeface="Arial" charset="0"/>
                        <a:cs typeface="Times New Roman" pitchFamily="18" charset="0"/>
                      </a:rPr>
                      <a:t>Privat</a:t>
                    </a:r>
                    <a:endParaRPr lang="en-US" sz="1200" dirty="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 dirty="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20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0"/>
                    <a:ext cx="955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38" name="Group 59"/>
              <p:cNvGrpSpPr>
                <a:grpSpLocks/>
              </p:cNvGrpSpPr>
              <p:nvPr/>
            </p:nvGrpSpPr>
            <p:grpSpPr bwMode="auto">
              <a:xfrm>
                <a:off x="490" y="672"/>
                <a:ext cx="426" cy="672"/>
                <a:chOff x="490" y="672"/>
                <a:chExt cx="426" cy="672"/>
              </a:xfrm>
            </p:grpSpPr>
            <p:sp>
              <p:nvSpPr>
                <p:cNvPr id="365626" name="Rectangle 58"/>
                <p:cNvSpPr>
                  <a:spLocks noChangeArrowheads="1"/>
                </p:cNvSpPr>
                <p:nvPr/>
              </p:nvSpPr>
              <p:spPr bwMode="auto">
                <a:xfrm>
                  <a:off x="490" y="672"/>
                  <a:ext cx="426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57" name="Group 57"/>
                <p:cNvGrpSpPr>
                  <a:grpSpLocks/>
                </p:cNvGrpSpPr>
                <p:nvPr/>
              </p:nvGrpSpPr>
              <p:grpSpPr bwMode="auto">
                <a:xfrm>
                  <a:off x="490" y="672"/>
                  <a:ext cx="426" cy="672"/>
                  <a:chOff x="490" y="672"/>
                  <a:chExt cx="426" cy="672"/>
                </a:xfrm>
              </p:grpSpPr>
              <p:sp>
                <p:nvSpPr>
                  <p:cNvPr id="22658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672"/>
                    <a:ext cx="402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Zahl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24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672"/>
                    <a:ext cx="426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39" name="Group 63"/>
              <p:cNvGrpSpPr>
                <a:grpSpLocks/>
              </p:cNvGrpSpPr>
              <p:nvPr/>
            </p:nvGrpSpPr>
            <p:grpSpPr bwMode="auto">
              <a:xfrm>
                <a:off x="916" y="672"/>
                <a:ext cx="416" cy="672"/>
                <a:chOff x="916" y="672"/>
                <a:chExt cx="416" cy="672"/>
              </a:xfrm>
            </p:grpSpPr>
            <p:sp>
              <p:nvSpPr>
                <p:cNvPr id="365630" name="Rectangle 62"/>
                <p:cNvSpPr>
                  <a:spLocks noChangeArrowheads="1"/>
                </p:cNvSpPr>
                <p:nvPr/>
              </p:nvSpPr>
              <p:spPr bwMode="auto">
                <a:xfrm>
                  <a:off x="916" y="672"/>
                  <a:ext cx="416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53" name="Group 61"/>
                <p:cNvGrpSpPr>
                  <a:grpSpLocks/>
                </p:cNvGrpSpPr>
                <p:nvPr/>
              </p:nvGrpSpPr>
              <p:grpSpPr bwMode="auto">
                <a:xfrm>
                  <a:off x="916" y="672"/>
                  <a:ext cx="416" cy="672"/>
                  <a:chOff x="916" y="672"/>
                  <a:chExt cx="416" cy="672"/>
                </a:xfrm>
              </p:grpSpPr>
              <p:sp>
                <p:nvSpPr>
                  <p:cNvPr id="22654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928" y="672"/>
                    <a:ext cx="392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2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916" y="672"/>
                    <a:ext cx="416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40" name="Group 67"/>
              <p:cNvGrpSpPr>
                <a:grpSpLocks/>
              </p:cNvGrpSpPr>
              <p:nvPr/>
            </p:nvGrpSpPr>
            <p:grpSpPr bwMode="auto">
              <a:xfrm>
                <a:off x="1332" y="672"/>
                <a:ext cx="504" cy="672"/>
                <a:chOff x="1332" y="672"/>
                <a:chExt cx="504" cy="672"/>
              </a:xfrm>
            </p:grpSpPr>
            <p:sp>
              <p:nvSpPr>
                <p:cNvPr id="365634" name="Rectangle 66"/>
                <p:cNvSpPr>
                  <a:spLocks noChangeArrowheads="1"/>
                </p:cNvSpPr>
                <p:nvPr/>
              </p:nvSpPr>
              <p:spPr bwMode="auto">
                <a:xfrm>
                  <a:off x="1332" y="672"/>
                  <a:ext cx="50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49" name="Group 65"/>
                <p:cNvGrpSpPr>
                  <a:grpSpLocks/>
                </p:cNvGrpSpPr>
                <p:nvPr/>
              </p:nvGrpSpPr>
              <p:grpSpPr bwMode="auto">
                <a:xfrm>
                  <a:off x="1332" y="672"/>
                  <a:ext cx="504" cy="672"/>
                  <a:chOff x="1332" y="672"/>
                  <a:chExt cx="504" cy="672"/>
                </a:xfrm>
              </p:grpSpPr>
              <p:sp>
                <p:nvSpPr>
                  <p:cNvPr id="22650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672"/>
                    <a:ext cx="480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Zahl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32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672"/>
                    <a:ext cx="504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41" name="Group 71"/>
              <p:cNvGrpSpPr>
                <a:grpSpLocks/>
              </p:cNvGrpSpPr>
              <p:nvPr/>
            </p:nvGrpSpPr>
            <p:grpSpPr bwMode="auto">
              <a:xfrm>
                <a:off x="1836" y="672"/>
                <a:ext cx="451" cy="672"/>
                <a:chOff x="1836" y="672"/>
                <a:chExt cx="451" cy="672"/>
              </a:xfrm>
            </p:grpSpPr>
            <p:sp>
              <p:nvSpPr>
                <p:cNvPr id="365638" name="Rectangle 70"/>
                <p:cNvSpPr>
                  <a:spLocks noChangeArrowheads="1"/>
                </p:cNvSpPr>
                <p:nvPr/>
              </p:nvSpPr>
              <p:spPr bwMode="auto">
                <a:xfrm>
                  <a:off x="1836" y="672"/>
                  <a:ext cx="451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45" name="Group 69"/>
                <p:cNvGrpSpPr>
                  <a:grpSpLocks/>
                </p:cNvGrpSpPr>
                <p:nvPr/>
              </p:nvGrpSpPr>
              <p:grpSpPr bwMode="auto">
                <a:xfrm>
                  <a:off x="1836" y="672"/>
                  <a:ext cx="451" cy="672"/>
                  <a:chOff x="1836" y="672"/>
                  <a:chExt cx="451" cy="672"/>
                </a:xfrm>
              </p:grpSpPr>
              <p:sp>
                <p:nvSpPr>
                  <p:cNvPr id="22646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848" y="672"/>
                    <a:ext cx="427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3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836" y="672"/>
                    <a:ext cx="451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42" name="Group 75"/>
              <p:cNvGrpSpPr>
                <a:grpSpLocks/>
              </p:cNvGrpSpPr>
              <p:nvPr/>
            </p:nvGrpSpPr>
            <p:grpSpPr bwMode="auto">
              <a:xfrm>
                <a:off x="2287" y="672"/>
                <a:ext cx="504" cy="672"/>
                <a:chOff x="2287" y="672"/>
                <a:chExt cx="504" cy="672"/>
              </a:xfrm>
            </p:grpSpPr>
            <p:sp>
              <p:nvSpPr>
                <p:cNvPr id="365642" name="Rectangle 74"/>
                <p:cNvSpPr>
                  <a:spLocks noChangeArrowheads="1"/>
                </p:cNvSpPr>
                <p:nvPr/>
              </p:nvSpPr>
              <p:spPr bwMode="auto">
                <a:xfrm>
                  <a:off x="2287" y="672"/>
                  <a:ext cx="504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41" name="Group 73"/>
                <p:cNvGrpSpPr>
                  <a:grpSpLocks/>
                </p:cNvGrpSpPr>
                <p:nvPr/>
              </p:nvGrpSpPr>
              <p:grpSpPr bwMode="auto">
                <a:xfrm>
                  <a:off x="2287" y="672"/>
                  <a:ext cx="504" cy="672"/>
                  <a:chOff x="2287" y="672"/>
                  <a:chExt cx="504" cy="672"/>
                </a:xfrm>
              </p:grpSpPr>
              <p:sp>
                <p:nvSpPr>
                  <p:cNvPr id="2264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299" y="672"/>
                    <a:ext cx="480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Zahl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40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672"/>
                    <a:ext cx="504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43" name="Group 79"/>
              <p:cNvGrpSpPr>
                <a:grpSpLocks/>
              </p:cNvGrpSpPr>
              <p:nvPr/>
            </p:nvGrpSpPr>
            <p:grpSpPr bwMode="auto">
              <a:xfrm>
                <a:off x="2791" y="672"/>
                <a:ext cx="451" cy="672"/>
                <a:chOff x="2791" y="672"/>
                <a:chExt cx="451" cy="672"/>
              </a:xfrm>
            </p:grpSpPr>
            <p:sp>
              <p:nvSpPr>
                <p:cNvPr id="365646" name="Rectangle 78"/>
                <p:cNvSpPr>
                  <a:spLocks noChangeArrowheads="1"/>
                </p:cNvSpPr>
                <p:nvPr/>
              </p:nvSpPr>
              <p:spPr bwMode="auto">
                <a:xfrm>
                  <a:off x="2791" y="672"/>
                  <a:ext cx="451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37" name="Group 77"/>
                <p:cNvGrpSpPr>
                  <a:grpSpLocks/>
                </p:cNvGrpSpPr>
                <p:nvPr/>
              </p:nvGrpSpPr>
              <p:grpSpPr bwMode="auto">
                <a:xfrm>
                  <a:off x="2791" y="672"/>
                  <a:ext cx="451" cy="672"/>
                  <a:chOff x="2791" y="672"/>
                  <a:chExt cx="451" cy="672"/>
                </a:xfrm>
              </p:grpSpPr>
              <p:sp>
                <p:nvSpPr>
                  <p:cNvPr id="22638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03" y="672"/>
                    <a:ext cx="427" cy="67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Betten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44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791" y="672"/>
                    <a:ext cx="451" cy="672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44" name="Group 83"/>
              <p:cNvGrpSpPr>
                <a:grpSpLocks/>
              </p:cNvGrpSpPr>
              <p:nvPr/>
            </p:nvGrpSpPr>
            <p:grpSpPr bwMode="auto">
              <a:xfrm>
                <a:off x="0" y="1344"/>
                <a:ext cx="490" cy="864"/>
                <a:chOff x="0" y="1344"/>
                <a:chExt cx="490" cy="864"/>
              </a:xfrm>
            </p:grpSpPr>
            <p:sp>
              <p:nvSpPr>
                <p:cNvPr id="365650" name="Rectangle 82"/>
                <p:cNvSpPr>
                  <a:spLocks noChangeArrowheads="1"/>
                </p:cNvSpPr>
                <p:nvPr/>
              </p:nvSpPr>
              <p:spPr bwMode="auto">
                <a:xfrm>
                  <a:off x="0" y="1345"/>
                  <a:ext cx="490" cy="8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33" name="Group 81"/>
                <p:cNvGrpSpPr>
                  <a:grpSpLocks/>
                </p:cNvGrpSpPr>
                <p:nvPr/>
              </p:nvGrpSpPr>
              <p:grpSpPr bwMode="auto">
                <a:xfrm>
                  <a:off x="0" y="1344"/>
                  <a:ext cx="490" cy="864"/>
                  <a:chOff x="0" y="1344"/>
                  <a:chExt cx="490" cy="864"/>
                </a:xfrm>
              </p:grpSpPr>
              <p:sp>
                <p:nvSpPr>
                  <p:cNvPr id="22634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1344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1960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48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345"/>
                    <a:ext cx="490" cy="863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45" name="Group 85"/>
              <p:cNvGrpSpPr>
                <a:grpSpLocks/>
              </p:cNvGrpSpPr>
              <p:nvPr/>
            </p:nvGrpSpPr>
            <p:grpSpPr bwMode="auto">
              <a:xfrm>
                <a:off x="490" y="1344"/>
                <a:ext cx="426" cy="864"/>
                <a:chOff x="490" y="1344"/>
                <a:chExt cx="426" cy="864"/>
              </a:xfrm>
            </p:grpSpPr>
            <p:sp>
              <p:nvSpPr>
                <p:cNvPr id="22630" name="Rectangle 13"/>
                <p:cNvSpPr>
                  <a:spLocks noChangeArrowheads="1"/>
                </p:cNvSpPr>
                <p:nvPr/>
              </p:nvSpPr>
              <p:spPr bwMode="auto">
                <a:xfrm>
                  <a:off x="502" y="1344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679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52" name="Rectangle 84"/>
                <p:cNvSpPr>
                  <a:spLocks noChangeArrowheads="1"/>
                </p:cNvSpPr>
                <p:nvPr/>
              </p:nvSpPr>
              <p:spPr bwMode="auto">
                <a:xfrm>
                  <a:off x="490" y="1345"/>
                  <a:ext cx="42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46" name="Group 87"/>
              <p:cNvGrpSpPr>
                <a:grpSpLocks/>
              </p:cNvGrpSpPr>
              <p:nvPr/>
            </p:nvGrpSpPr>
            <p:grpSpPr bwMode="auto">
              <a:xfrm>
                <a:off x="916" y="1344"/>
                <a:ext cx="416" cy="864"/>
                <a:chOff x="916" y="1344"/>
                <a:chExt cx="416" cy="864"/>
              </a:xfrm>
            </p:grpSpPr>
            <p:sp>
              <p:nvSpPr>
                <p:cNvPr id="22628" name="Rectangle 14"/>
                <p:cNvSpPr>
                  <a:spLocks noChangeArrowheads="1"/>
                </p:cNvSpPr>
                <p:nvPr/>
              </p:nvSpPr>
              <p:spPr bwMode="auto">
                <a:xfrm>
                  <a:off x="928" y="1344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189.260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54" name="Rectangle 86"/>
                <p:cNvSpPr>
                  <a:spLocks noChangeArrowheads="1"/>
                </p:cNvSpPr>
                <p:nvPr/>
              </p:nvSpPr>
              <p:spPr bwMode="auto">
                <a:xfrm>
                  <a:off x="916" y="1345"/>
                  <a:ext cx="41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47" name="Group 89"/>
              <p:cNvGrpSpPr>
                <a:grpSpLocks/>
              </p:cNvGrpSpPr>
              <p:nvPr/>
            </p:nvGrpSpPr>
            <p:grpSpPr bwMode="auto">
              <a:xfrm>
                <a:off x="1332" y="1344"/>
                <a:ext cx="504" cy="864"/>
                <a:chOff x="1332" y="1344"/>
                <a:chExt cx="504" cy="864"/>
              </a:xfrm>
            </p:grpSpPr>
            <p:sp>
              <p:nvSpPr>
                <p:cNvPr id="22626" name="Rectangle 15"/>
                <p:cNvSpPr>
                  <a:spLocks noChangeArrowheads="1"/>
                </p:cNvSpPr>
                <p:nvPr/>
              </p:nvSpPr>
              <p:spPr bwMode="auto">
                <a:xfrm>
                  <a:off x="1344" y="1344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88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56" name="Rectangle 88"/>
                <p:cNvSpPr>
                  <a:spLocks noChangeArrowheads="1"/>
                </p:cNvSpPr>
                <p:nvPr/>
              </p:nvSpPr>
              <p:spPr bwMode="auto">
                <a:xfrm>
                  <a:off x="1332" y="1345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48" name="Group 91"/>
              <p:cNvGrpSpPr>
                <a:grpSpLocks/>
              </p:cNvGrpSpPr>
              <p:nvPr/>
            </p:nvGrpSpPr>
            <p:grpSpPr bwMode="auto">
              <a:xfrm>
                <a:off x="1836" y="1344"/>
                <a:ext cx="451" cy="864"/>
                <a:chOff x="1836" y="1344"/>
                <a:chExt cx="451" cy="864"/>
              </a:xfrm>
            </p:grpSpPr>
            <p:sp>
              <p:nvSpPr>
                <p:cNvPr id="22624" name="Rectangle 16"/>
                <p:cNvSpPr>
                  <a:spLocks noChangeArrowheads="1"/>
                </p:cNvSpPr>
                <p:nvPr/>
              </p:nvSpPr>
              <p:spPr bwMode="auto">
                <a:xfrm>
                  <a:off x="1848" y="1344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13.523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58" name="Rectangle 90"/>
                <p:cNvSpPr>
                  <a:spLocks noChangeArrowheads="1"/>
                </p:cNvSpPr>
                <p:nvPr/>
              </p:nvSpPr>
              <p:spPr bwMode="auto">
                <a:xfrm>
                  <a:off x="1836" y="1345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49" name="Group 93"/>
              <p:cNvGrpSpPr>
                <a:grpSpLocks/>
              </p:cNvGrpSpPr>
              <p:nvPr/>
            </p:nvGrpSpPr>
            <p:grpSpPr bwMode="auto">
              <a:xfrm>
                <a:off x="2287" y="1344"/>
                <a:ext cx="504" cy="864"/>
                <a:chOff x="2287" y="1344"/>
                <a:chExt cx="504" cy="864"/>
              </a:xfrm>
            </p:grpSpPr>
            <p:sp>
              <p:nvSpPr>
                <p:cNvPr id="22622" name="Rectangle 17"/>
                <p:cNvSpPr>
                  <a:spLocks noChangeArrowheads="1"/>
                </p:cNvSpPr>
                <p:nvPr/>
              </p:nvSpPr>
              <p:spPr bwMode="auto">
                <a:xfrm>
                  <a:off x="2299" y="1344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55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60" name="Rectangle 92"/>
                <p:cNvSpPr>
                  <a:spLocks noChangeArrowheads="1"/>
                </p:cNvSpPr>
                <p:nvPr/>
              </p:nvSpPr>
              <p:spPr bwMode="auto">
                <a:xfrm>
                  <a:off x="2287" y="1345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0" name="Group 95"/>
              <p:cNvGrpSpPr>
                <a:grpSpLocks/>
              </p:cNvGrpSpPr>
              <p:nvPr/>
            </p:nvGrpSpPr>
            <p:grpSpPr bwMode="auto">
              <a:xfrm>
                <a:off x="2791" y="1344"/>
                <a:ext cx="451" cy="864"/>
                <a:chOff x="2791" y="1344"/>
                <a:chExt cx="451" cy="864"/>
              </a:xfrm>
            </p:grpSpPr>
            <p:sp>
              <p:nvSpPr>
                <p:cNvPr id="22620" name="Rectangle 18"/>
                <p:cNvSpPr>
                  <a:spLocks noChangeArrowheads="1"/>
                </p:cNvSpPr>
                <p:nvPr/>
              </p:nvSpPr>
              <p:spPr bwMode="auto">
                <a:xfrm>
                  <a:off x="2803" y="1344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1.984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62" name="Rectangle 94"/>
                <p:cNvSpPr>
                  <a:spLocks noChangeArrowheads="1"/>
                </p:cNvSpPr>
                <p:nvPr/>
              </p:nvSpPr>
              <p:spPr bwMode="auto">
                <a:xfrm>
                  <a:off x="2791" y="1345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1" name="Group 99"/>
              <p:cNvGrpSpPr>
                <a:grpSpLocks/>
              </p:cNvGrpSpPr>
              <p:nvPr/>
            </p:nvGrpSpPr>
            <p:grpSpPr bwMode="auto">
              <a:xfrm>
                <a:off x="0" y="2208"/>
                <a:ext cx="490" cy="864"/>
                <a:chOff x="0" y="2208"/>
                <a:chExt cx="490" cy="864"/>
              </a:xfrm>
            </p:grpSpPr>
            <p:sp>
              <p:nvSpPr>
                <p:cNvPr id="365666" name="Rectangle 98"/>
                <p:cNvSpPr>
                  <a:spLocks noChangeArrowheads="1"/>
                </p:cNvSpPr>
                <p:nvPr/>
              </p:nvSpPr>
              <p:spPr bwMode="auto">
                <a:xfrm>
                  <a:off x="0" y="2208"/>
                  <a:ext cx="490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17" name="Group 97"/>
                <p:cNvGrpSpPr>
                  <a:grpSpLocks/>
                </p:cNvGrpSpPr>
                <p:nvPr/>
              </p:nvGrpSpPr>
              <p:grpSpPr bwMode="auto">
                <a:xfrm>
                  <a:off x="0" y="2208"/>
                  <a:ext cx="490" cy="864"/>
                  <a:chOff x="0" y="2208"/>
                  <a:chExt cx="490" cy="864"/>
                </a:xfrm>
              </p:grpSpPr>
              <p:sp>
                <p:nvSpPr>
                  <p:cNvPr id="2261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2208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1970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64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08"/>
                    <a:ext cx="490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52" name="Group 101"/>
              <p:cNvGrpSpPr>
                <a:grpSpLocks/>
              </p:cNvGrpSpPr>
              <p:nvPr/>
            </p:nvGrpSpPr>
            <p:grpSpPr bwMode="auto">
              <a:xfrm>
                <a:off x="490" y="2208"/>
                <a:ext cx="426" cy="864"/>
                <a:chOff x="490" y="2208"/>
                <a:chExt cx="426" cy="864"/>
              </a:xfrm>
            </p:grpSpPr>
            <p:sp>
              <p:nvSpPr>
                <p:cNvPr id="22614" name="Rectangle 20"/>
                <p:cNvSpPr>
                  <a:spLocks noChangeArrowheads="1"/>
                </p:cNvSpPr>
                <p:nvPr/>
              </p:nvSpPr>
              <p:spPr bwMode="auto">
                <a:xfrm>
                  <a:off x="502" y="2208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523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68" name="Rectangle 100"/>
                <p:cNvSpPr>
                  <a:spLocks noChangeArrowheads="1"/>
                </p:cNvSpPr>
                <p:nvPr/>
              </p:nvSpPr>
              <p:spPr bwMode="auto">
                <a:xfrm>
                  <a:off x="490" y="2208"/>
                  <a:ext cx="42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3" name="Group 103"/>
              <p:cNvGrpSpPr>
                <a:grpSpLocks/>
              </p:cNvGrpSpPr>
              <p:nvPr/>
            </p:nvGrpSpPr>
            <p:grpSpPr bwMode="auto">
              <a:xfrm>
                <a:off x="916" y="2208"/>
                <a:ext cx="416" cy="864"/>
                <a:chOff x="916" y="2208"/>
                <a:chExt cx="416" cy="864"/>
              </a:xfrm>
            </p:grpSpPr>
            <p:sp>
              <p:nvSpPr>
                <p:cNvPr id="22612" name="Rectangle 21"/>
                <p:cNvSpPr>
                  <a:spLocks noChangeArrowheads="1"/>
                </p:cNvSpPr>
                <p:nvPr/>
              </p:nvSpPr>
              <p:spPr bwMode="auto">
                <a:xfrm>
                  <a:off x="928" y="2208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176.536</a:t>
                  </a:r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70" name="Rectangle 102"/>
                <p:cNvSpPr>
                  <a:spLocks noChangeArrowheads="1"/>
                </p:cNvSpPr>
                <p:nvPr/>
              </p:nvSpPr>
              <p:spPr bwMode="auto">
                <a:xfrm>
                  <a:off x="916" y="2208"/>
                  <a:ext cx="41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4" name="Group 105"/>
              <p:cNvGrpSpPr>
                <a:grpSpLocks/>
              </p:cNvGrpSpPr>
              <p:nvPr/>
            </p:nvGrpSpPr>
            <p:grpSpPr bwMode="auto">
              <a:xfrm>
                <a:off x="1332" y="2208"/>
                <a:ext cx="504" cy="864"/>
                <a:chOff x="1332" y="2208"/>
                <a:chExt cx="504" cy="864"/>
              </a:xfrm>
            </p:grpSpPr>
            <p:sp>
              <p:nvSpPr>
                <p:cNvPr id="22610" name="Rectangle 22"/>
                <p:cNvSpPr>
                  <a:spLocks noChangeArrowheads="1"/>
                </p:cNvSpPr>
                <p:nvPr/>
              </p:nvSpPr>
              <p:spPr bwMode="auto">
                <a:xfrm>
                  <a:off x="1344" y="2208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82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72" name="Rectangle 104"/>
                <p:cNvSpPr>
                  <a:spLocks noChangeArrowheads="1"/>
                </p:cNvSpPr>
                <p:nvPr/>
              </p:nvSpPr>
              <p:spPr bwMode="auto">
                <a:xfrm>
                  <a:off x="1332" y="2208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5" name="Group 107"/>
              <p:cNvGrpSpPr>
                <a:grpSpLocks/>
              </p:cNvGrpSpPr>
              <p:nvPr/>
            </p:nvGrpSpPr>
            <p:grpSpPr bwMode="auto">
              <a:xfrm>
                <a:off x="1836" y="2208"/>
                <a:ext cx="451" cy="864"/>
                <a:chOff x="1836" y="2208"/>
                <a:chExt cx="451" cy="864"/>
              </a:xfrm>
            </p:grpSpPr>
            <p:sp>
              <p:nvSpPr>
                <p:cNvPr id="22608" name="Rectangle 23"/>
                <p:cNvSpPr>
                  <a:spLocks noChangeArrowheads="1"/>
                </p:cNvSpPr>
                <p:nvPr/>
              </p:nvSpPr>
              <p:spPr bwMode="auto">
                <a:xfrm>
                  <a:off x="1848" y="2208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12.540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74" name="Rectangle 106"/>
                <p:cNvSpPr>
                  <a:spLocks noChangeArrowheads="1"/>
                </p:cNvSpPr>
                <p:nvPr/>
              </p:nvSpPr>
              <p:spPr bwMode="auto">
                <a:xfrm>
                  <a:off x="1836" y="2208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6" name="Group 109"/>
              <p:cNvGrpSpPr>
                <a:grpSpLocks/>
              </p:cNvGrpSpPr>
              <p:nvPr/>
            </p:nvGrpSpPr>
            <p:grpSpPr bwMode="auto">
              <a:xfrm>
                <a:off x="2287" y="2208"/>
                <a:ext cx="504" cy="864"/>
                <a:chOff x="2287" y="2208"/>
                <a:chExt cx="504" cy="864"/>
              </a:xfrm>
            </p:grpSpPr>
            <p:sp>
              <p:nvSpPr>
                <p:cNvPr id="22606" name="Rectangle 24"/>
                <p:cNvSpPr>
                  <a:spLocks noChangeArrowheads="1"/>
                </p:cNvSpPr>
                <p:nvPr/>
              </p:nvSpPr>
              <p:spPr bwMode="auto">
                <a:xfrm>
                  <a:off x="2299" y="2208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21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76" name="Rectangle 108"/>
                <p:cNvSpPr>
                  <a:spLocks noChangeArrowheads="1"/>
                </p:cNvSpPr>
                <p:nvPr/>
              </p:nvSpPr>
              <p:spPr bwMode="auto">
                <a:xfrm>
                  <a:off x="2287" y="2208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7" name="Group 111"/>
              <p:cNvGrpSpPr>
                <a:grpSpLocks/>
              </p:cNvGrpSpPr>
              <p:nvPr/>
            </p:nvGrpSpPr>
            <p:grpSpPr bwMode="auto">
              <a:xfrm>
                <a:off x="2791" y="2208"/>
                <a:ext cx="451" cy="864"/>
                <a:chOff x="2791" y="2208"/>
                <a:chExt cx="451" cy="864"/>
              </a:xfrm>
            </p:grpSpPr>
            <p:sp>
              <p:nvSpPr>
                <p:cNvPr id="22604" name="Rectangle 25"/>
                <p:cNvSpPr>
                  <a:spLocks noChangeArrowheads="1"/>
                </p:cNvSpPr>
                <p:nvPr/>
              </p:nvSpPr>
              <p:spPr bwMode="auto">
                <a:xfrm>
                  <a:off x="2803" y="2208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949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78" name="Rectangle 110"/>
                <p:cNvSpPr>
                  <a:spLocks noChangeArrowheads="1"/>
                </p:cNvSpPr>
                <p:nvPr/>
              </p:nvSpPr>
              <p:spPr bwMode="auto">
                <a:xfrm>
                  <a:off x="2791" y="2208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58" name="Group 115"/>
              <p:cNvGrpSpPr>
                <a:grpSpLocks/>
              </p:cNvGrpSpPr>
              <p:nvPr/>
            </p:nvGrpSpPr>
            <p:grpSpPr bwMode="auto">
              <a:xfrm>
                <a:off x="0" y="3072"/>
                <a:ext cx="490" cy="864"/>
                <a:chOff x="0" y="3072"/>
                <a:chExt cx="490" cy="864"/>
              </a:xfrm>
            </p:grpSpPr>
            <p:sp>
              <p:nvSpPr>
                <p:cNvPr id="365682" name="Rectangle 114"/>
                <p:cNvSpPr>
                  <a:spLocks noChangeArrowheads="1"/>
                </p:cNvSpPr>
                <p:nvPr/>
              </p:nvSpPr>
              <p:spPr bwMode="auto">
                <a:xfrm>
                  <a:off x="0" y="3072"/>
                  <a:ext cx="490" cy="8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601" name="Group 113"/>
                <p:cNvGrpSpPr>
                  <a:grpSpLocks/>
                </p:cNvGrpSpPr>
                <p:nvPr/>
              </p:nvGrpSpPr>
              <p:grpSpPr bwMode="auto">
                <a:xfrm>
                  <a:off x="0" y="3072"/>
                  <a:ext cx="490" cy="864"/>
                  <a:chOff x="0" y="3072"/>
                  <a:chExt cx="490" cy="864"/>
                </a:xfrm>
              </p:grpSpPr>
              <p:sp>
                <p:nvSpPr>
                  <p:cNvPr id="22602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3072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1980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80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072"/>
                    <a:ext cx="490" cy="863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59" name="Group 117"/>
              <p:cNvGrpSpPr>
                <a:grpSpLocks/>
              </p:cNvGrpSpPr>
              <p:nvPr/>
            </p:nvGrpSpPr>
            <p:grpSpPr bwMode="auto">
              <a:xfrm>
                <a:off x="490" y="3072"/>
                <a:ext cx="426" cy="864"/>
                <a:chOff x="490" y="3072"/>
                <a:chExt cx="426" cy="864"/>
              </a:xfrm>
            </p:grpSpPr>
            <p:sp>
              <p:nvSpPr>
                <p:cNvPr id="22598" name="Rectangle 27"/>
                <p:cNvSpPr>
                  <a:spLocks noChangeArrowheads="1"/>
                </p:cNvSpPr>
                <p:nvPr/>
              </p:nvSpPr>
              <p:spPr bwMode="auto">
                <a:xfrm>
                  <a:off x="502" y="3072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464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84" name="Rectangle 116"/>
                <p:cNvSpPr>
                  <a:spLocks noChangeArrowheads="1"/>
                </p:cNvSpPr>
                <p:nvPr/>
              </p:nvSpPr>
              <p:spPr bwMode="auto">
                <a:xfrm>
                  <a:off x="490" y="3072"/>
                  <a:ext cx="42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0" name="Group 119"/>
              <p:cNvGrpSpPr>
                <a:grpSpLocks/>
              </p:cNvGrpSpPr>
              <p:nvPr/>
            </p:nvGrpSpPr>
            <p:grpSpPr bwMode="auto">
              <a:xfrm>
                <a:off x="916" y="3072"/>
                <a:ext cx="416" cy="864"/>
                <a:chOff x="916" y="3072"/>
                <a:chExt cx="416" cy="864"/>
              </a:xfrm>
            </p:grpSpPr>
            <p:sp>
              <p:nvSpPr>
                <p:cNvPr id="22596" name="Rectangle 28"/>
                <p:cNvSpPr>
                  <a:spLocks noChangeArrowheads="1"/>
                </p:cNvSpPr>
                <p:nvPr/>
              </p:nvSpPr>
              <p:spPr bwMode="auto">
                <a:xfrm>
                  <a:off x="928" y="3072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159.828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86" name="Rectangle 118"/>
                <p:cNvSpPr>
                  <a:spLocks noChangeArrowheads="1"/>
                </p:cNvSpPr>
                <p:nvPr/>
              </p:nvSpPr>
              <p:spPr bwMode="auto">
                <a:xfrm>
                  <a:off x="916" y="3072"/>
                  <a:ext cx="416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1" name="Group 121"/>
              <p:cNvGrpSpPr>
                <a:grpSpLocks/>
              </p:cNvGrpSpPr>
              <p:nvPr/>
            </p:nvGrpSpPr>
            <p:grpSpPr bwMode="auto">
              <a:xfrm>
                <a:off x="1332" y="3072"/>
                <a:ext cx="504" cy="864"/>
                <a:chOff x="1332" y="3072"/>
                <a:chExt cx="504" cy="864"/>
              </a:xfrm>
            </p:grpSpPr>
            <p:sp>
              <p:nvSpPr>
                <p:cNvPr id="22594" name="Rectangle 29"/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80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88" name="Rectangle 120"/>
                <p:cNvSpPr>
                  <a:spLocks noChangeArrowheads="1"/>
                </p:cNvSpPr>
                <p:nvPr/>
              </p:nvSpPr>
              <p:spPr bwMode="auto">
                <a:xfrm>
                  <a:off x="1332" y="3072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2" name="Group 123"/>
              <p:cNvGrpSpPr>
                <a:grpSpLocks/>
              </p:cNvGrpSpPr>
              <p:nvPr/>
            </p:nvGrpSpPr>
            <p:grpSpPr bwMode="auto">
              <a:xfrm>
                <a:off x="1836" y="3072"/>
                <a:ext cx="451" cy="864"/>
                <a:chOff x="1836" y="3072"/>
                <a:chExt cx="451" cy="864"/>
              </a:xfrm>
            </p:grpSpPr>
            <p:sp>
              <p:nvSpPr>
                <p:cNvPr id="22592" name="Rectangle 30"/>
                <p:cNvSpPr>
                  <a:spLocks noChangeArrowheads="1"/>
                </p:cNvSpPr>
                <p:nvPr/>
              </p:nvSpPr>
              <p:spPr bwMode="auto">
                <a:xfrm>
                  <a:off x="1848" y="3072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11.711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90" name="Rectangle 122"/>
                <p:cNvSpPr>
                  <a:spLocks noChangeArrowheads="1"/>
                </p:cNvSpPr>
                <p:nvPr/>
              </p:nvSpPr>
              <p:spPr bwMode="auto">
                <a:xfrm>
                  <a:off x="1836" y="3072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3" name="Group 125"/>
              <p:cNvGrpSpPr>
                <a:grpSpLocks/>
              </p:cNvGrpSpPr>
              <p:nvPr/>
            </p:nvGrpSpPr>
            <p:grpSpPr bwMode="auto">
              <a:xfrm>
                <a:off x="2287" y="3072"/>
                <a:ext cx="504" cy="864"/>
                <a:chOff x="2287" y="3072"/>
                <a:chExt cx="504" cy="864"/>
              </a:xfrm>
            </p:grpSpPr>
            <p:sp>
              <p:nvSpPr>
                <p:cNvPr id="22590" name="Rectangle 31"/>
                <p:cNvSpPr>
                  <a:spLocks noChangeArrowheads="1"/>
                </p:cNvSpPr>
                <p:nvPr/>
              </p:nvSpPr>
              <p:spPr bwMode="auto">
                <a:xfrm>
                  <a:off x="2299" y="3072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92" name="Rectangle 124"/>
                <p:cNvSpPr>
                  <a:spLocks noChangeArrowheads="1"/>
                </p:cNvSpPr>
                <p:nvPr/>
              </p:nvSpPr>
              <p:spPr bwMode="auto">
                <a:xfrm>
                  <a:off x="2287" y="3072"/>
                  <a:ext cx="504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4" name="Group 127"/>
              <p:cNvGrpSpPr>
                <a:grpSpLocks/>
              </p:cNvGrpSpPr>
              <p:nvPr/>
            </p:nvGrpSpPr>
            <p:grpSpPr bwMode="auto">
              <a:xfrm>
                <a:off x="2791" y="3072"/>
                <a:ext cx="451" cy="864"/>
                <a:chOff x="2791" y="3072"/>
                <a:chExt cx="451" cy="864"/>
              </a:xfrm>
            </p:grpSpPr>
            <p:sp>
              <p:nvSpPr>
                <p:cNvPr id="22588" name="Rectangle 32"/>
                <p:cNvSpPr>
                  <a:spLocks noChangeArrowheads="1"/>
                </p:cNvSpPr>
                <p:nvPr/>
              </p:nvSpPr>
              <p:spPr bwMode="auto">
                <a:xfrm>
                  <a:off x="2803" y="3072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356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694" name="Rectangle 126"/>
                <p:cNvSpPr>
                  <a:spLocks noChangeArrowheads="1"/>
                </p:cNvSpPr>
                <p:nvPr/>
              </p:nvSpPr>
              <p:spPr bwMode="auto">
                <a:xfrm>
                  <a:off x="2791" y="3072"/>
                  <a:ext cx="451" cy="863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5" name="Group 131"/>
              <p:cNvGrpSpPr>
                <a:grpSpLocks/>
              </p:cNvGrpSpPr>
              <p:nvPr/>
            </p:nvGrpSpPr>
            <p:grpSpPr bwMode="auto">
              <a:xfrm>
                <a:off x="0" y="3936"/>
                <a:ext cx="490" cy="864"/>
                <a:chOff x="0" y="3936"/>
                <a:chExt cx="490" cy="864"/>
              </a:xfrm>
            </p:grpSpPr>
            <p:sp>
              <p:nvSpPr>
                <p:cNvPr id="365698" name="Rectangle 130"/>
                <p:cNvSpPr>
                  <a:spLocks noChangeArrowheads="1"/>
                </p:cNvSpPr>
                <p:nvPr/>
              </p:nvSpPr>
              <p:spPr bwMode="auto">
                <a:xfrm>
                  <a:off x="0" y="3935"/>
                  <a:ext cx="490" cy="86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585" name="Group 129"/>
                <p:cNvGrpSpPr>
                  <a:grpSpLocks/>
                </p:cNvGrpSpPr>
                <p:nvPr/>
              </p:nvGrpSpPr>
              <p:grpSpPr bwMode="auto">
                <a:xfrm>
                  <a:off x="0" y="3936"/>
                  <a:ext cx="490" cy="864"/>
                  <a:chOff x="0" y="3936"/>
                  <a:chExt cx="490" cy="864"/>
                </a:xfrm>
              </p:grpSpPr>
              <p:sp>
                <p:nvSpPr>
                  <p:cNvPr id="22586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2" y="3936"/>
                    <a:ext cx="466" cy="8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l"/>
                    <a:r>
                      <a:rPr lang="en-US">
                        <a:effectLst/>
                        <a:latin typeface="Arial" charset="0"/>
                        <a:cs typeface="Times New Roman" pitchFamily="18" charset="0"/>
                      </a:rPr>
                      <a:t>1989</a:t>
                    </a:r>
                    <a:endParaRPr lang="en-US" sz="1200">
                      <a:effectLst/>
                      <a:latin typeface="Arial" charset="0"/>
                      <a:cs typeface="Times New Roman" pitchFamily="18" charset="0"/>
                    </a:endParaRPr>
                  </a:p>
                  <a:p>
                    <a:pPr algn="l" eaLnBrk="0" hangingPunct="0"/>
                    <a:endParaRPr lang="en-US" sz="2400"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365696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935"/>
                    <a:ext cx="490" cy="865"/>
                  </a:xfrm>
                  <a:prstGeom prst="rect">
                    <a:avLst/>
                  </a:prstGeom>
                  <a:noFill/>
                  <a:ln w="7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22566" name="Group 133"/>
              <p:cNvGrpSpPr>
                <a:grpSpLocks/>
              </p:cNvGrpSpPr>
              <p:nvPr/>
            </p:nvGrpSpPr>
            <p:grpSpPr bwMode="auto">
              <a:xfrm>
                <a:off x="490" y="3936"/>
                <a:ext cx="426" cy="864"/>
                <a:chOff x="490" y="3936"/>
                <a:chExt cx="426" cy="864"/>
              </a:xfrm>
            </p:grpSpPr>
            <p:sp>
              <p:nvSpPr>
                <p:cNvPr id="22582" name="Rectangle 34"/>
                <p:cNvSpPr>
                  <a:spLocks noChangeArrowheads="1"/>
                </p:cNvSpPr>
                <p:nvPr/>
              </p:nvSpPr>
              <p:spPr bwMode="auto">
                <a:xfrm>
                  <a:off x="502" y="3936"/>
                  <a:ext cx="40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462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700" name="Rectangle 132"/>
                <p:cNvSpPr>
                  <a:spLocks noChangeArrowheads="1"/>
                </p:cNvSpPr>
                <p:nvPr/>
              </p:nvSpPr>
              <p:spPr bwMode="auto">
                <a:xfrm>
                  <a:off x="490" y="3935"/>
                  <a:ext cx="42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7" name="Group 135"/>
              <p:cNvGrpSpPr>
                <a:grpSpLocks/>
              </p:cNvGrpSpPr>
              <p:nvPr/>
            </p:nvGrpSpPr>
            <p:grpSpPr bwMode="auto">
              <a:xfrm>
                <a:off x="916" y="3936"/>
                <a:ext cx="416" cy="864"/>
                <a:chOff x="916" y="3936"/>
                <a:chExt cx="416" cy="864"/>
              </a:xfrm>
            </p:grpSpPr>
            <p:sp>
              <p:nvSpPr>
                <p:cNvPr id="22580" name="Rectangle 35"/>
                <p:cNvSpPr>
                  <a:spLocks noChangeArrowheads="1"/>
                </p:cNvSpPr>
                <p:nvPr/>
              </p:nvSpPr>
              <p:spPr bwMode="auto">
                <a:xfrm>
                  <a:off x="928" y="3936"/>
                  <a:ext cx="392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 sz="1900">
                      <a:effectLst/>
                      <a:latin typeface="Arial" charset="0"/>
                      <a:cs typeface="Times New Roman" pitchFamily="18" charset="0"/>
                    </a:rPr>
                    <a:t>151.969</a:t>
                  </a:r>
                  <a:endParaRPr lang="en-US" sz="1900">
                    <a:effectLst/>
                    <a:latin typeface="Arial" charset="0"/>
                  </a:endParaRPr>
                </a:p>
              </p:txBody>
            </p:sp>
            <p:sp>
              <p:nvSpPr>
                <p:cNvPr id="365702" name="Rectangle 134"/>
                <p:cNvSpPr>
                  <a:spLocks noChangeArrowheads="1"/>
                </p:cNvSpPr>
                <p:nvPr/>
              </p:nvSpPr>
              <p:spPr bwMode="auto">
                <a:xfrm>
                  <a:off x="916" y="3935"/>
                  <a:ext cx="416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8" name="Group 137"/>
              <p:cNvGrpSpPr>
                <a:grpSpLocks/>
              </p:cNvGrpSpPr>
              <p:nvPr/>
            </p:nvGrpSpPr>
            <p:grpSpPr bwMode="auto">
              <a:xfrm>
                <a:off x="1332" y="3936"/>
                <a:ext cx="504" cy="864"/>
                <a:chOff x="1332" y="3936"/>
                <a:chExt cx="504" cy="864"/>
              </a:xfrm>
            </p:grpSpPr>
            <p:sp>
              <p:nvSpPr>
                <p:cNvPr id="22578" name="Rectangle 36"/>
                <p:cNvSpPr>
                  <a:spLocks noChangeArrowheads="1"/>
                </p:cNvSpPr>
                <p:nvPr/>
              </p:nvSpPr>
              <p:spPr bwMode="auto">
                <a:xfrm>
                  <a:off x="1344" y="3936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75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704" name="Rectangle 136"/>
                <p:cNvSpPr>
                  <a:spLocks noChangeArrowheads="1"/>
                </p:cNvSpPr>
                <p:nvPr/>
              </p:nvSpPr>
              <p:spPr bwMode="auto">
                <a:xfrm>
                  <a:off x="1332" y="3935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69" name="Group 139"/>
              <p:cNvGrpSpPr>
                <a:grpSpLocks/>
              </p:cNvGrpSpPr>
              <p:nvPr/>
            </p:nvGrpSpPr>
            <p:grpSpPr bwMode="auto">
              <a:xfrm>
                <a:off x="1836" y="3936"/>
                <a:ext cx="451" cy="864"/>
                <a:chOff x="1836" y="3936"/>
                <a:chExt cx="451" cy="864"/>
              </a:xfrm>
            </p:grpSpPr>
            <p:sp>
              <p:nvSpPr>
                <p:cNvPr id="22576" name="Rectangle 37"/>
                <p:cNvSpPr>
                  <a:spLocks noChangeArrowheads="1"/>
                </p:cNvSpPr>
                <p:nvPr/>
              </p:nvSpPr>
              <p:spPr bwMode="auto">
                <a:xfrm>
                  <a:off x="1848" y="3936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11.076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706" name="Rectangle 138"/>
                <p:cNvSpPr>
                  <a:spLocks noChangeArrowheads="1"/>
                </p:cNvSpPr>
                <p:nvPr/>
              </p:nvSpPr>
              <p:spPr bwMode="auto">
                <a:xfrm>
                  <a:off x="1836" y="3935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70" name="Group 141"/>
              <p:cNvGrpSpPr>
                <a:grpSpLocks/>
              </p:cNvGrpSpPr>
              <p:nvPr/>
            </p:nvGrpSpPr>
            <p:grpSpPr bwMode="auto">
              <a:xfrm>
                <a:off x="2287" y="3936"/>
                <a:ext cx="504" cy="864"/>
                <a:chOff x="2287" y="3936"/>
                <a:chExt cx="504" cy="864"/>
              </a:xfrm>
            </p:grpSpPr>
            <p:sp>
              <p:nvSpPr>
                <p:cNvPr id="22574" name="Rectangle 38"/>
                <p:cNvSpPr>
                  <a:spLocks noChangeArrowheads="1"/>
                </p:cNvSpPr>
                <p:nvPr/>
              </p:nvSpPr>
              <p:spPr bwMode="auto">
                <a:xfrm>
                  <a:off x="2299" y="3936"/>
                  <a:ext cx="480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708" name="Rectangle 140"/>
                <p:cNvSpPr>
                  <a:spLocks noChangeArrowheads="1"/>
                </p:cNvSpPr>
                <p:nvPr/>
              </p:nvSpPr>
              <p:spPr bwMode="auto">
                <a:xfrm>
                  <a:off x="2287" y="3935"/>
                  <a:ext cx="504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22571" name="Group 143"/>
              <p:cNvGrpSpPr>
                <a:grpSpLocks/>
              </p:cNvGrpSpPr>
              <p:nvPr/>
            </p:nvGrpSpPr>
            <p:grpSpPr bwMode="auto">
              <a:xfrm>
                <a:off x="2791" y="3936"/>
                <a:ext cx="451" cy="864"/>
                <a:chOff x="2791" y="3936"/>
                <a:chExt cx="451" cy="864"/>
              </a:xfrm>
            </p:grpSpPr>
            <p:sp>
              <p:nvSpPr>
                <p:cNvPr id="22572" name="Rectangle 39"/>
                <p:cNvSpPr>
                  <a:spLocks noChangeArrowheads="1"/>
                </p:cNvSpPr>
                <p:nvPr/>
              </p:nvSpPr>
              <p:spPr bwMode="auto">
                <a:xfrm>
                  <a:off x="2803" y="3936"/>
                  <a:ext cx="427" cy="86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effectLst/>
                      <a:latin typeface="Arial" charset="0"/>
                      <a:cs typeface="Times New Roman" pitchFamily="18" charset="0"/>
                    </a:rPr>
                    <a:t>260</a:t>
                  </a:r>
                  <a:endParaRPr lang="en-US" sz="1200">
                    <a:effectLst/>
                    <a:latin typeface="Arial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effectLst/>
                    <a:latin typeface="Arial" charset="0"/>
                  </a:endParaRPr>
                </a:p>
              </p:txBody>
            </p:sp>
            <p:sp>
              <p:nvSpPr>
                <p:cNvPr id="365710" name="Rectangle 142"/>
                <p:cNvSpPr>
                  <a:spLocks noChangeArrowheads="1"/>
                </p:cNvSpPr>
                <p:nvPr/>
              </p:nvSpPr>
              <p:spPr bwMode="auto">
                <a:xfrm>
                  <a:off x="2791" y="3935"/>
                  <a:ext cx="451" cy="865"/>
                </a:xfrm>
                <a:prstGeom prst="rect">
                  <a:avLst/>
                </a:prstGeom>
                <a:noFill/>
                <a:ln w="7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365713" name="Rectangle 145"/>
            <p:cNvSpPr>
              <a:spLocks noChangeArrowheads="1"/>
            </p:cNvSpPr>
            <p:nvPr/>
          </p:nvSpPr>
          <p:spPr bwMode="auto">
            <a:xfrm>
              <a:off x="-3" y="-3"/>
              <a:ext cx="3248" cy="48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2531" name="Text Box 147"/>
          <p:cNvSpPr txBox="1">
            <a:spLocks noChangeArrowheads="1"/>
          </p:cNvSpPr>
          <p:nvPr/>
        </p:nvSpPr>
        <p:spPr bwMode="auto">
          <a:xfrm>
            <a:off x="250825" y="6613525"/>
            <a:ext cx="388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fontAlgn="t" hangingPunct="1">
              <a:spcBef>
                <a:spcPct val="50000"/>
              </a:spcBef>
            </a:pPr>
            <a:r>
              <a:rPr lang="de-DE" sz="1000" b="1">
                <a:effectLst/>
                <a:latin typeface="Helvetica" pitchFamily="34" charset="0"/>
              </a:rPr>
              <a:t>Quelle: destatis </a:t>
            </a:r>
          </a:p>
        </p:txBody>
      </p:sp>
      <p:sp>
        <p:nvSpPr>
          <p:cNvPr id="148" name="Text Box 161"/>
          <p:cNvSpPr txBox="1">
            <a:spLocks noChangeArrowheads="1"/>
          </p:cNvSpPr>
          <p:nvPr/>
        </p:nvSpPr>
        <p:spPr bwMode="auto">
          <a:xfrm>
            <a:off x="762000" y="332656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effectLst/>
              </a:rPr>
              <a:t>Trägerstruktur in der </a:t>
            </a:r>
            <a:r>
              <a:rPr lang="de-DE" sz="2800" b="1" dirty="0">
                <a:effectLst/>
              </a:rPr>
              <a:t>DDR</a:t>
            </a:r>
            <a:r>
              <a:rPr lang="de-DE" sz="2800" dirty="0">
                <a:effectLst/>
              </a:rPr>
              <a:t>, 1960-1989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6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745196" y="0"/>
            <a:ext cx="792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solidFill>
                  <a:srgbClr val="000000"/>
                </a:solidFill>
                <a:effectLst/>
                <a:latin typeface="Tahoma" charset="0"/>
                <a:cs typeface="Times New Roman" pitchFamily="18" charset="0"/>
              </a:rPr>
              <a:t>Zahl der Krankenhäuser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363F-717F-49C1-919C-37DE8BE88CB8}" type="slidenum">
              <a:rPr lang="de-DE" smtClean="0"/>
              <a:t>9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0" y="6493665"/>
            <a:ext cx="8378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https://www-genesis.destatis.de/genesis/online?operation=previous&amp;levelindex=4&amp;levelid=1690962866577&amp;levelid=1690962857230&amp;step=3#abreadcrumb</a:t>
            </a:r>
          </a:p>
        </p:txBody>
      </p:sp>
      <p:graphicFrame>
        <p:nvGraphicFramePr>
          <p:cNvPr id="9" name="Diagramm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74260"/>
              </p:ext>
            </p:extLst>
          </p:nvPr>
        </p:nvGraphicFramePr>
        <p:xfrm>
          <a:off x="-76200" y="424543"/>
          <a:ext cx="9296400" cy="600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607</Words>
  <Application>Microsoft Office PowerPoint</Application>
  <PresentationFormat>Bildschirmpräsentation (4:3)</PresentationFormat>
  <Paragraphs>330</Paragraphs>
  <Slides>28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Arial</vt:lpstr>
      <vt:lpstr>Calibri</vt:lpstr>
      <vt:lpstr>Helvetica</vt:lpstr>
      <vt:lpstr>MetaNormalLF-Roman</vt:lpstr>
      <vt:lpstr>Open Sans Light</vt:lpstr>
      <vt:lpstr>Tahoma</vt:lpstr>
      <vt:lpstr>Times New Roman</vt:lpstr>
      <vt:lpstr>Larissa</vt:lpstr>
      <vt:lpstr>Worksheet</vt:lpstr>
      <vt:lpstr>Arbeitsblatt</vt:lpstr>
      <vt:lpstr>GESUNDHEITSMANAGEMENT I Teil 2b-1    Prof. Dr. Steffen Fleßa Lst. für Allgemeine Betriebswirtschaftslehre und Gesundheitsmanagement Universität Greifswald </vt:lpstr>
      <vt:lpstr>Kapitel 2: Gliederung</vt:lpstr>
      <vt:lpstr>2.2.1 Einrichtungen</vt:lpstr>
      <vt:lpstr>Entwicklungen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Erreichbarkeit von Krankenhäusern der Grundversorgung 2015 </vt:lpstr>
      <vt:lpstr>PowerPoint-Präsentation</vt:lpstr>
      <vt:lpstr> Entwicklung der Bettendichte in Deutschland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Personalstatistik (2013)</vt:lpstr>
      <vt:lpstr>Größenklassen (Allgemeinkrankenhäuser 2021)</vt:lpstr>
      <vt:lpstr>Größenklassen (Vorsorge- und Rehakliniken 2013)</vt:lpstr>
      <vt:lpstr>Trägerstruktur</vt:lpstr>
      <vt:lpstr>Trägerschaft: Betten</vt:lpstr>
      <vt:lpstr>Krankenhausbetten in Deutschland – Anteile nach der Trägerschaft (2020)</vt:lpstr>
      <vt:lpstr>PowerPoint-Präsentation</vt:lpstr>
      <vt:lpstr>PowerPoint-Präsentation</vt:lpstr>
      <vt:lpstr>Anzahl der Krankenhausbetten je 100.000 Einwohner in Deutschland nach Bundesländern</vt:lpstr>
      <vt:lpstr>Kapitel 2: Gliederung</vt:lpstr>
    </vt:vector>
  </TitlesOfParts>
  <Company>ATHOEG Klinikum 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 der Gesundheitsökonomik</dc:title>
  <dc:creator>SteffenF</dc:creator>
  <cp:lastModifiedBy>Steffen Flessa</cp:lastModifiedBy>
  <cp:revision>753</cp:revision>
  <cp:lastPrinted>2013-10-09T12:41:16Z</cp:lastPrinted>
  <dcterms:created xsi:type="dcterms:W3CDTF">2003-05-27T08:12:45Z</dcterms:created>
  <dcterms:modified xsi:type="dcterms:W3CDTF">2023-08-02T09:38:42Z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