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720" r:id="rId1"/>
  </p:sldMasterIdLst>
  <p:notesMasterIdLst>
    <p:notesMasterId r:id="rId37"/>
  </p:notesMasterIdLst>
  <p:handoutMasterIdLst>
    <p:handoutMasterId r:id="rId38"/>
  </p:handoutMasterIdLst>
  <p:sldIdLst>
    <p:sldId id="423" r:id="rId2"/>
    <p:sldId id="831" r:id="rId3"/>
    <p:sldId id="512" r:id="rId4"/>
    <p:sldId id="884" r:id="rId5"/>
    <p:sldId id="257" r:id="rId6"/>
    <p:sldId id="258" r:id="rId7"/>
    <p:sldId id="1031" r:id="rId8"/>
    <p:sldId id="1032" r:id="rId9"/>
    <p:sldId id="513" r:id="rId10"/>
    <p:sldId id="1036" r:id="rId11"/>
    <p:sldId id="1037" r:id="rId12"/>
    <p:sldId id="514" r:id="rId13"/>
    <p:sldId id="515" r:id="rId14"/>
    <p:sldId id="516" r:id="rId15"/>
    <p:sldId id="517" r:id="rId16"/>
    <p:sldId id="953" r:id="rId17"/>
    <p:sldId id="1033" r:id="rId18"/>
    <p:sldId id="954" r:id="rId19"/>
    <p:sldId id="1009" r:id="rId20"/>
    <p:sldId id="952" r:id="rId21"/>
    <p:sldId id="971" r:id="rId22"/>
    <p:sldId id="996" r:id="rId23"/>
    <p:sldId id="1015" r:id="rId24"/>
    <p:sldId id="1014" r:id="rId25"/>
    <p:sldId id="997" r:id="rId26"/>
    <p:sldId id="1018" r:id="rId27"/>
    <p:sldId id="1019" r:id="rId28"/>
    <p:sldId id="1003" r:id="rId29"/>
    <p:sldId id="974" r:id="rId30"/>
    <p:sldId id="993" r:id="rId31"/>
    <p:sldId id="1020" r:id="rId32"/>
    <p:sldId id="1021" r:id="rId33"/>
    <p:sldId id="1022" r:id="rId34"/>
    <p:sldId id="1023" r:id="rId35"/>
    <p:sldId id="1030" r:id="rId36"/>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467388" initials="m" lastIdx="7" clrIdx="0">
    <p:extLst>
      <p:ext uri="{19B8F6BF-5375-455C-9EA6-DF929625EA0E}">
        <p15:presenceInfo xmlns:p15="http://schemas.microsoft.com/office/powerpoint/2012/main" userId="S-1-5-21-657725530-4063554323-3344754233-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000000"/>
    <a:srgbClr val="00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9" autoAdjust="0"/>
    <p:restoredTop sz="91480" autoAdjust="0"/>
  </p:normalViewPr>
  <p:slideViewPr>
    <p:cSldViewPr>
      <p:cViewPr varScale="1">
        <p:scale>
          <a:sx n="87" d="100"/>
          <a:sy n="87" d="100"/>
        </p:scale>
        <p:origin x="72" y="67"/>
      </p:cViewPr>
      <p:guideLst>
        <p:guide orient="horz" pos="2160"/>
        <p:guide pos="2544"/>
      </p:guideLst>
    </p:cSldViewPr>
  </p:slideViewPr>
  <p:outlineViewPr>
    <p:cViewPr>
      <p:scale>
        <a:sx n="25" d="100"/>
        <a:sy n="25"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380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na\Documents\Studium\7.%20Semester\Proseminararbeit%20Memory%20Clinic\Power%20Point\Gesch&#228;tzte%20Krankenzahlen%20bis%20205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Tabelle1!$C$2</c:f>
              <c:strCache>
                <c:ptCount val="1"/>
                <c:pt idx="0">
                  <c:v>Absolut</c:v>
                </c:pt>
              </c:strCache>
            </c:strRef>
          </c:tx>
          <c:cat>
            <c:strRef>
              <c:f>Tabelle1!$B$3:$B$8</c:f>
              <c:strCache>
                <c:ptCount val="6"/>
                <c:pt idx="0">
                  <c:v>65-69</c:v>
                </c:pt>
                <c:pt idx="1">
                  <c:v>70-74</c:v>
                </c:pt>
                <c:pt idx="2">
                  <c:v>75-79</c:v>
                </c:pt>
                <c:pt idx="3">
                  <c:v>80-84</c:v>
                </c:pt>
                <c:pt idx="4">
                  <c:v>85-89</c:v>
                </c:pt>
                <c:pt idx="5">
                  <c:v>&gt;89</c:v>
                </c:pt>
              </c:strCache>
            </c:strRef>
          </c:cat>
          <c:val>
            <c:numRef>
              <c:f>Tabelle1!$C$3:$C$8</c:f>
              <c:numCache>
                <c:formatCode>General</c:formatCode>
                <c:ptCount val="6"/>
                <c:pt idx="0">
                  <c:v>66000</c:v>
                </c:pt>
                <c:pt idx="1">
                  <c:v>111000</c:v>
                </c:pt>
                <c:pt idx="2">
                  <c:v>184000</c:v>
                </c:pt>
                <c:pt idx="3">
                  <c:v>288000</c:v>
                </c:pt>
                <c:pt idx="4">
                  <c:v>256000</c:v>
                </c:pt>
                <c:pt idx="5">
                  <c:v>197000</c:v>
                </c:pt>
              </c:numCache>
            </c:numRef>
          </c:val>
          <c:smooth val="0"/>
          <c:extLst xmlns:c16r2="http://schemas.microsoft.com/office/drawing/2015/06/chart">
            <c:ext xmlns:c16="http://schemas.microsoft.com/office/drawing/2014/chart" uri="{C3380CC4-5D6E-409C-BE32-E72D297353CC}">
              <c16:uniqueId val="{00000000-26BD-4034-9296-C25FFE1F7556}"/>
            </c:ext>
          </c:extLst>
        </c:ser>
        <c:dLbls>
          <c:showLegendKey val="0"/>
          <c:showVal val="0"/>
          <c:showCatName val="0"/>
          <c:showSerName val="0"/>
          <c:showPercent val="0"/>
          <c:showBubbleSize val="0"/>
        </c:dLbls>
        <c:marker val="1"/>
        <c:smooth val="0"/>
        <c:axId val="370547656"/>
        <c:axId val="370546872"/>
      </c:lineChart>
      <c:lineChart>
        <c:grouping val="stacked"/>
        <c:varyColors val="0"/>
        <c:ser>
          <c:idx val="1"/>
          <c:order val="1"/>
          <c:tx>
            <c:strRef>
              <c:f>Tabelle1!$D$2</c:f>
              <c:strCache>
                <c:ptCount val="1"/>
                <c:pt idx="0">
                  <c:v>Relativ</c:v>
                </c:pt>
              </c:strCache>
            </c:strRef>
          </c:tx>
          <c:cat>
            <c:strRef>
              <c:f>Tabelle1!$B$3:$B$8</c:f>
              <c:strCache>
                <c:ptCount val="6"/>
                <c:pt idx="0">
                  <c:v>65-69</c:v>
                </c:pt>
                <c:pt idx="1">
                  <c:v>70-74</c:v>
                </c:pt>
                <c:pt idx="2">
                  <c:v>75-79</c:v>
                </c:pt>
                <c:pt idx="3">
                  <c:v>80-84</c:v>
                </c:pt>
                <c:pt idx="4">
                  <c:v>85-89</c:v>
                </c:pt>
                <c:pt idx="5">
                  <c:v>&gt;89</c:v>
                </c:pt>
              </c:strCache>
            </c:strRef>
          </c:cat>
          <c:val>
            <c:numRef>
              <c:f>Tabelle1!$D$3:$D$8</c:f>
              <c:numCache>
                <c:formatCode>0.00%</c:formatCode>
                <c:ptCount val="6"/>
                <c:pt idx="0">
                  <c:v>1.2000000000000007E-2</c:v>
                </c:pt>
                <c:pt idx="1">
                  <c:v>2.8000000000000011E-2</c:v>
                </c:pt>
                <c:pt idx="2">
                  <c:v>6.0000000000000039E-2</c:v>
                </c:pt>
                <c:pt idx="3">
                  <c:v>0.13300000000000001</c:v>
                </c:pt>
                <c:pt idx="4">
                  <c:v>0.2390000000000001</c:v>
                </c:pt>
                <c:pt idx="5">
                  <c:v>0.34600000000000036</c:v>
                </c:pt>
              </c:numCache>
            </c:numRef>
          </c:val>
          <c:smooth val="0"/>
          <c:extLst xmlns:c16r2="http://schemas.microsoft.com/office/drawing/2015/06/chart">
            <c:ext xmlns:c16="http://schemas.microsoft.com/office/drawing/2014/chart" uri="{C3380CC4-5D6E-409C-BE32-E72D297353CC}">
              <c16:uniqueId val="{00000001-26BD-4034-9296-C25FFE1F7556}"/>
            </c:ext>
          </c:extLst>
        </c:ser>
        <c:dLbls>
          <c:showLegendKey val="0"/>
          <c:showVal val="0"/>
          <c:showCatName val="0"/>
          <c:showSerName val="0"/>
          <c:showPercent val="0"/>
          <c:showBubbleSize val="0"/>
        </c:dLbls>
        <c:marker val="1"/>
        <c:smooth val="0"/>
        <c:axId val="370548440"/>
        <c:axId val="370547264"/>
      </c:lineChart>
      <c:catAx>
        <c:axId val="370547656"/>
        <c:scaling>
          <c:orientation val="minMax"/>
        </c:scaling>
        <c:delete val="0"/>
        <c:axPos val="b"/>
        <c:title>
          <c:tx>
            <c:rich>
              <a:bodyPr/>
              <a:lstStyle/>
              <a:p>
                <a:pPr>
                  <a:defRPr/>
                </a:pPr>
                <a:r>
                  <a:rPr lang="en-US"/>
                  <a:t>Lebensalter [Jahre]</a:t>
                </a:r>
              </a:p>
            </c:rich>
          </c:tx>
          <c:layout/>
          <c:overlay val="0"/>
        </c:title>
        <c:numFmt formatCode="General" sourceLinked="0"/>
        <c:majorTickMark val="out"/>
        <c:minorTickMark val="none"/>
        <c:tickLblPos val="nextTo"/>
        <c:crossAx val="370546872"/>
        <c:crosses val="autoZero"/>
        <c:auto val="1"/>
        <c:lblAlgn val="ctr"/>
        <c:lblOffset val="100"/>
        <c:noMultiLvlLbl val="0"/>
      </c:catAx>
      <c:valAx>
        <c:axId val="370546872"/>
        <c:scaling>
          <c:orientation val="minMax"/>
        </c:scaling>
        <c:delete val="0"/>
        <c:axPos val="l"/>
        <c:majorGridlines/>
        <c:title>
          <c:tx>
            <c:rich>
              <a:bodyPr rot="-5400000" vert="horz"/>
              <a:lstStyle/>
              <a:p>
                <a:pPr>
                  <a:defRPr/>
                </a:pPr>
                <a:r>
                  <a:rPr lang="en-US"/>
                  <a:t>Prävelanz [absolut]</a:t>
                </a:r>
              </a:p>
            </c:rich>
          </c:tx>
          <c:layout/>
          <c:overlay val="0"/>
        </c:title>
        <c:numFmt formatCode="General" sourceLinked="1"/>
        <c:majorTickMark val="out"/>
        <c:minorTickMark val="none"/>
        <c:tickLblPos val="nextTo"/>
        <c:crossAx val="370547656"/>
        <c:crosses val="autoZero"/>
        <c:crossBetween val="between"/>
      </c:valAx>
      <c:valAx>
        <c:axId val="370547264"/>
        <c:scaling>
          <c:orientation val="minMax"/>
        </c:scaling>
        <c:delete val="0"/>
        <c:axPos val="r"/>
        <c:title>
          <c:tx>
            <c:rich>
              <a:bodyPr rot="-5400000" vert="horz"/>
              <a:lstStyle/>
              <a:p>
                <a:pPr>
                  <a:defRPr/>
                </a:pPr>
                <a:r>
                  <a:rPr lang="en-US"/>
                  <a:t>Prävalenz [relativv]</a:t>
                </a:r>
              </a:p>
            </c:rich>
          </c:tx>
          <c:layout/>
          <c:overlay val="0"/>
        </c:title>
        <c:numFmt formatCode="0.00%" sourceLinked="1"/>
        <c:majorTickMark val="out"/>
        <c:minorTickMark val="none"/>
        <c:tickLblPos val="nextTo"/>
        <c:crossAx val="370548440"/>
        <c:crosses val="max"/>
        <c:crossBetween val="between"/>
      </c:valAx>
      <c:catAx>
        <c:axId val="370548440"/>
        <c:scaling>
          <c:orientation val="minMax"/>
        </c:scaling>
        <c:delete val="1"/>
        <c:axPos val="b"/>
        <c:numFmt formatCode="General" sourceLinked="1"/>
        <c:majorTickMark val="out"/>
        <c:minorTickMark val="none"/>
        <c:tickLblPos val="none"/>
        <c:crossAx val="370547264"/>
        <c:crosses val="autoZero"/>
        <c:auto val="1"/>
        <c:lblAlgn val="ctr"/>
        <c:lblOffset val="100"/>
        <c:noMultiLvlLbl val="0"/>
      </c:catAx>
    </c:plotArea>
    <c:legend>
      <c:legendPos val="r"/>
      <c:layout/>
      <c:overlay val="0"/>
    </c:legend>
    <c:plotVisOnly val="1"/>
    <c:dispBlanksAs val="zero"/>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Lit>
              <c:formatCode>General</c:formatCode>
              <c:ptCount val="6"/>
              <c:pt idx="0">
                <c:v>2000</c:v>
              </c:pt>
              <c:pt idx="1">
                <c:v>2010</c:v>
              </c:pt>
              <c:pt idx="2">
                <c:v>2020</c:v>
              </c:pt>
              <c:pt idx="3">
                <c:v>2030</c:v>
              </c:pt>
              <c:pt idx="4">
                <c:v>2040</c:v>
              </c:pt>
              <c:pt idx="5">
                <c:v>2050</c:v>
              </c:pt>
            </c:numLit>
          </c:cat>
          <c:val>
            <c:numRef>
              <c:f>Tabelle2!$D$4:$D$9</c:f>
              <c:numCache>
                <c:formatCode>#,##0</c:formatCode>
                <c:ptCount val="6"/>
                <c:pt idx="0">
                  <c:v>935000</c:v>
                </c:pt>
                <c:pt idx="1">
                  <c:v>1210000</c:v>
                </c:pt>
                <c:pt idx="2">
                  <c:v>1545000</c:v>
                </c:pt>
                <c:pt idx="3">
                  <c:v>1824000</c:v>
                </c:pt>
                <c:pt idx="4">
                  <c:v>2197000</c:v>
                </c:pt>
                <c:pt idx="5">
                  <c:v>2620000</c:v>
                </c:pt>
              </c:numCache>
            </c:numRef>
          </c:val>
          <c:extLst xmlns:c16r2="http://schemas.microsoft.com/office/drawing/2015/06/chart">
            <c:ext xmlns:c16="http://schemas.microsoft.com/office/drawing/2014/chart" uri="{C3380CC4-5D6E-409C-BE32-E72D297353CC}">
              <c16:uniqueId val="{00000000-BCF4-44CE-AA25-B4F80FE8594A}"/>
            </c:ext>
          </c:extLst>
        </c:ser>
        <c:dLbls>
          <c:showLegendKey val="0"/>
          <c:showVal val="1"/>
          <c:showCatName val="0"/>
          <c:showSerName val="0"/>
          <c:showPercent val="0"/>
          <c:showBubbleSize val="0"/>
        </c:dLbls>
        <c:gapWidth val="150"/>
        <c:axId val="370549616"/>
        <c:axId val="500000776"/>
      </c:barChart>
      <c:catAx>
        <c:axId val="370549616"/>
        <c:scaling>
          <c:orientation val="minMax"/>
        </c:scaling>
        <c:delete val="0"/>
        <c:axPos val="b"/>
        <c:numFmt formatCode="General" sourceLinked="1"/>
        <c:majorTickMark val="none"/>
        <c:minorTickMark val="none"/>
        <c:tickLblPos val="nextTo"/>
        <c:crossAx val="500000776"/>
        <c:crosses val="autoZero"/>
        <c:auto val="1"/>
        <c:lblAlgn val="ctr"/>
        <c:lblOffset val="100"/>
        <c:noMultiLvlLbl val="0"/>
      </c:catAx>
      <c:valAx>
        <c:axId val="500000776"/>
        <c:scaling>
          <c:orientation val="minMax"/>
        </c:scaling>
        <c:delete val="1"/>
        <c:axPos val="l"/>
        <c:numFmt formatCode="#,##0" sourceLinked="1"/>
        <c:majorTickMark val="none"/>
        <c:minorTickMark val="none"/>
        <c:tickLblPos val="none"/>
        <c:crossAx val="37054961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45D4F-CEB1-44B7-94D5-CB56A6AB450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FFD7EE3A-1314-4483-914E-667328E7623F}">
      <dgm:prSet phldrT="[Text]"/>
      <dgm:spPr/>
      <dgm:t>
        <a:bodyPr/>
        <a:lstStyle/>
        <a:p>
          <a:r>
            <a:rPr lang="de-DE" dirty="0"/>
            <a:t>Pflegebedürftige: 2,25 Mio.</a:t>
          </a:r>
        </a:p>
      </dgm:t>
    </dgm:pt>
    <dgm:pt modelId="{ED854A21-2BA7-4AB6-A17B-F9722B998CDE}" type="parTrans" cxnId="{BE6FB293-C5A1-4044-87E4-7BD7615B279A}">
      <dgm:prSet/>
      <dgm:spPr/>
      <dgm:t>
        <a:bodyPr/>
        <a:lstStyle/>
        <a:p>
          <a:endParaRPr lang="de-DE"/>
        </a:p>
      </dgm:t>
    </dgm:pt>
    <dgm:pt modelId="{3BFA841D-2A56-4503-A62F-E2119DBE46AE}" type="sibTrans" cxnId="{BE6FB293-C5A1-4044-87E4-7BD7615B279A}">
      <dgm:prSet/>
      <dgm:spPr/>
      <dgm:t>
        <a:bodyPr/>
        <a:lstStyle/>
        <a:p>
          <a:endParaRPr lang="de-DE"/>
        </a:p>
      </dgm:t>
    </dgm:pt>
    <dgm:pt modelId="{47E55F55-B3F6-4FB8-81CC-4801E4152C7E}">
      <dgm:prSet phldrT="[Text]"/>
      <dgm:spPr/>
      <dgm:t>
        <a:bodyPr/>
        <a:lstStyle/>
        <a:p>
          <a:r>
            <a:rPr lang="de-DE" dirty="0"/>
            <a:t>Zu Hause Versorgt: 1,54 Mio.</a:t>
          </a:r>
        </a:p>
      </dgm:t>
    </dgm:pt>
    <dgm:pt modelId="{69A6129F-0B87-4D7B-ABA6-512B0B95CC5E}" type="parTrans" cxnId="{3CCA315A-C559-4CAA-9F62-F6C9E7A10434}">
      <dgm:prSet/>
      <dgm:spPr/>
      <dgm:t>
        <a:bodyPr/>
        <a:lstStyle/>
        <a:p>
          <a:endParaRPr lang="de-DE"/>
        </a:p>
      </dgm:t>
    </dgm:pt>
    <dgm:pt modelId="{EE74699A-3D0B-47EA-9108-8B75302D2418}" type="sibTrans" cxnId="{3CCA315A-C559-4CAA-9F62-F6C9E7A10434}">
      <dgm:prSet/>
      <dgm:spPr/>
      <dgm:t>
        <a:bodyPr/>
        <a:lstStyle/>
        <a:p>
          <a:endParaRPr lang="de-DE"/>
        </a:p>
      </dgm:t>
    </dgm:pt>
    <dgm:pt modelId="{31212C87-C252-4F71-9A14-D16D61A5EF29}">
      <dgm:prSet phldrT="[Text]"/>
      <dgm:spPr/>
      <dgm:t>
        <a:bodyPr/>
        <a:lstStyle/>
        <a:p>
          <a:r>
            <a:rPr lang="de-DE" dirty="0"/>
            <a:t>In Heimen versorgt: 0,7 Mio. </a:t>
          </a:r>
        </a:p>
      </dgm:t>
    </dgm:pt>
    <dgm:pt modelId="{339BC9CC-9F37-43AC-89D1-EE5FEE9CD919}" type="parTrans" cxnId="{A69C5204-64F6-4090-B8BD-1E2F5D48F1EE}">
      <dgm:prSet/>
      <dgm:spPr/>
      <dgm:t>
        <a:bodyPr/>
        <a:lstStyle/>
        <a:p>
          <a:endParaRPr lang="de-DE"/>
        </a:p>
      </dgm:t>
    </dgm:pt>
    <dgm:pt modelId="{A0DC65A0-15F8-411F-83A8-9734CFD38034}" type="sibTrans" cxnId="{A69C5204-64F6-4090-B8BD-1E2F5D48F1EE}">
      <dgm:prSet/>
      <dgm:spPr/>
      <dgm:t>
        <a:bodyPr/>
        <a:lstStyle/>
        <a:p>
          <a:endParaRPr lang="de-DE"/>
        </a:p>
      </dgm:t>
    </dgm:pt>
    <dgm:pt modelId="{F9D149FF-51B1-4A4D-8EBA-021DF91A62BD}">
      <dgm:prSet/>
      <dgm:spPr/>
      <dgm:t>
        <a:bodyPr/>
        <a:lstStyle/>
        <a:p>
          <a:r>
            <a:rPr lang="de-DE" dirty="0"/>
            <a:t>Durch Angehörige: 1,0 Mio. </a:t>
          </a:r>
        </a:p>
      </dgm:t>
    </dgm:pt>
    <dgm:pt modelId="{37E9AFC7-BA44-4D8B-A632-AF6E920A2BEA}" type="parTrans" cxnId="{CA4CD645-3B13-40E1-8022-186A42ADE3C2}">
      <dgm:prSet/>
      <dgm:spPr/>
      <dgm:t>
        <a:bodyPr/>
        <a:lstStyle/>
        <a:p>
          <a:endParaRPr lang="de-DE"/>
        </a:p>
      </dgm:t>
    </dgm:pt>
    <dgm:pt modelId="{8C2E15D9-2B3D-47C6-B5DE-349639A0A9FA}" type="sibTrans" cxnId="{CA4CD645-3B13-40E1-8022-186A42ADE3C2}">
      <dgm:prSet/>
      <dgm:spPr/>
      <dgm:t>
        <a:bodyPr/>
        <a:lstStyle/>
        <a:p>
          <a:endParaRPr lang="de-DE"/>
        </a:p>
      </dgm:t>
    </dgm:pt>
    <dgm:pt modelId="{D9DA3EFE-4A47-4325-8ADE-280ECCFBB1DF}">
      <dgm:prSet/>
      <dgm:spPr/>
      <dgm:t>
        <a:bodyPr/>
        <a:lstStyle/>
        <a:p>
          <a:r>
            <a:rPr lang="de-DE" dirty="0"/>
            <a:t>Mit </a:t>
          </a:r>
          <a:r>
            <a:rPr lang="de-DE" dirty="0" err="1"/>
            <a:t>ambul</a:t>
          </a:r>
          <a:r>
            <a:rPr lang="de-DE" dirty="0"/>
            <a:t>. </a:t>
          </a:r>
          <a:r>
            <a:rPr lang="de-DE"/>
            <a:t>Pflegediensten</a:t>
          </a:r>
          <a:r>
            <a:rPr lang="de-DE" dirty="0"/>
            <a:t>: 0,5 Mio.</a:t>
          </a:r>
        </a:p>
      </dgm:t>
    </dgm:pt>
    <dgm:pt modelId="{9ECA3586-28BF-494C-B480-80CB13F18AEC}" type="parTrans" cxnId="{F28898EB-7482-4872-B2BC-2A11BD7819A5}">
      <dgm:prSet/>
      <dgm:spPr/>
      <dgm:t>
        <a:bodyPr/>
        <a:lstStyle/>
        <a:p>
          <a:endParaRPr lang="de-DE"/>
        </a:p>
      </dgm:t>
    </dgm:pt>
    <dgm:pt modelId="{BD5B6F79-F216-478C-AE22-82CEEA77B177}" type="sibTrans" cxnId="{F28898EB-7482-4872-B2BC-2A11BD7819A5}">
      <dgm:prSet/>
      <dgm:spPr/>
      <dgm:t>
        <a:bodyPr/>
        <a:lstStyle/>
        <a:p>
          <a:endParaRPr lang="de-DE"/>
        </a:p>
      </dgm:t>
    </dgm:pt>
    <dgm:pt modelId="{A36B20E8-D6C7-4410-8782-D4CDE43CE913}" type="pres">
      <dgm:prSet presAssocID="{FE045D4F-CEB1-44B7-94D5-CB56A6AB450E}" presName="hierChild1" presStyleCnt="0">
        <dgm:presLayoutVars>
          <dgm:orgChart val="1"/>
          <dgm:chPref val="1"/>
          <dgm:dir/>
          <dgm:animOne val="branch"/>
          <dgm:animLvl val="lvl"/>
          <dgm:resizeHandles/>
        </dgm:presLayoutVars>
      </dgm:prSet>
      <dgm:spPr/>
      <dgm:t>
        <a:bodyPr/>
        <a:lstStyle/>
        <a:p>
          <a:endParaRPr lang="de-DE"/>
        </a:p>
      </dgm:t>
    </dgm:pt>
    <dgm:pt modelId="{2E994125-DCEB-439A-9ED9-B58AE941D7C7}" type="pres">
      <dgm:prSet presAssocID="{FFD7EE3A-1314-4483-914E-667328E7623F}" presName="hierRoot1" presStyleCnt="0">
        <dgm:presLayoutVars>
          <dgm:hierBranch val="init"/>
        </dgm:presLayoutVars>
      </dgm:prSet>
      <dgm:spPr/>
    </dgm:pt>
    <dgm:pt modelId="{EDBA28CB-94DF-47A4-84F0-10F8CEECDCC7}" type="pres">
      <dgm:prSet presAssocID="{FFD7EE3A-1314-4483-914E-667328E7623F}" presName="rootComposite1" presStyleCnt="0"/>
      <dgm:spPr/>
    </dgm:pt>
    <dgm:pt modelId="{32AC6096-848A-4D87-9AFE-99107DB4C011}" type="pres">
      <dgm:prSet presAssocID="{FFD7EE3A-1314-4483-914E-667328E7623F}" presName="rootText1" presStyleLbl="node0" presStyleIdx="0" presStyleCnt="1">
        <dgm:presLayoutVars>
          <dgm:chPref val="3"/>
        </dgm:presLayoutVars>
      </dgm:prSet>
      <dgm:spPr/>
      <dgm:t>
        <a:bodyPr/>
        <a:lstStyle/>
        <a:p>
          <a:endParaRPr lang="de-DE"/>
        </a:p>
      </dgm:t>
    </dgm:pt>
    <dgm:pt modelId="{63EF862C-621B-48DA-A052-C6E85AB36E71}" type="pres">
      <dgm:prSet presAssocID="{FFD7EE3A-1314-4483-914E-667328E7623F}" presName="rootConnector1" presStyleLbl="node1" presStyleIdx="0" presStyleCnt="0"/>
      <dgm:spPr/>
      <dgm:t>
        <a:bodyPr/>
        <a:lstStyle/>
        <a:p>
          <a:endParaRPr lang="de-DE"/>
        </a:p>
      </dgm:t>
    </dgm:pt>
    <dgm:pt modelId="{DBCA63DD-0033-4F74-8298-CA66B09CAC97}" type="pres">
      <dgm:prSet presAssocID="{FFD7EE3A-1314-4483-914E-667328E7623F}" presName="hierChild2" presStyleCnt="0"/>
      <dgm:spPr/>
    </dgm:pt>
    <dgm:pt modelId="{CEFD7003-A244-48AF-B664-C245980F41E3}" type="pres">
      <dgm:prSet presAssocID="{69A6129F-0B87-4D7B-ABA6-512B0B95CC5E}" presName="Name37" presStyleLbl="parChTrans1D2" presStyleIdx="0" presStyleCnt="2"/>
      <dgm:spPr/>
      <dgm:t>
        <a:bodyPr/>
        <a:lstStyle/>
        <a:p>
          <a:endParaRPr lang="de-DE"/>
        </a:p>
      </dgm:t>
    </dgm:pt>
    <dgm:pt modelId="{ADDA24A3-2E02-45DA-A691-C7CDDF68A10D}" type="pres">
      <dgm:prSet presAssocID="{47E55F55-B3F6-4FB8-81CC-4801E4152C7E}" presName="hierRoot2" presStyleCnt="0">
        <dgm:presLayoutVars>
          <dgm:hierBranch val="init"/>
        </dgm:presLayoutVars>
      </dgm:prSet>
      <dgm:spPr/>
    </dgm:pt>
    <dgm:pt modelId="{A9808A3A-3415-4126-BA5E-1EF5A0EF5A06}" type="pres">
      <dgm:prSet presAssocID="{47E55F55-B3F6-4FB8-81CC-4801E4152C7E}" presName="rootComposite" presStyleCnt="0"/>
      <dgm:spPr/>
    </dgm:pt>
    <dgm:pt modelId="{0E597045-5FA4-4B57-8D37-815CBA5B77D9}" type="pres">
      <dgm:prSet presAssocID="{47E55F55-B3F6-4FB8-81CC-4801E4152C7E}" presName="rootText" presStyleLbl="node2" presStyleIdx="0" presStyleCnt="2">
        <dgm:presLayoutVars>
          <dgm:chPref val="3"/>
        </dgm:presLayoutVars>
      </dgm:prSet>
      <dgm:spPr/>
      <dgm:t>
        <a:bodyPr/>
        <a:lstStyle/>
        <a:p>
          <a:endParaRPr lang="de-DE"/>
        </a:p>
      </dgm:t>
    </dgm:pt>
    <dgm:pt modelId="{6CE2CCD0-071D-4243-BA36-AB514D4306CD}" type="pres">
      <dgm:prSet presAssocID="{47E55F55-B3F6-4FB8-81CC-4801E4152C7E}" presName="rootConnector" presStyleLbl="node2" presStyleIdx="0" presStyleCnt="2"/>
      <dgm:spPr/>
      <dgm:t>
        <a:bodyPr/>
        <a:lstStyle/>
        <a:p>
          <a:endParaRPr lang="de-DE"/>
        </a:p>
      </dgm:t>
    </dgm:pt>
    <dgm:pt modelId="{53DC2B01-8285-4330-B9D0-BD30F8D01DE9}" type="pres">
      <dgm:prSet presAssocID="{47E55F55-B3F6-4FB8-81CC-4801E4152C7E}" presName="hierChild4" presStyleCnt="0"/>
      <dgm:spPr/>
    </dgm:pt>
    <dgm:pt modelId="{8715011F-6719-47C1-A276-0EDB066C96E9}" type="pres">
      <dgm:prSet presAssocID="{37E9AFC7-BA44-4D8B-A632-AF6E920A2BEA}" presName="Name37" presStyleLbl="parChTrans1D3" presStyleIdx="0" presStyleCnt="2"/>
      <dgm:spPr/>
      <dgm:t>
        <a:bodyPr/>
        <a:lstStyle/>
        <a:p>
          <a:endParaRPr lang="de-DE"/>
        </a:p>
      </dgm:t>
    </dgm:pt>
    <dgm:pt modelId="{1AAA4A5F-3F1F-4E63-B5CE-A6E10D896E3F}" type="pres">
      <dgm:prSet presAssocID="{F9D149FF-51B1-4A4D-8EBA-021DF91A62BD}" presName="hierRoot2" presStyleCnt="0">
        <dgm:presLayoutVars>
          <dgm:hierBranch val="init"/>
        </dgm:presLayoutVars>
      </dgm:prSet>
      <dgm:spPr/>
    </dgm:pt>
    <dgm:pt modelId="{D639F93E-9D70-4AAB-B9A7-72693CBC71C8}" type="pres">
      <dgm:prSet presAssocID="{F9D149FF-51B1-4A4D-8EBA-021DF91A62BD}" presName="rootComposite" presStyleCnt="0"/>
      <dgm:spPr/>
    </dgm:pt>
    <dgm:pt modelId="{FE23AAF8-4BA9-44CB-A0E5-E0C8E26EF4BD}" type="pres">
      <dgm:prSet presAssocID="{F9D149FF-51B1-4A4D-8EBA-021DF91A62BD}" presName="rootText" presStyleLbl="node3" presStyleIdx="0" presStyleCnt="2">
        <dgm:presLayoutVars>
          <dgm:chPref val="3"/>
        </dgm:presLayoutVars>
      </dgm:prSet>
      <dgm:spPr/>
      <dgm:t>
        <a:bodyPr/>
        <a:lstStyle/>
        <a:p>
          <a:endParaRPr lang="de-DE"/>
        </a:p>
      </dgm:t>
    </dgm:pt>
    <dgm:pt modelId="{745A5193-5F35-4157-B45D-592ED9D6F343}" type="pres">
      <dgm:prSet presAssocID="{F9D149FF-51B1-4A4D-8EBA-021DF91A62BD}" presName="rootConnector" presStyleLbl="node3" presStyleIdx="0" presStyleCnt="2"/>
      <dgm:spPr/>
      <dgm:t>
        <a:bodyPr/>
        <a:lstStyle/>
        <a:p>
          <a:endParaRPr lang="de-DE"/>
        </a:p>
      </dgm:t>
    </dgm:pt>
    <dgm:pt modelId="{0A812493-463C-4F44-98F6-AE7BF53416C5}" type="pres">
      <dgm:prSet presAssocID="{F9D149FF-51B1-4A4D-8EBA-021DF91A62BD}" presName="hierChild4" presStyleCnt="0"/>
      <dgm:spPr/>
    </dgm:pt>
    <dgm:pt modelId="{133028FF-F39A-4468-919F-B54896C97AA4}" type="pres">
      <dgm:prSet presAssocID="{F9D149FF-51B1-4A4D-8EBA-021DF91A62BD}" presName="hierChild5" presStyleCnt="0"/>
      <dgm:spPr/>
    </dgm:pt>
    <dgm:pt modelId="{81F2183E-BB36-4096-A06C-B40F7ACFF16F}" type="pres">
      <dgm:prSet presAssocID="{9ECA3586-28BF-494C-B480-80CB13F18AEC}" presName="Name37" presStyleLbl="parChTrans1D3" presStyleIdx="1" presStyleCnt="2"/>
      <dgm:spPr/>
      <dgm:t>
        <a:bodyPr/>
        <a:lstStyle/>
        <a:p>
          <a:endParaRPr lang="de-DE"/>
        </a:p>
      </dgm:t>
    </dgm:pt>
    <dgm:pt modelId="{3F14A949-090B-49B0-9FA7-EFB8C0DC3D88}" type="pres">
      <dgm:prSet presAssocID="{D9DA3EFE-4A47-4325-8ADE-280ECCFBB1DF}" presName="hierRoot2" presStyleCnt="0">
        <dgm:presLayoutVars>
          <dgm:hierBranch val="init"/>
        </dgm:presLayoutVars>
      </dgm:prSet>
      <dgm:spPr/>
    </dgm:pt>
    <dgm:pt modelId="{8B779F2D-48FC-4C0B-87E7-F8FE65E22FA0}" type="pres">
      <dgm:prSet presAssocID="{D9DA3EFE-4A47-4325-8ADE-280ECCFBB1DF}" presName="rootComposite" presStyleCnt="0"/>
      <dgm:spPr/>
    </dgm:pt>
    <dgm:pt modelId="{EF96AD01-37CF-4F29-8B66-FD2E67FD07E5}" type="pres">
      <dgm:prSet presAssocID="{D9DA3EFE-4A47-4325-8ADE-280ECCFBB1DF}" presName="rootText" presStyleLbl="node3" presStyleIdx="1" presStyleCnt="2">
        <dgm:presLayoutVars>
          <dgm:chPref val="3"/>
        </dgm:presLayoutVars>
      </dgm:prSet>
      <dgm:spPr/>
      <dgm:t>
        <a:bodyPr/>
        <a:lstStyle/>
        <a:p>
          <a:endParaRPr lang="de-DE"/>
        </a:p>
      </dgm:t>
    </dgm:pt>
    <dgm:pt modelId="{D8AC7E22-BC6B-4010-BCBA-DD6B7FF41F20}" type="pres">
      <dgm:prSet presAssocID="{D9DA3EFE-4A47-4325-8ADE-280ECCFBB1DF}" presName="rootConnector" presStyleLbl="node3" presStyleIdx="1" presStyleCnt="2"/>
      <dgm:spPr/>
      <dgm:t>
        <a:bodyPr/>
        <a:lstStyle/>
        <a:p>
          <a:endParaRPr lang="de-DE"/>
        </a:p>
      </dgm:t>
    </dgm:pt>
    <dgm:pt modelId="{56E0A0E2-3161-47C2-9913-5376F8686727}" type="pres">
      <dgm:prSet presAssocID="{D9DA3EFE-4A47-4325-8ADE-280ECCFBB1DF}" presName="hierChild4" presStyleCnt="0"/>
      <dgm:spPr/>
    </dgm:pt>
    <dgm:pt modelId="{6D3D9A43-499C-46B6-8A92-2DF7605B4AAD}" type="pres">
      <dgm:prSet presAssocID="{D9DA3EFE-4A47-4325-8ADE-280ECCFBB1DF}" presName="hierChild5" presStyleCnt="0"/>
      <dgm:spPr/>
    </dgm:pt>
    <dgm:pt modelId="{317BCCCB-0917-43FA-A41D-3713D0B33A6E}" type="pres">
      <dgm:prSet presAssocID="{47E55F55-B3F6-4FB8-81CC-4801E4152C7E}" presName="hierChild5" presStyleCnt="0"/>
      <dgm:spPr/>
    </dgm:pt>
    <dgm:pt modelId="{CDC0EC17-85F8-4DFC-872B-81BE5F8CC867}" type="pres">
      <dgm:prSet presAssocID="{339BC9CC-9F37-43AC-89D1-EE5FEE9CD919}" presName="Name37" presStyleLbl="parChTrans1D2" presStyleIdx="1" presStyleCnt="2"/>
      <dgm:spPr/>
      <dgm:t>
        <a:bodyPr/>
        <a:lstStyle/>
        <a:p>
          <a:endParaRPr lang="de-DE"/>
        </a:p>
      </dgm:t>
    </dgm:pt>
    <dgm:pt modelId="{69B88D96-3D31-48B9-B791-1B52F11F1E05}" type="pres">
      <dgm:prSet presAssocID="{31212C87-C252-4F71-9A14-D16D61A5EF29}" presName="hierRoot2" presStyleCnt="0">
        <dgm:presLayoutVars>
          <dgm:hierBranch val="init"/>
        </dgm:presLayoutVars>
      </dgm:prSet>
      <dgm:spPr/>
    </dgm:pt>
    <dgm:pt modelId="{498B65DE-32CB-4631-9BD8-BCB7D15DBE72}" type="pres">
      <dgm:prSet presAssocID="{31212C87-C252-4F71-9A14-D16D61A5EF29}" presName="rootComposite" presStyleCnt="0"/>
      <dgm:spPr/>
    </dgm:pt>
    <dgm:pt modelId="{943C7808-8277-4380-8D25-6C3C05B5FE39}" type="pres">
      <dgm:prSet presAssocID="{31212C87-C252-4F71-9A14-D16D61A5EF29}" presName="rootText" presStyleLbl="node2" presStyleIdx="1" presStyleCnt="2">
        <dgm:presLayoutVars>
          <dgm:chPref val="3"/>
        </dgm:presLayoutVars>
      </dgm:prSet>
      <dgm:spPr/>
      <dgm:t>
        <a:bodyPr/>
        <a:lstStyle/>
        <a:p>
          <a:endParaRPr lang="de-DE"/>
        </a:p>
      </dgm:t>
    </dgm:pt>
    <dgm:pt modelId="{3E873E1F-B78D-4EF7-9AD8-A18A27AF76B8}" type="pres">
      <dgm:prSet presAssocID="{31212C87-C252-4F71-9A14-D16D61A5EF29}" presName="rootConnector" presStyleLbl="node2" presStyleIdx="1" presStyleCnt="2"/>
      <dgm:spPr/>
      <dgm:t>
        <a:bodyPr/>
        <a:lstStyle/>
        <a:p>
          <a:endParaRPr lang="de-DE"/>
        </a:p>
      </dgm:t>
    </dgm:pt>
    <dgm:pt modelId="{F57CFA85-61E0-46BA-93DA-6EF7F68CE82A}" type="pres">
      <dgm:prSet presAssocID="{31212C87-C252-4F71-9A14-D16D61A5EF29}" presName="hierChild4" presStyleCnt="0"/>
      <dgm:spPr/>
    </dgm:pt>
    <dgm:pt modelId="{92595C07-8DE0-47DA-9B1A-68E164685F56}" type="pres">
      <dgm:prSet presAssocID="{31212C87-C252-4F71-9A14-D16D61A5EF29}" presName="hierChild5" presStyleCnt="0"/>
      <dgm:spPr/>
    </dgm:pt>
    <dgm:pt modelId="{01473B2E-11D2-4926-AAE4-50AD0744E40A}" type="pres">
      <dgm:prSet presAssocID="{FFD7EE3A-1314-4483-914E-667328E7623F}" presName="hierChild3" presStyleCnt="0"/>
      <dgm:spPr/>
    </dgm:pt>
  </dgm:ptLst>
  <dgm:cxnLst>
    <dgm:cxn modelId="{A9AE6A1D-149D-4AFE-8650-E9C6660025C3}" type="presOf" srcId="{FFD7EE3A-1314-4483-914E-667328E7623F}" destId="{63EF862C-621B-48DA-A052-C6E85AB36E71}" srcOrd="1" destOrd="0" presId="urn:microsoft.com/office/officeart/2005/8/layout/orgChart1"/>
    <dgm:cxn modelId="{B30D992C-44BD-4F73-A123-230CC5ECA127}" type="presOf" srcId="{47E55F55-B3F6-4FB8-81CC-4801E4152C7E}" destId="{0E597045-5FA4-4B57-8D37-815CBA5B77D9}" srcOrd="0" destOrd="0" presId="urn:microsoft.com/office/officeart/2005/8/layout/orgChart1"/>
    <dgm:cxn modelId="{DAD28109-9D97-4003-A615-8351569C194E}" type="presOf" srcId="{FFD7EE3A-1314-4483-914E-667328E7623F}" destId="{32AC6096-848A-4D87-9AFE-99107DB4C011}" srcOrd="0" destOrd="0" presId="urn:microsoft.com/office/officeart/2005/8/layout/orgChart1"/>
    <dgm:cxn modelId="{E0C56E17-7150-4CD0-AE9F-A52F86CD2003}" type="presOf" srcId="{37E9AFC7-BA44-4D8B-A632-AF6E920A2BEA}" destId="{8715011F-6719-47C1-A276-0EDB066C96E9}" srcOrd="0" destOrd="0" presId="urn:microsoft.com/office/officeart/2005/8/layout/orgChart1"/>
    <dgm:cxn modelId="{A762C373-1F1C-4721-B429-5B1760F51632}" type="presOf" srcId="{47E55F55-B3F6-4FB8-81CC-4801E4152C7E}" destId="{6CE2CCD0-071D-4243-BA36-AB514D4306CD}" srcOrd="1" destOrd="0" presId="urn:microsoft.com/office/officeart/2005/8/layout/orgChart1"/>
    <dgm:cxn modelId="{2E7FFC7B-69C7-4513-9327-6048FE0576D6}" type="presOf" srcId="{9ECA3586-28BF-494C-B480-80CB13F18AEC}" destId="{81F2183E-BB36-4096-A06C-B40F7ACFF16F}" srcOrd="0" destOrd="0" presId="urn:microsoft.com/office/officeart/2005/8/layout/orgChart1"/>
    <dgm:cxn modelId="{A2D9893C-C753-4D21-94CB-83C0466D0C78}" type="presOf" srcId="{F9D149FF-51B1-4A4D-8EBA-021DF91A62BD}" destId="{FE23AAF8-4BA9-44CB-A0E5-E0C8E26EF4BD}" srcOrd="0" destOrd="0" presId="urn:microsoft.com/office/officeart/2005/8/layout/orgChart1"/>
    <dgm:cxn modelId="{EE2C01F7-7096-4CD3-820B-3D9EDDC1D3BF}" type="presOf" srcId="{31212C87-C252-4F71-9A14-D16D61A5EF29}" destId="{3E873E1F-B78D-4EF7-9AD8-A18A27AF76B8}" srcOrd="1" destOrd="0" presId="urn:microsoft.com/office/officeart/2005/8/layout/orgChart1"/>
    <dgm:cxn modelId="{7D4D6A88-1FFD-4A9F-97DA-AD6ACC415BCB}" type="presOf" srcId="{69A6129F-0B87-4D7B-ABA6-512B0B95CC5E}" destId="{CEFD7003-A244-48AF-B664-C245980F41E3}" srcOrd="0" destOrd="0" presId="urn:microsoft.com/office/officeart/2005/8/layout/orgChart1"/>
    <dgm:cxn modelId="{3CCA315A-C559-4CAA-9F62-F6C9E7A10434}" srcId="{FFD7EE3A-1314-4483-914E-667328E7623F}" destId="{47E55F55-B3F6-4FB8-81CC-4801E4152C7E}" srcOrd="0" destOrd="0" parTransId="{69A6129F-0B87-4D7B-ABA6-512B0B95CC5E}" sibTransId="{EE74699A-3D0B-47EA-9108-8B75302D2418}"/>
    <dgm:cxn modelId="{516F59C7-B8BD-4A2F-A335-A3CCAE28D102}" type="presOf" srcId="{D9DA3EFE-4A47-4325-8ADE-280ECCFBB1DF}" destId="{D8AC7E22-BC6B-4010-BCBA-DD6B7FF41F20}" srcOrd="1" destOrd="0" presId="urn:microsoft.com/office/officeart/2005/8/layout/orgChart1"/>
    <dgm:cxn modelId="{544C1282-41F6-49E1-995D-2607FB763936}" type="presOf" srcId="{339BC9CC-9F37-43AC-89D1-EE5FEE9CD919}" destId="{CDC0EC17-85F8-4DFC-872B-81BE5F8CC867}" srcOrd="0" destOrd="0" presId="urn:microsoft.com/office/officeart/2005/8/layout/orgChart1"/>
    <dgm:cxn modelId="{38D0F532-C793-4734-B299-BBA51F3783DD}" type="presOf" srcId="{31212C87-C252-4F71-9A14-D16D61A5EF29}" destId="{943C7808-8277-4380-8D25-6C3C05B5FE39}" srcOrd="0" destOrd="0" presId="urn:microsoft.com/office/officeart/2005/8/layout/orgChart1"/>
    <dgm:cxn modelId="{404DA62B-927A-4314-B177-E5CEFF7A32C5}" type="presOf" srcId="{FE045D4F-CEB1-44B7-94D5-CB56A6AB450E}" destId="{A36B20E8-D6C7-4410-8782-D4CDE43CE913}" srcOrd="0" destOrd="0" presId="urn:microsoft.com/office/officeart/2005/8/layout/orgChart1"/>
    <dgm:cxn modelId="{BE6FB293-C5A1-4044-87E4-7BD7615B279A}" srcId="{FE045D4F-CEB1-44B7-94D5-CB56A6AB450E}" destId="{FFD7EE3A-1314-4483-914E-667328E7623F}" srcOrd="0" destOrd="0" parTransId="{ED854A21-2BA7-4AB6-A17B-F9722B998CDE}" sibTransId="{3BFA841D-2A56-4503-A62F-E2119DBE46AE}"/>
    <dgm:cxn modelId="{F28898EB-7482-4872-B2BC-2A11BD7819A5}" srcId="{47E55F55-B3F6-4FB8-81CC-4801E4152C7E}" destId="{D9DA3EFE-4A47-4325-8ADE-280ECCFBB1DF}" srcOrd="1" destOrd="0" parTransId="{9ECA3586-28BF-494C-B480-80CB13F18AEC}" sibTransId="{BD5B6F79-F216-478C-AE22-82CEEA77B177}"/>
    <dgm:cxn modelId="{CA4CD645-3B13-40E1-8022-186A42ADE3C2}" srcId="{47E55F55-B3F6-4FB8-81CC-4801E4152C7E}" destId="{F9D149FF-51B1-4A4D-8EBA-021DF91A62BD}" srcOrd="0" destOrd="0" parTransId="{37E9AFC7-BA44-4D8B-A632-AF6E920A2BEA}" sibTransId="{8C2E15D9-2B3D-47C6-B5DE-349639A0A9FA}"/>
    <dgm:cxn modelId="{7451970E-7FF4-4409-9A43-B2A60F902A20}" type="presOf" srcId="{D9DA3EFE-4A47-4325-8ADE-280ECCFBB1DF}" destId="{EF96AD01-37CF-4F29-8B66-FD2E67FD07E5}" srcOrd="0" destOrd="0" presId="urn:microsoft.com/office/officeart/2005/8/layout/orgChart1"/>
    <dgm:cxn modelId="{A69C5204-64F6-4090-B8BD-1E2F5D48F1EE}" srcId="{FFD7EE3A-1314-4483-914E-667328E7623F}" destId="{31212C87-C252-4F71-9A14-D16D61A5EF29}" srcOrd="1" destOrd="0" parTransId="{339BC9CC-9F37-43AC-89D1-EE5FEE9CD919}" sibTransId="{A0DC65A0-15F8-411F-83A8-9734CFD38034}"/>
    <dgm:cxn modelId="{8C9F4241-5262-4E36-BF79-DC71DC50594A}" type="presOf" srcId="{F9D149FF-51B1-4A4D-8EBA-021DF91A62BD}" destId="{745A5193-5F35-4157-B45D-592ED9D6F343}" srcOrd="1" destOrd="0" presId="urn:microsoft.com/office/officeart/2005/8/layout/orgChart1"/>
    <dgm:cxn modelId="{48DA52D6-E242-428B-8D0E-BA476F215D89}" type="presParOf" srcId="{A36B20E8-D6C7-4410-8782-D4CDE43CE913}" destId="{2E994125-DCEB-439A-9ED9-B58AE941D7C7}" srcOrd="0" destOrd="0" presId="urn:microsoft.com/office/officeart/2005/8/layout/orgChart1"/>
    <dgm:cxn modelId="{2A589B9E-0B73-4031-9CE3-47074BF63102}" type="presParOf" srcId="{2E994125-DCEB-439A-9ED9-B58AE941D7C7}" destId="{EDBA28CB-94DF-47A4-84F0-10F8CEECDCC7}" srcOrd="0" destOrd="0" presId="urn:microsoft.com/office/officeart/2005/8/layout/orgChart1"/>
    <dgm:cxn modelId="{0C668C7E-92EB-476B-9236-0350F6017397}" type="presParOf" srcId="{EDBA28CB-94DF-47A4-84F0-10F8CEECDCC7}" destId="{32AC6096-848A-4D87-9AFE-99107DB4C011}" srcOrd="0" destOrd="0" presId="urn:microsoft.com/office/officeart/2005/8/layout/orgChart1"/>
    <dgm:cxn modelId="{57EC7B90-6ABC-4B57-97D6-3F0B564D3A7C}" type="presParOf" srcId="{EDBA28CB-94DF-47A4-84F0-10F8CEECDCC7}" destId="{63EF862C-621B-48DA-A052-C6E85AB36E71}" srcOrd="1" destOrd="0" presId="urn:microsoft.com/office/officeart/2005/8/layout/orgChart1"/>
    <dgm:cxn modelId="{78BDEB00-B25C-4616-B64A-81343CAF8C05}" type="presParOf" srcId="{2E994125-DCEB-439A-9ED9-B58AE941D7C7}" destId="{DBCA63DD-0033-4F74-8298-CA66B09CAC97}" srcOrd="1" destOrd="0" presId="urn:microsoft.com/office/officeart/2005/8/layout/orgChart1"/>
    <dgm:cxn modelId="{E1A66FC3-4A72-43B5-8A8C-C349E87BB10E}" type="presParOf" srcId="{DBCA63DD-0033-4F74-8298-CA66B09CAC97}" destId="{CEFD7003-A244-48AF-B664-C245980F41E3}" srcOrd="0" destOrd="0" presId="urn:microsoft.com/office/officeart/2005/8/layout/orgChart1"/>
    <dgm:cxn modelId="{9AB97024-9CDA-4C3B-BFA2-1D2627F6C431}" type="presParOf" srcId="{DBCA63DD-0033-4F74-8298-CA66B09CAC97}" destId="{ADDA24A3-2E02-45DA-A691-C7CDDF68A10D}" srcOrd="1" destOrd="0" presId="urn:microsoft.com/office/officeart/2005/8/layout/orgChart1"/>
    <dgm:cxn modelId="{4A644009-8FA6-4BF3-862D-4BC2F6794BD1}" type="presParOf" srcId="{ADDA24A3-2E02-45DA-A691-C7CDDF68A10D}" destId="{A9808A3A-3415-4126-BA5E-1EF5A0EF5A06}" srcOrd="0" destOrd="0" presId="urn:microsoft.com/office/officeart/2005/8/layout/orgChart1"/>
    <dgm:cxn modelId="{4BDD3F37-63A5-4259-86D1-40DE54FB2F60}" type="presParOf" srcId="{A9808A3A-3415-4126-BA5E-1EF5A0EF5A06}" destId="{0E597045-5FA4-4B57-8D37-815CBA5B77D9}" srcOrd="0" destOrd="0" presId="urn:microsoft.com/office/officeart/2005/8/layout/orgChart1"/>
    <dgm:cxn modelId="{33A226E9-A05F-4E9D-9261-5121183B0403}" type="presParOf" srcId="{A9808A3A-3415-4126-BA5E-1EF5A0EF5A06}" destId="{6CE2CCD0-071D-4243-BA36-AB514D4306CD}" srcOrd="1" destOrd="0" presId="urn:microsoft.com/office/officeart/2005/8/layout/orgChart1"/>
    <dgm:cxn modelId="{D2DE0614-77D6-47F5-9F94-975E1D89FCD3}" type="presParOf" srcId="{ADDA24A3-2E02-45DA-A691-C7CDDF68A10D}" destId="{53DC2B01-8285-4330-B9D0-BD30F8D01DE9}" srcOrd="1" destOrd="0" presId="urn:microsoft.com/office/officeart/2005/8/layout/orgChart1"/>
    <dgm:cxn modelId="{E07D972C-9293-42C0-B22F-0638D778AD4A}" type="presParOf" srcId="{53DC2B01-8285-4330-B9D0-BD30F8D01DE9}" destId="{8715011F-6719-47C1-A276-0EDB066C96E9}" srcOrd="0" destOrd="0" presId="urn:microsoft.com/office/officeart/2005/8/layout/orgChart1"/>
    <dgm:cxn modelId="{FFC93567-3A4F-4E12-900A-BF982E0D8591}" type="presParOf" srcId="{53DC2B01-8285-4330-B9D0-BD30F8D01DE9}" destId="{1AAA4A5F-3F1F-4E63-B5CE-A6E10D896E3F}" srcOrd="1" destOrd="0" presId="urn:microsoft.com/office/officeart/2005/8/layout/orgChart1"/>
    <dgm:cxn modelId="{317DD62F-5425-4401-968A-58ECB8BD9805}" type="presParOf" srcId="{1AAA4A5F-3F1F-4E63-B5CE-A6E10D896E3F}" destId="{D639F93E-9D70-4AAB-B9A7-72693CBC71C8}" srcOrd="0" destOrd="0" presId="urn:microsoft.com/office/officeart/2005/8/layout/orgChart1"/>
    <dgm:cxn modelId="{3642CFC4-F8BF-4127-9519-20F29AA8C389}" type="presParOf" srcId="{D639F93E-9D70-4AAB-B9A7-72693CBC71C8}" destId="{FE23AAF8-4BA9-44CB-A0E5-E0C8E26EF4BD}" srcOrd="0" destOrd="0" presId="urn:microsoft.com/office/officeart/2005/8/layout/orgChart1"/>
    <dgm:cxn modelId="{EF60BED1-8F1B-44DE-8A4F-DBB4529063CA}" type="presParOf" srcId="{D639F93E-9D70-4AAB-B9A7-72693CBC71C8}" destId="{745A5193-5F35-4157-B45D-592ED9D6F343}" srcOrd="1" destOrd="0" presId="urn:microsoft.com/office/officeart/2005/8/layout/orgChart1"/>
    <dgm:cxn modelId="{E704D071-6370-45FE-935B-C1E7692D435D}" type="presParOf" srcId="{1AAA4A5F-3F1F-4E63-B5CE-A6E10D896E3F}" destId="{0A812493-463C-4F44-98F6-AE7BF53416C5}" srcOrd="1" destOrd="0" presId="urn:microsoft.com/office/officeart/2005/8/layout/orgChart1"/>
    <dgm:cxn modelId="{D003C36C-E999-4350-ABFE-A7A55FB8C2A9}" type="presParOf" srcId="{1AAA4A5F-3F1F-4E63-B5CE-A6E10D896E3F}" destId="{133028FF-F39A-4468-919F-B54896C97AA4}" srcOrd="2" destOrd="0" presId="urn:microsoft.com/office/officeart/2005/8/layout/orgChart1"/>
    <dgm:cxn modelId="{15D78F44-CC2B-4744-8E16-73EDF37058DF}" type="presParOf" srcId="{53DC2B01-8285-4330-B9D0-BD30F8D01DE9}" destId="{81F2183E-BB36-4096-A06C-B40F7ACFF16F}" srcOrd="2" destOrd="0" presId="urn:microsoft.com/office/officeart/2005/8/layout/orgChart1"/>
    <dgm:cxn modelId="{462A33D4-27F9-4F75-A2A0-410A48F9DD9F}" type="presParOf" srcId="{53DC2B01-8285-4330-B9D0-BD30F8D01DE9}" destId="{3F14A949-090B-49B0-9FA7-EFB8C0DC3D88}" srcOrd="3" destOrd="0" presId="urn:microsoft.com/office/officeart/2005/8/layout/orgChart1"/>
    <dgm:cxn modelId="{058D5576-69D3-42D8-8BC2-3799BF0AFD6D}" type="presParOf" srcId="{3F14A949-090B-49B0-9FA7-EFB8C0DC3D88}" destId="{8B779F2D-48FC-4C0B-87E7-F8FE65E22FA0}" srcOrd="0" destOrd="0" presId="urn:microsoft.com/office/officeart/2005/8/layout/orgChart1"/>
    <dgm:cxn modelId="{FE3BE729-3A55-446A-9BBE-3AC5CF61A99F}" type="presParOf" srcId="{8B779F2D-48FC-4C0B-87E7-F8FE65E22FA0}" destId="{EF96AD01-37CF-4F29-8B66-FD2E67FD07E5}" srcOrd="0" destOrd="0" presId="urn:microsoft.com/office/officeart/2005/8/layout/orgChart1"/>
    <dgm:cxn modelId="{2A75F037-58DF-4FF6-B1F6-54D24E780F22}" type="presParOf" srcId="{8B779F2D-48FC-4C0B-87E7-F8FE65E22FA0}" destId="{D8AC7E22-BC6B-4010-BCBA-DD6B7FF41F20}" srcOrd="1" destOrd="0" presId="urn:microsoft.com/office/officeart/2005/8/layout/orgChart1"/>
    <dgm:cxn modelId="{D7F8C719-D122-4AB9-914C-50F8C1FDB2F6}" type="presParOf" srcId="{3F14A949-090B-49B0-9FA7-EFB8C0DC3D88}" destId="{56E0A0E2-3161-47C2-9913-5376F8686727}" srcOrd="1" destOrd="0" presId="urn:microsoft.com/office/officeart/2005/8/layout/orgChart1"/>
    <dgm:cxn modelId="{FEB30E64-F37B-4F6C-AF6C-971943CFA454}" type="presParOf" srcId="{3F14A949-090B-49B0-9FA7-EFB8C0DC3D88}" destId="{6D3D9A43-499C-46B6-8A92-2DF7605B4AAD}" srcOrd="2" destOrd="0" presId="urn:microsoft.com/office/officeart/2005/8/layout/orgChart1"/>
    <dgm:cxn modelId="{3127DE77-1361-42B5-9CE9-1A348D7E12B4}" type="presParOf" srcId="{ADDA24A3-2E02-45DA-A691-C7CDDF68A10D}" destId="{317BCCCB-0917-43FA-A41D-3713D0B33A6E}" srcOrd="2" destOrd="0" presId="urn:microsoft.com/office/officeart/2005/8/layout/orgChart1"/>
    <dgm:cxn modelId="{E76CB667-BCE2-424F-BE1B-A86C84C2A2FE}" type="presParOf" srcId="{DBCA63DD-0033-4F74-8298-CA66B09CAC97}" destId="{CDC0EC17-85F8-4DFC-872B-81BE5F8CC867}" srcOrd="2" destOrd="0" presId="urn:microsoft.com/office/officeart/2005/8/layout/orgChart1"/>
    <dgm:cxn modelId="{528DF3E0-2423-4F6B-A65C-E0014C4EBACC}" type="presParOf" srcId="{DBCA63DD-0033-4F74-8298-CA66B09CAC97}" destId="{69B88D96-3D31-48B9-B791-1B52F11F1E05}" srcOrd="3" destOrd="0" presId="urn:microsoft.com/office/officeart/2005/8/layout/orgChart1"/>
    <dgm:cxn modelId="{8C1B32A5-7622-495B-9324-75C7C32D19CA}" type="presParOf" srcId="{69B88D96-3D31-48B9-B791-1B52F11F1E05}" destId="{498B65DE-32CB-4631-9BD8-BCB7D15DBE72}" srcOrd="0" destOrd="0" presId="urn:microsoft.com/office/officeart/2005/8/layout/orgChart1"/>
    <dgm:cxn modelId="{6310336C-8FDA-4352-91CF-595DBE28EA07}" type="presParOf" srcId="{498B65DE-32CB-4631-9BD8-BCB7D15DBE72}" destId="{943C7808-8277-4380-8D25-6C3C05B5FE39}" srcOrd="0" destOrd="0" presId="urn:microsoft.com/office/officeart/2005/8/layout/orgChart1"/>
    <dgm:cxn modelId="{0F7DCF82-D5AC-437B-9EE9-207A7950BA79}" type="presParOf" srcId="{498B65DE-32CB-4631-9BD8-BCB7D15DBE72}" destId="{3E873E1F-B78D-4EF7-9AD8-A18A27AF76B8}" srcOrd="1" destOrd="0" presId="urn:microsoft.com/office/officeart/2005/8/layout/orgChart1"/>
    <dgm:cxn modelId="{BE7AB84E-8E2C-46DD-96AA-643D642DA259}" type="presParOf" srcId="{69B88D96-3D31-48B9-B791-1B52F11F1E05}" destId="{F57CFA85-61E0-46BA-93DA-6EF7F68CE82A}" srcOrd="1" destOrd="0" presId="urn:microsoft.com/office/officeart/2005/8/layout/orgChart1"/>
    <dgm:cxn modelId="{2E3FD250-9381-48D2-8BB0-E8AF64045315}" type="presParOf" srcId="{69B88D96-3D31-48B9-B791-1B52F11F1E05}" destId="{92595C07-8DE0-47DA-9B1A-68E164685F56}" srcOrd="2" destOrd="0" presId="urn:microsoft.com/office/officeart/2005/8/layout/orgChart1"/>
    <dgm:cxn modelId="{6C1340F0-D556-4861-8C39-57B38405A463}" type="presParOf" srcId="{2E994125-DCEB-439A-9ED9-B58AE941D7C7}" destId="{01473B2E-11D2-4926-AAE4-50AD0744E4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45D4F-CEB1-44B7-94D5-CB56A6AB450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FFD7EE3A-1314-4483-914E-667328E7623F}">
      <dgm:prSet phldrT="[Text]"/>
      <dgm:spPr/>
      <dgm:t>
        <a:bodyPr/>
        <a:lstStyle/>
        <a:p>
          <a:r>
            <a:rPr lang="de-DE" dirty="0" smtClean="0"/>
            <a:t>Pflegebedürftige:  4,96 Mio</a:t>
          </a:r>
          <a:r>
            <a:rPr lang="de-DE" dirty="0"/>
            <a:t>.</a:t>
          </a:r>
        </a:p>
      </dgm:t>
    </dgm:pt>
    <dgm:pt modelId="{ED854A21-2BA7-4AB6-A17B-F9722B998CDE}" type="parTrans" cxnId="{BE6FB293-C5A1-4044-87E4-7BD7615B279A}">
      <dgm:prSet/>
      <dgm:spPr/>
      <dgm:t>
        <a:bodyPr/>
        <a:lstStyle/>
        <a:p>
          <a:endParaRPr lang="de-DE"/>
        </a:p>
      </dgm:t>
    </dgm:pt>
    <dgm:pt modelId="{3BFA841D-2A56-4503-A62F-E2119DBE46AE}" type="sibTrans" cxnId="{BE6FB293-C5A1-4044-87E4-7BD7615B279A}">
      <dgm:prSet/>
      <dgm:spPr/>
      <dgm:t>
        <a:bodyPr/>
        <a:lstStyle/>
        <a:p>
          <a:endParaRPr lang="de-DE"/>
        </a:p>
      </dgm:t>
    </dgm:pt>
    <dgm:pt modelId="{47E55F55-B3F6-4FB8-81CC-4801E4152C7E}">
      <dgm:prSet phldrT="[Text]"/>
      <dgm:spPr/>
      <dgm:t>
        <a:bodyPr/>
        <a:lstStyle/>
        <a:p>
          <a:r>
            <a:rPr lang="de-DE" dirty="0"/>
            <a:t>Zu Hause Versorgt: </a:t>
          </a:r>
          <a:r>
            <a:rPr lang="de-DE" dirty="0" smtClean="0"/>
            <a:t>4,17 </a:t>
          </a:r>
          <a:r>
            <a:rPr lang="de-DE" dirty="0"/>
            <a:t>Mio.</a:t>
          </a:r>
        </a:p>
      </dgm:t>
    </dgm:pt>
    <dgm:pt modelId="{69A6129F-0B87-4D7B-ABA6-512B0B95CC5E}" type="parTrans" cxnId="{3CCA315A-C559-4CAA-9F62-F6C9E7A10434}">
      <dgm:prSet/>
      <dgm:spPr/>
      <dgm:t>
        <a:bodyPr/>
        <a:lstStyle/>
        <a:p>
          <a:endParaRPr lang="de-DE"/>
        </a:p>
      </dgm:t>
    </dgm:pt>
    <dgm:pt modelId="{EE74699A-3D0B-47EA-9108-8B75302D2418}" type="sibTrans" cxnId="{3CCA315A-C559-4CAA-9F62-F6C9E7A10434}">
      <dgm:prSet/>
      <dgm:spPr/>
      <dgm:t>
        <a:bodyPr/>
        <a:lstStyle/>
        <a:p>
          <a:endParaRPr lang="de-DE"/>
        </a:p>
      </dgm:t>
    </dgm:pt>
    <dgm:pt modelId="{31212C87-C252-4F71-9A14-D16D61A5EF29}">
      <dgm:prSet phldrT="[Text]"/>
      <dgm:spPr/>
      <dgm:t>
        <a:bodyPr/>
        <a:lstStyle/>
        <a:p>
          <a:r>
            <a:rPr lang="de-DE" dirty="0"/>
            <a:t>In Heimen versorgt: </a:t>
          </a:r>
          <a:r>
            <a:rPr lang="de-DE" dirty="0" smtClean="0"/>
            <a:t>0,79 </a:t>
          </a:r>
          <a:r>
            <a:rPr lang="de-DE" dirty="0"/>
            <a:t>Mio. </a:t>
          </a:r>
        </a:p>
      </dgm:t>
    </dgm:pt>
    <dgm:pt modelId="{339BC9CC-9F37-43AC-89D1-EE5FEE9CD919}" type="parTrans" cxnId="{A69C5204-64F6-4090-B8BD-1E2F5D48F1EE}">
      <dgm:prSet/>
      <dgm:spPr/>
      <dgm:t>
        <a:bodyPr/>
        <a:lstStyle/>
        <a:p>
          <a:endParaRPr lang="de-DE"/>
        </a:p>
      </dgm:t>
    </dgm:pt>
    <dgm:pt modelId="{A0DC65A0-15F8-411F-83A8-9734CFD38034}" type="sibTrans" cxnId="{A69C5204-64F6-4090-B8BD-1E2F5D48F1EE}">
      <dgm:prSet/>
      <dgm:spPr/>
      <dgm:t>
        <a:bodyPr/>
        <a:lstStyle/>
        <a:p>
          <a:endParaRPr lang="de-DE"/>
        </a:p>
      </dgm:t>
    </dgm:pt>
    <dgm:pt modelId="{F9D149FF-51B1-4A4D-8EBA-021DF91A62BD}">
      <dgm:prSet/>
      <dgm:spPr/>
      <dgm:t>
        <a:bodyPr/>
        <a:lstStyle/>
        <a:p>
          <a:r>
            <a:rPr lang="de-DE" dirty="0"/>
            <a:t>Durch Angehörige</a:t>
          </a:r>
          <a:r>
            <a:rPr lang="de-DE"/>
            <a:t>: </a:t>
          </a:r>
          <a:r>
            <a:rPr lang="de-DE" smtClean="0"/>
            <a:t>2,55 </a:t>
          </a:r>
          <a:r>
            <a:rPr lang="de-DE" dirty="0"/>
            <a:t>Mio. </a:t>
          </a:r>
        </a:p>
      </dgm:t>
    </dgm:pt>
    <dgm:pt modelId="{37E9AFC7-BA44-4D8B-A632-AF6E920A2BEA}" type="parTrans" cxnId="{CA4CD645-3B13-40E1-8022-186A42ADE3C2}">
      <dgm:prSet/>
      <dgm:spPr/>
      <dgm:t>
        <a:bodyPr/>
        <a:lstStyle/>
        <a:p>
          <a:endParaRPr lang="de-DE"/>
        </a:p>
      </dgm:t>
    </dgm:pt>
    <dgm:pt modelId="{8C2E15D9-2B3D-47C6-B5DE-349639A0A9FA}" type="sibTrans" cxnId="{CA4CD645-3B13-40E1-8022-186A42ADE3C2}">
      <dgm:prSet/>
      <dgm:spPr/>
      <dgm:t>
        <a:bodyPr/>
        <a:lstStyle/>
        <a:p>
          <a:endParaRPr lang="de-DE"/>
        </a:p>
      </dgm:t>
    </dgm:pt>
    <dgm:pt modelId="{D9DA3EFE-4A47-4325-8ADE-280ECCFBB1DF}">
      <dgm:prSet/>
      <dgm:spPr/>
      <dgm:t>
        <a:bodyPr/>
        <a:lstStyle/>
        <a:p>
          <a:r>
            <a:rPr lang="de-DE" dirty="0"/>
            <a:t>Mit </a:t>
          </a:r>
          <a:r>
            <a:rPr lang="de-DE" dirty="0" err="1"/>
            <a:t>ambul</a:t>
          </a:r>
          <a:r>
            <a:rPr lang="de-DE" dirty="0"/>
            <a:t>. Pflegediensten: </a:t>
          </a:r>
          <a:r>
            <a:rPr lang="de-DE" dirty="0" smtClean="0"/>
            <a:t>1,62 </a:t>
          </a:r>
          <a:r>
            <a:rPr lang="de-DE" dirty="0"/>
            <a:t>Mio.</a:t>
          </a:r>
        </a:p>
      </dgm:t>
    </dgm:pt>
    <dgm:pt modelId="{9ECA3586-28BF-494C-B480-80CB13F18AEC}" type="parTrans" cxnId="{F28898EB-7482-4872-B2BC-2A11BD7819A5}">
      <dgm:prSet/>
      <dgm:spPr/>
      <dgm:t>
        <a:bodyPr/>
        <a:lstStyle/>
        <a:p>
          <a:endParaRPr lang="de-DE"/>
        </a:p>
      </dgm:t>
    </dgm:pt>
    <dgm:pt modelId="{BD5B6F79-F216-478C-AE22-82CEEA77B177}" type="sibTrans" cxnId="{F28898EB-7482-4872-B2BC-2A11BD7819A5}">
      <dgm:prSet/>
      <dgm:spPr/>
      <dgm:t>
        <a:bodyPr/>
        <a:lstStyle/>
        <a:p>
          <a:endParaRPr lang="de-DE"/>
        </a:p>
      </dgm:t>
    </dgm:pt>
    <dgm:pt modelId="{A36B20E8-D6C7-4410-8782-D4CDE43CE913}" type="pres">
      <dgm:prSet presAssocID="{FE045D4F-CEB1-44B7-94D5-CB56A6AB450E}" presName="hierChild1" presStyleCnt="0">
        <dgm:presLayoutVars>
          <dgm:orgChart val="1"/>
          <dgm:chPref val="1"/>
          <dgm:dir/>
          <dgm:animOne val="branch"/>
          <dgm:animLvl val="lvl"/>
          <dgm:resizeHandles/>
        </dgm:presLayoutVars>
      </dgm:prSet>
      <dgm:spPr/>
      <dgm:t>
        <a:bodyPr/>
        <a:lstStyle/>
        <a:p>
          <a:endParaRPr lang="de-DE"/>
        </a:p>
      </dgm:t>
    </dgm:pt>
    <dgm:pt modelId="{2E994125-DCEB-439A-9ED9-B58AE941D7C7}" type="pres">
      <dgm:prSet presAssocID="{FFD7EE3A-1314-4483-914E-667328E7623F}" presName="hierRoot1" presStyleCnt="0">
        <dgm:presLayoutVars>
          <dgm:hierBranch val="init"/>
        </dgm:presLayoutVars>
      </dgm:prSet>
      <dgm:spPr/>
    </dgm:pt>
    <dgm:pt modelId="{EDBA28CB-94DF-47A4-84F0-10F8CEECDCC7}" type="pres">
      <dgm:prSet presAssocID="{FFD7EE3A-1314-4483-914E-667328E7623F}" presName="rootComposite1" presStyleCnt="0"/>
      <dgm:spPr/>
    </dgm:pt>
    <dgm:pt modelId="{32AC6096-848A-4D87-9AFE-99107DB4C011}" type="pres">
      <dgm:prSet presAssocID="{FFD7EE3A-1314-4483-914E-667328E7623F}" presName="rootText1" presStyleLbl="node0" presStyleIdx="0" presStyleCnt="1">
        <dgm:presLayoutVars>
          <dgm:chPref val="3"/>
        </dgm:presLayoutVars>
      </dgm:prSet>
      <dgm:spPr/>
      <dgm:t>
        <a:bodyPr/>
        <a:lstStyle/>
        <a:p>
          <a:endParaRPr lang="de-DE"/>
        </a:p>
      </dgm:t>
    </dgm:pt>
    <dgm:pt modelId="{63EF862C-621B-48DA-A052-C6E85AB36E71}" type="pres">
      <dgm:prSet presAssocID="{FFD7EE3A-1314-4483-914E-667328E7623F}" presName="rootConnector1" presStyleLbl="node1" presStyleIdx="0" presStyleCnt="0"/>
      <dgm:spPr/>
      <dgm:t>
        <a:bodyPr/>
        <a:lstStyle/>
        <a:p>
          <a:endParaRPr lang="de-DE"/>
        </a:p>
      </dgm:t>
    </dgm:pt>
    <dgm:pt modelId="{DBCA63DD-0033-4F74-8298-CA66B09CAC97}" type="pres">
      <dgm:prSet presAssocID="{FFD7EE3A-1314-4483-914E-667328E7623F}" presName="hierChild2" presStyleCnt="0"/>
      <dgm:spPr/>
    </dgm:pt>
    <dgm:pt modelId="{CEFD7003-A244-48AF-B664-C245980F41E3}" type="pres">
      <dgm:prSet presAssocID="{69A6129F-0B87-4D7B-ABA6-512B0B95CC5E}" presName="Name37" presStyleLbl="parChTrans1D2" presStyleIdx="0" presStyleCnt="2"/>
      <dgm:spPr/>
      <dgm:t>
        <a:bodyPr/>
        <a:lstStyle/>
        <a:p>
          <a:endParaRPr lang="de-DE"/>
        </a:p>
      </dgm:t>
    </dgm:pt>
    <dgm:pt modelId="{ADDA24A3-2E02-45DA-A691-C7CDDF68A10D}" type="pres">
      <dgm:prSet presAssocID="{47E55F55-B3F6-4FB8-81CC-4801E4152C7E}" presName="hierRoot2" presStyleCnt="0">
        <dgm:presLayoutVars>
          <dgm:hierBranch val="init"/>
        </dgm:presLayoutVars>
      </dgm:prSet>
      <dgm:spPr/>
    </dgm:pt>
    <dgm:pt modelId="{A9808A3A-3415-4126-BA5E-1EF5A0EF5A06}" type="pres">
      <dgm:prSet presAssocID="{47E55F55-B3F6-4FB8-81CC-4801E4152C7E}" presName="rootComposite" presStyleCnt="0"/>
      <dgm:spPr/>
    </dgm:pt>
    <dgm:pt modelId="{0E597045-5FA4-4B57-8D37-815CBA5B77D9}" type="pres">
      <dgm:prSet presAssocID="{47E55F55-B3F6-4FB8-81CC-4801E4152C7E}" presName="rootText" presStyleLbl="node2" presStyleIdx="0" presStyleCnt="2">
        <dgm:presLayoutVars>
          <dgm:chPref val="3"/>
        </dgm:presLayoutVars>
      </dgm:prSet>
      <dgm:spPr/>
      <dgm:t>
        <a:bodyPr/>
        <a:lstStyle/>
        <a:p>
          <a:endParaRPr lang="de-DE"/>
        </a:p>
      </dgm:t>
    </dgm:pt>
    <dgm:pt modelId="{6CE2CCD0-071D-4243-BA36-AB514D4306CD}" type="pres">
      <dgm:prSet presAssocID="{47E55F55-B3F6-4FB8-81CC-4801E4152C7E}" presName="rootConnector" presStyleLbl="node2" presStyleIdx="0" presStyleCnt="2"/>
      <dgm:spPr/>
      <dgm:t>
        <a:bodyPr/>
        <a:lstStyle/>
        <a:p>
          <a:endParaRPr lang="de-DE"/>
        </a:p>
      </dgm:t>
    </dgm:pt>
    <dgm:pt modelId="{53DC2B01-8285-4330-B9D0-BD30F8D01DE9}" type="pres">
      <dgm:prSet presAssocID="{47E55F55-B3F6-4FB8-81CC-4801E4152C7E}" presName="hierChild4" presStyleCnt="0"/>
      <dgm:spPr/>
    </dgm:pt>
    <dgm:pt modelId="{8715011F-6719-47C1-A276-0EDB066C96E9}" type="pres">
      <dgm:prSet presAssocID="{37E9AFC7-BA44-4D8B-A632-AF6E920A2BEA}" presName="Name37" presStyleLbl="parChTrans1D3" presStyleIdx="0" presStyleCnt="2"/>
      <dgm:spPr/>
      <dgm:t>
        <a:bodyPr/>
        <a:lstStyle/>
        <a:p>
          <a:endParaRPr lang="de-DE"/>
        </a:p>
      </dgm:t>
    </dgm:pt>
    <dgm:pt modelId="{1AAA4A5F-3F1F-4E63-B5CE-A6E10D896E3F}" type="pres">
      <dgm:prSet presAssocID="{F9D149FF-51B1-4A4D-8EBA-021DF91A62BD}" presName="hierRoot2" presStyleCnt="0">
        <dgm:presLayoutVars>
          <dgm:hierBranch val="init"/>
        </dgm:presLayoutVars>
      </dgm:prSet>
      <dgm:spPr/>
    </dgm:pt>
    <dgm:pt modelId="{D639F93E-9D70-4AAB-B9A7-72693CBC71C8}" type="pres">
      <dgm:prSet presAssocID="{F9D149FF-51B1-4A4D-8EBA-021DF91A62BD}" presName="rootComposite" presStyleCnt="0"/>
      <dgm:spPr/>
    </dgm:pt>
    <dgm:pt modelId="{FE23AAF8-4BA9-44CB-A0E5-E0C8E26EF4BD}" type="pres">
      <dgm:prSet presAssocID="{F9D149FF-51B1-4A4D-8EBA-021DF91A62BD}" presName="rootText" presStyleLbl="node3" presStyleIdx="0" presStyleCnt="2">
        <dgm:presLayoutVars>
          <dgm:chPref val="3"/>
        </dgm:presLayoutVars>
      </dgm:prSet>
      <dgm:spPr/>
      <dgm:t>
        <a:bodyPr/>
        <a:lstStyle/>
        <a:p>
          <a:endParaRPr lang="de-DE"/>
        </a:p>
      </dgm:t>
    </dgm:pt>
    <dgm:pt modelId="{745A5193-5F35-4157-B45D-592ED9D6F343}" type="pres">
      <dgm:prSet presAssocID="{F9D149FF-51B1-4A4D-8EBA-021DF91A62BD}" presName="rootConnector" presStyleLbl="node3" presStyleIdx="0" presStyleCnt="2"/>
      <dgm:spPr/>
      <dgm:t>
        <a:bodyPr/>
        <a:lstStyle/>
        <a:p>
          <a:endParaRPr lang="de-DE"/>
        </a:p>
      </dgm:t>
    </dgm:pt>
    <dgm:pt modelId="{0A812493-463C-4F44-98F6-AE7BF53416C5}" type="pres">
      <dgm:prSet presAssocID="{F9D149FF-51B1-4A4D-8EBA-021DF91A62BD}" presName="hierChild4" presStyleCnt="0"/>
      <dgm:spPr/>
    </dgm:pt>
    <dgm:pt modelId="{133028FF-F39A-4468-919F-B54896C97AA4}" type="pres">
      <dgm:prSet presAssocID="{F9D149FF-51B1-4A4D-8EBA-021DF91A62BD}" presName="hierChild5" presStyleCnt="0"/>
      <dgm:spPr/>
    </dgm:pt>
    <dgm:pt modelId="{81F2183E-BB36-4096-A06C-B40F7ACFF16F}" type="pres">
      <dgm:prSet presAssocID="{9ECA3586-28BF-494C-B480-80CB13F18AEC}" presName="Name37" presStyleLbl="parChTrans1D3" presStyleIdx="1" presStyleCnt="2"/>
      <dgm:spPr/>
      <dgm:t>
        <a:bodyPr/>
        <a:lstStyle/>
        <a:p>
          <a:endParaRPr lang="de-DE"/>
        </a:p>
      </dgm:t>
    </dgm:pt>
    <dgm:pt modelId="{3F14A949-090B-49B0-9FA7-EFB8C0DC3D88}" type="pres">
      <dgm:prSet presAssocID="{D9DA3EFE-4A47-4325-8ADE-280ECCFBB1DF}" presName="hierRoot2" presStyleCnt="0">
        <dgm:presLayoutVars>
          <dgm:hierBranch val="init"/>
        </dgm:presLayoutVars>
      </dgm:prSet>
      <dgm:spPr/>
    </dgm:pt>
    <dgm:pt modelId="{8B779F2D-48FC-4C0B-87E7-F8FE65E22FA0}" type="pres">
      <dgm:prSet presAssocID="{D9DA3EFE-4A47-4325-8ADE-280ECCFBB1DF}" presName="rootComposite" presStyleCnt="0"/>
      <dgm:spPr/>
    </dgm:pt>
    <dgm:pt modelId="{EF96AD01-37CF-4F29-8B66-FD2E67FD07E5}" type="pres">
      <dgm:prSet presAssocID="{D9DA3EFE-4A47-4325-8ADE-280ECCFBB1DF}" presName="rootText" presStyleLbl="node3" presStyleIdx="1" presStyleCnt="2">
        <dgm:presLayoutVars>
          <dgm:chPref val="3"/>
        </dgm:presLayoutVars>
      </dgm:prSet>
      <dgm:spPr/>
      <dgm:t>
        <a:bodyPr/>
        <a:lstStyle/>
        <a:p>
          <a:endParaRPr lang="de-DE"/>
        </a:p>
      </dgm:t>
    </dgm:pt>
    <dgm:pt modelId="{D8AC7E22-BC6B-4010-BCBA-DD6B7FF41F20}" type="pres">
      <dgm:prSet presAssocID="{D9DA3EFE-4A47-4325-8ADE-280ECCFBB1DF}" presName="rootConnector" presStyleLbl="node3" presStyleIdx="1" presStyleCnt="2"/>
      <dgm:spPr/>
      <dgm:t>
        <a:bodyPr/>
        <a:lstStyle/>
        <a:p>
          <a:endParaRPr lang="de-DE"/>
        </a:p>
      </dgm:t>
    </dgm:pt>
    <dgm:pt modelId="{56E0A0E2-3161-47C2-9913-5376F8686727}" type="pres">
      <dgm:prSet presAssocID="{D9DA3EFE-4A47-4325-8ADE-280ECCFBB1DF}" presName="hierChild4" presStyleCnt="0"/>
      <dgm:spPr/>
    </dgm:pt>
    <dgm:pt modelId="{6D3D9A43-499C-46B6-8A92-2DF7605B4AAD}" type="pres">
      <dgm:prSet presAssocID="{D9DA3EFE-4A47-4325-8ADE-280ECCFBB1DF}" presName="hierChild5" presStyleCnt="0"/>
      <dgm:spPr/>
    </dgm:pt>
    <dgm:pt modelId="{317BCCCB-0917-43FA-A41D-3713D0B33A6E}" type="pres">
      <dgm:prSet presAssocID="{47E55F55-B3F6-4FB8-81CC-4801E4152C7E}" presName="hierChild5" presStyleCnt="0"/>
      <dgm:spPr/>
    </dgm:pt>
    <dgm:pt modelId="{CDC0EC17-85F8-4DFC-872B-81BE5F8CC867}" type="pres">
      <dgm:prSet presAssocID="{339BC9CC-9F37-43AC-89D1-EE5FEE9CD919}" presName="Name37" presStyleLbl="parChTrans1D2" presStyleIdx="1" presStyleCnt="2"/>
      <dgm:spPr/>
      <dgm:t>
        <a:bodyPr/>
        <a:lstStyle/>
        <a:p>
          <a:endParaRPr lang="de-DE"/>
        </a:p>
      </dgm:t>
    </dgm:pt>
    <dgm:pt modelId="{69B88D96-3D31-48B9-B791-1B52F11F1E05}" type="pres">
      <dgm:prSet presAssocID="{31212C87-C252-4F71-9A14-D16D61A5EF29}" presName="hierRoot2" presStyleCnt="0">
        <dgm:presLayoutVars>
          <dgm:hierBranch val="init"/>
        </dgm:presLayoutVars>
      </dgm:prSet>
      <dgm:spPr/>
    </dgm:pt>
    <dgm:pt modelId="{498B65DE-32CB-4631-9BD8-BCB7D15DBE72}" type="pres">
      <dgm:prSet presAssocID="{31212C87-C252-4F71-9A14-D16D61A5EF29}" presName="rootComposite" presStyleCnt="0"/>
      <dgm:spPr/>
    </dgm:pt>
    <dgm:pt modelId="{943C7808-8277-4380-8D25-6C3C05B5FE39}" type="pres">
      <dgm:prSet presAssocID="{31212C87-C252-4F71-9A14-D16D61A5EF29}" presName="rootText" presStyleLbl="node2" presStyleIdx="1" presStyleCnt="2">
        <dgm:presLayoutVars>
          <dgm:chPref val="3"/>
        </dgm:presLayoutVars>
      </dgm:prSet>
      <dgm:spPr/>
      <dgm:t>
        <a:bodyPr/>
        <a:lstStyle/>
        <a:p>
          <a:endParaRPr lang="de-DE"/>
        </a:p>
      </dgm:t>
    </dgm:pt>
    <dgm:pt modelId="{3E873E1F-B78D-4EF7-9AD8-A18A27AF76B8}" type="pres">
      <dgm:prSet presAssocID="{31212C87-C252-4F71-9A14-D16D61A5EF29}" presName="rootConnector" presStyleLbl="node2" presStyleIdx="1" presStyleCnt="2"/>
      <dgm:spPr/>
      <dgm:t>
        <a:bodyPr/>
        <a:lstStyle/>
        <a:p>
          <a:endParaRPr lang="de-DE"/>
        </a:p>
      </dgm:t>
    </dgm:pt>
    <dgm:pt modelId="{F57CFA85-61E0-46BA-93DA-6EF7F68CE82A}" type="pres">
      <dgm:prSet presAssocID="{31212C87-C252-4F71-9A14-D16D61A5EF29}" presName="hierChild4" presStyleCnt="0"/>
      <dgm:spPr/>
    </dgm:pt>
    <dgm:pt modelId="{92595C07-8DE0-47DA-9B1A-68E164685F56}" type="pres">
      <dgm:prSet presAssocID="{31212C87-C252-4F71-9A14-D16D61A5EF29}" presName="hierChild5" presStyleCnt="0"/>
      <dgm:spPr/>
    </dgm:pt>
    <dgm:pt modelId="{01473B2E-11D2-4926-AAE4-50AD0744E40A}" type="pres">
      <dgm:prSet presAssocID="{FFD7EE3A-1314-4483-914E-667328E7623F}" presName="hierChild3" presStyleCnt="0"/>
      <dgm:spPr/>
    </dgm:pt>
  </dgm:ptLst>
  <dgm:cxnLst>
    <dgm:cxn modelId="{A9AE6A1D-149D-4AFE-8650-E9C6660025C3}" type="presOf" srcId="{FFD7EE3A-1314-4483-914E-667328E7623F}" destId="{63EF862C-621B-48DA-A052-C6E85AB36E71}" srcOrd="1" destOrd="0" presId="urn:microsoft.com/office/officeart/2005/8/layout/orgChart1"/>
    <dgm:cxn modelId="{B30D992C-44BD-4F73-A123-230CC5ECA127}" type="presOf" srcId="{47E55F55-B3F6-4FB8-81CC-4801E4152C7E}" destId="{0E597045-5FA4-4B57-8D37-815CBA5B77D9}" srcOrd="0" destOrd="0" presId="urn:microsoft.com/office/officeart/2005/8/layout/orgChart1"/>
    <dgm:cxn modelId="{DAD28109-9D97-4003-A615-8351569C194E}" type="presOf" srcId="{FFD7EE3A-1314-4483-914E-667328E7623F}" destId="{32AC6096-848A-4D87-9AFE-99107DB4C011}" srcOrd="0" destOrd="0" presId="urn:microsoft.com/office/officeart/2005/8/layout/orgChart1"/>
    <dgm:cxn modelId="{E0C56E17-7150-4CD0-AE9F-A52F86CD2003}" type="presOf" srcId="{37E9AFC7-BA44-4D8B-A632-AF6E920A2BEA}" destId="{8715011F-6719-47C1-A276-0EDB066C96E9}" srcOrd="0" destOrd="0" presId="urn:microsoft.com/office/officeart/2005/8/layout/orgChart1"/>
    <dgm:cxn modelId="{A762C373-1F1C-4721-B429-5B1760F51632}" type="presOf" srcId="{47E55F55-B3F6-4FB8-81CC-4801E4152C7E}" destId="{6CE2CCD0-071D-4243-BA36-AB514D4306CD}" srcOrd="1" destOrd="0" presId="urn:microsoft.com/office/officeart/2005/8/layout/orgChart1"/>
    <dgm:cxn modelId="{2E7FFC7B-69C7-4513-9327-6048FE0576D6}" type="presOf" srcId="{9ECA3586-28BF-494C-B480-80CB13F18AEC}" destId="{81F2183E-BB36-4096-A06C-B40F7ACFF16F}" srcOrd="0" destOrd="0" presId="urn:microsoft.com/office/officeart/2005/8/layout/orgChart1"/>
    <dgm:cxn modelId="{A2D9893C-C753-4D21-94CB-83C0466D0C78}" type="presOf" srcId="{F9D149FF-51B1-4A4D-8EBA-021DF91A62BD}" destId="{FE23AAF8-4BA9-44CB-A0E5-E0C8E26EF4BD}" srcOrd="0" destOrd="0" presId="urn:microsoft.com/office/officeart/2005/8/layout/orgChart1"/>
    <dgm:cxn modelId="{EE2C01F7-7096-4CD3-820B-3D9EDDC1D3BF}" type="presOf" srcId="{31212C87-C252-4F71-9A14-D16D61A5EF29}" destId="{3E873E1F-B78D-4EF7-9AD8-A18A27AF76B8}" srcOrd="1" destOrd="0" presId="urn:microsoft.com/office/officeart/2005/8/layout/orgChart1"/>
    <dgm:cxn modelId="{7D4D6A88-1FFD-4A9F-97DA-AD6ACC415BCB}" type="presOf" srcId="{69A6129F-0B87-4D7B-ABA6-512B0B95CC5E}" destId="{CEFD7003-A244-48AF-B664-C245980F41E3}" srcOrd="0" destOrd="0" presId="urn:microsoft.com/office/officeart/2005/8/layout/orgChart1"/>
    <dgm:cxn modelId="{3CCA315A-C559-4CAA-9F62-F6C9E7A10434}" srcId="{FFD7EE3A-1314-4483-914E-667328E7623F}" destId="{47E55F55-B3F6-4FB8-81CC-4801E4152C7E}" srcOrd="0" destOrd="0" parTransId="{69A6129F-0B87-4D7B-ABA6-512B0B95CC5E}" sibTransId="{EE74699A-3D0B-47EA-9108-8B75302D2418}"/>
    <dgm:cxn modelId="{516F59C7-B8BD-4A2F-A335-A3CCAE28D102}" type="presOf" srcId="{D9DA3EFE-4A47-4325-8ADE-280ECCFBB1DF}" destId="{D8AC7E22-BC6B-4010-BCBA-DD6B7FF41F20}" srcOrd="1" destOrd="0" presId="urn:microsoft.com/office/officeart/2005/8/layout/orgChart1"/>
    <dgm:cxn modelId="{544C1282-41F6-49E1-995D-2607FB763936}" type="presOf" srcId="{339BC9CC-9F37-43AC-89D1-EE5FEE9CD919}" destId="{CDC0EC17-85F8-4DFC-872B-81BE5F8CC867}" srcOrd="0" destOrd="0" presId="urn:microsoft.com/office/officeart/2005/8/layout/orgChart1"/>
    <dgm:cxn modelId="{38D0F532-C793-4734-B299-BBA51F3783DD}" type="presOf" srcId="{31212C87-C252-4F71-9A14-D16D61A5EF29}" destId="{943C7808-8277-4380-8D25-6C3C05B5FE39}" srcOrd="0" destOrd="0" presId="urn:microsoft.com/office/officeart/2005/8/layout/orgChart1"/>
    <dgm:cxn modelId="{404DA62B-927A-4314-B177-E5CEFF7A32C5}" type="presOf" srcId="{FE045D4F-CEB1-44B7-94D5-CB56A6AB450E}" destId="{A36B20E8-D6C7-4410-8782-D4CDE43CE913}" srcOrd="0" destOrd="0" presId="urn:microsoft.com/office/officeart/2005/8/layout/orgChart1"/>
    <dgm:cxn modelId="{BE6FB293-C5A1-4044-87E4-7BD7615B279A}" srcId="{FE045D4F-CEB1-44B7-94D5-CB56A6AB450E}" destId="{FFD7EE3A-1314-4483-914E-667328E7623F}" srcOrd="0" destOrd="0" parTransId="{ED854A21-2BA7-4AB6-A17B-F9722B998CDE}" sibTransId="{3BFA841D-2A56-4503-A62F-E2119DBE46AE}"/>
    <dgm:cxn modelId="{F28898EB-7482-4872-B2BC-2A11BD7819A5}" srcId="{47E55F55-B3F6-4FB8-81CC-4801E4152C7E}" destId="{D9DA3EFE-4A47-4325-8ADE-280ECCFBB1DF}" srcOrd="1" destOrd="0" parTransId="{9ECA3586-28BF-494C-B480-80CB13F18AEC}" sibTransId="{BD5B6F79-F216-478C-AE22-82CEEA77B177}"/>
    <dgm:cxn modelId="{CA4CD645-3B13-40E1-8022-186A42ADE3C2}" srcId="{47E55F55-B3F6-4FB8-81CC-4801E4152C7E}" destId="{F9D149FF-51B1-4A4D-8EBA-021DF91A62BD}" srcOrd="0" destOrd="0" parTransId="{37E9AFC7-BA44-4D8B-A632-AF6E920A2BEA}" sibTransId="{8C2E15D9-2B3D-47C6-B5DE-349639A0A9FA}"/>
    <dgm:cxn modelId="{7451970E-7FF4-4409-9A43-B2A60F902A20}" type="presOf" srcId="{D9DA3EFE-4A47-4325-8ADE-280ECCFBB1DF}" destId="{EF96AD01-37CF-4F29-8B66-FD2E67FD07E5}" srcOrd="0" destOrd="0" presId="urn:microsoft.com/office/officeart/2005/8/layout/orgChart1"/>
    <dgm:cxn modelId="{A69C5204-64F6-4090-B8BD-1E2F5D48F1EE}" srcId="{FFD7EE3A-1314-4483-914E-667328E7623F}" destId="{31212C87-C252-4F71-9A14-D16D61A5EF29}" srcOrd="1" destOrd="0" parTransId="{339BC9CC-9F37-43AC-89D1-EE5FEE9CD919}" sibTransId="{A0DC65A0-15F8-411F-83A8-9734CFD38034}"/>
    <dgm:cxn modelId="{8C9F4241-5262-4E36-BF79-DC71DC50594A}" type="presOf" srcId="{F9D149FF-51B1-4A4D-8EBA-021DF91A62BD}" destId="{745A5193-5F35-4157-B45D-592ED9D6F343}" srcOrd="1" destOrd="0" presId="urn:microsoft.com/office/officeart/2005/8/layout/orgChart1"/>
    <dgm:cxn modelId="{48DA52D6-E242-428B-8D0E-BA476F215D89}" type="presParOf" srcId="{A36B20E8-D6C7-4410-8782-D4CDE43CE913}" destId="{2E994125-DCEB-439A-9ED9-B58AE941D7C7}" srcOrd="0" destOrd="0" presId="urn:microsoft.com/office/officeart/2005/8/layout/orgChart1"/>
    <dgm:cxn modelId="{2A589B9E-0B73-4031-9CE3-47074BF63102}" type="presParOf" srcId="{2E994125-DCEB-439A-9ED9-B58AE941D7C7}" destId="{EDBA28CB-94DF-47A4-84F0-10F8CEECDCC7}" srcOrd="0" destOrd="0" presId="urn:microsoft.com/office/officeart/2005/8/layout/orgChart1"/>
    <dgm:cxn modelId="{0C668C7E-92EB-476B-9236-0350F6017397}" type="presParOf" srcId="{EDBA28CB-94DF-47A4-84F0-10F8CEECDCC7}" destId="{32AC6096-848A-4D87-9AFE-99107DB4C011}" srcOrd="0" destOrd="0" presId="urn:microsoft.com/office/officeart/2005/8/layout/orgChart1"/>
    <dgm:cxn modelId="{57EC7B90-6ABC-4B57-97D6-3F0B564D3A7C}" type="presParOf" srcId="{EDBA28CB-94DF-47A4-84F0-10F8CEECDCC7}" destId="{63EF862C-621B-48DA-A052-C6E85AB36E71}" srcOrd="1" destOrd="0" presId="urn:microsoft.com/office/officeart/2005/8/layout/orgChart1"/>
    <dgm:cxn modelId="{78BDEB00-B25C-4616-B64A-81343CAF8C05}" type="presParOf" srcId="{2E994125-DCEB-439A-9ED9-B58AE941D7C7}" destId="{DBCA63DD-0033-4F74-8298-CA66B09CAC97}" srcOrd="1" destOrd="0" presId="urn:microsoft.com/office/officeart/2005/8/layout/orgChart1"/>
    <dgm:cxn modelId="{E1A66FC3-4A72-43B5-8A8C-C349E87BB10E}" type="presParOf" srcId="{DBCA63DD-0033-4F74-8298-CA66B09CAC97}" destId="{CEFD7003-A244-48AF-B664-C245980F41E3}" srcOrd="0" destOrd="0" presId="urn:microsoft.com/office/officeart/2005/8/layout/orgChart1"/>
    <dgm:cxn modelId="{9AB97024-9CDA-4C3B-BFA2-1D2627F6C431}" type="presParOf" srcId="{DBCA63DD-0033-4F74-8298-CA66B09CAC97}" destId="{ADDA24A3-2E02-45DA-A691-C7CDDF68A10D}" srcOrd="1" destOrd="0" presId="urn:microsoft.com/office/officeart/2005/8/layout/orgChart1"/>
    <dgm:cxn modelId="{4A644009-8FA6-4BF3-862D-4BC2F6794BD1}" type="presParOf" srcId="{ADDA24A3-2E02-45DA-A691-C7CDDF68A10D}" destId="{A9808A3A-3415-4126-BA5E-1EF5A0EF5A06}" srcOrd="0" destOrd="0" presId="urn:microsoft.com/office/officeart/2005/8/layout/orgChart1"/>
    <dgm:cxn modelId="{4BDD3F37-63A5-4259-86D1-40DE54FB2F60}" type="presParOf" srcId="{A9808A3A-3415-4126-BA5E-1EF5A0EF5A06}" destId="{0E597045-5FA4-4B57-8D37-815CBA5B77D9}" srcOrd="0" destOrd="0" presId="urn:microsoft.com/office/officeart/2005/8/layout/orgChart1"/>
    <dgm:cxn modelId="{33A226E9-A05F-4E9D-9261-5121183B0403}" type="presParOf" srcId="{A9808A3A-3415-4126-BA5E-1EF5A0EF5A06}" destId="{6CE2CCD0-071D-4243-BA36-AB514D4306CD}" srcOrd="1" destOrd="0" presId="urn:microsoft.com/office/officeart/2005/8/layout/orgChart1"/>
    <dgm:cxn modelId="{D2DE0614-77D6-47F5-9F94-975E1D89FCD3}" type="presParOf" srcId="{ADDA24A3-2E02-45DA-A691-C7CDDF68A10D}" destId="{53DC2B01-8285-4330-B9D0-BD30F8D01DE9}" srcOrd="1" destOrd="0" presId="urn:microsoft.com/office/officeart/2005/8/layout/orgChart1"/>
    <dgm:cxn modelId="{E07D972C-9293-42C0-B22F-0638D778AD4A}" type="presParOf" srcId="{53DC2B01-8285-4330-B9D0-BD30F8D01DE9}" destId="{8715011F-6719-47C1-A276-0EDB066C96E9}" srcOrd="0" destOrd="0" presId="urn:microsoft.com/office/officeart/2005/8/layout/orgChart1"/>
    <dgm:cxn modelId="{FFC93567-3A4F-4E12-900A-BF982E0D8591}" type="presParOf" srcId="{53DC2B01-8285-4330-B9D0-BD30F8D01DE9}" destId="{1AAA4A5F-3F1F-4E63-B5CE-A6E10D896E3F}" srcOrd="1" destOrd="0" presId="urn:microsoft.com/office/officeart/2005/8/layout/orgChart1"/>
    <dgm:cxn modelId="{317DD62F-5425-4401-968A-58ECB8BD9805}" type="presParOf" srcId="{1AAA4A5F-3F1F-4E63-B5CE-A6E10D896E3F}" destId="{D639F93E-9D70-4AAB-B9A7-72693CBC71C8}" srcOrd="0" destOrd="0" presId="urn:microsoft.com/office/officeart/2005/8/layout/orgChart1"/>
    <dgm:cxn modelId="{3642CFC4-F8BF-4127-9519-20F29AA8C389}" type="presParOf" srcId="{D639F93E-9D70-4AAB-B9A7-72693CBC71C8}" destId="{FE23AAF8-4BA9-44CB-A0E5-E0C8E26EF4BD}" srcOrd="0" destOrd="0" presId="urn:microsoft.com/office/officeart/2005/8/layout/orgChart1"/>
    <dgm:cxn modelId="{EF60BED1-8F1B-44DE-8A4F-DBB4529063CA}" type="presParOf" srcId="{D639F93E-9D70-4AAB-B9A7-72693CBC71C8}" destId="{745A5193-5F35-4157-B45D-592ED9D6F343}" srcOrd="1" destOrd="0" presId="urn:microsoft.com/office/officeart/2005/8/layout/orgChart1"/>
    <dgm:cxn modelId="{E704D071-6370-45FE-935B-C1E7692D435D}" type="presParOf" srcId="{1AAA4A5F-3F1F-4E63-B5CE-A6E10D896E3F}" destId="{0A812493-463C-4F44-98F6-AE7BF53416C5}" srcOrd="1" destOrd="0" presId="urn:microsoft.com/office/officeart/2005/8/layout/orgChart1"/>
    <dgm:cxn modelId="{D003C36C-E999-4350-ABFE-A7A55FB8C2A9}" type="presParOf" srcId="{1AAA4A5F-3F1F-4E63-B5CE-A6E10D896E3F}" destId="{133028FF-F39A-4468-919F-B54896C97AA4}" srcOrd="2" destOrd="0" presId="urn:microsoft.com/office/officeart/2005/8/layout/orgChart1"/>
    <dgm:cxn modelId="{15D78F44-CC2B-4744-8E16-73EDF37058DF}" type="presParOf" srcId="{53DC2B01-8285-4330-B9D0-BD30F8D01DE9}" destId="{81F2183E-BB36-4096-A06C-B40F7ACFF16F}" srcOrd="2" destOrd="0" presId="urn:microsoft.com/office/officeart/2005/8/layout/orgChart1"/>
    <dgm:cxn modelId="{462A33D4-27F9-4F75-A2A0-410A48F9DD9F}" type="presParOf" srcId="{53DC2B01-8285-4330-B9D0-BD30F8D01DE9}" destId="{3F14A949-090B-49B0-9FA7-EFB8C0DC3D88}" srcOrd="3" destOrd="0" presId="urn:microsoft.com/office/officeart/2005/8/layout/orgChart1"/>
    <dgm:cxn modelId="{058D5576-69D3-42D8-8BC2-3799BF0AFD6D}" type="presParOf" srcId="{3F14A949-090B-49B0-9FA7-EFB8C0DC3D88}" destId="{8B779F2D-48FC-4C0B-87E7-F8FE65E22FA0}" srcOrd="0" destOrd="0" presId="urn:microsoft.com/office/officeart/2005/8/layout/orgChart1"/>
    <dgm:cxn modelId="{FE3BE729-3A55-446A-9BBE-3AC5CF61A99F}" type="presParOf" srcId="{8B779F2D-48FC-4C0B-87E7-F8FE65E22FA0}" destId="{EF96AD01-37CF-4F29-8B66-FD2E67FD07E5}" srcOrd="0" destOrd="0" presId="urn:microsoft.com/office/officeart/2005/8/layout/orgChart1"/>
    <dgm:cxn modelId="{2A75F037-58DF-4FF6-B1F6-54D24E780F22}" type="presParOf" srcId="{8B779F2D-48FC-4C0B-87E7-F8FE65E22FA0}" destId="{D8AC7E22-BC6B-4010-BCBA-DD6B7FF41F20}" srcOrd="1" destOrd="0" presId="urn:microsoft.com/office/officeart/2005/8/layout/orgChart1"/>
    <dgm:cxn modelId="{D7F8C719-D122-4AB9-914C-50F8C1FDB2F6}" type="presParOf" srcId="{3F14A949-090B-49B0-9FA7-EFB8C0DC3D88}" destId="{56E0A0E2-3161-47C2-9913-5376F8686727}" srcOrd="1" destOrd="0" presId="urn:microsoft.com/office/officeart/2005/8/layout/orgChart1"/>
    <dgm:cxn modelId="{FEB30E64-F37B-4F6C-AF6C-971943CFA454}" type="presParOf" srcId="{3F14A949-090B-49B0-9FA7-EFB8C0DC3D88}" destId="{6D3D9A43-499C-46B6-8A92-2DF7605B4AAD}" srcOrd="2" destOrd="0" presId="urn:microsoft.com/office/officeart/2005/8/layout/orgChart1"/>
    <dgm:cxn modelId="{3127DE77-1361-42B5-9CE9-1A348D7E12B4}" type="presParOf" srcId="{ADDA24A3-2E02-45DA-A691-C7CDDF68A10D}" destId="{317BCCCB-0917-43FA-A41D-3713D0B33A6E}" srcOrd="2" destOrd="0" presId="urn:microsoft.com/office/officeart/2005/8/layout/orgChart1"/>
    <dgm:cxn modelId="{E76CB667-BCE2-424F-BE1B-A86C84C2A2FE}" type="presParOf" srcId="{DBCA63DD-0033-4F74-8298-CA66B09CAC97}" destId="{CDC0EC17-85F8-4DFC-872B-81BE5F8CC867}" srcOrd="2" destOrd="0" presId="urn:microsoft.com/office/officeart/2005/8/layout/orgChart1"/>
    <dgm:cxn modelId="{528DF3E0-2423-4F6B-A65C-E0014C4EBACC}" type="presParOf" srcId="{DBCA63DD-0033-4F74-8298-CA66B09CAC97}" destId="{69B88D96-3D31-48B9-B791-1B52F11F1E05}" srcOrd="3" destOrd="0" presId="urn:microsoft.com/office/officeart/2005/8/layout/orgChart1"/>
    <dgm:cxn modelId="{8C1B32A5-7622-495B-9324-75C7C32D19CA}" type="presParOf" srcId="{69B88D96-3D31-48B9-B791-1B52F11F1E05}" destId="{498B65DE-32CB-4631-9BD8-BCB7D15DBE72}" srcOrd="0" destOrd="0" presId="urn:microsoft.com/office/officeart/2005/8/layout/orgChart1"/>
    <dgm:cxn modelId="{6310336C-8FDA-4352-91CF-595DBE28EA07}" type="presParOf" srcId="{498B65DE-32CB-4631-9BD8-BCB7D15DBE72}" destId="{943C7808-8277-4380-8D25-6C3C05B5FE39}" srcOrd="0" destOrd="0" presId="urn:microsoft.com/office/officeart/2005/8/layout/orgChart1"/>
    <dgm:cxn modelId="{0F7DCF82-D5AC-437B-9EE9-207A7950BA79}" type="presParOf" srcId="{498B65DE-32CB-4631-9BD8-BCB7D15DBE72}" destId="{3E873E1F-B78D-4EF7-9AD8-A18A27AF76B8}" srcOrd="1" destOrd="0" presId="urn:microsoft.com/office/officeart/2005/8/layout/orgChart1"/>
    <dgm:cxn modelId="{BE7AB84E-8E2C-46DD-96AA-643D642DA259}" type="presParOf" srcId="{69B88D96-3D31-48B9-B791-1B52F11F1E05}" destId="{F57CFA85-61E0-46BA-93DA-6EF7F68CE82A}" srcOrd="1" destOrd="0" presId="urn:microsoft.com/office/officeart/2005/8/layout/orgChart1"/>
    <dgm:cxn modelId="{2E3FD250-9381-48D2-8BB0-E8AF64045315}" type="presParOf" srcId="{69B88D96-3D31-48B9-B791-1B52F11F1E05}" destId="{92595C07-8DE0-47DA-9B1A-68E164685F56}" srcOrd="2" destOrd="0" presId="urn:microsoft.com/office/officeart/2005/8/layout/orgChart1"/>
    <dgm:cxn modelId="{6C1340F0-D556-4861-8C39-57B38405A463}" type="presParOf" srcId="{2E994125-DCEB-439A-9ED9-B58AE941D7C7}" destId="{01473B2E-11D2-4926-AAE4-50AD0744E40A}"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0EC17-85F8-4DFC-872B-81BE5F8CC867}">
      <dsp:nvSpPr>
        <dsp:cNvPr id="0" name=""/>
        <dsp:cNvSpPr/>
      </dsp:nvSpPr>
      <dsp:spPr>
        <a:xfrm>
          <a:off x="3257550" y="645580"/>
          <a:ext cx="780676" cy="270978"/>
        </a:xfrm>
        <a:custGeom>
          <a:avLst/>
          <a:gdLst/>
          <a:ahLst/>
          <a:cxnLst/>
          <a:rect l="0" t="0" r="0" b="0"/>
          <a:pathLst>
            <a:path>
              <a:moveTo>
                <a:pt x="0" y="0"/>
              </a:moveTo>
              <a:lnTo>
                <a:pt x="0" y="135489"/>
              </a:lnTo>
              <a:lnTo>
                <a:pt x="780676" y="135489"/>
              </a:lnTo>
              <a:lnTo>
                <a:pt x="780676" y="270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2183E-BB36-4096-A06C-B40F7ACFF16F}">
      <dsp:nvSpPr>
        <dsp:cNvPr id="0" name=""/>
        <dsp:cNvSpPr/>
      </dsp:nvSpPr>
      <dsp:spPr>
        <a:xfrm>
          <a:off x="1960723" y="1561746"/>
          <a:ext cx="193556" cy="1509738"/>
        </a:xfrm>
        <a:custGeom>
          <a:avLst/>
          <a:gdLst/>
          <a:ahLst/>
          <a:cxnLst/>
          <a:rect l="0" t="0" r="0" b="0"/>
          <a:pathLst>
            <a:path>
              <a:moveTo>
                <a:pt x="0" y="0"/>
              </a:moveTo>
              <a:lnTo>
                <a:pt x="0" y="1509738"/>
              </a:lnTo>
              <a:lnTo>
                <a:pt x="193556" y="1509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15011F-6719-47C1-A276-0EDB066C96E9}">
      <dsp:nvSpPr>
        <dsp:cNvPr id="0" name=""/>
        <dsp:cNvSpPr/>
      </dsp:nvSpPr>
      <dsp:spPr>
        <a:xfrm>
          <a:off x="1960723" y="1561746"/>
          <a:ext cx="193556" cy="593572"/>
        </a:xfrm>
        <a:custGeom>
          <a:avLst/>
          <a:gdLst/>
          <a:ahLst/>
          <a:cxnLst/>
          <a:rect l="0" t="0" r="0" b="0"/>
          <a:pathLst>
            <a:path>
              <a:moveTo>
                <a:pt x="0" y="0"/>
              </a:moveTo>
              <a:lnTo>
                <a:pt x="0" y="593572"/>
              </a:lnTo>
              <a:lnTo>
                <a:pt x="193556" y="5935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D7003-A244-48AF-B664-C245980F41E3}">
      <dsp:nvSpPr>
        <dsp:cNvPr id="0" name=""/>
        <dsp:cNvSpPr/>
      </dsp:nvSpPr>
      <dsp:spPr>
        <a:xfrm>
          <a:off x="2476873" y="645580"/>
          <a:ext cx="780676" cy="270978"/>
        </a:xfrm>
        <a:custGeom>
          <a:avLst/>
          <a:gdLst/>
          <a:ahLst/>
          <a:cxnLst/>
          <a:rect l="0" t="0" r="0" b="0"/>
          <a:pathLst>
            <a:path>
              <a:moveTo>
                <a:pt x="780676" y="0"/>
              </a:moveTo>
              <a:lnTo>
                <a:pt x="780676" y="135489"/>
              </a:lnTo>
              <a:lnTo>
                <a:pt x="0" y="135489"/>
              </a:lnTo>
              <a:lnTo>
                <a:pt x="0" y="270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C6096-848A-4D87-9AFE-99107DB4C011}">
      <dsp:nvSpPr>
        <dsp:cNvPr id="0" name=""/>
        <dsp:cNvSpPr/>
      </dsp:nvSpPr>
      <dsp:spPr>
        <a:xfrm>
          <a:off x="2612362" y="393"/>
          <a:ext cx="1290374" cy="645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Pflegebedürftige: 2,25 Mio.</a:t>
          </a:r>
        </a:p>
      </dsp:txBody>
      <dsp:txXfrm>
        <a:off x="2612362" y="393"/>
        <a:ext cx="1290374" cy="645187"/>
      </dsp:txXfrm>
    </dsp:sp>
    <dsp:sp modelId="{0E597045-5FA4-4B57-8D37-815CBA5B77D9}">
      <dsp:nvSpPr>
        <dsp:cNvPr id="0" name=""/>
        <dsp:cNvSpPr/>
      </dsp:nvSpPr>
      <dsp:spPr>
        <a:xfrm>
          <a:off x="1831685" y="916559"/>
          <a:ext cx="1290374" cy="645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Zu Hause Versorgt: 1,54 Mio.</a:t>
          </a:r>
        </a:p>
      </dsp:txBody>
      <dsp:txXfrm>
        <a:off x="1831685" y="916559"/>
        <a:ext cx="1290374" cy="645187"/>
      </dsp:txXfrm>
    </dsp:sp>
    <dsp:sp modelId="{FE23AAF8-4BA9-44CB-A0E5-E0C8E26EF4BD}">
      <dsp:nvSpPr>
        <dsp:cNvPr id="0" name=""/>
        <dsp:cNvSpPr/>
      </dsp:nvSpPr>
      <dsp:spPr>
        <a:xfrm>
          <a:off x="2154279" y="1832725"/>
          <a:ext cx="1290374" cy="645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Durch Angehörige: 1,0 Mio. </a:t>
          </a:r>
        </a:p>
      </dsp:txBody>
      <dsp:txXfrm>
        <a:off x="2154279" y="1832725"/>
        <a:ext cx="1290374" cy="645187"/>
      </dsp:txXfrm>
    </dsp:sp>
    <dsp:sp modelId="{EF96AD01-37CF-4F29-8B66-FD2E67FD07E5}">
      <dsp:nvSpPr>
        <dsp:cNvPr id="0" name=""/>
        <dsp:cNvSpPr/>
      </dsp:nvSpPr>
      <dsp:spPr>
        <a:xfrm>
          <a:off x="2154279" y="2748891"/>
          <a:ext cx="1290374" cy="645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Mit </a:t>
          </a:r>
          <a:r>
            <a:rPr lang="de-DE" sz="1400" kern="1200" dirty="0" err="1"/>
            <a:t>ambul</a:t>
          </a:r>
          <a:r>
            <a:rPr lang="de-DE" sz="1400" kern="1200" dirty="0"/>
            <a:t>. </a:t>
          </a:r>
          <a:r>
            <a:rPr lang="de-DE" sz="1400" kern="1200"/>
            <a:t>Pflegediensten</a:t>
          </a:r>
          <a:r>
            <a:rPr lang="de-DE" sz="1400" kern="1200" dirty="0"/>
            <a:t>: 0,5 Mio.</a:t>
          </a:r>
        </a:p>
      </dsp:txBody>
      <dsp:txXfrm>
        <a:off x="2154279" y="2748891"/>
        <a:ext cx="1290374" cy="645187"/>
      </dsp:txXfrm>
    </dsp:sp>
    <dsp:sp modelId="{943C7808-8277-4380-8D25-6C3C05B5FE39}">
      <dsp:nvSpPr>
        <dsp:cNvPr id="0" name=""/>
        <dsp:cNvSpPr/>
      </dsp:nvSpPr>
      <dsp:spPr>
        <a:xfrm>
          <a:off x="3393039" y="916559"/>
          <a:ext cx="1290374" cy="645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In Heimen versorgt: 0,7 Mio. </a:t>
          </a:r>
        </a:p>
      </dsp:txBody>
      <dsp:txXfrm>
        <a:off x="3393039" y="916559"/>
        <a:ext cx="1290374" cy="645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0EC17-85F8-4DFC-872B-81BE5F8CC867}">
      <dsp:nvSpPr>
        <dsp:cNvPr id="0" name=""/>
        <dsp:cNvSpPr/>
      </dsp:nvSpPr>
      <dsp:spPr>
        <a:xfrm>
          <a:off x="3257550" y="645580"/>
          <a:ext cx="780676" cy="270978"/>
        </a:xfrm>
        <a:custGeom>
          <a:avLst/>
          <a:gdLst/>
          <a:ahLst/>
          <a:cxnLst/>
          <a:rect l="0" t="0" r="0" b="0"/>
          <a:pathLst>
            <a:path>
              <a:moveTo>
                <a:pt x="0" y="0"/>
              </a:moveTo>
              <a:lnTo>
                <a:pt x="0" y="135489"/>
              </a:lnTo>
              <a:lnTo>
                <a:pt x="780676" y="135489"/>
              </a:lnTo>
              <a:lnTo>
                <a:pt x="780676" y="270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2183E-BB36-4096-A06C-B40F7ACFF16F}">
      <dsp:nvSpPr>
        <dsp:cNvPr id="0" name=""/>
        <dsp:cNvSpPr/>
      </dsp:nvSpPr>
      <dsp:spPr>
        <a:xfrm>
          <a:off x="1960723" y="1561746"/>
          <a:ext cx="193556" cy="1509738"/>
        </a:xfrm>
        <a:custGeom>
          <a:avLst/>
          <a:gdLst/>
          <a:ahLst/>
          <a:cxnLst/>
          <a:rect l="0" t="0" r="0" b="0"/>
          <a:pathLst>
            <a:path>
              <a:moveTo>
                <a:pt x="0" y="0"/>
              </a:moveTo>
              <a:lnTo>
                <a:pt x="0" y="1509738"/>
              </a:lnTo>
              <a:lnTo>
                <a:pt x="193556" y="1509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15011F-6719-47C1-A276-0EDB066C96E9}">
      <dsp:nvSpPr>
        <dsp:cNvPr id="0" name=""/>
        <dsp:cNvSpPr/>
      </dsp:nvSpPr>
      <dsp:spPr>
        <a:xfrm>
          <a:off x="1960723" y="1561746"/>
          <a:ext cx="193556" cy="593572"/>
        </a:xfrm>
        <a:custGeom>
          <a:avLst/>
          <a:gdLst/>
          <a:ahLst/>
          <a:cxnLst/>
          <a:rect l="0" t="0" r="0" b="0"/>
          <a:pathLst>
            <a:path>
              <a:moveTo>
                <a:pt x="0" y="0"/>
              </a:moveTo>
              <a:lnTo>
                <a:pt x="0" y="593572"/>
              </a:lnTo>
              <a:lnTo>
                <a:pt x="193556" y="5935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D7003-A244-48AF-B664-C245980F41E3}">
      <dsp:nvSpPr>
        <dsp:cNvPr id="0" name=""/>
        <dsp:cNvSpPr/>
      </dsp:nvSpPr>
      <dsp:spPr>
        <a:xfrm>
          <a:off x="2476873" y="645580"/>
          <a:ext cx="780676" cy="270978"/>
        </a:xfrm>
        <a:custGeom>
          <a:avLst/>
          <a:gdLst/>
          <a:ahLst/>
          <a:cxnLst/>
          <a:rect l="0" t="0" r="0" b="0"/>
          <a:pathLst>
            <a:path>
              <a:moveTo>
                <a:pt x="780676" y="0"/>
              </a:moveTo>
              <a:lnTo>
                <a:pt x="780676" y="135489"/>
              </a:lnTo>
              <a:lnTo>
                <a:pt x="0" y="135489"/>
              </a:lnTo>
              <a:lnTo>
                <a:pt x="0" y="270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C6096-848A-4D87-9AFE-99107DB4C011}">
      <dsp:nvSpPr>
        <dsp:cNvPr id="0" name=""/>
        <dsp:cNvSpPr/>
      </dsp:nvSpPr>
      <dsp:spPr>
        <a:xfrm>
          <a:off x="2612362" y="393"/>
          <a:ext cx="1290374" cy="645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smtClean="0"/>
            <a:t>Pflegebedürftige:  4,96 Mio</a:t>
          </a:r>
          <a:r>
            <a:rPr lang="de-DE" sz="1400" kern="1200" dirty="0"/>
            <a:t>.</a:t>
          </a:r>
        </a:p>
      </dsp:txBody>
      <dsp:txXfrm>
        <a:off x="2612362" y="393"/>
        <a:ext cx="1290374" cy="645187"/>
      </dsp:txXfrm>
    </dsp:sp>
    <dsp:sp modelId="{0E597045-5FA4-4B57-8D37-815CBA5B77D9}">
      <dsp:nvSpPr>
        <dsp:cNvPr id="0" name=""/>
        <dsp:cNvSpPr/>
      </dsp:nvSpPr>
      <dsp:spPr>
        <a:xfrm>
          <a:off x="1831685" y="916559"/>
          <a:ext cx="1290374" cy="645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Zu Hause Versorgt: </a:t>
          </a:r>
          <a:r>
            <a:rPr lang="de-DE" sz="1400" kern="1200" dirty="0" smtClean="0"/>
            <a:t>4,17 </a:t>
          </a:r>
          <a:r>
            <a:rPr lang="de-DE" sz="1400" kern="1200" dirty="0"/>
            <a:t>Mio.</a:t>
          </a:r>
        </a:p>
      </dsp:txBody>
      <dsp:txXfrm>
        <a:off x="1831685" y="916559"/>
        <a:ext cx="1290374" cy="645187"/>
      </dsp:txXfrm>
    </dsp:sp>
    <dsp:sp modelId="{FE23AAF8-4BA9-44CB-A0E5-E0C8E26EF4BD}">
      <dsp:nvSpPr>
        <dsp:cNvPr id="0" name=""/>
        <dsp:cNvSpPr/>
      </dsp:nvSpPr>
      <dsp:spPr>
        <a:xfrm>
          <a:off x="2154279" y="1832725"/>
          <a:ext cx="1290374" cy="645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Durch Angehörige</a:t>
          </a:r>
          <a:r>
            <a:rPr lang="de-DE" sz="1400" kern="1200"/>
            <a:t>: </a:t>
          </a:r>
          <a:r>
            <a:rPr lang="de-DE" sz="1400" kern="1200" smtClean="0"/>
            <a:t>2,55 </a:t>
          </a:r>
          <a:r>
            <a:rPr lang="de-DE" sz="1400" kern="1200" dirty="0"/>
            <a:t>Mio. </a:t>
          </a:r>
        </a:p>
      </dsp:txBody>
      <dsp:txXfrm>
        <a:off x="2154279" y="1832725"/>
        <a:ext cx="1290374" cy="645187"/>
      </dsp:txXfrm>
    </dsp:sp>
    <dsp:sp modelId="{EF96AD01-37CF-4F29-8B66-FD2E67FD07E5}">
      <dsp:nvSpPr>
        <dsp:cNvPr id="0" name=""/>
        <dsp:cNvSpPr/>
      </dsp:nvSpPr>
      <dsp:spPr>
        <a:xfrm>
          <a:off x="2154279" y="2748891"/>
          <a:ext cx="1290374" cy="645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Mit </a:t>
          </a:r>
          <a:r>
            <a:rPr lang="de-DE" sz="1400" kern="1200" dirty="0" err="1"/>
            <a:t>ambul</a:t>
          </a:r>
          <a:r>
            <a:rPr lang="de-DE" sz="1400" kern="1200" dirty="0"/>
            <a:t>. Pflegediensten: </a:t>
          </a:r>
          <a:r>
            <a:rPr lang="de-DE" sz="1400" kern="1200" dirty="0" smtClean="0"/>
            <a:t>1,62 </a:t>
          </a:r>
          <a:r>
            <a:rPr lang="de-DE" sz="1400" kern="1200" dirty="0"/>
            <a:t>Mio.</a:t>
          </a:r>
        </a:p>
      </dsp:txBody>
      <dsp:txXfrm>
        <a:off x="2154279" y="2748891"/>
        <a:ext cx="1290374" cy="645187"/>
      </dsp:txXfrm>
    </dsp:sp>
    <dsp:sp modelId="{943C7808-8277-4380-8D25-6C3C05B5FE39}">
      <dsp:nvSpPr>
        <dsp:cNvPr id="0" name=""/>
        <dsp:cNvSpPr/>
      </dsp:nvSpPr>
      <dsp:spPr>
        <a:xfrm>
          <a:off x="3393039" y="916559"/>
          <a:ext cx="1290374" cy="645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In Heimen versorgt: </a:t>
          </a:r>
          <a:r>
            <a:rPr lang="de-DE" sz="1400" kern="1200" dirty="0" smtClean="0"/>
            <a:t>0,79 </a:t>
          </a:r>
          <a:r>
            <a:rPr lang="de-DE" sz="1400" kern="1200" dirty="0"/>
            <a:t>Mio. </a:t>
          </a:r>
        </a:p>
      </dsp:txBody>
      <dsp:txXfrm>
        <a:off x="3393039" y="916559"/>
        <a:ext cx="1290374" cy="6451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effectLst>
                  <a:outerShdw blurRad="38100" dist="38100" dir="2700000" algn="tl">
                    <a:srgbClr val="C0C0C0"/>
                  </a:outerShdw>
                </a:effectLst>
                <a:latin typeface="Tahoma" charset="0"/>
              </a:defRPr>
            </a:lvl1pPr>
          </a:lstStyle>
          <a:p>
            <a:pPr>
              <a:defRPr/>
            </a:pPr>
            <a:endParaRPr lang="de-DE"/>
          </a:p>
        </p:txBody>
      </p:sp>
      <p:sp>
        <p:nvSpPr>
          <p:cNvPr id="3747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effectLst>
                  <a:outerShdw blurRad="38100" dist="38100" dir="2700000" algn="tl">
                    <a:srgbClr val="C0C0C0"/>
                  </a:outerShdw>
                </a:effectLst>
                <a:latin typeface="Tahoma" charset="0"/>
              </a:defRPr>
            </a:lvl1pPr>
          </a:lstStyle>
          <a:p>
            <a:pPr>
              <a:defRPr/>
            </a:pPr>
            <a:endParaRPr lang="de-DE"/>
          </a:p>
        </p:txBody>
      </p:sp>
      <p:sp>
        <p:nvSpPr>
          <p:cNvPr id="3747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effectLst>
                  <a:outerShdw blurRad="38100" dist="38100" dir="2700000" algn="tl">
                    <a:srgbClr val="C0C0C0"/>
                  </a:outerShdw>
                </a:effectLst>
                <a:latin typeface="Tahoma" charset="0"/>
              </a:defRPr>
            </a:lvl1pPr>
          </a:lstStyle>
          <a:p>
            <a:pPr>
              <a:defRPr/>
            </a:pPr>
            <a:endParaRPr lang="de-DE"/>
          </a:p>
        </p:txBody>
      </p:sp>
      <p:sp>
        <p:nvSpPr>
          <p:cNvPr id="374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effectLst>
                  <a:outerShdw blurRad="38100" dist="38100" dir="2700000" algn="tl">
                    <a:srgbClr val="C0C0C0"/>
                  </a:outerShdw>
                </a:effectLst>
                <a:latin typeface="Tahoma" charset="0"/>
              </a:defRPr>
            </a:lvl1pPr>
          </a:lstStyle>
          <a:p>
            <a:pPr>
              <a:defRPr/>
            </a:pPr>
            <a:fld id="{1514E2BC-F6E9-4C37-B869-0B64A17BA6F3}" type="slidenum">
              <a:rPr lang="de-DE"/>
              <a:pPr>
                <a:defRPr/>
              </a:pPr>
              <a:t>‹Nr.›</a:t>
            </a:fld>
            <a:endParaRPr lang="de-DE"/>
          </a:p>
        </p:txBody>
      </p:sp>
    </p:spTree>
    <p:extLst>
      <p:ext uri="{BB962C8B-B14F-4D97-AF65-F5344CB8AC3E}">
        <p14:creationId xmlns:p14="http://schemas.microsoft.com/office/powerpoint/2010/main" val="223806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latin typeface="Tahoma" charset="0"/>
              </a:defRPr>
            </a:lvl1pPr>
          </a:lstStyle>
          <a:p>
            <a:pPr>
              <a:defRPr/>
            </a:pPr>
            <a:endParaRPr lang="de-DE"/>
          </a:p>
        </p:txBody>
      </p:sp>
      <p:sp>
        <p:nvSpPr>
          <p:cNvPr id="149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Tahoma" charset="0"/>
              </a:defRPr>
            </a:lvl1pPr>
          </a:lstStyle>
          <a:p>
            <a:pPr>
              <a:defRPr/>
            </a:pPr>
            <a:endParaRPr lang="de-DE"/>
          </a:p>
        </p:txBody>
      </p:sp>
      <p:sp>
        <p:nvSpPr>
          <p:cNvPr id="135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latin typeface="Tahoma" charset="0"/>
              </a:defRPr>
            </a:lvl1pPr>
          </a:lstStyle>
          <a:p>
            <a:pPr>
              <a:defRPr/>
            </a:pPr>
            <a:endParaRPr lang="de-DE"/>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Tahoma" charset="0"/>
              </a:defRPr>
            </a:lvl1pPr>
          </a:lstStyle>
          <a:p>
            <a:pPr>
              <a:defRPr/>
            </a:pPr>
            <a:fld id="{52176026-FC58-4906-9BF2-F61AAFB3E701}" type="slidenum">
              <a:rPr lang="de-DE"/>
              <a:pPr>
                <a:defRPr/>
              </a:pPr>
              <a:t>‹Nr.›</a:t>
            </a:fld>
            <a:endParaRPr lang="de-DE"/>
          </a:p>
        </p:txBody>
      </p:sp>
    </p:spTree>
    <p:extLst>
      <p:ext uri="{BB962C8B-B14F-4D97-AF65-F5344CB8AC3E}">
        <p14:creationId xmlns:p14="http://schemas.microsoft.com/office/powerpoint/2010/main" val="284494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176026-FC58-4906-9BF2-F61AAFB3E701}" type="slidenum">
              <a:rPr lang="de-DE">
                <a:solidFill>
                  <a:prstClr val="black"/>
                </a:solidFill>
              </a:rPr>
              <a:pPr>
                <a:defRPr/>
              </a:pPr>
              <a:t>22</a:t>
            </a:fld>
            <a:endParaRPr lang="de-DE">
              <a:solidFill>
                <a:prstClr val="black"/>
              </a:solidFill>
            </a:endParaRPr>
          </a:p>
        </p:txBody>
      </p:sp>
    </p:spTree>
    <p:extLst>
      <p:ext uri="{BB962C8B-B14F-4D97-AF65-F5344CB8AC3E}">
        <p14:creationId xmlns:p14="http://schemas.microsoft.com/office/powerpoint/2010/main" val="428400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176026-FC58-4906-9BF2-F61AAFB3E701}" type="slidenum">
              <a:rPr lang="de-DE">
                <a:solidFill>
                  <a:prstClr val="black"/>
                </a:solidFill>
              </a:rPr>
              <a:pPr>
                <a:defRPr/>
              </a:pPr>
              <a:t>25</a:t>
            </a:fld>
            <a:endParaRPr lang="de-DE">
              <a:solidFill>
                <a:prstClr val="black"/>
              </a:solidFill>
            </a:endParaRPr>
          </a:p>
        </p:txBody>
      </p:sp>
    </p:spTree>
    <p:extLst>
      <p:ext uri="{BB962C8B-B14F-4D97-AF65-F5344CB8AC3E}">
        <p14:creationId xmlns:p14="http://schemas.microsoft.com/office/powerpoint/2010/main" val="99404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u="sng" dirty="0"/>
          </a:p>
        </p:txBody>
      </p:sp>
      <p:sp>
        <p:nvSpPr>
          <p:cNvPr id="4" name="Foliennummernplatzhalter 3"/>
          <p:cNvSpPr>
            <a:spLocks noGrp="1"/>
          </p:cNvSpPr>
          <p:nvPr>
            <p:ph type="sldNum" sz="quarter" idx="10"/>
          </p:nvPr>
        </p:nvSpPr>
        <p:spPr/>
        <p:txBody>
          <a:bodyPr/>
          <a:lstStyle/>
          <a:p>
            <a:pPr>
              <a:defRPr/>
            </a:pPr>
            <a:fld id="{52176026-FC58-4906-9BF2-F61AAFB3E701}" type="slidenum">
              <a:rPr lang="de-DE" smtClean="0"/>
              <a:pPr>
                <a:defRPr/>
              </a:pPr>
              <a:t>28</a:t>
            </a:fld>
            <a:endParaRPr lang="de-DE"/>
          </a:p>
        </p:txBody>
      </p:sp>
    </p:spTree>
    <p:extLst>
      <p:ext uri="{BB962C8B-B14F-4D97-AF65-F5344CB8AC3E}">
        <p14:creationId xmlns:p14="http://schemas.microsoft.com/office/powerpoint/2010/main" val="421435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52176026-FC58-4906-9BF2-F61AAFB3E701}" type="slidenum">
              <a:rPr lang="de-DE" smtClean="0"/>
              <a:pPr>
                <a:defRPr/>
              </a:pPr>
              <a:t>35</a:t>
            </a:fld>
            <a:endParaRPr lang="de-DE"/>
          </a:p>
        </p:txBody>
      </p:sp>
    </p:spTree>
    <p:extLst>
      <p:ext uri="{BB962C8B-B14F-4D97-AF65-F5344CB8AC3E}">
        <p14:creationId xmlns:p14="http://schemas.microsoft.com/office/powerpoint/2010/main" val="274184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5B256B68-71DE-44BA-AF7E-CECA55E14A70}" type="slidenum">
              <a:rPr lang="de-DE" smtClean="0"/>
              <a:pPr>
                <a:defRPr/>
              </a:pPr>
              <a:t>‹Nr.›</a:t>
            </a:fld>
            <a:endParaRPr lang="de-DE"/>
          </a:p>
        </p:txBody>
      </p:sp>
    </p:spTree>
    <p:extLst>
      <p:ext uri="{BB962C8B-B14F-4D97-AF65-F5344CB8AC3E}">
        <p14:creationId xmlns:p14="http://schemas.microsoft.com/office/powerpoint/2010/main" val="14097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344582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193547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a:t>Titelmasterformat durch Klicken bearbeiten</a:t>
            </a:r>
          </a:p>
        </p:txBody>
      </p:sp>
      <p:sp>
        <p:nvSpPr>
          <p:cNvPr id="3" name="Tabellenplatzhalter 2"/>
          <p:cNvSpPr>
            <a:spLocks noGrp="1"/>
          </p:cNvSpPr>
          <p:nvPr>
            <p:ph type="tbl" idx="1"/>
          </p:nvPr>
        </p:nvSpPr>
        <p:spPr>
          <a:xfrm>
            <a:off x="457200" y="1905000"/>
            <a:ext cx="8229600" cy="4114800"/>
          </a:xfrm>
        </p:spPr>
        <p:txBody>
          <a:bodyPr/>
          <a:lstStyle/>
          <a:p>
            <a:pPr lvl="0"/>
            <a:endParaRPr lang="de-DE" noProof="0"/>
          </a:p>
        </p:txBody>
      </p:sp>
      <p:sp>
        <p:nvSpPr>
          <p:cNvPr id="4" name="Rectangle 8"/>
          <p:cNvSpPr>
            <a:spLocks noGrp="1" noChangeArrowheads="1"/>
          </p:cNvSpPr>
          <p:nvPr>
            <p:ph type="ftr" sz="quarter" idx="10"/>
          </p:nvPr>
        </p:nvSpPr>
        <p:spPr>
          <a:ln/>
        </p:spPr>
        <p:txBody>
          <a:bodyPr/>
          <a:lstStyle>
            <a:lvl1pPr>
              <a:defRPr/>
            </a:lvl1pPr>
          </a:lstStyle>
          <a:p>
            <a:pPr>
              <a:defRPr/>
            </a:pPr>
            <a:endParaRPr lang="de-DE"/>
          </a:p>
        </p:txBody>
      </p:sp>
      <p:sp>
        <p:nvSpPr>
          <p:cNvPr id="5" name="Foliennummernplatzhalter 5"/>
          <p:cNvSpPr>
            <a:spLocks noGrp="1"/>
          </p:cNvSpPr>
          <p:nvPr>
            <p:ph type="sldNum" sz="quarter" idx="12"/>
          </p:nvPr>
        </p:nvSpPr>
        <p:spPr>
          <a:xfrm>
            <a:off x="6553200" y="6356350"/>
            <a:ext cx="2133600" cy="365125"/>
          </a:xfrm>
        </p:spPr>
        <p:txBody>
          <a:bodyPr/>
          <a:lstStyle/>
          <a:p>
            <a:fld id="{AE7C363F-717F-49C1-919C-37DE8BE88CB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273638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390420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206028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pPr>
              <a:defRPr/>
            </a:pPr>
            <a:endParaRPr lang="de-DE"/>
          </a:p>
        </p:txBody>
      </p:sp>
      <p:sp>
        <p:nvSpPr>
          <p:cNvPr id="9" name="Foliennummernplatzhalter 8"/>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17056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pPr>
              <a:defRPr/>
            </a:pPr>
            <a:endParaRPr lang="de-DE"/>
          </a:p>
        </p:txBody>
      </p:sp>
      <p:sp>
        <p:nvSpPr>
          <p:cNvPr id="5" name="Foliennummernplatzhalter 4"/>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372571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251342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169492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253537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C363F-717F-49C1-919C-37DE8BE88CB8}" type="slidenum">
              <a:rPr lang="de-DE" smtClean="0"/>
              <a:t>‹Nr.›</a:t>
            </a:fld>
            <a:endParaRPr lang="de-DE"/>
          </a:p>
        </p:txBody>
      </p:sp>
    </p:spTree>
    <p:extLst>
      <p:ext uri="{BB962C8B-B14F-4D97-AF65-F5344CB8AC3E}">
        <p14:creationId xmlns:p14="http://schemas.microsoft.com/office/powerpoint/2010/main" val="13747391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hyperlink" Target="https://www.destatis.de/DE/Presse/Pressemitteilungen/2018/12/PD18_501_224.html;jsessionid=A04C92402AE97EAA24E32310F9252B34.internet8732"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eutsche-alzheimer.de/index.php?id=37&amp;no_cache=1&amp;file=7&amp;uid=224"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0" y="692150"/>
            <a:ext cx="9144000" cy="5113338"/>
          </a:xfrm>
        </p:spPr>
        <p:txBody>
          <a:bodyPr>
            <a:normAutofit fontScale="90000"/>
          </a:bodyPr>
          <a:lstStyle/>
          <a:p>
            <a:pPr eaLnBrk="1" hangingPunct="1">
              <a:defRPr/>
            </a:pPr>
            <a:r>
              <a:rPr lang="de-DE" sz="4000" b="1" dirty="0">
                <a:cs typeface="Times New Roman" pitchFamily="18" charset="0"/>
              </a:rPr>
              <a:t>GESUNDHEITSMANAGEMENT I</a:t>
            </a:r>
            <a:br>
              <a:rPr lang="de-DE" sz="4000" b="1" dirty="0">
                <a:cs typeface="Times New Roman" pitchFamily="18" charset="0"/>
              </a:rPr>
            </a:br>
            <a:r>
              <a:rPr lang="de-DE" sz="4000" b="1" dirty="0">
                <a:cs typeface="Times New Roman" pitchFamily="18" charset="0"/>
              </a:rPr>
              <a:t>Teil 3a-1</a:t>
            </a:r>
            <a:br>
              <a:rPr lang="de-DE" sz="4000" b="1" dirty="0">
                <a:cs typeface="Times New Roman" pitchFamily="18" charset="0"/>
              </a:rPr>
            </a:br>
            <a:r>
              <a:rPr lang="de-DE" sz="4000" b="1" dirty="0">
                <a:cs typeface="Times New Roman" pitchFamily="18" charset="0"/>
              </a:rPr>
              <a:t/>
            </a:r>
            <a:br>
              <a:rPr lang="de-DE" sz="4000" b="1" dirty="0">
                <a:cs typeface="Times New Roman" pitchFamily="18" charset="0"/>
              </a:rPr>
            </a:br>
            <a:r>
              <a:rPr lang="de-DE" sz="4000" b="1" dirty="0">
                <a:cs typeface="Times New Roman" pitchFamily="18" charset="0"/>
              </a:rPr>
              <a:t/>
            </a:r>
            <a:br>
              <a:rPr lang="de-DE" sz="4000" b="1" dirty="0">
                <a:cs typeface="Times New Roman" pitchFamily="18" charset="0"/>
              </a:rPr>
            </a:br>
            <a:r>
              <a:rPr lang="de-DE" sz="4000" b="1" dirty="0">
                <a:cs typeface="Times New Roman" pitchFamily="18" charset="0"/>
              </a:rPr>
              <a:t/>
            </a:r>
            <a:br>
              <a:rPr lang="de-DE" sz="4000" b="1" dirty="0">
                <a:cs typeface="Times New Roman" pitchFamily="18" charset="0"/>
              </a:rPr>
            </a:br>
            <a:r>
              <a:rPr lang="de-DE" sz="2400" b="1" dirty="0">
                <a:cs typeface="Times New Roman" pitchFamily="18" charset="0"/>
              </a:rPr>
              <a:t>Prof. Dr. Steffen Fleßa</a:t>
            </a:r>
            <a:br>
              <a:rPr lang="de-DE" sz="2400" b="1" dirty="0">
                <a:cs typeface="Times New Roman" pitchFamily="18" charset="0"/>
              </a:rPr>
            </a:br>
            <a:r>
              <a:rPr lang="de-DE" sz="2400" b="1" dirty="0" err="1">
                <a:cs typeface="Times New Roman" pitchFamily="18" charset="0"/>
              </a:rPr>
              <a:t>Lst</a:t>
            </a:r>
            <a:r>
              <a:rPr lang="de-DE" sz="2400" b="1" dirty="0">
                <a:cs typeface="Times New Roman" pitchFamily="18" charset="0"/>
              </a:rPr>
              <a:t>. für Allgemeine Betriebswirtschaftslehre und Gesundheitsmanagement</a:t>
            </a:r>
            <a:br>
              <a:rPr lang="de-DE" sz="2400" b="1" dirty="0">
                <a:cs typeface="Times New Roman" pitchFamily="18" charset="0"/>
              </a:rPr>
            </a:br>
            <a:r>
              <a:rPr lang="de-DE" sz="2400" b="1" dirty="0">
                <a:cs typeface="Times New Roman" pitchFamily="18" charset="0"/>
              </a:rPr>
              <a:t>Universität Greifswald</a:t>
            </a:r>
            <a:r>
              <a:rPr lang="de-DE" sz="4000" b="1" dirty="0">
                <a:cs typeface="Times New Roman" pitchFamily="18" charset="0"/>
              </a:rPr>
              <a:t/>
            </a:r>
            <a:br>
              <a:rPr lang="de-DE" sz="4000" b="1" dirty="0">
                <a:cs typeface="Times New Roman" pitchFamily="18" charset="0"/>
              </a:rPr>
            </a:br>
            <a:endParaRPr lang="de-DE" sz="4000" dirty="0"/>
          </a:p>
        </p:txBody>
      </p:sp>
    </p:spTree>
  </p:cSld>
  <p:clrMapOvr>
    <a:masterClrMapping/>
  </p:clrMapOvr>
  <mc:AlternateContent xmlns:mc="http://schemas.openxmlformats.org/markup-compatibility/2006" xmlns:p14="http://schemas.microsoft.com/office/powerpoint/2010/main">
    <mc:Choice Requires="p14">
      <p:transition spd="slow" p14:dur="2000" advTm="8079"/>
    </mc:Choice>
    <mc:Fallback xmlns="">
      <p:transition spd="slow" advTm="807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200" dirty="0" smtClean="0"/>
              <a:t>Ambulante Operationen und stationsersetzende Eingriffe im Krankenhaus nach §  115b SGB V</a:t>
            </a:r>
            <a:endParaRPr lang="de-DE" sz="3200" dirty="0"/>
          </a:p>
        </p:txBody>
      </p:sp>
      <p:sp>
        <p:nvSpPr>
          <p:cNvPr id="4" name="Foliennummernplatzhalter 3"/>
          <p:cNvSpPr>
            <a:spLocks noGrp="1"/>
          </p:cNvSpPr>
          <p:nvPr>
            <p:ph type="sldNum" sz="quarter" idx="12"/>
          </p:nvPr>
        </p:nvSpPr>
        <p:spPr/>
        <p:txBody>
          <a:bodyPr/>
          <a:lstStyle/>
          <a:p>
            <a:fld id="{AE7C363F-717F-49C1-919C-37DE8BE88CB8}" type="slidenum">
              <a:rPr lang="de-DE" smtClean="0"/>
              <a:t>10</a:t>
            </a:fld>
            <a:endParaRPr lang="de-DE"/>
          </a:p>
        </p:txBody>
      </p:sp>
      <p:pic>
        <p:nvPicPr>
          <p:cNvPr id="5" name="Grafik 4"/>
          <p:cNvPicPr>
            <a:picLocks noChangeAspect="1"/>
          </p:cNvPicPr>
          <p:nvPr/>
        </p:nvPicPr>
        <p:blipFill rotWithShape="1">
          <a:blip r:embed="rId2"/>
          <a:srcRect l="13890" t="26218" r="17063" b="15556"/>
          <a:stretch/>
        </p:blipFill>
        <p:spPr bwMode="auto">
          <a:xfrm>
            <a:off x="0" y="1668437"/>
            <a:ext cx="8418932" cy="4437113"/>
          </a:xfrm>
          <a:prstGeom prst="rect">
            <a:avLst/>
          </a:prstGeom>
          <a:ln>
            <a:noFill/>
          </a:ln>
          <a:extLst>
            <a:ext uri="{53640926-AAD7-44D8-BBD7-CCE9431645EC}">
              <a14:shadowObscured xmlns:a14="http://schemas.microsoft.com/office/drawing/2010/main"/>
            </a:ext>
          </a:extLst>
        </p:spPr>
      </p:pic>
      <p:pic>
        <p:nvPicPr>
          <p:cNvPr id="6" name="Grafik 5"/>
          <p:cNvPicPr/>
          <p:nvPr/>
        </p:nvPicPr>
        <p:blipFill rotWithShape="1">
          <a:blip r:embed="rId3"/>
          <a:srcRect l="6746" t="26455" r="11111" b="10899"/>
          <a:stretch/>
        </p:blipFill>
        <p:spPr bwMode="auto">
          <a:xfrm>
            <a:off x="6012160" y="3573016"/>
            <a:ext cx="3014082" cy="98374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027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a:srcRect l="13756" t="25608" r="17196" b="23810"/>
          <a:stretch/>
        </p:blipFill>
        <p:spPr bwMode="auto">
          <a:xfrm>
            <a:off x="54520" y="1417638"/>
            <a:ext cx="8992537" cy="4117250"/>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p:txBody>
          <a:bodyPr>
            <a:noAutofit/>
          </a:bodyPr>
          <a:lstStyle/>
          <a:p>
            <a:r>
              <a:rPr lang="de-DE" dirty="0"/>
              <a:t>GKV-Ausgaben für Ambulantes </a:t>
            </a:r>
            <a:r>
              <a:rPr lang="de-DE" dirty="0" smtClean="0"/>
              <a:t>Operieren </a:t>
            </a:r>
            <a:r>
              <a:rPr lang="de-DE" dirty="0"/>
              <a:t>[in Mio. </a:t>
            </a:r>
            <a:r>
              <a:rPr lang="de-DE" dirty="0"/>
              <a:t>€]</a:t>
            </a:r>
          </a:p>
        </p:txBody>
      </p:sp>
      <p:sp>
        <p:nvSpPr>
          <p:cNvPr id="4" name="Foliennummernplatzhalter 3"/>
          <p:cNvSpPr>
            <a:spLocks noGrp="1"/>
          </p:cNvSpPr>
          <p:nvPr>
            <p:ph type="sldNum" sz="quarter" idx="12"/>
          </p:nvPr>
        </p:nvSpPr>
        <p:spPr/>
        <p:txBody>
          <a:bodyPr/>
          <a:lstStyle/>
          <a:p>
            <a:fld id="{AE7C363F-717F-49C1-919C-37DE8BE88CB8}" type="slidenum">
              <a:rPr lang="de-DE" smtClean="0"/>
              <a:t>11</a:t>
            </a:fld>
            <a:endParaRPr lang="de-DE"/>
          </a:p>
        </p:txBody>
      </p:sp>
      <p:pic>
        <p:nvPicPr>
          <p:cNvPr id="6" name="Grafik 5"/>
          <p:cNvPicPr/>
          <p:nvPr/>
        </p:nvPicPr>
        <p:blipFill rotWithShape="1">
          <a:blip r:embed="rId3"/>
          <a:srcRect l="6746" t="26455" r="11111" b="10899"/>
          <a:stretch/>
        </p:blipFill>
        <p:spPr bwMode="auto">
          <a:xfrm>
            <a:off x="3203848" y="5694144"/>
            <a:ext cx="3014082" cy="98374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500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normAutofit fontScale="90000"/>
          </a:bodyPr>
          <a:lstStyle/>
          <a:p>
            <a:pPr eaLnBrk="1" hangingPunct="1">
              <a:defRPr/>
            </a:pPr>
            <a:r>
              <a:rPr lang="de-DE">
                <a:cs typeface="Times New Roman" pitchFamily="18" charset="0"/>
              </a:rPr>
              <a:t>Vorstationäre Krankenhaus-behandlung (§ 115a, SGB V)</a:t>
            </a:r>
            <a:endParaRPr lang="de-DE"/>
          </a:p>
        </p:txBody>
      </p:sp>
      <p:sp>
        <p:nvSpPr>
          <p:cNvPr id="401411" name="Rectangle 3"/>
          <p:cNvSpPr>
            <a:spLocks noGrp="1" noChangeArrowheads="1"/>
          </p:cNvSpPr>
          <p:nvPr>
            <p:ph idx="1"/>
          </p:nvPr>
        </p:nvSpPr>
        <p:spPr/>
        <p:txBody>
          <a:bodyPr/>
          <a:lstStyle/>
          <a:p>
            <a:pPr>
              <a:lnSpc>
                <a:spcPct val="90000"/>
              </a:lnSpc>
              <a:defRPr/>
            </a:pPr>
            <a:r>
              <a:rPr lang="de-DE" sz="2800" dirty="0">
                <a:cs typeface="Times New Roman" pitchFamily="18" charset="0"/>
              </a:rPr>
              <a:t>Definition:</a:t>
            </a:r>
          </a:p>
          <a:p>
            <a:pPr lvl="1">
              <a:lnSpc>
                <a:spcPct val="90000"/>
              </a:lnSpc>
              <a:defRPr/>
            </a:pPr>
            <a:r>
              <a:rPr lang="de-DE" sz="2400" dirty="0">
                <a:cs typeface="Times New Roman" pitchFamily="18" charset="0"/>
              </a:rPr>
              <a:t>„Das Krankenhaus kann bei Verordnung von Krankenhausbehandlung Versicherte in medizinisch geeigneten Fällen </a:t>
            </a:r>
            <a:r>
              <a:rPr lang="de-DE" sz="2400" b="1" dirty="0">
                <a:cs typeface="Times New Roman" pitchFamily="18" charset="0"/>
              </a:rPr>
              <a:t>ohne Unterkunft und Verpflegung </a:t>
            </a:r>
            <a:r>
              <a:rPr lang="de-DE" sz="2400" dirty="0">
                <a:cs typeface="Times New Roman" pitchFamily="18" charset="0"/>
              </a:rPr>
              <a:t>behandeln, um die Erforderlichkeit einer vollstationären Krankenhausbehandlung zu klären oder die vollstationäre Krankenhausbehandlung vorzubereiten. [...] Die vorstationäre Behandlung ist auf </a:t>
            </a:r>
            <a:r>
              <a:rPr lang="de-DE" sz="2400" b="1" dirty="0">
                <a:cs typeface="Times New Roman" pitchFamily="18" charset="0"/>
              </a:rPr>
              <a:t>längstens drei Behandlungstage innerhalb von fünf Tagen vor Beginn der stationären Behandlung</a:t>
            </a:r>
            <a:r>
              <a:rPr lang="de-DE" sz="2400" dirty="0">
                <a:cs typeface="Times New Roman" pitchFamily="18" charset="0"/>
              </a:rPr>
              <a:t> begrenzt.“</a:t>
            </a:r>
          </a:p>
          <a:p>
            <a:pPr marL="0" indent="0" eaLnBrk="1" hangingPunct="1">
              <a:lnSpc>
                <a:spcPct val="90000"/>
              </a:lnSpc>
              <a:buFontTx/>
              <a:buNone/>
              <a:defRPr/>
            </a:pPr>
            <a:endParaRPr lang="de-DE" sz="2800" dirty="0"/>
          </a:p>
        </p:txBody>
      </p:sp>
      <p:sp>
        <p:nvSpPr>
          <p:cNvPr id="2" name="Foliennummernplatzhalter 1"/>
          <p:cNvSpPr>
            <a:spLocks noGrp="1"/>
          </p:cNvSpPr>
          <p:nvPr>
            <p:ph type="sldNum" sz="quarter" idx="12"/>
          </p:nvPr>
        </p:nvSpPr>
        <p:spPr/>
        <p:txBody>
          <a:bodyPr/>
          <a:lstStyle/>
          <a:p>
            <a:fld id="{AE7C363F-717F-49C1-919C-37DE8BE88CB8}" type="slidenum">
              <a:rPr lang="de-DE" smtClean="0"/>
              <a:t>12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02018"/>
    </mc:Choice>
    <mc:Fallback xmlns="">
      <p:transition spd="slow" advTm="10201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normAutofit fontScale="90000"/>
          </a:bodyPr>
          <a:lstStyle/>
          <a:p>
            <a:pPr eaLnBrk="1" hangingPunct="1">
              <a:defRPr/>
            </a:pPr>
            <a:r>
              <a:rPr lang="de-DE" dirty="0">
                <a:cs typeface="Times New Roman" pitchFamily="18" charset="0"/>
              </a:rPr>
              <a:t>Nachstationäre Krankenhaus-behandlung (§ </a:t>
            </a:r>
            <a:r>
              <a:rPr lang="de-DE" dirty="0" err="1">
                <a:cs typeface="Times New Roman" pitchFamily="18" charset="0"/>
              </a:rPr>
              <a:t>115a</a:t>
            </a:r>
            <a:r>
              <a:rPr lang="de-DE" dirty="0">
                <a:cs typeface="Times New Roman" pitchFamily="18" charset="0"/>
              </a:rPr>
              <a:t>, SGB V)</a:t>
            </a:r>
            <a:r>
              <a:rPr lang="de-DE" dirty="0"/>
              <a:t> </a:t>
            </a:r>
          </a:p>
        </p:txBody>
      </p:sp>
      <p:sp>
        <p:nvSpPr>
          <p:cNvPr id="402435" name="Rectangle 3"/>
          <p:cNvSpPr>
            <a:spLocks noGrp="1" noChangeArrowheads="1"/>
          </p:cNvSpPr>
          <p:nvPr>
            <p:ph idx="1"/>
          </p:nvPr>
        </p:nvSpPr>
        <p:spPr/>
        <p:txBody>
          <a:bodyPr/>
          <a:lstStyle/>
          <a:p>
            <a:pPr>
              <a:lnSpc>
                <a:spcPct val="90000"/>
              </a:lnSpc>
              <a:defRPr/>
            </a:pPr>
            <a:r>
              <a:rPr lang="de-DE" sz="2800" dirty="0">
                <a:cs typeface="Times New Roman" pitchFamily="18" charset="0"/>
              </a:rPr>
              <a:t>Definition: </a:t>
            </a:r>
          </a:p>
          <a:p>
            <a:pPr lvl="1">
              <a:lnSpc>
                <a:spcPct val="90000"/>
              </a:lnSpc>
              <a:defRPr/>
            </a:pPr>
            <a:r>
              <a:rPr lang="de-DE" sz="2400" dirty="0">
                <a:cs typeface="Times New Roman" pitchFamily="18" charset="0"/>
              </a:rPr>
              <a:t>„Das Krankenhaus kann bei Verordnung von Krankenhausbehandlung Versicherte in medizinisch geeigneten Fällen ohne Unterkunft und Verpflegung behandeln, um </a:t>
            </a:r>
            <a:r>
              <a:rPr lang="de-DE" sz="2400" b="1" dirty="0">
                <a:cs typeface="Times New Roman" pitchFamily="18" charset="0"/>
              </a:rPr>
              <a:t>im Anschluss an eine vollstationäre Krankenhausbehandlung</a:t>
            </a:r>
            <a:r>
              <a:rPr lang="de-DE" sz="2400" dirty="0">
                <a:cs typeface="Times New Roman" pitchFamily="18" charset="0"/>
              </a:rPr>
              <a:t> den Behandlungserfolg zu sichern oder zu festigen. [...] Die nachstationäre Behandlung darf </a:t>
            </a:r>
            <a:r>
              <a:rPr lang="de-DE" sz="2400" b="1" dirty="0">
                <a:cs typeface="Times New Roman" pitchFamily="18" charset="0"/>
              </a:rPr>
              <a:t>sieben Behandlungstage innerhalb von 14 Tagen </a:t>
            </a:r>
            <a:r>
              <a:rPr lang="de-DE" sz="2400" dirty="0">
                <a:cs typeface="Times New Roman" pitchFamily="18" charset="0"/>
              </a:rPr>
              <a:t>nach Beendigung der stationären Krankenhausbehandlung nicht überschreiten.“</a:t>
            </a:r>
          </a:p>
          <a:p>
            <a:pPr marL="0" indent="0" eaLnBrk="1" hangingPunct="1">
              <a:lnSpc>
                <a:spcPct val="90000"/>
              </a:lnSpc>
              <a:buFontTx/>
              <a:buNone/>
              <a:defRPr/>
            </a:pPr>
            <a:endParaRPr lang="de-DE" sz="2800" dirty="0"/>
          </a:p>
        </p:txBody>
      </p:sp>
      <p:sp>
        <p:nvSpPr>
          <p:cNvPr id="2" name="Foliennummernplatzhalter 1"/>
          <p:cNvSpPr>
            <a:spLocks noGrp="1"/>
          </p:cNvSpPr>
          <p:nvPr>
            <p:ph type="sldNum" sz="quarter" idx="12"/>
          </p:nvPr>
        </p:nvSpPr>
        <p:spPr/>
        <p:txBody>
          <a:bodyPr/>
          <a:lstStyle/>
          <a:p>
            <a:fld id="{AE7C363F-717F-49C1-919C-37DE8BE88CB8}" type="slidenum">
              <a:rPr lang="de-DE" smtClean="0"/>
              <a:t>13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54315"/>
    </mc:Choice>
    <mc:Fallback xmlns="">
      <p:transition spd="slow" advTm="5431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p:cNvSpPr>
            <a:spLocks noGrp="1" noChangeArrowheads="1"/>
          </p:cNvSpPr>
          <p:nvPr>
            <p:ph idx="1"/>
          </p:nvPr>
        </p:nvSpPr>
        <p:spPr>
          <a:xfrm>
            <a:off x="457200" y="1844824"/>
            <a:ext cx="8229600" cy="4174976"/>
          </a:xfrm>
        </p:spPr>
        <p:txBody>
          <a:bodyPr>
            <a:normAutofit/>
          </a:bodyPr>
          <a:lstStyle/>
          <a:p>
            <a:pPr defTabSz="800100">
              <a:tabLst>
                <a:tab pos="2095500" algn="l"/>
              </a:tabLst>
              <a:defRPr/>
            </a:pPr>
            <a:r>
              <a:rPr lang="de-DE" dirty="0">
                <a:cs typeface="Times New Roman" pitchFamily="18" charset="0"/>
              </a:rPr>
              <a:t>Grundsatz:	</a:t>
            </a:r>
          </a:p>
          <a:p>
            <a:pPr lvl="1" defTabSz="800100">
              <a:tabLst>
                <a:tab pos="2095500" algn="l"/>
              </a:tabLst>
              <a:defRPr/>
            </a:pPr>
            <a:r>
              <a:rPr lang="de-DE" dirty="0">
                <a:cs typeface="Times New Roman" pitchFamily="18" charset="0"/>
              </a:rPr>
              <a:t>Es besteht nur dann ein Anspruch auf vollstationäre Behandlung, wenn teilstationäre, vor- und nachstationäre oder ambulante Behandlung nicht ausreichen. </a:t>
            </a:r>
          </a:p>
          <a:p>
            <a:pPr defTabSz="800100">
              <a:tabLst>
                <a:tab pos="2095500" algn="l"/>
              </a:tabLst>
              <a:defRPr/>
            </a:pPr>
            <a:r>
              <a:rPr lang="de-DE" dirty="0">
                <a:cs typeface="Times New Roman" pitchFamily="18" charset="0"/>
              </a:rPr>
              <a:t>Problem: </a:t>
            </a:r>
          </a:p>
          <a:p>
            <a:pPr lvl="1" defTabSz="800100">
              <a:tabLst>
                <a:tab pos="2095500" algn="l"/>
              </a:tabLst>
              <a:defRPr/>
            </a:pPr>
            <a:r>
              <a:rPr lang="de-DE" dirty="0">
                <a:cs typeface="Times New Roman" pitchFamily="18" charset="0"/>
              </a:rPr>
              <a:t>Konkurrenz zu niedergelassenen </a:t>
            </a:r>
            <a:r>
              <a:rPr lang="de-DE" dirty="0" smtClean="0">
                <a:cs typeface="Times New Roman" pitchFamily="18" charset="0"/>
              </a:rPr>
              <a:t>Ärzt</a:t>
            </a:r>
            <a:r>
              <a:rPr lang="de-DE" dirty="0"/>
              <a:t>*inn</a:t>
            </a:r>
            <a:r>
              <a:rPr lang="de-DE" dirty="0" smtClean="0">
                <a:cs typeface="Times New Roman" pitchFamily="18" charset="0"/>
              </a:rPr>
              <a:t>en</a:t>
            </a:r>
            <a:r>
              <a:rPr lang="de-DE" dirty="0" smtClean="0"/>
              <a:t> </a:t>
            </a:r>
            <a:endParaRPr lang="de-DE" dirty="0"/>
          </a:p>
        </p:txBody>
      </p:sp>
      <p:sp>
        <p:nvSpPr>
          <p:cNvPr id="2" name="Foliennummernplatzhalter 1"/>
          <p:cNvSpPr>
            <a:spLocks noGrp="1"/>
          </p:cNvSpPr>
          <p:nvPr>
            <p:ph type="sldNum" sz="quarter" idx="12"/>
          </p:nvPr>
        </p:nvSpPr>
        <p:spPr/>
        <p:txBody>
          <a:bodyPr/>
          <a:lstStyle/>
          <a:p>
            <a:fld id="{AE7C363F-717F-49C1-919C-37DE8BE88CB8}" type="slidenum">
              <a:rPr lang="de-DE" smtClean="0"/>
              <a:t>14</a:t>
            </a:fld>
            <a:endParaRPr lang="de-DE"/>
          </a:p>
        </p:txBody>
      </p:sp>
      <p:sp>
        <p:nvSpPr>
          <p:cNvPr id="4" name="Rectangle 2"/>
          <p:cNvSpPr>
            <a:spLocks noGrp="1" noChangeArrowheads="1"/>
          </p:cNvSpPr>
          <p:nvPr>
            <p:ph type="title"/>
          </p:nvPr>
        </p:nvSpPr>
        <p:spPr>
          <a:xfrm>
            <a:off x="457200" y="274638"/>
            <a:ext cx="8229600" cy="1143000"/>
          </a:xfrm>
        </p:spPr>
        <p:txBody>
          <a:bodyPr>
            <a:normAutofit fontScale="90000"/>
          </a:bodyPr>
          <a:lstStyle/>
          <a:p>
            <a:pPr eaLnBrk="1" hangingPunct="1">
              <a:defRPr/>
            </a:pPr>
            <a:r>
              <a:rPr lang="de-DE" dirty="0">
                <a:cs typeface="Times New Roman" pitchFamily="18" charset="0"/>
              </a:rPr>
              <a:t>Nachstationäre Krankenhaus-behandlung (§ </a:t>
            </a:r>
            <a:r>
              <a:rPr lang="de-DE" dirty="0" err="1">
                <a:cs typeface="Times New Roman" pitchFamily="18" charset="0"/>
              </a:rPr>
              <a:t>115a</a:t>
            </a:r>
            <a:r>
              <a:rPr lang="de-DE" dirty="0">
                <a:cs typeface="Times New Roman" pitchFamily="18" charset="0"/>
              </a:rPr>
              <a:t>, SGB V)</a:t>
            </a:r>
            <a:r>
              <a:rPr lang="de-DE" dirty="0"/>
              <a:t> </a:t>
            </a:r>
          </a:p>
        </p:txBody>
      </p:sp>
    </p:spTree>
  </p:cSld>
  <p:clrMapOvr>
    <a:masterClrMapping/>
  </p:clrMapOvr>
  <mc:AlternateContent xmlns:mc="http://schemas.openxmlformats.org/markup-compatibility/2006" xmlns:p14="http://schemas.microsoft.com/office/powerpoint/2010/main">
    <mc:Choice Requires="p14">
      <p:transition spd="slow" p14:dur="2000" advTm="123891"/>
    </mc:Choice>
    <mc:Fallback xmlns="">
      <p:transition spd="slow" advTm="12389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de-DE" dirty="0">
                <a:cs typeface="Times New Roman" pitchFamily="18" charset="0"/>
              </a:rPr>
              <a:t>Belegärztliche Leistungen</a:t>
            </a:r>
            <a:r>
              <a:rPr lang="de-DE" dirty="0"/>
              <a:t> </a:t>
            </a:r>
          </a:p>
        </p:txBody>
      </p:sp>
      <p:sp>
        <p:nvSpPr>
          <p:cNvPr id="404483" name="Rectangle 3"/>
          <p:cNvSpPr>
            <a:spLocks noGrp="1" noChangeArrowheads="1"/>
          </p:cNvSpPr>
          <p:nvPr>
            <p:ph idx="1"/>
          </p:nvPr>
        </p:nvSpPr>
        <p:spPr>
          <a:xfrm>
            <a:off x="457200" y="1828800"/>
            <a:ext cx="8458200" cy="4953000"/>
          </a:xfrm>
        </p:spPr>
        <p:txBody>
          <a:bodyPr>
            <a:normAutofit lnSpcReduction="10000"/>
          </a:bodyPr>
          <a:lstStyle/>
          <a:p>
            <a:pPr>
              <a:lnSpc>
                <a:spcPct val="90000"/>
              </a:lnSpc>
              <a:defRPr/>
            </a:pPr>
            <a:r>
              <a:rPr lang="de-DE" sz="2500" dirty="0">
                <a:cs typeface="Times New Roman" pitchFamily="18" charset="0"/>
              </a:rPr>
              <a:t>Definition:</a:t>
            </a:r>
          </a:p>
          <a:p>
            <a:pPr lvl="1">
              <a:lnSpc>
                <a:spcPct val="90000"/>
              </a:lnSpc>
              <a:defRPr/>
            </a:pPr>
            <a:r>
              <a:rPr lang="de-DE" sz="2400" dirty="0" err="1" smtClean="0">
                <a:cs typeface="Times New Roman" pitchFamily="18" charset="0"/>
              </a:rPr>
              <a:t>Belegärzt</a:t>
            </a:r>
            <a:r>
              <a:rPr lang="de-DE" sz="2400" dirty="0" smtClean="0">
                <a:cs typeface="Times New Roman" pitchFamily="18" charset="0"/>
              </a:rPr>
              <a:t>*innen </a:t>
            </a:r>
            <a:r>
              <a:rPr lang="de-DE" sz="2400" dirty="0">
                <a:cs typeface="Times New Roman" pitchFamily="18" charset="0"/>
              </a:rPr>
              <a:t>sind freipraktizierende </a:t>
            </a:r>
            <a:r>
              <a:rPr lang="de-DE" sz="2400" dirty="0" smtClean="0">
                <a:cs typeface="Times New Roman" pitchFamily="18" charset="0"/>
              </a:rPr>
              <a:t>Ärzt</a:t>
            </a:r>
            <a:r>
              <a:rPr lang="de-DE" sz="2400" dirty="0" smtClean="0"/>
              <a:t>*innen</a:t>
            </a:r>
            <a:r>
              <a:rPr lang="de-DE" sz="2400" dirty="0" smtClean="0">
                <a:cs typeface="Times New Roman" pitchFamily="18" charset="0"/>
              </a:rPr>
              <a:t>, </a:t>
            </a:r>
            <a:r>
              <a:rPr lang="de-DE" sz="2400" dirty="0">
                <a:cs typeface="Times New Roman" pitchFamily="18" charset="0"/>
              </a:rPr>
              <a:t>die an der stationären ärztlichen Versorgung mitwirken und ihre </a:t>
            </a:r>
            <a:r>
              <a:rPr lang="de-DE" sz="2400" dirty="0" smtClean="0">
                <a:cs typeface="Times New Roman" pitchFamily="18" charset="0"/>
              </a:rPr>
              <a:t>Patient</a:t>
            </a:r>
            <a:r>
              <a:rPr lang="de-DE" sz="2400" dirty="0"/>
              <a:t>*inn</a:t>
            </a:r>
            <a:r>
              <a:rPr lang="de-DE" sz="2400" dirty="0" smtClean="0">
                <a:cs typeface="Times New Roman" pitchFamily="18" charset="0"/>
              </a:rPr>
              <a:t>en </a:t>
            </a:r>
            <a:r>
              <a:rPr lang="de-DE" sz="2400" dirty="0">
                <a:cs typeface="Times New Roman" pitchFamily="18" charset="0"/>
              </a:rPr>
              <a:t>nicht nur in der eigenen Praxis ambulant, sondern </a:t>
            </a:r>
            <a:r>
              <a:rPr lang="de-DE" sz="2400" b="1" dirty="0">
                <a:cs typeface="Times New Roman" pitchFamily="18" charset="0"/>
              </a:rPr>
              <a:t>in Belegabteilungen oder Belegkrankenhäusern stationär behandeln</a:t>
            </a:r>
            <a:r>
              <a:rPr lang="de-DE" sz="2400" dirty="0">
                <a:cs typeface="Times New Roman" pitchFamily="18" charset="0"/>
              </a:rPr>
              <a:t>. Zwischen Krankenhaus und </a:t>
            </a:r>
            <a:r>
              <a:rPr lang="de-DE" sz="2400" dirty="0" err="1" smtClean="0">
                <a:cs typeface="Times New Roman" pitchFamily="18" charset="0"/>
              </a:rPr>
              <a:t>Belegärzt</a:t>
            </a:r>
            <a:r>
              <a:rPr lang="de-DE" sz="2400" dirty="0" smtClean="0">
                <a:cs typeface="Times New Roman" pitchFamily="18" charset="0"/>
              </a:rPr>
              <a:t>*in </a:t>
            </a:r>
            <a:r>
              <a:rPr lang="de-DE" sz="2400" dirty="0">
                <a:cs typeface="Times New Roman" pitchFamily="18" charset="0"/>
              </a:rPr>
              <a:t>bestehen vertragliche Bindungen (sogenannter </a:t>
            </a:r>
            <a:r>
              <a:rPr lang="de-DE" sz="2400" b="1" dirty="0">
                <a:cs typeface="Times New Roman" pitchFamily="18" charset="0"/>
              </a:rPr>
              <a:t>Belegarztvertrag</a:t>
            </a:r>
            <a:r>
              <a:rPr lang="de-DE" sz="2400" dirty="0">
                <a:cs typeface="Times New Roman" pitchFamily="18" charset="0"/>
              </a:rPr>
              <a:t>). </a:t>
            </a:r>
            <a:r>
              <a:rPr lang="de-DE" sz="2400" dirty="0" smtClean="0">
                <a:cs typeface="Times New Roman" pitchFamily="18" charset="0"/>
              </a:rPr>
              <a:t>Die </a:t>
            </a:r>
            <a:r>
              <a:rPr lang="de-DE" sz="2400" dirty="0" err="1" smtClean="0">
                <a:cs typeface="Times New Roman" pitchFamily="18" charset="0"/>
              </a:rPr>
              <a:t>Belegärzt</a:t>
            </a:r>
            <a:r>
              <a:rPr lang="de-DE" sz="2400" dirty="0" smtClean="0">
                <a:cs typeface="Times New Roman" pitchFamily="18" charset="0"/>
              </a:rPr>
              <a:t>*in </a:t>
            </a:r>
            <a:r>
              <a:rPr lang="de-DE" sz="2400" dirty="0">
                <a:cs typeface="Times New Roman" pitchFamily="18" charset="0"/>
              </a:rPr>
              <a:t>ist </a:t>
            </a:r>
            <a:r>
              <a:rPr lang="de-DE" sz="2400" b="1" dirty="0" smtClean="0">
                <a:cs typeface="Times New Roman" pitchFamily="18" charset="0"/>
              </a:rPr>
              <a:t>keine Angestellte </a:t>
            </a:r>
            <a:r>
              <a:rPr lang="de-DE" sz="2400" dirty="0">
                <a:cs typeface="Times New Roman" pitchFamily="18" charset="0"/>
              </a:rPr>
              <a:t>des Krankenhauses und nicht weisungsgebunden. </a:t>
            </a:r>
            <a:r>
              <a:rPr lang="de-DE" sz="2400" dirty="0" smtClean="0">
                <a:cs typeface="Times New Roman" pitchFamily="18" charset="0"/>
              </a:rPr>
              <a:t>Die </a:t>
            </a:r>
            <a:r>
              <a:rPr lang="de-DE" sz="2400" dirty="0" err="1" smtClean="0">
                <a:cs typeface="Times New Roman" pitchFamily="18" charset="0"/>
              </a:rPr>
              <a:t>Belegärzt</a:t>
            </a:r>
            <a:r>
              <a:rPr lang="de-DE" sz="2400" dirty="0" smtClean="0">
                <a:cs typeface="Times New Roman" pitchFamily="18" charset="0"/>
              </a:rPr>
              <a:t>*in </a:t>
            </a:r>
            <a:r>
              <a:rPr lang="de-DE" sz="2400" dirty="0">
                <a:cs typeface="Times New Roman" pitchFamily="18" charset="0"/>
              </a:rPr>
              <a:t>muss wie alle übrigen </a:t>
            </a:r>
            <a:r>
              <a:rPr lang="de-DE" sz="2400" dirty="0" smtClean="0">
                <a:cs typeface="Times New Roman" pitchFamily="18" charset="0"/>
              </a:rPr>
              <a:t>Ärzt*innen </a:t>
            </a:r>
            <a:r>
              <a:rPr lang="de-DE" sz="2400" dirty="0">
                <a:cs typeface="Times New Roman" pitchFamily="18" charset="0"/>
              </a:rPr>
              <a:t>Aufzeichnungen über die durchgeführte stationäre Behandlung anfertigen, das Pflegepersonal unentgeltlich unterrichten. </a:t>
            </a:r>
            <a:r>
              <a:rPr lang="de-DE" sz="2400" dirty="0" smtClean="0">
                <a:cs typeface="Times New Roman" pitchFamily="18" charset="0"/>
              </a:rPr>
              <a:t>Die </a:t>
            </a:r>
            <a:r>
              <a:rPr lang="de-DE" sz="2400" dirty="0" err="1" smtClean="0">
                <a:cs typeface="Times New Roman" pitchFamily="18" charset="0"/>
              </a:rPr>
              <a:t>Belegärzt</a:t>
            </a:r>
            <a:r>
              <a:rPr lang="de-DE" sz="2400" dirty="0" smtClean="0">
                <a:cs typeface="Times New Roman" pitchFamily="18" charset="0"/>
              </a:rPr>
              <a:t>*in </a:t>
            </a:r>
            <a:r>
              <a:rPr lang="de-DE" sz="2400" dirty="0">
                <a:cs typeface="Times New Roman" pitchFamily="18" charset="0"/>
              </a:rPr>
              <a:t>erstattet die Kosten, die dem Krankenhaus durch Inanspruchnahme von Personal, Räumen und Geräten bei der Behandlung der </a:t>
            </a:r>
            <a:r>
              <a:rPr lang="de-DE" sz="2400" dirty="0" smtClean="0">
                <a:cs typeface="Times New Roman" pitchFamily="18" charset="0"/>
              </a:rPr>
              <a:t>Patient</a:t>
            </a:r>
            <a:r>
              <a:rPr lang="de-DE" sz="2400" dirty="0"/>
              <a:t>*inn</a:t>
            </a:r>
            <a:r>
              <a:rPr lang="de-DE" sz="2400" dirty="0" smtClean="0">
                <a:cs typeface="Times New Roman" pitchFamily="18" charset="0"/>
              </a:rPr>
              <a:t>en </a:t>
            </a:r>
            <a:r>
              <a:rPr lang="de-DE" sz="2400" dirty="0">
                <a:cs typeface="Times New Roman" pitchFamily="18" charset="0"/>
              </a:rPr>
              <a:t>entstehen.</a:t>
            </a:r>
            <a:r>
              <a:rPr lang="de-DE" sz="2400" dirty="0"/>
              <a:t> </a:t>
            </a:r>
          </a:p>
        </p:txBody>
      </p:sp>
      <p:sp>
        <p:nvSpPr>
          <p:cNvPr id="2" name="Foliennummernplatzhalter 1"/>
          <p:cNvSpPr>
            <a:spLocks noGrp="1"/>
          </p:cNvSpPr>
          <p:nvPr>
            <p:ph type="sldNum" sz="quarter" idx="12"/>
          </p:nvPr>
        </p:nvSpPr>
        <p:spPr/>
        <p:txBody>
          <a:bodyPr/>
          <a:lstStyle/>
          <a:p>
            <a:fld id="{AE7C363F-717F-49C1-919C-37DE8BE88CB8}" type="slidenum">
              <a:rPr lang="de-DE" smtClean="0"/>
              <a:t>15</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82305"/>
    </mc:Choice>
    <mc:Fallback xmlns="">
      <p:transition spd="slow" advTm="8230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p:txBody>
          <a:bodyPr/>
          <a:lstStyle/>
          <a:p>
            <a:pPr eaLnBrk="1" hangingPunct="1">
              <a:defRPr/>
            </a:pPr>
            <a:r>
              <a:rPr lang="de-DE" dirty="0"/>
              <a:t>Stationäre (Alten-)Pflege</a:t>
            </a:r>
          </a:p>
        </p:txBody>
      </p:sp>
      <p:sp>
        <p:nvSpPr>
          <p:cNvPr id="984067" name="Rectangle 3"/>
          <p:cNvSpPr>
            <a:spLocks noGrp="1" noChangeArrowheads="1"/>
          </p:cNvSpPr>
          <p:nvPr>
            <p:ph idx="1"/>
          </p:nvPr>
        </p:nvSpPr>
        <p:spPr/>
        <p:txBody>
          <a:bodyPr/>
          <a:lstStyle/>
          <a:p>
            <a:pPr eaLnBrk="1" hangingPunct="1">
              <a:lnSpc>
                <a:spcPct val="90000"/>
              </a:lnSpc>
              <a:defRPr/>
            </a:pPr>
            <a:r>
              <a:rPr lang="de-DE" sz="2400" dirty="0"/>
              <a:t>Pflegebedürftigkeit: </a:t>
            </a:r>
          </a:p>
          <a:p>
            <a:pPr lvl="1">
              <a:lnSpc>
                <a:spcPct val="90000"/>
              </a:lnSpc>
              <a:defRPr/>
            </a:pPr>
            <a:r>
              <a:rPr lang="de-DE" sz="2000" dirty="0"/>
              <a:t>Pflegebedürftig ist, wer wegen einer körperlichen, geistigen oder seelischen Krankheit oder Behinderung für die </a:t>
            </a:r>
            <a:r>
              <a:rPr lang="de-DE" sz="2000" b="1" dirty="0"/>
              <a:t>gewöhnlichen und regelmäßig wiederkehrenden Verrichtungen im Ablauf des täglichen Lebens </a:t>
            </a:r>
            <a:r>
              <a:rPr lang="de-DE" sz="2000" dirty="0"/>
              <a:t>auf Dauer, voraussichtlich für </a:t>
            </a:r>
            <a:r>
              <a:rPr lang="de-DE" sz="2000" b="1" dirty="0"/>
              <a:t>mindestens 6 Monate</a:t>
            </a:r>
            <a:r>
              <a:rPr lang="de-DE" sz="2000" dirty="0"/>
              <a:t>, in erheblichem oder höheren Maß Hilfe benötigt. SGB XI § 14 Abs. I</a:t>
            </a:r>
          </a:p>
          <a:p>
            <a:pPr eaLnBrk="1" hangingPunct="1">
              <a:lnSpc>
                <a:spcPct val="90000"/>
              </a:lnSpc>
              <a:defRPr/>
            </a:pPr>
            <a:r>
              <a:rPr lang="de-DE" sz="2400" dirty="0"/>
              <a:t>Hinweise: </a:t>
            </a:r>
          </a:p>
          <a:p>
            <a:pPr lvl="1" eaLnBrk="1" hangingPunct="1">
              <a:lnSpc>
                <a:spcPct val="90000"/>
              </a:lnSpc>
              <a:buFont typeface="Tahoma" charset="0"/>
              <a:buChar char="–"/>
              <a:defRPr/>
            </a:pPr>
            <a:r>
              <a:rPr lang="de-DE" sz="2000" dirty="0"/>
              <a:t>Pflegebedürftigkeit definiert sich nicht über das Alter, d.h. es gibt auch pflegebedürftige Kinder, Jugendliche und junge Erwachsene</a:t>
            </a:r>
          </a:p>
          <a:p>
            <a:pPr lvl="1" eaLnBrk="1" hangingPunct="1">
              <a:lnSpc>
                <a:spcPct val="90000"/>
              </a:lnSpc>
              <a:buFont typeface="Tahoma" charset="0"/>
              <a:buChar char="–"/>
              <a:defRPr/>
            </a:pPr>
            <a:r>
              <a:rPr lang="de-DE" sz="2000" dirty="0"/>
              <a:t>Hospiz </a:t>
            </a:r>
          </a:p>
          <a:p>
            <a:pPr lvl="2">
              <a:lnSpc>
                <a:spcPct val="90000"/>
              </a:lnSpc>
              <a:buFont typeface="Tahoma" charset="0"/>
              <a:buChar char="–"/>
              <a:defRPr/>
            </a:pPr>
            <a:r>
              <a:rPr lang="de-DE" sz="1600" dirty="0"/>
              <a:t>Aufenthaltsdauer regelmäßig &lt; 6 Monate</a:t>
            </a:r>
          </a:p>
          <a:p>
            <a:pPr lvl="2">
              <a:lnSpc>
                <a:spcPct val="90000"/>
              </a:lnSpc>
              <a:buFont typeface="Tahoma" charset="0"/>
              <a:buChar char="–"/>
              <a:defRPr/>
            </a:pPr>
            <a:r>
              <a:rPr lang="de-DE" sz="1600" dirty="0"/>
              <a:t>trotzdem „stationäre Pflegeeinrichtung“</a:t>
            </a:r>
          </a:p>
        </p:txBody>
      </p:sp>
      <p:sp>
        <p:nvSpPr>
          <p:cNvPr id="2" name="Foliennummernplatzhalter 1"/>
          <p:cNvSpPr>
            <a:spLocks noGrp="1"/>
          </p:cNvSpPr>
          <p:nvPr>
            <p:ph type="sldNum" sz="quarter" idx="12"/>
          </p:nvPr>
        </p:nvSpPr>
        <p:spPr/>
        <p:txBody>
          <a:bodyPr/>
          <a:lstStyle/>
          <a:p>
            <a:fld id="{AE7C363F-717F-49C1-919C-37DE8BE88CB8}" type="slidenum">
              <a:rPr lang="de-DE" smtClean="0"/>
              <a:t>16</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261333"/>
    </mc:Choice>
    <mc:Fallback xmlns="">
      <p:transition spd="slow" advTm="26133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Pflegebedürftige in Deutschland </a:t>
            </a:r>
            <a:br>
              <a:rPr lang="de-DE" dirty="0"/>
            </a:br>
            <a:r>
              <a:rPr lang="de-DE" dirty="0"/>
              <a:t>2016                                 </a:t>
            </a:r>
            <a:r>
              <a:rPr lang="de-DE" dirty="0" smtClean="0"/>
              <a:t>2021</a:t>
            </a:r>
            <a:endParaRPr lang="de-DE" dirty="0"/>
          </a:p>
        </p:txBody>
      </p:sp>
      <p:graphicFrame>
        <p:nvGraphicFramePr>
          <p:cNvPr id="5" name="Inhaltsplatzhalter 4"/>
          <p:cNvGraphicFramePr>
            <a:graphicFrameLocks noGrp="1"/>
          </p:cNvGraphicFramePr>
          <p:nvPr>
            <p:ph idx="1"/>
            <p:extLst/>
          </p:nvPr>
        </p:nvGraphicFramePr>
        <p:xfrm>
          <a:off x="-342546" y="2225271"/>
          <a:ext cx="65151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2"/>
          </p:nvPr>
        </p:nvSpPr>
        <p:spPr/>
        <p:txBody>
          <a:bodyPr/>
          <a:lstStyle/>
          <a:p>
            <a:fld id="{AE7C363F-717F-49C1-919C-37DE8BE88CB8}" type="slidenum">
              <a:rPr lang="de-DE" smtClean="0"/>
              <a:t>17</a:t>
            </a:fld>
            <a:endParaRPr lang="de-DE"/>
          </a:p>
        </p:txBody>
      </p:sp>
      <p:graphicFrame>
        <p:nvGraphicFramePr>
          <p:cNvPr id="6" name="Inhaltsplatzhalter 4">
            <a:extLst>
              <a:ext uri="{FF2B5EF4-FFF2-40B4-BE49-F238E27FC236}">
                <a16:creationId xmlns:a16="http://schemas.microsoft.com/office/drawing/2014/main" xmlns="" id="{2026BC07-0772-4909-A8EA-C5985B88F043}"/>
              </a:ext>
            </a:extLst>
          </p:cNvPr>
          <p:cNvGraphicFramePr>
            <a:graphicFrameLocks/>
          </p:cNvGraphicFramePr>
          <p:nvPr>
            <p:extLst>
              <p:ext uri="{D42A27DB-BD31-4B8C-83A1-F6EECF244321}">
                <p14:modId xmlns:p14="http://schemas.microsoft.com/office/powerpoint/2010/main" val="1845449160"/>
              </p:ext>
            </p:extLst>
          </p:nvPr>
        </p:nvGraphicFramePr>
        <p:xfrm>
          <a:off x="3240686" y="2144434"/>
          <a:ext cx="6515100" cy="3394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Denkblase: wolkenförmig 6">
            <a:extLst>
              <a:ext uri="{FF2B5EF4-FFF2-40B4-BE49-F238E27FC236}">
                <a16:creationId xmlns:a16="http://schemas.microsoft.com/office/drawing/2014/main" xmlns="" id="{A1604EA4-BBF6-456F-A9A6-DB47F0EF16F0}"/>
              </a:ext>
            </a:extLst>
          </p:cNvPr>
          <p:cNvSpPr/>
          <p:nvPr/>
        </p:nvSpPr>
        <p:spPr>
          <a:xfrm>
            <a:off x="3167844" y="3861049"/>
            <a:ext cx="2052228" cy="171612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DE" sz="1500" dirty="0"/>
              <a:t>01.01.2017: weiter gefasster </a:t>
            </a:r>
            <a:r>
              <a:rPr lang="de-DE" sz="1500" dirty="0" err="1"/>
              <a:t>Pflegebedürf-tigkeitsbegriff</a:t>
            </a:r>
            <a:endParaRPr lang="de-DE" sz="1500" dirty="0"/>
          </a:p>
        </p:txBody>
      </p:sp>
      <p:sp>
        <p:nvSpPr>
          <p:cNvPr id="8" name="Textfeld 7">
            <a:extLst>
              <a:ext uri="{FF2B5EF4-FFF2-40B4-BE49-F238E27FC236}">
                <a16:creationId xmlns:a16="http://schemas.microsoft.com/office/drawing/2014/main" xmlns="" id="{475E0A8A-0A57-4866-ABCD-4E04B276AE61}"/>
              </a:ext>
            </a:extLst>
          </p:cNvPr>
          <p:cNvSpPr txBox="1"/>
          <p:nvPr/>
        </p:nvSpPr>
        <p:spPr>
          <a:xfrm>
            <a:off x="834193" y="5822381"/>
            <a:ext cx="7386959" cy="338554"/>
          </a:xfrm>
          <a:prstGeom prst="rect">
            <a:avLst/>
          </a:prstGeom>
          <a:noFill/>
        </p:spPr>
        <p:txBody>
          <a:bodyPr wrap="none" rtlCol="0">
            <a:spAutoFit/>
          </a:bodyPr>
          <a:lstStyle/>
          <a:p>
            <a:r>
              <a:rPr lang="de-DE" sz="800" dirty="0">
                <a:effectLst/>
              </a:rPr>
              <a:t>Quelle: </a:t>
            </a:r>
            <a:r>
              <a:rPr lang="de-DE" sz="800" dirty="0">
                <a:effectLst/>
                <a:hlinkClick r:id="rId12"/>
              </a:rPr>
              <a:t>https://</a:t>
            </a:r>
            <a:r>
              <a:rPr lang="de-DE" sz="800" dirty="0" smtClean="0">
                <a:effectLst/>
                <a:hlinkClick r:id="rId12"/>
              </a:rPr>
              <a:t>www.destatis.de/DE/Presse/Pressemitteilungen/2018/12/PD18_501_224.html;jsessionid=A04C92402AE97EAA24E32310F9252B34.internet8732</a:t>
            </a:r>
            <a:endParaRPr lang="de-DE" sz="800" dirty="0" smtClean="0">
              <a:effectLst/>
            </a:endParaRPr>
          </a:p>
          <a:p>
            <a:pPr algn="l"/>
            <a:r>
              <a:rPr lang="de-DE" sz="800" dirty="0">
                <a:effectLst/>
              </a:rPr>
              <a:t>https://www.destatis.de/DE/Presse/Pressemitteilungen/2022/12/PD22_554_224.html</a:t>
            </a:r>
          </a:p>
        </p:txBody>
      </p:sp>
    </p:spTree>
    <p:extLst>
      <p:ext uri="{BB962C8B-B14F-4D97-AF65-F5344CB8AC3E}">
        <p14:creationId xmlns:p14="http://schemas.microsoft.com/office/powerpoint/2010/main" val="1294353642"/>
      </p:ext>
    </p:extLst>
  </p:cSld>
  <p:clrMapOvr>
    <a:masterClrMapping/>
  </p:clrMapOvr>
  <mc:AlternateContent xmlns:mc="http://schemas.openxmlformats.org/markup-compatibility/2006" xmlns:p14="http://schemas.microsoft.com/office/powerpoint/2010/main">
    <mc:Choice Requires="p14">
      <p:transition spd="slow" p14:dur="2000" advTm="90213"/>
    </mc:Choice>
    <mc:Fallback xmlns="">
      <p:transition spd="slow" advTm="9021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a:xfrm rot="16200000">
            <a:off x="4355976" y="-2592288"/>
            <a:ext cx="1368152" cy="6552728"/>
          </a:xfrm>
        </p:spPr>
        <p:txBody>
          <a:bodyPr vert="vert"/>
          <a:lstStyle/>
          <a:p>
            <a:pPr eaLnBrk="1" hangingPunct="1">
              <a:defRPr/>
            </a:pPr>
            <a:r>
              <a:rPr lang="de-DE" dirty="0" smtClean="0"/>
              <a:t>Pflegequote 2021</a:t>
            </a:r>
            <a:endParaRPr lang="de-DE" dirty="0"/>
          </a:p>
        </p:txBody>
      </p:sp>
      <p:sp>
        <p:nvSpPr>
          <p:cNvPr id="2" name="Foliennummernplatzhalter 1"/>
          <p:cNvSpPr>
            <a:spLocks noGrp="1"/>
          </p:cNvSpPr>
          <p:nvPr>
            <p:ph type="sldNum" sz="quarter" idx="12"/>
          </p:nvPr>
        </p:nvSpPr>
        <p:spPr/>
        <p:txBody>
          <a:bodyPr/>
          <a:lstStyle/>
          <a:p>
            <a:fld id="{AE7C363F-717F-49C1-919C-37DE8BE88CB8}" type="slidenum">
              <a:rPr lang="de-DE" smtClean="0"/>
              <a:t>18</a:t>
            </a:fld>
            <a:endParaRPr lang="de-DE"/>
          </a:p>
        </p:txBody>
      </p:sp>
      <p:pic>
        <p:nvPicPr>
          <p:cNvPr id="4" name="Grafik 3"/>
          <p:cNvPicPr>
            <a:picLocks noChangeAspect="1"/>
          </p:cNvPicPr>
          <p:nvPr/>
        </p:nvPicPr>
        <p:blipFill rotWithShape="1">
          <a:blip r:embed="rId2"/>
          <a:srcRect l="17713" t="18500" r="16926" b="13460"/>
          <a:stretch/>
        </p:blipFill>
        <p:spPr>
          <a:xfrm>
            <a:off x="0" y="952854"/>
            <a:ext cx="9119802" cy="5933365"/>
          </a:xfrm>
          <a:prstGeom prst="rect">
            <a:avLst/>
          </a:prstGeom>
        </p:spPr>
      </p:pic>
      <p:sp>
        <p:nvSpPr>
          <p:cNvPr id="3" name="Textfeld 2"/>
          <p:cNvSpPr txBox="1"/>
          <p:nvPr/>
        </p:nvSpPr>
        <p:spPr>
          <a:xfrm>
            <a:off x="107504" y="6380710"/>
            <a:ext cx="7416823" cy="215444"/>
          </a:xfrm>
          <a:prstGeom prst="rect">
            <a:avLst/>
          </a:prstGeom>
          <a:noFill/>
        </p:spPr>
        <p:txBody>
          <a:bodyPr wrap="square" rtlCol="0">
            <a:spAutoFit/>
          </a:bodyPr>
          <a:lstStyle/>
          <a:p>
            <a:r>
              <a:rPr lang="de-DE" sz="800" dirty="0">
                <a:effectLst/>
              </a:rPr>
              <a:t>https://www.sozialpolitik-aktuell.de/files/sozialpolitik-aktuell/_Politikfelder/Gesundheitswesen/Datensammlung/PDF-Dateien/abbVI12.pdf</a:t>
            </a:r>
          </a:p>
        </p:txBody>
      </p:sp>
    </p:spTree>
  </p:cSld>
  <p:clrMapOvr>
    <a:masterClrMapping/>
  </p:clrMapOvr>
  <mc:AlternateContent xmlns:mc="http://schemas.openxmlformats.org/markup-compatibility/2006" xmlns:p14="http://schemas.microsoft.com/office/powerpoint/2010/main">
    <mc:Choice Requires="p14">
      <p:transition spd="slow" p14:dur="2000" advTm="89087"/>
    </mc:Choice>
    <mc:Fallback xmlns="">
      <p:transition spd="slow" advTm="8908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srcRect l="64273" t="55844" r="18357" b="25948"/>
          <a:stretch/>
        </p:blipFill>
        <p:spPr bwMode="auto">
          <a:xfrm>
            <a:off x="4646168" y="3861048"/>
            <a:ext cx="4232878" cy="2773265"/>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a:xfrm>
            <a:off x="457200" y="274638"/>
            <a:ext cx="8229600" cy="631124"/>
          </a:xfrm>
        </p:spPr>
        <p:txBody>
          <a:bodyPr>
            <a:normAutofit fontScale="90000"/>
          </a:bodyPr>
          <a:lstStyle/>
          <a:p>
            <a:r>
              <a:rPr lang="de-DE" dirty="0"/>
              <a:t>Entwicklung der Pflegebedürftigkeit</a:t>
            </a:r>
          </a:p>
        </p:txBody>
      </p:sp>
      <p:pic>
        <p:nvPicPr>
          <p:cNvPr id="4" name="Grafik 3"/>
          <p:cNvPicPr>
            <a:picLocks noChangeAspect="1"/>
          </p:cNvPicPr>
          <p:nvPr/>
        </p:nvPicPr>
        <p:blipFill rotWithShape="1">
          <a:blip r:embed="rId2"/>
          <a:srcRect l="28109" t="14391" r="35058" b="8254"/>
          <a:stretch/>
        </p:blipFill>
        <p:spPr bwMode="auto">
          <a:xfrm>
            <a:off x="0" y="1025897"/>
            <a:ext cx="4427984" cy="5812404"/>
          </a:xfrm>
          <a:prstGeom prst="rect">
            <a:avLst/>
          </a:prstGeom>
          <a:ln>
            <a:noFill/>
          </a:ln>
          <a:extLst>
            <a:ext uri="{53640926-AAD7-44D8-BBD7-CCE9431645EC}">
              <a14:shadowObscured xmlns:a14="http://schemas.microsoft.com/office/drawing/2010/main"/>
            </a:ext>
          </a:extLst>
        </p:spPr>
      </p:pic>
      <p:sp>
        <p:nvSpPr>
          <p:cNvPr id="6" name="Foliennummernplatzhalter 5"/>
          <p:cNvSpPr>
            <a:spLocks noGrp="1"/>
          </p:cNvSpPr>
          <p:nvPr>
            <p:ph type="sldNum" sz="quarter" idx="12"/>
          </p:nvPr>
        </p:nvSpPr>
        <p:spPr/>
        <p:txBody>
          <a:bodyPr/>
          <a:lstStyle/>
          <a:p>
            <a:fld id="{AE7C363F-717F-49C1-919C-37DE8BE88CB8}" type="slidenum">
              <a:rPr lang="de-DE" smtClean="0"/>
              <a:t>19</a:t>
            </a:fld>
            <a:endParaRPr lang="de-DE"/>
          </a:p>
        </p:txBody>
      </p:sp>
      <p:pic>
        <p:nvPicPr>
          <p:cNvPr id="7" name="Inhaltsplatzhalter 6"/>
          <p:cNvPicPr>
            <a:picLocks noGrp="1" noChangeAspect="1"/>
          </p:cNvPicPr>
          <p:nvPr>
            <p:ph idx="1"/>
          </p:nvPr>
        </p:nvPicPr>
        <p:blipFill rotWithShape="1">
          <a:blip r:embed="rId3"/>
          <a:srcRect l="30159" t="16719" r="5953" b="14921"/>
          <a:stretch/>
        </p:blipFill>
        <p:spPr bwMode="auto">
          <a:xfrm>
            <a:off x="5076056" y="1370465"/>
            <a:ext cx="3553299" cy="237626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2629076"/>
      </p:ext>
    </p:extLst>
  </p:cSld>
  <p:clrMapOvr>
    <a:masterClrMapping/>
  </p:clrMapOvr>
  <mc:AlternateContent xmlns:mc="http://schemas.openxmlformats.org/markup-compatibility/2006" xmlns:p14="http://schemas.microsoft.com/office/powerpoint/2010/main">
    <mc:Choice Requires="p14">
      <p:transition spd="slow" p14:dur="2000" advTm="128877"/>
    </mc:Choice>
    <mc:Fallback xmlns="">
      <p:transition spd="slow" advTm="12887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pPr eaLnBrk="1" hangingPunct="1">
              <a:defRPr/>
            </a:pPr>
            <a:r>
              <a:rPr lang="de-DE"/>
              <a:t>3 Grundlagen der Finanzierung</a:t>
            </a:r>
          </a:p>
        </p:txBody>
      </p:sp>
      <p:sp>
        <p:nvSpPr>
          <p:cNvPr id="809987" name="Rectangle 3"/>
          <p:cNvSpPr>
            <a:spLocks noGrp="1" noChangeArrowheads="1"/>
          </p:cNvSpPr>
          <p:nvPr>
            <p:ph idx="1"/>
          </p:nvPr>
        </p:nvSpPr>
        <p:spPr/>
        <p:txBody>
          <a:bodyPr/>
          <a:lstStyle/>
          <a:p>
            <a:pPr eaLnBrk="1" hangingPunct="1">
              <a:buFontTx/>
              <a:buNone/>
              <a:defRPr/>
            </a:pPr>
            <a:r>
              <a:rPr lang="de-DE" dirty="0">
                <a:solidFill>
                  <a:srgbClr val="FF0000"/>
                </a:solidFill>
              </a:rPr>
              <a:t>3.1 Typologie</a:t>
            </a:r>
          </a:p>
          <a:p>
            <a:pPr eaLnBrk="1" hangingPunct="1">
              <a:buFontTx/>
              <a:buNone/>
              <a:defRPr/>
            </a:pPr>
            <a:r>
              <a:rPr lang="de-DE" sz="2000" dirty="0">
                <a:solidFill>
                  <a:srgbClr val="FF0000"/>
                </a:solidFill>
              </a:rPr>
              <a:t>	3.1.1 </a:t>
            </a:r>
            <a:r>
              <a:rPr lang="de-DE" sz="2000" dirty="0">
                <a:solidFill>
                  <a:srgbClr val="FF0000"/>
                </a:solidFill>
                <a:cs typeface="Times New Roman" pitchFamily="18" charset="0"/>
              </a:rPr>
              <a:t>Unterscheidung nach Art der Leistung</a:t>
            </a:r>
          </a:p>
          <a:p>
            <a:pPr eaLnBrk="1" hangingPunct="1">
              <a:buFontTx/>
              <a:buNone/>
              <a:defRPr/>
            </a:pPr>
            <a:r>
              <a:rPr lang="de-DE" sz="2000" dirty="0">
                <a:cs typeface="Times New Roman" pitchFamily="18" charset="0"/>
              </a:rPr>
              <a:t>	3.1.2 Unterscheidung nach der Finanzierung der Leistung</a:t>
            </a:r>
          </a:p>
          <a:p>
            <a:pPr eaLnBrk="1" hangingPunct="1">
              <a:buFontTx/>
              <a:buNone/>
              <a:defRPr/>
            </a:pPr>
            <a:r>
              <a:rPr lang="de-DE" dirty="0">
                <a:cs typeface="Times New Roman" pitchFamily="18" charset="0"/>
              </a:rPr>
              <a:t>3.2 Finanzierungsoptionen</a:t>
            </a:r>
          </a:p>
          <a:p>
            <a:pPr eaLnBrk="1" hangingPunct="1">
              <a:buFontTx/>
              <a:buNone/>
              <a:defRPr/>
            </a:pPr>
            <a:r>
              <a:rPr lang="de-DE" sz="2000" dirty="0">
                <a:cs typeface="Times New Roman" pitchFamily="18" charset="0"/>
              </a:rPr>
              <a:t>	3.2.1 Monistische versus duale Finanzierung</a:t>
            </a:r>
          </a:p>
          <a:p>
            <a:pPr eaLnBrk="1" hangingPunct="1">
              <a:buFontTx/>
              <a:buNone/>
              <a:defRPr/>
            </a:pPr>
            <a:r>
              <a:rPr lang="de-DE" sz="2000" dirty="0">
                <a:cs typeface="Times New Roman" pitchFamily="18" charset="0"/>
              </a:rPr>
              <a:t>	3.2.2 Pflegesätze versus pauschalierte Finanzierung </a:t>
            </a:r>
          </a:p>
          <a:p>
            <a:pPr eaLnBrk="1" hangingPunct="1">
              <a:buFontTx/>
              <a:buNone/>
              <a:defRPr/>
            </a:pPr>
            <a:r>
              <a:rPr lang="de-DE" sz="2000" dirty="0">
                <a:cs typeface="Times New Roman" pitchFamily="18" charset="0"/>
              </a:rPr>
              <a:t>	3.2.3 Budgetierung</a:t>
            </a:r>
          </a:p>
          <a:p>
            <a:pPr eaLnBrk="1" hangingPunct="1">
              <a:buFontTx/>
              <a:buNone/>
              <a:defRPr/>
            </a:pPr>
            <a:r>
              <a:rPr lang="de-DE" sz="1800" dirty="0"/>
              <a:t>3.3 Geschichte der Krankenhausfinanzierung</a:t>
            </a:r>
          </a:p>
        </p:txBody>
      </p:sp>
      <p:sp>
        <p:nvSpPr>
          <p:cNvPr id="2" name="Foliennummernplatzhalter 1"/>
          <p:cNvSpPr>
            <a:spLocks noGrp="1"/>
          </p:cNvSpPr>
          <p:nvPr>
            <p:ph type="sldNum" sz="quarter" idx="12"/>
          </p:nvPr>
        </p:nvSpPr>
        <p:spPr/>
        <p:txBody>
          <a:bodyPr/>
          <a:lstStyle/>
          <a:p>
            <a:fld id="{AE7C363F-717F-49C1-919C-37DE8BE88CB8}" type="slidenum">
              <a:rPr lang="de-DE" smtClean="0"/>
              <a:t>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25764"/>
    </mc:Choice>
    <mc:Fallback xmlns="">
      <p:transition spd="slow" advTm="12576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a:xfrm>
            <a:off x="539750" y="0"/>
            <a:ext cx="8229600" cy="980728"/>
          </a:xfrm>
        </p:spPr>
        <p:txBody>
          <a:bodyPr>
            <a:normAutofit/>
          </a:bodyPr>
          <a:lstStyle/>
          <a:p>
            <a:pPr eaLnBrk="1" hangingPunct="1">
              <a:defRPr/>
            </a:pPr>
            <a:r>
              <a:rPr lang="de-DE" sz="4000" dirty="0"/>
              <a:t>Stationäre Altenpflege: Typologie</a:t>
            </a:r>
          </a:p>
        </p:txBody>
      </p:sp>
      <p:sp>
        <p:nvSpPr>
          <p:cNvPr id="983043" name="Rectangle 3"/>
          <p:cNvSpPr>
            <a:spLocks noGrp="1" noChangeArrowheads="1"/>
          </p:cNvSpPr>
          <p:nvPr>
            <p:ph idx="1"/>
          </p:nvPr>
        </p:nvSpPr>
        <p:spPr>
          <a:xfrm>
            <a:off x="457200" y="1268760"/>
            <a:ext cx="8229600" cy="5400328"/>
          </a:xfrm>
        </p:spPr>
        <p:txBody>
          <a:bodyPr/>
          <a:lstStyle/>
          <a:p>
            <a:pPr eaLnBrk="1" hangingPunct="1">
              <a:lnSpc>
                <a:spcPct val="80000"/>
              </a:lnSpc>
              <a:defRPr/>
            </a:pPr>
            <a:r>
              <a:rPr lang="de-DE" sz="2800" dirty="0"/>
              <a:t>Teilstationäre Altenpflege, insb. Tagespflege</a:t>
            </a:r>
          </a:p>
          <a:p>
            <a:pPr eaLnBrk="1" hangingPunct="1">
              <a:lnSpc>
                <a:spcPct val="80000"/>
              </a:lnSpc>
              <a:defRPr/>
            </a:pPr>
            <a:r>
              <a:rPr lang="de-DE" sz="2800" dirty="0"/>
              <a:t>Kurzzeitpflege (einige Tage bis wenige Monate)</a:t>
            </a:r>
          </a:p>
          <a:p>
            <a:pPr eaLnBrk="1" hangingPunct="1">
              <a:lnSpc>
                <a:spcPct val="80000"/>
              </a:lnSpc>
              <a:defRPr/>
            </a:pPr>
            <a:r>
              <a:rPr lang="de-DE" sz="2800" dirty="0"/>
              <a:t>Vollstationäre Altenpflege</a:t>
            </a:r>
          </a:p>
          <a:p>
            <a:pPr lvl="1" eaLnBrk="1" hangingPunct="1">
              <a:lnSpc>
                <a:spcPct val="80000"/>
              </a:lnSpc>
              <a:buFont typeface="Tahoma" charset="0"/>
              <a:buChar char="–"/>
              <a:defRPr/>
            </a:pPr>
            <a:r>
              <a:rPr lang="de-DE" sz="2400" dirty="0"/>
              <a:t>Altenwohnheim</a:t>
            </a:r>
          </a:p>
          <a:p>
            <a:pPr lvl="2" eaLnBrk="1" hangingPunct="1">
              <a:lnSpc>
                <a:spcPct val="80000"/>
              </a:lnSpc>
              <a:defRPr/>
            </a:pPr>
            <a:r>
              <a:rPr lang="de-DE" sz="2000" dirty="0"/>
              <a:t>Geringe Grundpflege, Spezialpflege als Ausnahme</a:t>
            </a:r>
          </a:p>
          <a:p>
            <a:pPr lvl="2" eaLnBrk="1" hangingPunct="1">
              <a:lnSpc>
                <a:spcPct val="80000"/>
              </a:lnSpc>
              <a:defRPr/>
            </a:pPr>
            <a:r>
              <a:rPr lang="de-DE" sz="2000" dirty="0"/>
              <a:t>Spezialform: Betreutes Wohnen, Sicherheitsmotiv</a:t>
            </a:r>
          </a:p>
          <a:p>
            <a:pPr lvl="1" eaLnBrk="1" hangingPunct="1">
              <a:lnSpc>
                <a:spcPct val="80000"/>
              </a:lnSpc>
              <a:buFont typeface="Tahoma" charset="0"/>
              <a:buChar char="–"/>
              <a:defRPr/>
            </a:pPr>
            <a:r>
              <a:rPr lang="de-DE" sz="2400" dirty="0"/>
              <a:t>Altenheim</a:t>
            </a:r>
          </a:p>
          <a:p>
            <a:pPr lvl="2" eaLnBrk="1" hangingPunct="1">
              <a:lnSpc>
                <a:spcPct val="80000"/>
              </a:lnSpc>
              <a:defRPr/>
            </a:pPr>
            <a:r>
              <a:rPr lang="de-DE" sz="2000" dirty="0"/>
              <a:t>Geringe Grundpflege, Spezialpflege nach ärztlicher Anweisung</a:t>
            </a:r>
          </a:p>
          <a:p>
            <a:pPr lvl="1" eaLnBrk="1" hangingPunct="1">
              <a:lnSpc>
                <a:spcPct val="80000"/>
              </a:lnSpc>
              <a:buFont typeface="Tahoma" charset="0"/>
              <a:buChar char="–"/>
              <a:defRPr/>
            </a:pPr>
            <a:r>
              <a:rPr lang="de-DE" sz="2400" dirty="0"/>
              <a:t>Altenpflegeheim</a:t>
            </a:r>
          </a:p>
          <a:p>
            <a:pPr lvl="2" eaLnBrk="1" hangingPunct="1">
              <a:lnSpc>
                <a:spcPct val="80000"/>
              </a:lnSpc>
              <a:defRPr/>
            </a:pPr>
            <a:r>
              <a:rPr lang="de-DE" sz="2000" dirty="0"/>
              <a:t>Stark auf fremde Hilfe angewiesen in fast allen </a:t>
            </a:r>
            <a:r>
              <a:rPr lang="de-DE" sz="2000" dirty="0" err="1"/>
              <a:t>ADLs</a:t>
            </a:r>
            <a:endParaRPr lang="de-DE" sz="2000" dirty="0"/>
          </a:p>
          <a:p>
            <a:pPr lvl="1" eaLnBrk="1" hangingPunct="1">
              <a:lnSpc>
                <a:spcPct val="80000"/>
              </a:lnSpc>
              <a:buFont typeface="Tahoma" charset="0"/>
              <a:buChar char="–"/>
              <a:defRPr/>
            </a:pPr>
            <a:r>
              <a:rPr lang="de-DE" sz="2400" dirty="0"/>
              <a:t>Intensivpflegeheim</a:t>
            </a:r>
          </a:p>
          <a:p>
            <a:pPr lvl="2" eaLnBrk="1" hangingPunct="1">
              <a:lnSpc>
                <a:spcPct val="80000"/>
              </a:lnSpc>
              <a:defRPr/>
            </a:pPr>
            <a:r>
              <a:rPr lang="de-DE" sz="2000" dirty="0"/>
              <a:t>Übergang von stationärer Krankenhausversorgung zu häuslicher Versorgung</a:t>
            </a:r>
          </a:p>
          <a:p>
            <a:pPr lvl="1" eaLnBrk="1" hangingPunct="1">
              <a:lnSpc>
                <a:spcPct val="80000"/>
              </a:lnSpc>
              <a:buFont typeface="Tahoma" charset="0"/>
              <a:buChar char="–"/>
              <a:defRPr/>
            </a:pPr>
            <a:r>
              <a:rPr lang="de-DE" sz="2400" dirty="0"/>
              <a:t>Hospiz: Kurzzeitintensivpflege in den letzten Phasen vor dem (sicheren) Tod</a:t>
            </a:r>
          </a:p>
        </p:txBody>
      </p:sp>
      <p:sp>
        <p:nvSpPr>
          <p:cNvPr id="2" name="Foliennummernplatzhalter 1"/>
          <p:cNvSpPr>
            <a:spLocks noGrp="1"/>
          </p:cNvSpPr>
          <p:nvPr>
            <p:ph type="sldNum" sz="quarter" idx="12"/>
          </p:nvPr>
        </p:nvSpPr>
        <p:spPr/>
        <p:txBody>
          <a:bodyPr/>
          <a:lstStyle/>
          <a:p>
            <a:fld id="{AE7C363F-717F-49C1-919C-37DE8BE88CB8}" type="slidenum">
              <a:rPr lang="de-DE" smtClean="0"/>
              <a:t>20</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312548"/>
    </mc:Choice>
    <mc:Fallback xmlns="">
      <p:transition spd="slow" advTm="31254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0" y="0"/>
            <a:ext cx="9144000" cy="980728"/>
          </a:xfrm>
        </p:spPr>
        <p:txBody>
          <a:bodyPr>
            <a:normAutofit/>
          </a:bodyPr>
          <a:lstStyle/>
          <a:p>
            <a:pPr eaLnBrk="1" hangingPunct="1">
              <a:defRPr/>
            </a:pPr>
            <a:r>
              <a:rPr lang="de-DE" sz="4000" dirty="0"/>
              <a:t>Historischer Exkurs: Pflegestufen (bis 2017)</a:t>
            </a:r>
          </a:p>
        </p:txBody>
      </p:sp>
      <p:sp>
        <p:nvSpPr>
          <p:cNvPr id="986115" name="Rectangle 3"/>
          <p:cNvSpPr>
            <a:spLocks noGrp="1" noChangeArrowheads="1"/>
          </p:cNvSpPr>
          <p:nvPr>
            <p:ph idx="1"/>
          </p:nvPr>
        </p:nvSpPr>
        <p:spPr>
          <a:xfrm>
            <a:off x="457200" y="1052736"/>
            <a:ext cx="8229600" cy="5616352"/>
          </a:xfrm>
        </p:spPr>
        <p:txBody>
          <a:bodyPr/>
          <a:lstStyle/>
          <a:p>
            <a:pPr eaLnBrk="1" hangingPunct="1">
              <a:defRPr/>
            </a:pPr>
            <a:r>
              <a:rPr lang="de-DE" dirty="0"/>
              <a:t>Eingruppierung in drei Pflegestufen </a:t>
            </a:r>
          </a:p>
          <a:p>
            <a:pPr lvl="1" eaLnBrk="1" hangingPunct="1">
              <a:defRPr/>
            </a:pPr>
            <a:r>
              <a:rPr lang="de-DE" dirty="0"/>
              <a:t>Pflegegutachten individuelle durch MDK (Pflegekräfte, pflegeerfahrene </a:t>
            </a:r>
            <a:r>
              <a:rPr lang="de-DE" dirty="0" smtClean="0"/>
              <a:t>Ärzt*innen)</a:t>
            </a:r>
            <a:endParaRPr lang="de-DE" dirty="0"/>
          </a:p>
          <a:p>
            <a:pPr lvl="1" eaLnBrk="1" hangingPunct="1">
              <a:defRPr/>
            </a:pPr>
            <a:r>
              <a:rPr lang="de-DE" dirty="0"/>
              <a:t>Leistungen:</a:t>
            </a:r>
          </a:p>
          <a:p>
            <a:pPr lvl="2" eaLnBrk="1" hangingPunct="1">
              <a:defRPr/>
            </a:pPr>
            <a:r>
              <a:rPr lang="de-DE" dirty="0"/>
              <a:t>Häusliche Pflegehilfe</a:t>
            </a:r>
          </a:p>
          <a:p>
            <a:pPr lvl="3" eaLnBrk="1" hangingPunct="1">
              <a:defRPr/>
            </a:pPr>
            <a:r>
              <a:rPr lang="de-DE" dirty="0"/>
              <a:t>Ambulanter Pflegedienst</a:t>
            </a:r>
          </a:p>
          <a:p>
            <a:pPr lvl="3" eaLnBrk="1" hangingPunct="1">
              <a:defRPr/>
            </a:pPr>
            <a:r>
              <a:rPr lang="de-DE" dirty="0"/>
              <a:t>Selbst beschaffte Pflegepersonen (auch Angehörige)</a:t>
            </a:r>
          </a:p>
          <a:p>
            <a:pPr lvl="2" eaLnBrk="1" hangingPunct="1">
              <a:defRPr/>
            </a:pPr>
            <a:r>
              <a:rPr lang="de-DE" dirty="0"/>
              <a:t>Teilstationäre Pflege (Tag- und Nachtpflege)</a:t>
            </a:r>
          </a:p>
          <a:p>
            <a:pPr lvl="2" eaLnBrk="1" hangingPunct="1">
              <a:defRPr/>
            </a:pPr>
            <a:r>
              <a:rPr lang="de-DE" dirty="0"/>
              <a:t>Pflegehilfsmittel</a:t>
            </a:r>
          </a:p>
          <a:p>
            <a:pPr lvl="2" eaLnBrk="1" hangingPunct="1">
              <a:defRPr/>
            </a:pPr>
            <a:r>
              <a:rPr lang="de-DE" dirty="0"/>
              <a:t>Kurzzeitpflege</a:t>
            </a:r>
          </a:p>
          <a:p>
            <a:pPr lvl="2" eaLnBrk="1" hangingPunct="1">
              <a:defRPr/>
            </a:pPr>
            <a:r>
              <a:rPr lang="de-DE" dirty="0"/>
              <a:t>Vollstationäre Pflege (hier relevant!)</a:t>
            </a:r>
          </a:p>
          <a:p>
            <a:pPr lvl="3" eaLnBrk="1" hangingPunct="1">
              <a:defRPr/>
            </a:pPr>
            <a:endParaRPr lang="de-DE" dirty="0"/>
          </a:p>
          <a:p>
            <a:pPr lvl="1" eaLnBrk="1" hangingPunct="1">
              <a:defRPr/>
            </a:pPr>
            <a:endParaRPr lang="de-DE" dirty="0"/>
          </a:p>
        </p:txBody>
      </p:sp>
      <p:sp>
        <p:nvSpPr>
          <p:cNvPr id="2" name="Foliennummernplatzhalter 1"/>
          <p:cNvSpPr>
            <a:spLocks noGrp="1"/>
          </p:cNvSpPr>
          <p:nvPr>
            <p:ph type="sldNum" sz="quarter" idx="12"/>
          </p:nvPr>
        </p:nvSpPr>
        <p:spPr/>
        <p:txBody>
          <a:bodyPr/>
          <a:lstStyle/>
          <a:p>
            <a:fld id="{AE7C363F-717F-49C1-919C-37DE8BE88CB8}" type="slidenum">
              <a:rPr lang="de-DE" smtClean="0"/>
              <a:t>21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24253"/>
    </mc:Choice>
    <mc:Fallback xmlns="">
      <p:transition spd="slow" advTm="12425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a:xfrm>
            <a:off x="0" y="0"/>
            <a:ext cx="9144000" cy="765175"/>
          </a:xfrm>
        </p:spPr>
        <p:txBody>
          <a:bodyPr/>
          <a:lstStyle/>
          <a:p>
            <a:pPr eaLnBrk="1" hangingPunct="1">
              <a:defRPr/>
            </a:pPr>
            <a:r>
              <a:rPr lang="de-DE" dirty="0"/>
              <a:t>Pflegestufen</a:t>
            </a:r>
          </a:p>
        </p:txBody>
      </p:sp>
      <p:graphicFrame>
        <p:nvGraphicFramePr>
          <p:cNvPr id="987367" name="Group 231"/>
          <p:cNvGraphicFramePr>
            <a:graphicFrameLocks noGrp="1"/>
          </p:cNvGraphicFramePr>
          <p:nvPr>
            <p:ph type="tbl" idx="1"/>
            <p:extLst>
              <p:ext uri="{D42A27DB-BD31-4B8C-83A1-F6EECF244321}">
                <p14:modId xmlns:p14="http://schemas.microsoft.com/office/powerpoint/2010/main" val="3319327918"/>
              </p:ext>
            </p:extLst>
          </p:nvPr>
        </p:nvGraphicFramePr>
        <p:xfrm>
          <a:off x="0" y="692150"/>
          <a:ext cx="9144000" cy="6139498"/>
        </p:xfrm>
        <a:graphic>
          <a:graphicData uri="http://schemas.openxmlformats.org/drawingml/2006/table">
            <a:tbl>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954088">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noProof="0" dirty="0">
                          <a:ln>
                            <a:noFill/>
                          </a:ln>
                          <a:solidFill>
                            <a:srgbClr val="000000"/>
                          </a:solidFill>
                          <a:effectLst/>
                          <a:latin typeface="Arial" charset="0"/>
                          <a:ea typeface="Times New Roman" pitchFamily="18" charset="0"/>
                          <a:cs typeface="Arial" charset="0"/>
                        </a:rPr>
                        <a:t>Pflegestufe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noProof="0" dirty="0">
                          <a:ln>
                            <a:noFill/>
                          </a:ln>
                          <a:solidFill>
                            <a:srgbClr val="000000"/>
                          </a:solidFill>
                          <a:effectLst/>
                          <a:latin typeface="Arial" charset="0"/>
                          <a:ea typeface="Times New Roman" pitchFamily="18" charset="0"/>
                          <a:cs typeface="Arial" charset="0"/>
                        </a:rPr>
                        <a:t>- 1 -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noProof="0" dirty="0">
                          <a:ln>
                            <a:noFill/>
                          </a:ln>
                          <a:solidFill>
                            <a:srgbClr val="000000"/>
                          </a:solidFill>
                          <a:effectLst/>
                          <a:latin typeface="Arial" charset="0"/>
                          <a:ea typeface="Times New Roman" pitchFamily="18" charset="0"/>
                          <a:cs typeface="Arial" charset="0"/>
                        </a:rPr>
                        <a:t>- 2 -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noProof="0" dirty="0">
                          <a:ln>
                            <a:noFill/>
                          </a:ln>
                          <a:solidFill>
                            <a:srgbClr val="000000"/>
                          </a:solidFill>
                          <a:effectLst/>
                          <a:latin typeface="Arial" charset="0"/>
                          <a:ea typeface="Times New Roman" pitchFamily="18" charset="0"/>
                          <a:cs typeface="Arial" charset="0"/>
                        </a:rPr>
                        <a:t>- 3 -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noProof="0" dirty="0">
                          <a:ln>
                            <a:noFill/>
                          </a:ln>
                          <a:solidFill>
                            <a:srgbClr val="000000"/>
                          </a:solidFill>
                          <a:effectLst/>
                          <a:latin typeface="Arial" charset="0"/>
                          <a:ea typeface="Times New Roman" pitchFamily="18" charset="0"/>
                          <a:cs typeface="Arial" charset="0"/>
                        </a:rPr>
                        <a:t>Härtefall</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92150">
                <a:tc>
                  <a:txBody>
                    <a:bodyPr/>
                    <a:lstStyle/>
                    <a:p>
                      <a:pPr marL="609600" marR="0" lvl="0" indent="-60960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Mindestzeit-</a:t>
                      </a:r>
                    </a:p>
                    <a:p>
                      <a:pPr marL="609600" marR="0" lvl="0" indent="-60960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Bedarf (Min.)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&gt; 90 Min.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&gt; 180 Min.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&gt; 300 Min.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&gt; 420 Min.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586038">
                <a:tc>
                  <a:txBody>
                    <a:bodyPr/>
                    <a:lstStyle/>
                    <a:p>
                      <a:pPr marL="609600" marR="0" lvl="0" indent="-60960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Bedingungen</a:t>
                      </a:r>
                    </a:p>
                    <a:p>
                      <a:pPr marL="609600" marR="0" lvl="0" indent="-60960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des </a:t>
                      </a:r>
                    </a:p>
                    <a:p>
                      <a:pPr marL="609600" marR="0" lvl="0" indent="-60960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Hilfebedarfs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bei der Körper-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pflege, der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Ernährung od.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der Mobilität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 </a:t>
                      </a: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mind. einmal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tägl. mit mind.</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zwei </a:t>
                      </a:r>
                      <a:r>
                        <a:rPr kumimoji="0" lang="de-DE" sz="1800" b="0" i="0" u="sng" strike="noStrike" cap="none" normalizeH="0" baseline="0" noProof="0" dirty="0" err="1">
                          <a:ln>
                            <a:noFill/>
                          </a:ln>
                          <a:solidFill>
                            <a:srgbClr val="000000"/>
                          </a:solidFill>
                          <a:effectLst/>
                          <a:latin typeface="Arial" charset="0"/>
                          <a:ea typeface="Times New Roman" pitchFamily="18" charset="0"/>
                          <a:cs typeface="Arial" charset="0"/>
                        </a:rPr>
                        <a:t>Verrich-tungen</a:t>
                      </a: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 a</a:t>
                      </a: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us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einem der 3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oben genannt.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Bereiche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bei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Körperpflege,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der Ernährung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oder der </a:t>
                      </a:r>
                      <a:r>
                        <a:rPr kumimoji="0" lang="de-DE" sz="1800" b="0" i="0" u="none" strike="noStrike" cap="none" normalizeH="0" baseline="0" noProof="0" dirty="0" err="1">
                          <a:ln>
                            <a:noFill/>
                          </a:ln>
                          <a:solidFill>
                            <a:srgbClr val="000000"/>
                          </a:solidFill>
                          <a:effectLst/>
                          <a:latin typeface="Arial" charset="0"/>
                          <a:ea typeface="Times New Roman" pitchFamily="18" charset="0"/>
                          <a:cs typeface="Arial" charset="0"/>
                        </a:rPr>
                        <a:t>Mobi</a:t>
                      </a: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err="1">
                          <a:ln>
                            <a:noFill/>
                          </a:ln>
                          <a:solidFill>
                            <a:srgbClr val="000000"/>
                          </a:solidFill>
                          <a:effectLst/>
                          <a:latin typeface="Arial" charset="0"/>
                          <a:ea typeface="Times New Roman" pitchFamily="18" charset="0"/>
                          <a:cs typeface="Arial" charset="0"/>
                        </a:rPr>
                        <a:t>lität</a:t>
                      </a: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 </a:t>
                      </a: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mind.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drei x täglich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zu </a:t>
                      </a:r>
                      <a:r>
                        <a:rPr kumimoji="0" lang="de-DE" sz="1800" b="0" i="0" u="sng" strike="noStrike" cap="none" normalizeH="0" baseline="0" noProof="0" dirty="0" err="1">
                          <a:ln>
                            <a:noFill/>
                          </a:ln>
                          <a:solidFill>
                            <a:srgbClr val="000000"/>
                          </a:solidFill>
                          <a:effectLst/>
                          <a:latin typeface="Arial" charset="0"/>
                          <a:ea typeface="Times New Roman" pitchFamily="18" charset="0"/>
                          <a:cs typeface="Arial" charset="0"/>
                        </a:rPr>
                        <a:t>verschie</a:t>
                      </a: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denen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Tageszeiten</a:t>
                      </a:r>
                      <a:endPar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bei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Körperpflege,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der Ernährung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oder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Mobilität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täglich </a:t>
                      </a: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rund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um die Uhr</a:t>
                      </a: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auch regel-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mäßig nachts</a:t>
                      </a:r>
                      <a:endPar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bei der Körper-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pflege, der 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err="1">
                          <a:ln>
                            <a:noFill/>
                          </a:ln>
                          <a:solidFill>
                            <a:srgbClr val="000000"/>
                          </a:solidFill>
                          <a:effectLst/>
                          <a:latin typeface="Arial" charset="0"/>
                          <a:ea typeface="Times New Roman" pitchFamily="18" charset="0"/>
                          <a:cs typeface="Arial" charset="0"/>
                        </a:rPr>
                        <a:t>nährung</a:t>
                      </a: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 od. 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Mobilität tägl.</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rund um die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Uhr, auch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err="1">
                          <a:ln>
                            <a:noFill/>
                          </a:ln>
                          <a:solidFill>
                            <a:srgbClr val="000000"/>
                          </a:solidFill>
                          <a:effectLst/>
                          <a:latin typeface="Arial" charset="0"/>
                          <a:ea typeface="Times New Roman" pitchFamily="18" charset="0"/>
                          <a:cs typeface="Arial" charset="0"/>
                        </a:rPr>
                        <a:t>regelm</a:t>
                      </a: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 nachts;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nachts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sng" strike="noStrike" cap="none" normalizeH="0" baseline="0" noProof="0" dirty="0">
                          <a:ln>
                            <a:noFill/>
                          </a:ln>
                          <a:solidFill>
                            <a:srgbClr val="000000"/>
                          </a:solidFill>
                          <a:effectLst/>
                          <a:latin typeface="Arial" charset="0"/>
                          <a:ea typeface="Times New Roman" pitchFamily="18" charset="0"/>
                          <a:cs typeface="Arial" charset="0"/>
                        </a:rPr>
                        <a:t>mind. 120 Min. </a:t>
                      </a:r>
                      <a:endPar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692150">
                <a:tc>
                  <a:txBody>
                    <a:bodyPr/>
                    <a:lstStyle/>
                    <a:p>
                      <a:pPr marL="609600" marR="0" lvl="0" indent="-60960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max. Zeitanteil</a:t>
                      </a:r>
                    </a:p>
                    <a:p>
                      <a:pPr marL="609600" marR="0" lvl="0" indent="-60960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Hauswirtschaft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44 Minuten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60 Minuten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60 Minuten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60 Minuten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692150">
                <a:tc>
                  <a:txBody>
                    <a:bodyPr/>
                    <a:lstStyle/>
                    <a:p>
                      <a:pPr marL="609600" marR="0" lvl="0" indent="-60960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Mögl.</a:t>
                      </a:r>
                    </a:p>
                    <a:p>
                      <a:pPr marL="609600" marR="0" lvl="0" indent="-60960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err="1">
                          <a:ln>
                            <a:noFill/>
                          </a:ln>
                          <a:solidFill>
                            <a:srgbClr val="000000"/>
                          </a:solidFill>
                          <a:effectLst/>
                          <a:latin typeface="Arial" charset="0"/>
                          <a:ea typeface="Times New Roman" pitchFamily="18" charset="0"/>
                          <a:cs typeface="Arial" charset="0"/>
                        </a:rPr>
                        <a:t>Pflegepers</a:t>
                      </a: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'Laie'+</a:t>
                      </a:r>
                    </a:p>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Fachkraft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'Laie'+</a:t>
                      </a:r>
                    </a:p>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Fachkraft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'Laie'+</a:t>
                      </a:r>
                    </a:p>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Fachkraft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rPr>
                        <a:t>nur Pflege-</a:t>
                      </a:r>
                    </a:p>
                    <a:p>
                      <a:pPr marL="609600" marR="0" lvl="0" indent="-60960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noProof="0" dirty="0" err="1">
                          <a:ln>
                            <a:noFill/>
                          </a:ln>
                          <a:solidFill>
                            <a:srgbClr val="000000"/>
                          </a:solidFill>
                          <a:effectLst/>
                          <a:latin typeface="Arial" charset="0"/>
                          <a:ea typeface="Times New Roman" pitchFamily="18" charset="0"/>
                          <a:cs typeface="Arial" charset="0"/>
                        </a:rPr>
                        <a:t>fachkraft</a:t>
                      </a:r>
                      <a:endParaRPr kumimoji="0" lang="de-DE" sz="1800" b="0" i="0" u="none" strike="noStrike" cap="none" normalizeH="0" baseline="0" noProof="0" dirty="0">
                        <a:ln>
                          <a:noFill/>
                        </a:ln>
                        <a:solidFill>
                          <a:srgbClr val="000000"/>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
        <p:nvSpPr>
          <p:cNvPr id="3" name="Foliennummernplatzhalter 2"/>
          <p:cNvSpPr>
            <a:spLocks noGrp="1"/>
          </p:cNvSpPr>
          <p:nvPr>
            <p:ph type="sldNum" sz="quarter" idx="12"/>
          </p:nvPr>
        </p:nvSpPr>
        <p:spPr/>
        <p:txBody>
          <a:bodyPr/>
          <a:lstStyle/>
          <a:p>
            <a:fld id="{AE7C363F-717F-49C1-919C-37DE8BE88CB8}" type="slidenum">
              <a:rPr lang="de-DE" smtClean="0"/>
              <a:t>22</a:t>
            </a:fld>
            <a:endParaRPr lang="de-DE"/>
          </a:p>
        </p:txBody>
      </p:sp>
    </p:spTree>
    <p:extLst>
      <p:ext uri="{BB962C8B-B14F-4D97-AF65-F5344CB8AC3E}">
        <p14:creationId xmlns:p14="http://schemas.microsoft.com/office/powerpoint/2010/main" val="273146885"/>
      </p:ext>
    </p:extLst>
  </p:cSld>
  <p:clrMapOvr>
    <a:masterClrMapping/>
  </p:clrMapOvr>
  <mc:AlternateContent xmlns:mc="http://schemas.openxmlformats.org/markup-compatibility/2006" xmlns:p14="http://schemas.microsoft.com/office/powerpoint/2010/main">
    <mc:Choice Requires="p14">
      <p:transition spd="slow" p14:dur="2000" advTm="87740"/>
    </mc:Choice>
    <mc:Fallback xmlns="">
      <p:transition spd="slow" advTm="8774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Verteilung (2011)</a:t>
            </a:r>
          </a:p>
        </p:txBody>
      </p:sp>
      <p:sp>
        <p:nvSpPr>
          <p:cNvPr id="3" name="Tabellenplatzhalter 2"/>
          <p:cNvSpPr>
            <a:spLocks noGrp="1"/>
          </p:cNvSpPr>
          <p:nvPr>
            <p:ph type="tbl" idx="1"/>
          </p:nvPr>
        </p:nvSpPr>
        <p:spPr/>
      </p:sp>
      <p:pic>
        <p:nvPicPr>
          <p:cNvPr id="22530" name="Picture 2" descr="Pflegestufe 1, 2 &amp; 3 Anzahl der Pflegebedürft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555511"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290135" y="6642556"/>
            <a:ext cx="2638863" cy="215444"/>
          </a:xfrm>
          <a:prstGeom prst="rect">
            <a:avLst/>
          </a:prstGeom>
          <a:noFill/>
        </p:spPr>
        <p:txBody>
          <a:bodyPr wrap="none" rtlCol="0">
            <a:spAutoFit/>
          </a:bodyPr>
          <a:lstStyle/>
          <a:p>
            <a:r>
              <a:rPr lang="de-DE" sz="800" dirty="0">
                <a:effectLst/>
              </a:rPr>
              <a:t>http://</a:t>
            </a:r>
            <a:r>
              <a:rPr lang="de-DE" sz="800" dirty="0" err="1">
                <a:effectLst/>
              </a:rPr>
              <a:t>www.jedermann-gruppe.de</a:t>
            </a:r>
            <a:r>
              <a:rPr lang="de-DE" sz="800" dirty="0">
                <a:effectLst/>
              </a:rPr>
              <a:t>/pflegestufen-1-2-3/</a:t>
            </a:r>
          </a:p>
        </p:txBody>
      </p:sp>
      <p:sp>
        <p:nvSpPr>
          <p:cNvPr id="6" name="Foliennummernplatzhalter 5"/>
          <p:cNvSpPr>
            <a:spLocks noGrp="1"/>
          </p:cNvSpPr>
          <p:nvPr>
            <p:ph type="sldNum" sz="quarter" idx="12"/>
          </p:nvPr>
        </p:nvSpPr>
        <p:spPr/>
        <p:txBody>
          <a:bodyPr/>
          <a:lstStyle/>
          <a:p>
            <a:fld id="{AE7C363F-717F-49C1-919C-37DE8BE88CB8}" type="slidenum">
              <a:rPr lang="de-DE" smtClean="0"/>
              <a:t>23</a:t>
            </a:fld>
            <a:endParaRPr lang="de-DE"/>
          </a:p>
        </p:txBody>
      </p:sp>
    </p:spTree>
    <p:extLst>
      <p:ext uri="{BB962C8B-B14F-4D97-AF65-F5344CB8AC3E}">
        <p14:creationId xmlns:p14="http://schemas.microsoft.com/office/powerpoint/2010/main" val="2737271386"/>
      </p:ext>
    </p:extLst>
  </p:cSld>
  <p:clrMapOvr>
    <a:masterClrMapping/>
  </p:clrMapOvr>
  <mc:AlternateContent xmlns:mc="http://schemas.openxmlformats.org/markup-compatibility/2006" xmlns:p14="http://schemas.microsoft.com/office/powerpoint/2010/main">
    <mc:Choice Requires="p14">
      <p:transition spd="slow" p14:dur="2000" advTm="27103"/>
    </mc:Choice>
    <mc:Fallback xmlns="">
      <p:transition spd="slow" advTm="2710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Entwicklung</a:t>
            </a:r>
          </a:p>
        </p:txBody>
      </p:sp>
      <p:sp>
        <p:nvSpPr>
          <p:cNvPr id="3" name="Tabellenplatzhalter 2"/>
          <p:cNvSpPr>
            <a:spLocks noGrp="1"/>
          </p:cNvSpPr>
          <p:nvPr>
            <p:ph type="tbl" idx="1"/>
          </p:nvPr>
        </p:nvSpPr>
        <p:spPr/>
      </p:sp>
      <p:sp>
        <p:nvSpPr>
          <p:cNvPr id="4" name="Textfeld 3"/>
          <p:cNvSpPr txBox="1"/>
          <p:nvPr/>
        </p:nvSpPr>
        <p:spPr>
          <a:xfrm>
            <a:off x="3290135" y="6642556"/>
            <a:ext cx="2638863" cy="215444"/>
          </a:xfrm>
          <a:prstGeom prst="rect">
            <a:avLst/>
          </a:prstGeom>
          <a:noFill/>
        </p:spPr>
        <p:txBody>
          <a:bodyPr wrap="none" rtlCol="0">
            <a:spAutoFit/>
          </a:bodyPr>
          <a:lstStyle/>
          <a:p>
            <a:r>
              <a:rPr lang="de-DE" sz="800" dirty="0">
                <a:effectLst/>
              </a:rPr>
              <a:t>http://</a:t>
            </a:r>
            <a:r>
              <a:rPr lang="de-DE" sz="800" dirty="0" err="1">
                <a:effectLst/>
              </a:rPr>
              <a:t>www.jedermann-gruppe.de</a:t>
            </a:r>
            <a:r>
              <a:rPr lang="de-DE" sz="800" dirty="0">
                <a:effectLst/>
              </a:rPr>
              <a:t>/pflegestufen-1-2-3/</a:t>
            </a:r>
          </a:p>
        </p:txBody>
      </p:sp>
      <p:pic>
        <p:nvPicPr>
          <p:cNvPr id="21508" name="Picture 4" descr="Pflegestufen 1, 2 &amp; 3 Entwicklung Leistungsempfänger 1996-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97" y="1556792"/>
            <a:ext cx="8642737" cy="4873724"/>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p:txBody>
          <a:bodyPr/>
          <a:lstStyle/>
          <a:p>
            <a:fld id="{AE7C363F-717F-49C1-919C-37DE8BE88CB8}" type="slidenum">
              <a:rPr lang="de-DE" smtClean="0"/>
              <a:t>24</a:t>
            </a:fld>
            <a:endParaRPr lang="de-DE"/>
          </a:p>
        </p:txBody>
      </p:sp>
    </p:spTree>
    <p:extLst>
      <p:ext uri="{BB962C8B-B14F-4D97-AF65-F5344CB8AC3E}">
        <p14:creationId xmlns:p14="http://schemas.microsoft.com/office/powerpoint/2010/main" val="1035105574"/>
      </p:ext>
    </p:extLst>
  </p:cSld>
  <p:clrMapOvr>
    <a:masterClrMapping/>
  </p:clrMapOvr>
  <mc:AlternateContent xmlns:mc="http://schemas.openxmlformats.org/markup-compatibility/2006" xmlns:p14="http://schemas.microsoft.com/office/powerpoint/2010/main">
    <mc:Choice Requires="p14">
      <p:transition spd="slow" p14:dur="2000" advTm="29594"/>
    </mc:Choice>
    <mc:Fallback xmlns="">
      <p:transition spd="slow" advTm="2959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0" y="0"/>
            <a:ext cx="9144000" cy="692150"/>
          </a:xfrm>
        </p:spPr>
        <p:txBody>
          <a:bodyPr>
            <a:normAutofit fontScale="90000"/>
          </a:bodyPr>
          <a:lstStyle/>
          <a:p>
            <a:pPr eaLnBrk="1" hangingPunct="1">
              <a:defRPr/>
            </a:pPr>
            <a:r>
              <a:rPr lang="de-DE" sz="4000" dirty="0"/>
              <a:t>Pflegestufe 0 ab Juli 2008</a:t>
            </a:r>
          </a:p>
        </p:txBody>
      </p:sp>
      <p:sp>
        <p:nvSpPr>
          <p:cNvPr id="986115" name="Rectangle 3"/>
          <p:cNvSpPr>
            <a:spLocks noGrp="1" noChangeArrowheads="1"/>
          </p:cNvSpPr>
          <p:nvPr>
            <p:ph idx="1"/>
          </p:nvPr>
        </p:nvSpPr>
        <p:spPr>
          <a:xfrm>
            <a:off x="457200" y="836613"/>
            <a:ext cx="8229600" cy="5832475"/>
          </a:xfrm>
        </p:spPr>
        <p:txBody>
          <a:bodyPr/>
          <a:lstStyle/>
          <a:p>
            <a:pPr eaLnBrk="1" hangingPunct="1">
              <a:defRPr/>
            </a:pPr>
            <a:r>
              <a:rPr lang="de-DE" sz="2400" dirty="0"/>
              <a:t>Voraussetzung: </a:t>
            </a:r>
          </a:p>
          <a:p>
            <a:pPr lvl="1" eaLnBrk="1" hangingPunct="1">
              <a:defRPr/>
            </a:pPr>
            <a:r>
              <a:rPr lang="de-DE" sz="2400" dirty="0"/>
              <a:t>Eingeschränkte Alltagskompetenz (auch im hauswirtschaftlichen Bereich)</a:t>
            </a:r>
          </a:p>
          <a:p>
            <a:pPr lvl="1" eaLnBrk="1" hangingPunct="1">
              <a:defRPr/>
            </a:pPr>
            <a:r>
              <a:rPr lang="de-DE" sz="2400" dirty="0"/>
              <a:t>Gutachten notwendig</a:t>
            </a:r>
          </a:p>
          <a:p>
            <a:pPr lvl="1" eaLnBrk="1" hangingPunct="1">
              <a:defRPr/>
            </a:pPr>
            <a:r>
              <a:rPr lang="de-DE" sz="2400" dirty="0"/>
              <a:t>Häufig: Demenzkranke, geistig und psychisch Behinderte </a:t>
            </a:r>
            <a:r>
              <a:rPr lang="de-DE" sz="2400" dirty="0">
                <a:sym typeface="Wingdings"/>
              </a:rPr>
              <a:t> </a:t>
            </a:r>
            <a:r>
              <a:rPr lang="de-DE" sz="2400" dirty="0"/>
              <a:t>Bedarf an allgemeiner Beaufsichtigung und Betreuung </a:t>
            </a:r>
          </a:p>
          <a:p>
            <a:pPr eaLnBrk="1" hangingPunct="1">
              <a:defRPr/>
            </a:pPr>
            <a:r>
              <a:rPr lang="de-DE" sz="2400" dirty="0"/>
              <a:t>Ansprüche</a:t>
            </a:r>
          </a:p>
          <a:p>
            <a:pPr lvl="1" eaLnBrk="1" hangingPunct="1">
              <a:defRPr/>
            </a:pPr>
            <a:r>
              <a:rPr lang="de-DE" sz="2400" dirty="0"/>
              <a:t>Betreuungsbetrag bis 2400 Euro p.a. für die Nutzung gerontopsychiatrischer Zusatzangebote</a:t>
            </a:r>
          </a:p>
          <a:p>
            <a:pPr lvl="1" eaLnBrk="1" hangingPunct="1">
              <a:defRPr/>
            </a:pPr>
            <a:r>
              <a:rPr lang="de-DE" sz="2400" dirty="0"/>
              <a:t>auch zusätzlich zur einer eventuell vorhandenen Pflegestufe möglich</a:t>
            </a:r>
          </a:p>
          <a:p>
            <a:pPr lvl="1" eaLnBrk="1" hangingPunct="1">
              <a:defRPr/>
            </a:pPr>
            <a:r>
              <a:rPr lang="de-DE" sz="2400" dirty="0"/>
              <a:t>Beratungsbesuche durch Pflegekräfte</a:t>
            </a:r>
          </a:p>
        </p:txBody>
      </p:sp>
      <p:sp>
        <p:nvSpPr>
          <p:cNvPr id="2" name="Foliennummernplatzhalter 1"/>
          <p:cNvSpPr>
            <a:spLocks noGrp="1"/>
          </p:cNvSpPr>
          <p:nvPr>
            <p:ph type="sldNum" sz="quarter" idx="12"/>
          </p:nvPr>
        </p:nvSpPr>
        <p:spPr/>
        <p:txBody>
          <a:bodyPr/>
          <a:lstStyle/>
          <a:p>
            <a:fld id="{AE7C363F-717F-49C1-919C-37DE8BE88CB8}" type="slidenum">
              <a:rPr lang="de-DE" smtClean="0"/>
              <a:t>25</a:t>
            </a:fld>
            <a:endParaRPr lang="de-DE"/>
          </a:p>
        </p:txBody>
      </p:sp>
    </p:spTree>
    <p:extLst>
      <p:ext uri="{BB962C8B-B14F-4D97-AF65-F5344CB8AC3E}">
        <p14:creationId xmlns:p14="http://schemas.microsoft.com/office/powerpoint/2010/main" val="1237255463"/>
      </p:ext>
    </p:extLst>
  </p:cSld>
  <p:clrMapOvr>
    <a:masterClrMapping/>
  </p:clrMapOvr>
  <mc:AlternateContent xmlns:mc="http://schemas.openxmlformats.org/markup-compatibility/2006" xmlns:p14="http://schemas.microsoft.com/office/powerpoint/2010/main">
    <mc:Choice Requires="p14">
      <p:transition spd="slow" p14:dur="2000" advTm="150051"/>
    </mc:Choice>
    <mc:Fallback xmlns="">
      <p:transition spd="slow" advTm="15005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Exkurs: Seneszenz und Demenz</a:t>
            </a:r>
          </a:p>
        </p:txBody>
      </p:sp>
      <p:sp>
        <p:nvSpPr>
          <p:cNvPr id="3" name="Inhaltsplatzhalter 2"/>
          <p:cNvSpPr>
            <a:spLocks noGrp="1"/>
          </p:cNvSpPr>
          <p:nvPr>
            <p:ph idx="1"/>
          </p:nvPr>
        </p:nvSpPr>
        <p:spPr>
          <a:xfrm>
            <a:off x="457200" y="1600201"/>
            <a:ext cx="8229600" cy="1828800"/>
          </a:xfrm>
        </p:spPr>
        <p:txBody>
          <a:bodyPr>
            <a:normAutofit fontScale="85000" lnSpcReduction="20000"/>
          </a:bodyPr>
          <a:lstStyle/>
          <a:p>
            <a:pPr lvl="0"/>
            <a:r>
              <a:rPr lang="de-DE" dirty="0" err="1"/>
              <a:t>Senesenz</a:t>
            </a:r>
            <a:endParaRPr lang="de-DE" dirty="0"/>
          </a:p>
          <a:p>
            <a:pPr lvl="1"/>
            <a:r>
              <a:rPr lang="de-DE" dirty="0"/>
              <a:t>Fortschreitender, nicht umkehrbarer biologischer Prozess der Degeneration von Zellen und Organsystemen. Endpunkt ist der Tod.</a:t>
            </a:r>
          </a:p>
          <a:p>
            <a:pPr lvl="1"/>
            <a:r>
              <a:rPr lang="de-DE" dirty="0"/>
              <a:t>Soziales Phänomen (e.g. Verlust an Alternativen)</a:t>
            </a:r>
          </a:p>
          <a:p>
            <a:pPr lvl="1"/>
            <a:endParaRPr lang="de-DE" dirty="0"/>
          </a:p>
          <a:p>
            <a:endParaRPr lang="de-DE" dirty="0"/>
          </a:p>
        </p:txBody>
      </p:sp>
      <p:sp>
        <p:nvSpPr>
          <p:cNvPr id="4" name="Foliennummernplatzhalter 3"/>
          <p:cNvSpPr>
            <a:spLocks noGrp="1"/>
          </p:cNvSpPr>
          <p:nvPr>
            <p:ph type="sldNum" sz="quarter" idx="12"/>
          </p:nvPr>
        </p:nvSpPr>
        <p:spPr/>
        <p:txBody>
          <a:bodyPr/>
          <a:lstStyle/>
          <a:p>
            <a:fld id="{AE7C363F-717F-49C1-919C-37DE8BE88CB8}" type="slidenum">
              <a:rPr lang="de-DE" smtClean="0"/>
              <a:t>26</a:t>
            </a:fld>
            <a:endParaRPr lang="de-DE"/>
          </a:p>
        </p:txBody>
      </p:sp>
      <p:graphicFrame>
        <p:nvGraphicFramePr>
          <p:cNvPr id="5" name="Objekt 4"/>
          <p:cNvGraphicFramePr>
            <a:graphicFrameLocks noChangeAspect="1"/>
          </p:cNvGraphicFramePr>
          <p:nvPr>
            <p:extLst>
              <p:ext uri="{D42A27DB-BD31-4B8C-83A1-F6EECF244321}">
                <p14:modId xmlns:p14="http://schemas.microsoft.com/office/powerpoint/2010/main" val="1346023017"/>
              </p:ext>
            </p:extLst>
          </p:nvPr>
        </p:nvGraphicFramePr>
        <p:xfrm>
          <a:off x="2051720" y="3429000"/>
          <a:ext cx="5213184" cy="3672135"/>
        </p:xfrm>
        <a:graphic>
          <a:graphicData uri="http://schemas.openxmlformats.org/presentationml/2006/ole">
            <mc:AlternateContent xmlns:mc="http://schemas.openxmlformats.org/markup-compatibility/2006">
              <mc:Choice xmlns:v="urn:schemas-microsoft-com:vml" Requires="v">
                <p:oleObj spid="_x0000_s21549" name="Picture" r:id="rId3" imgW="5851440" imgH="4121280" progId="Word.Picture.8">
                  <p:embed/>
                </p:oleObj>
              </mc:Choice>
              <mc:Fallback>
                <p:oleObj name="Picture" r:id="rId3" imgW="5851440" imgH="4121280" progId="Word.Picture.8">
                  <p:embed/>
                  <p:pic>
                    <p:nvPicPr>
                      <p:cNvPr id="0" name="Object 2"/>
                      <p:cNvPicPr>
                        <a:picLocks noChangeAspect="1" noChangeArrowheads="1"/>
                      </p:cNvPicPr>
                      <p:nvPr/>
                    </p:nvPicPr>
                    <p:blipFill>
                      <a:blip r:embed="rId4"/>
                      <a:srcRect/>
                      <a:stretch>
                        <a:fillRect/>
                      </a:stretch>
                    </p:blipFill>
                    <p:spPr bwMode="auto">
                      <a:xfrm>
                        <a:off x="2051720" y="3429000"/>
                        <a:ext cx="5213184" cy="3672135"/>
                      </a:xfrm>
                      <a:prstGeom prst="rect">
                        <a:avLst/>
                      </a:prstGeom>
                      <a:noFill/>
                      <a:ln>
                        <a:noFill/>
                      </a:ln>
                    </p:spPr>
                  </p:pic>
                </p:oleObj>
              </mc:Fallback>
            </mc:AlternateContent>
          </a:graphicData>
        </a:graphic>
      </p:graphicFrame>
      <p:sp>
        <p:nvSpPr>
          <p:cNvPr id="6" name="Textfeld 5"/>
          <p:cNvSpPr txBox="1"/>
          <p:nvPr/>
        </p:nvSpPr>
        <p:spPr>
          <a:xfrm>
            <a:off x="6876256" y="6453336"/>
            <a:ext cx="1378903" cy="215444"/>
          </a:xfrm>
          <a:prstGeom prst="rect">
            <a:avLst/>
          </a:prstGeom>
          <a:noFill/>
        </p:spPr>
        <p:txBody>
          <a:bodyPr wrap="none" rtlCol="0">
            <a:spAutoFit/>
          </a:bodyPr>
          <a:lstStyle/>
          <a:p>
            <a:r>
              <a:rPr lang="de-DE" sz="800" dirty="0">
                <a:effectLst/>
              </a:rPr>
              <a:t>Quelle: Doblhammer 2015</a:t>
            </a:r>
          </a:p>
        </p:txBody>
      </p:sp>
    </p:spTree>
    <p:extLst>
      <p:ext uri="{BB962C8B-B14F-4D97-AF65-F5344CB8AC3E}">
        <p14:creationId xmlns:p14="http://schemas.microsoft.com/office/powerpoint/2010/main" val="675821243"/>
      </p:ext>
    </p:extLst>
  </p:cSld>
  <p:clrMapOvr>
    <a:masterClrMapping/>
  </p:clrMapOvr>
  <mc:AlternateContent xmlns:mc="http://schemas.openxmlformats.org/markup-compatibility/2006" xmlns:p14="http://schemas.microsoft.com/office/powerpoint/2010/main">
    <mc:Choice Requires="p14">
      <p:transition spd="slow" p14:dur="2000" advTm="88347"/>
    </mc:Choice>
    <mc:Fallback xmlns="">
      <p:transition spd="slow" advTm="8834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Seneszenz</a:t>
            </a:r>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2"/>
          </p:nvPr>
        </p:nvSpPr>
        <p:spPr/>
        <p:txBody>
          <a:bodyPr/>
          <a:lstStyle/>
          <a:p>
            <a:fld id="{AE7C363F-717F-49C1-919C-37DE8BE88CB8}" type="slidenum">
              <a:rPr lang="de-DE" smtClean="0"/>
              <a:t>27</a:t>
            </a:fld>
            <a:endParaRPr lang="de-DE"/>
          </a:p>
        </p:txBody>
      </p:sp>
      <p:pic>
        <p:nvPicPr>
          <p:cNvPr id="5" name="Grafik 4"/>
          <p:cNvPicPr/>
          <p:nvPr/>
        </p:nvPicPr>
        <p:blipFill rotWithShape="1">
          <a:blip r:embed="rId2"/>
          <a:srcRect t="11918" r="12470" b="10352"/>
          <a:stretch/>
        </p:blipFill>
        <p:spPr bwMode="auto">
          <a:xfrm>
            <a:off x="395536" y="1628800"/>
            <a:ext cx="5043170" cy="2799080"/>
          </a:xfrm>
          <a:prstGeom prst="rect">
            <a:avLst/>
          </a:prstGeom>
          <a:ln>
            <a:noFill/>
          </a:ln>
          <a:extLst>
            <a:ext uri="{53640926-AAD7-44D8-BBD7-CCE9431645EC}">
              <a14:shadowObscured xmlns:a14="http://schemas.microsoft.com/office/drawing/2010/main"/>
            </a:ext>
          </a:extLst>
        </p:spPr>
      </p:pic>
      <p:pic>
        <p:nvPicPr>
          <p:cNvPr id="6" name="Grafik 5"/>
          <p:cNvPicPr/>
          <p:nvPr/>
        </p:nvPicPr>
        <p:blipFill rotWithShape="1">
          <a:blip r:embed="rId3"/>
          <a:srcRect t="11919" r="64211" b="58803"/>
          <a:stretch/>
        </p:blipFill>
        <p:spPr bwMode="auto">
          <a:xfrm>
            <a:off x="4301093" y="4293096"/>
            <a:ext cx="4823460" cy="2466340"/>
          </a:xfrm>
          <a:prstGeom prst="rect">
            <a:avLst/>
          </a:prstGeom>
          <a:ln>
            <a:noFill/>
          </a:ln>
          <a:extLst>
            <a:ext uri="{53640926-AAD7-44D8-BBD7-CCE9431645EC}">
              <a14:shadowObscured xmlns:a14="http://schemas.microsoft.com/office/drawing/2010/main"/>
            </a:ext>
          </a:extLst>
        </p:spPr>
      </p:pic>
      <p:sp>
        <p:nvSpPr>
          <p:cNvPr id="7" name="Textfeld 6"/>
          <p:cNvSpPr txBox="1"/>
          <p:nvPr/>
        </p:nvSpPr>
        <p:spPr>
          <a:xfrm>
            <a:off x="5220072" y="3645024"/>
            <a:ext cx="3094116" cy="215444"/>
          </a:xfrm>
          <a:prstGeom prst="rect">
            <a:avLst/>
          </a:prstGeom>
          <a:noFill/>
        </p:spPr>
        <p:txBody>
          <a:bodyPr wrap="none" rtlCol="0">
            <a:spAutoFit/>
          </a:bodyPr>
          <a:lstStyle/>
          <a:p>
            <a:r>
              <a:rPr lang="de-DE" sz="800" dirty="0">
                <a:effectLst/>
              </a:rPr>
              <a:t>http://</a:t>
            </a:r>
            <a:r>
              <a:rPr lang="de-DE" sz="800" dirty="0" err="1">
                <a:effectLst/>
              </a:rPr>
              <a:t>commons.wikimedia.org</a:t>
            </a:r>
            <a:r>
              <a:rPr lang="de-DE" sz="800" dirty="0">
                <a:effectLst/>
              </a:rPr>
              <a:t>/</a:t>
            </a:r>
            <a:r>
              <a:rPr lang="de-DE" sz="800" dirty="0" err="1">
                <a:effectLst/>
              </a:rPr>
              <a:t>wiki</a:t>
            </a:r>
            <a:r>
              <a:rPr lang="de-DE" sz="800" dirty="0">
                <a:effectLst/>
              </a:rPr>
              <a:t>/</a:t>
            </a:r>
            <a:r>
              <a:rPr lang="de-DE" sz="800" dirty="0" err="1">
                <a:effectLst/>
              </a:rPr>
              <a:t>File:Vitality_vers_age_1.svg</a:t>
            </a:r>
            <a:endParaRPr lang="de-DE" sz="800" dirty="0">
              <a:effectLst/>
            </a:endParaRPr>
          </a:p>
        </p:txBody>
      </p:sp>
      <p:sp>
        <p:nvSpPr>
          <p:cNvPr id="8" name="Textfeld 7"/>
          <p:cNvSpPr txBox="1"/>
          <p:nvPr/>
        </p:nvSpPr>
        <p:spPr>
          <a:xfrm>
            <a:off x="899592" y="6596772"/>
            <a:ext cx="3845925" cy="215444"/>
          </a:xfrm>
          <a:prstGeom prst="rect">
            <a:avLst/>
          </a:prstGeom>
          <a:noFill/>
        </p:spPr>
        <p:txBody>
          <a:bodyPr wrap="none" rtlCol="0">
            <a:spAutoFit/>
          </a:bodyPr>
          <a:lstStyle/>
          <a:p>
            <a:r>
              <a:rPr lang="de-DE" sz="800" dirty="0">
                <a:effectLst/>
              </a:rPr>
              <a:t>http://</a:t>
            </a:r>
            <a:r>
              <a:rPr lang="de-DE" sz="800" dirty="0" err="1">
                <a:effectLst/>
              </a:rPr>
              <a:t>upload.wikimedia.org</a:t>
            </a:r>
            <a:r>
              <a:rPr lang="de-DE" sz="800" dirty="0">
                <a:effectLst/>
              </a:rPr>
              <a:t>/</a:t>
            </a:r>
            <a:r>
              <a:rPr lang="de-DE" sz="800" dirty="0" err="1">
                <a:effectLst/>
              </a:rPr>
              <a:t>wikipedia</a:t>
            </a:r>
            <a:r>
              <a:rPr lang="de-DE" sz="800" dirty="0">
                <a:effectLst/>
              </a:rPr>
              <a:t>/</a:t>
            </a:r>
            <a:r>
              <a:rPr lang="de-DE" sz="800" dirty="0" err="1">
                <a:effectLst/>
              </a:rPr>
              <a:t>commons</a:t>
            </a:r>
            <a:r>
              <a:rPr lang="de-DE" sz="800" dirty="0">
                <a:effectLst/>
              </a:rPr>
              <a:t>/8/</a:t>
            </a:r>
            <a:r>
              <a:rPr lang="de-DE" sz="800" dirty="0" err="1">
                <a:effectLst/>
              </a:rPr>
              <a:t>8c</a:t>
            </a:r>
            <a:r>
              <a:rPr lang="de-DE" sz="800" dirty="0">
                <a:effectLst/>
              </a:rPr>
              <a:t>/</a:t>
            </a:r>
            <a:r>
              <a:rPr lang="de-DE" sz="800" dirty="0" err="1">
                <a:effectLst/>
              </a:rPr>
              <a:t>Maximalkapazitaet_01.svg</a:t>
            </a:r>
            <a:endParaRPr lang="de-DE" sz="800" dirty="0">
              <a:effectLst/>
            </a:endParaRPr>
          </a:p>
        </p:txBody>
      </p:sp>
    </p:spTree>
    <p:extLst>
      <p:ext uri="{BB962C8B-B14F-4D97-AF65-F5344CB8AC3E}">
        <p14:creationId xmlns:p14="http://schemas.microsoft.com/office/powerpoint/2010/main" val="874150535"/>
      </p:ext>
    </p:extLst>
  </p:cSld>
  <p:clrMapOvr>
    <a:masterClrMapping/>
  </p:clrMapOvr>
  <mc:AlternateContent xmlns:mc="http://schemas.openxmlformats.org/markup-compatibility/2006" xmlns:p14="http://schemas.microsoft.com/office/powerpoint/2010/main">
    <mc:Choice Requires="p14">
      <p:transition spd="slow" p14:dur="2000" advTm="38943"/>
    </mc:Choice>
    <mc:Fallback xmlns="">
      <p:transition spd="slow" advTm="3894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0" y="0"/>
            <a:ext cx="9144000" cy="692150"/>
          </a:xfrm>
        </p:spPr>
        <p:txBody>
          <a:bodyPr>
            <a:normAutofit fontScale="90000"/>
          </a:bodyPr>
          <a:lstStyle/>
          <a:p>
            <a:pPr eaLnBrk="1" hangingPunct="1">
              <a:defRPr/>
            </a:pPr>
            <a:r>
              <a:rPr lang="de-DE" sz="4000" dirty="0"/>
              <a:t>Demenz</a:t>
            </a:r>
          </a:p>
        </p:txBody>
      </p:sp>
      <p:sp>
        <p:nvSpPr>
          <p:cNvPr id="986115" name="Rectangle 3"/>
          <p:cNvSpPr>
            <a:spLocks noGrp="1" noChangeArrowheads="1"/>
          </p:cNvSpPr>
          <p:nvPr>
            <p:ph idx="1"/>
          </p:nvPr>
        </p:nvSpPr>
        <p:spPr>
          <a:xfrm>
            <a:off x="457200" y="836613"/>
            <a:ext cx="8229600" cy="5832475"/>
          </a:xfrm>
        </p:spPr>
        <p:txBody>
          <a:bodyPr/>
          <a:lstStyle/>
          <a:p>
            <a:pPr eaLnBrk="1" hangingPunct="1">
              <a:defRPr/>
            </a:pPr>
            <a:r>
              <a:rPr lang="de-DE" sz="2800" dirty="0"/>
              <a:t>Bis Juni 2008: </a:t>
            </a:r>
            <a:r>
              <a:rPr lang="de-DE" sz="2400" dirty="0"/>
              <a:t>Keine Berücksichtigung von Demenz bei der Gruppierung</a:t>
            </a:r>
          </a:p>
          <a:p>
            <a:pPr lvl="1">
              <a:defRPr/>
            </a:pPr>
            <a:r>
              <a:rPr lang="de-DE" sz="2000" b="1" dirty="0"/>
              <a:t>Demenz: </a:t>
            </a:r>
            <a:r>
              <a:rPr lang="de-DE" sz="2000" dirty="0"/>
              <a:t>geistiger Verfall, der zum Abbau der geistigen und körperlichen Leistungsfähigkeit führt; das Bewusstsein ist nicht betroffen; auffällig sind zunehmende Störungen des Gedächtnisses [Kurzzeit- und Langzeitgedächtnis], der Aufmerksamkeit, des Planens und Handelns, der psychomotorischen Funktionen und der Verfall der Persönlichkeit; sobald die Patient*innen nicht mehr in der Lage sind, die Anforderungen des täglichen Lebens zu meistern, ist die Definition der Demenz erfüllt; </a:t>
            </a:r>
          </a:p>
          <a:p>
            <a:pPr lvl="1" eaLnBrk="1" hangingPunct="1">
              <a:defRPr/>
            </a:pPr>
            <a:r>
              <a:rPr lang="de-DE" sz="2000" dirty="0"/>
              <a:t>Demenz ist ein Überbegriff für verschiedene Erkrankungen, z. B. vaskuläre Demenz (z. B. Folge von Hirninfarkten), Alzheimer, Parkinson etc.</a:t>
            </a:r>
          </a:p>
        </p:txBody>
      </p:sp>
      <p:sp>
        <p:nvSpPr>
          <p:cNvPr id="2" name="Foliennummernplatzhalter 1"/>
          <p:cNvSpPr>
            <a:spLocks noGrp="1"/>
          </p:cNvSpPr>
          <p:nvPr>
            <p:ph type="sldNum" sz="quarter" idx="12"/>
          </p:nvPr>
        </p:nvSpPr>
        <p:spPr/>
        <p:txBody>
          <a:bodyPr/>
          <a:lstStyle/>
          <a:p>
            <a:fld id="{AE7C363F-717F-49C1-919C-37DE8BE88CB8}" type="slidenum">
              <a:rPr lang="de-DE" smtClean="0"/>
              <a:t>28</a:t>
            </a:fld>
            <a:endParaRPr lang="de-DE"/>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t="8898"/>
          <a:stretch/>
        </p:blipFill>
        <p:spPr>
          <a:xfrm>
            <a:off x="2915816" y="4869160"/>
            <a:ext cx="3995936" cy="2047709"/>
          </a:xfrm>
          <a:prstGeom prst="rect">
            <a:avLst/>
          </a:prstGeom>
        </p:spPr>
      </p:pic>
      <p:sp>
        <p:nvSpPr>
          <p:cNvPr id="4" name="Textfeld 3"/>
          <p:cNvSpPr txBox="1"/>
          <p:nvPr/>
        </p:nvSpPr>
        <p:spPr>
          <a:xfrm>
            <a:off x="7123089" y="5805264"/>
            <a:ext cx="1572866" cy="253916"/>
          </a:xfrm>
          <a:prstGeom prst="rect">
            <a:avLst/>
          </a:prstGeom>
          <a:noFill/>
        </p:spPr>
        <p:txBody>
          <a:bodyPr wrap="none" rtlCol="0">
            <a:spAutoFit/>
          </a:bodyPr>
          <a:lstStyle/>
          <a:p>
            <a:r>
              <a:rPr lang="de-DE" sz="1050" dirty="0"/>
              <a:t>„Honig im Kopf“ (2014)</a:t>
            </a:r>
          </a:p>
        </p:txBody>
      </p:sp>
    </p:spTree>
    <p:extLst>
      <p:ext uri="{BB962C8B-B14F-4D97-AF65-F5344CB8AC3E}">
        <p14:creationId xmlns:p14="http://schemas.microsoft.com/office/powerpoint/2010/main" val="10627028"/>
      </p:ext>
    </p:extLst>
  </p:cSld>
  <p:clrMapOvr>
    <a:masterClrMapping/>
  </p:clrMapOvr>
  <mc:AlternateContent xmlns:mc="http://schemas.openxmlformats.org/markup-compatibility/2006" xmlns:p14="http://schemas.microsoft.com/office/powerpoint/2010/main">
    <mc:Choice Requires="p14">
      <p:transition spd="slow" p14:dur="2000" advTm="115775"/>
    </mc:Choice>
    <mc:Fallback xmlns="">
      <p:transition spd="slow" advTm="11577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a:xfrm>
            <a:off x="467544" y="3473"/>
            <a:ext cx="8229600" cy="617215"/>
          </a:xfrm>
        </p:spPr>
        <p:txBody>
          <a:bodyPr>
            <a:normAutofit fontScale="90000"/>
          </a:bodyPr>
          <a:lstStyle/>
          <a:p>
            <a:pPr eaLnBrk="1" hangingPunct="1">
              <a:defRPr/>
            </a:pPr>
            <a:r>
              <a:rPr lang="de-DE" dirty="0"/>
              <a:t>Prävalenz der Demenz</a:t>
            </a:r>
          </a:p>
        </p:txBody>
      </p:sp>
      <p:graphicFrame>
        <p:nvGraphicFramePr>
          <p:cNvPr id="6" name="Diagramm 5"/>
          <p:cNvGraphicFramePr>
            <a:graphicFrameLocks noGrp="1"/>
          </p:cNvGraphicFramePr>
          <p:nvPr>
            <p:extLst>
              <p:ext uri="{D42A27DB-BD31-4B8C-83A1-F6EECF244321}">
                <p14:modId xmlns:p14="http://schemas.microsoft.com/office/powerpoint/2010/main" val="119417717"/>
              </p:ext>
            </p:extLst>
          </p:nvPr>
        </p:nvGraphicFramePr>
        <p:xfrm>
          <a:off x="0" y="692696"/>
          <a:ext cx="8964488" cy="575090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p:cNvSpPr/>
          <p:nvPr/>
        </p:nvSpPr>
        <p:spPr>
          <a:xfrm>
            <a:off x="928688" y="6396038"/>
            <a:ext cx="8215312" cy="215444"/>
          </a:xfrm>
          <a:prstGeom prst="rect">
            <a:avLst/>
          </a:prstGeom>
        </p:spPr>
        <p:txBody>
          <a:bodyPr>
            <a:spAutoFit/>
          </a:bodyPr>
          <a:lstStyle/>
          <a:p>
            <a:pPr>
              <a:defRPr/>
            </a:pPr>
            <a:r>
              <a:rPr lang="en-US" sz="800" dirty="0" err="1">
                <a:effectLst/>
                <a:hlinkClick r:id="rId3"/>
              </a:rPr>
              <a:t>Quelle</a:t>
            </a:r>
            <a:r>
              <a:rPr lang="en-US" sz="800" dirty="0">
                <a:effectLst/>
                <a:hlinkClick r:id="rId3"/>
              </a:rPr>
              <a:t>: In </a:t>
            </a:r>
            <a:r>
              <a:rPr lang="en-US" sz="800" dirty="0" err="1">
                <a:effectLst/>
                <a:hlinkClick r:id="rId3"/>
              </a:rPr>
              <a:t>Anlehnung</a:t>
            </a:r>
            <a:r>
              <a:rPr lang="en-US" sz="800" dirty="0">
                <a:effectLst/>
                <a:hlinkClick r:id="rId3"/>
              </a:rPr>
              <a:t> an http://www.deutsche-alzheimer.de/index.php?id=37&amp;no_cache=1&amp;file=7&amp;uid=224</a:t>
            </a:r>
            <a:endParaRPr lang="de-DE" sz="800" dirty="0">
              <a:effectLst/>
            </a:endParaRPr>
          </a:p>
        </p:txBody>
      </p:sp>
      <p:sp>
        <p:nvSpPr>
          <p:cNvPr id="2" name="Foliennummernplatzhalter 1"/>
          <p:cNvSpPr>
            <a:spLocks noGrp="1"/>
          </p:cNvSpPr>
          <p:nvPr>
            <p:ph type="sldNum" sz="quarter" idx="12"/>
          </p:nvPr>
        </p:nvSpPr>
        <p:spPr/>
        <p:txBody>
          <a:bodyPr/>
          <a:lstStyle/>
          <a:p>
            <a:fld id="{AE7C363F-717F-49C1-919C-37DE8BE88CB8}" type="slidenum">
              <a:rPr lang="de-DE" smtClean="0"/>
              <a:t>29</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58011"/>
    </mc:Choice>
    <mc:Fallback xmlns="">
      <p:transition spd="slow" advTm="5801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457200" y="0"/>
            <a:ext cx="8229600" cy="1052513"/>
          </a:xfrm>
        </p:spPr>
        <p:txBody>
          <a:bodyPr/>
          <a:lstStyle/>
          <a:p>
            <a:pPr eaLnBrk="1" hangingPunct="1">
              <a:defRPr/>
            </a:pPr>
            <a:r>
              <a:rPr lang="de-DE">
                <a:cs typeface="Times New Roman" pitchFamily="18" charset="0"/>
              </a:rPr>
              <a:t>3.1.1 Art der Leistung</a:t>
            </a:r>
            <a:r>
              <a:rPr lang="de-DE"/>
              <a:t> </a:t>
            </a:r>
          </a:p>
        </p:txBody>
      </p:sp>
      <p:sp>
        <p:nvSpPr>
          <p:cNvPr id="399363" name="Rectangle 3"/>
          <p:cNvSpPr>
            <a:spLocks noGrp="1" noChangeArrowheads="1"/>
          </p:cNvSpPr>
          <p:nvPr>
            <p:ph idx="1"/>
          </p:nvPr>
        </p:nvSpPr>
        <p:spPr>
          <a:xfrm>
            <a:off x="304800" y="1052513"/>
            <a:ext cx="8686800" cy="4968775"/>
          </a:xfrm>
        </p:spPr>
        <p:txBody>
          <a:bodyPr>
            <a:normAutofit fontScale="92500" lnSpcReduction="20000"/>
          </a:bodyPr>
          <a:lstStyle/>
          <a:p>
            <a:pPr eaLnBrk="1" hangingPunct="1">
              <a:lnSpc>
                <a:spcPct val="90000"/>
              </a:lnSpc>
              <a:defRPr/>
            </a:pPr>
            <a:r>
              <a:rPr lang="de-DE" dirty="0"/>
              <a:t>Leistungen des stationären Sektors</a:t>
            </a:r>
          </a:p>
          <a:p>
            <a:pPr lvl="1" eaLnBrk="1" hangingPunct="1">
              <a:lnSpc>
                <a:spcPct val="90000"/>
              </a:lnSpc>
              <a:buFont typeface="Tahoma" charset="0"/>
              <a:buChar char="–"/>
              <a:defRPr/>
            </a:pPr>
            <a:r>
              <a:rPr lang="de-DE" dirty="0"/>
              <a:t>Krankenhausleistungen</a:t>
            </a:r>
          </a:p>
          <a:p>
            <a:pPr lvl="2" eaLnBrk="1" hangingPunct="1">
              <a:lnSpc>
                <a:spcPct val="90000"/>
              </a:lnSpc>
              <a:defRPr/>
            </a:pPr>
            <a:r>
              <a:rPr lang="de-DE" dirty="0">
                <a:cs typeface="Times New Roman" pitchFamily="18" charset="0"/>
              </a:rPr>
              <a:t>Allgemeine Krankenhausleistungen</a:t>
            </a:r>
            <a:r>
              <a:rPr lang="de-DE" dirty="0"/>
              <a:t> </a:t>
            </a:r>
          </a:p>
          <a:p>
            <a:pPr lvl="3" eaLnBrk="1" hangingPunct="1">
              <a:lnSpc>
                <a:spcPct val="90000"/>
              </a:lnSpc>
              <a:buFont typeface="Tahoma" charset="0"/>
              <a:buChar char="–"/>
              <a:defRPr/>
            </a:pPr>
            <a:r>
              <a:rPr lang="de-DE" dirty="0">
                <a:cs typeface="Times New Roman" pitchFamily="18" charset="0"/>
              </a:rPr>
              <a:t>Teilstationäre Krankenhausbehandlung</a:t>
            </a:r>
            <a:r>
              <a:rPr lang="de-DE" dirty="0"/>
              <a:t> </a:t>
            </a:r>
          </a:p>
          <a:p>
            <a:pPr lvl="3" eaLnBrk="1" hangingPunct="1">
              <a:lnSpc>
                <a:spcPct val="90000"/>
              </a:lnSpc>
              <a:buFont typeface="Tahoma" charset="0"/>
              <a:buChar char="–"/>
              <a:defRPr/>
            </a:pPr>
            <a:r>
              <a:rPr lang="de-DE" dirty="0">
                <a:cs typeface="Times New Roman" pitchFamily="18" charset="0"/>
              </a:rPr>
              <a:t>Vollstationäre Krankenhausbehandlung</a:t>
            </a:r>
            <a:r>
              <a:rPr lang="de-DE" dirty="0"/>
              <a:t> </a:t>
            </a:r>
          </a:p>
          <a:p>
            <a:pPr lvl="2" eaLnBrk="1" hangingPunct="1">
              <a:lnSpc>
                <a:spcPct val="90000"/>
              </a:lnSpc>
              <a:defRPr/>
            </a:pPr>
            <a:r>
              <a:rPr lang="de-DE" dirty="0">
                <a:cs typeface="Times New Roman" pitchFamily="18" charset="0"/>
              </a:rPr>
              <a:t>Wahlleistungen</a:t>
            </a:r>
            <a:r>
              <a:rPr lang="de-DE" dirty="0"/>
              <a:t> </a:t>
            </a:r>
          </a:p>
          <a:p>
            <a:pPr lvl="3" eaLnBrk="1" hangingPunct="1">
              <a:lnSpc>
                <a:spcPct val="90000"/>
              </a:lnSpc>
              <a:buFont typeface="Tahoma" charset="0"/>
              <a:buChar char="–"/>
              <a:defRPr/>
            </a:pPr>
            <a:r>
              <a:rPr lang="de-DE" dirty="0">
                <a:cs typeface="Times New Roman" pitchFamily="18" charset="0"/>
              </a:rPr>
              <a:t>Ärztliche Wahlleistungen</a:t>
            </a:r>
            <a:r>
              <a:rPr lang="de-DE" dirty="0"/>
              <a:t> </a:t>
            </a:r>
          </a:p>
          <a:p>
            <a:pPr lvl="3" eaLnBrk="1" hangingPunct="1">
              <a:lnSpc>
                <a:spcPct val="90000"/>
              </a:lnSpc>
              <a:buFont typeface="Tahoma" charset="0"/>
              <a:buChar char="–"/>
              <a:defRPr/>
            </a:pPr>
            <a:r>
              <a:rPr lang="de-DE" dirty="0">
                <a:cs typeface="Times New Roman" pitchFamily="18" charset="0"/>
              </a:rPr>
              <a:t>Nichtärztliche Wahlleistungen</a:t>
            </a:r>
            <a:r>
              <a:rPr lang="de-DE" dirty="0"/>
              <a:t> </a:t>
            </a:r>
          </a:p>
          <a:p>
            <a:pPr lvl="1" eaLnBrk="1" hangingPunct="1">
              <a:lnSpc>
                <a:spcPct val="90000"/>
              </a:lnSpc>
              <a:buFont typeface="Tahoma" charset="0"/>
              <a:buChar char="–"/>
              <a:defRPr/>
            </a:pPr>
            <a:r>
              <a:rPr lang="de-DE" dirty="0">
                <a:cs typeface="Times New Roman" pitchFamily="18" charset="0"/>
              </a:rPr>
              <a:t>Leistungen nach SGB V</a:t>
            </a:r>
            <a:r>
              <a:rPr lang="de-DE" dirty="0"/>
              <a:t> </a:t>
            </a:r>
          </a:p>
          <a:p>
            <a:pPr lvl="2" eaLnBrk="1" hangingPunct="1">
              <a:lnSpc>
                <a:spcPct val="90000"/>
              </a:lnSpc>
              <a:defRPr/>
            </a:pPr>
            <a:r>
              <a:rPr lang="de-DE" dirty="0">
                <a:cs typeface="Times New Roman" pitchFamily="18" charset="0"/>
              </a:rPr>
              <a:t>Ambulantes Operieren im Krankenhaus</a:t>
            </a:r>
          </a:p>
          <a:p>
            <a:pPr lvl="2" eaLnBrk="1" hangingPunct="1">
              <a:lnSpc>
                <a:spcPct val="90000"/>
              </a:lnSpc>
              <a:defRPr/>
            </a:pPr>
            <a:r>
              <a:rPr lang="de-DE" dirty="0">
                <a:cs typeface="Times New Roman" pitchFamily="18" charset="0"/>
              </a:rPr>
              <a:t>Vorstationäre Krankenhausbehandlung </a:t>
            </a:r>
          </a:p>
          <a:p>
            <a:pPr lvl="2" eaLnBrk="1" hangingPunct="1">
              <a:lnSpc>
                <a:spcPct val="90000"/>
              </a:lnSpc>
              <a:defRPr/>
            </a:pPr>
            <a:r>
              <a:rPr lang="de-DE" dirty="0">
                <a:cs typeface="Times New Roman" pitchFamily="18" charset="0"/>
              </a:rPr>
              <a:t>Nachstationäre Krankenhausbehandlung </a:t>
            </a:r>
          </a:p>
          <a:p>
            <a:pPr lvl="2" eaLnBrk="1" hangingPunct="1">
              <a:lnSpc>
                <a:spcPct val="90000"/>
              </a:lnSpc>
              <a:defRPr/>
            </a:pPr>
            <a:r>
              <a:rPr lang="de-DE" dirty="0">
                <a:cs typeface="Times New Roman" pitchFamily="18" charset="0"/>
              </a:rPr>
              <a:t>Belegärztliche Leistungen</a:t>
            </a:r>
            <a:r>
              <a:rPr lang="de-DE" dirty="0"/>
              <a:t>  </a:t>
            </a:r>
          </a:p>
          <a:p>
            <a:pPr lvl="1" eaLnBrk="1" hangingPunct="1">
              <a:lnSpc>
                <a:spcPct val="90000"/>
              </a:lnSpc>
              <a:buFont typeface="Tahoma" charset="0"/>
              <a:buChar char="–"/>
              <a:defRPr/>
            </a:pPr>
            <a:r>
              <a:rPr lang="de-DE" dirty="0"/>
              <a:t>Stationäre (Alten-)Pflege</a:t>
            </a:r>
          </a:p>
          <a:p>
            <a:pPr>
              <a:lnSpc>
                <a:spcPct val="90000"/>
              </a:lnSpc>
              <a:buFont typeface="Tahoma" charset="0"/>
              <a:buChar char="–"/>
              <a:defRPr/>
            </a:pPr>
            <a:r>
              <a:rPr lang="de-DE" dirty="0"/>
              <a:t>…</a:t>
            </a:r>
          </a:p>
          <a:p>
            <a:pPr lvl="1">
              <a:lnSpc>
                <a:spcPct val="90000"/>
              </a:lnSpc>
              <a:buFont typeface="Tahoma" charset="0"/>
              <a:buChar char="–"/>
              <a:defRPr/>
            </a:pPr>
            <a:endParaRPr lang="de-DE" dirty="0"/>
          </a:p>
        </p:txBody>
      </p:sp>
      <p:sp>
        <p:nvSpPr>
          <p:cNvPr id="2" name="Foliennummernplatzhalter 1"/>
          <p:cNvSpPr>
            <a:spLocks noGrp="1"/>
          </p:cNvSpPr>
          <p:nvPr>
            <p:ph type="sldNum" sz="quarter" idx="12"/>
          </p:nvPr>
        </p:nvSpPr>
        <p:spPr/>
        <p:txBody>
          <a:bodyPr/>
          <a:lstStyle/>
          <a:p>
            <a:fld id="{AE7C363F-717F-49C1-919C-37DE8BE88CB8}" type="slidenum">
              <a:rPr lang="de-DE" smtClean="0"/>
              <a:t>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49600"/>
    </mc:Choice>
    <mc:Fallback xmlns="">
      <p:transition spd="slow" advTm="1496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de-DE" dirty="0"/>
              <a:t>Geschätzte Zahl von Dementen in Deutschland</a:t>
            </a:r>
          </a:p>
        </p:txBody>
      </p:sp>
      <p:graphicFrame>
        <p:nvGraphicFramePr>
          <p:cNvPr id="4" name="Diagramm 3"/>
          <p:cNvGraphicFramePr/>
          <p:nvPr>
            <p:extLst>
              <p:ext uri="{D42A27DB-BD31-4B8C-83A1-F6EECF244321}">
                <p14:modId xmlns:p14="http://schemas.microsoft.com/office/powerpoint/2010/main" val="3887205653"/>
              </p:ext>
            </p:extLst>
          </p:nvPr>
        </p:nvGraphicFramePr>
        <p:xfrm>
          <a:off x="785786" y="2000240"/>
          <a:ext cx="6958015" cy="37147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liennummernplatzhalter 2"/>
          <p:cNvSpPr>
            <a:spLocks noGrp="1"/>
          </p:cNvSpPr>
          <p:nvPr>
            <p:ph type="sldNum" sz="quarter" idx="12"/>
          </p:nvPr>
        </p:nvSpPr>
        <p:spPr/>
        <p:txBody>
          <a:bodyPr/>
          <a:lstStyle/>
          <a:p>
            <a:fld id="{AE7C363F-717F-49C1-919C-37DE8BE88CB8}" type="slidenum">
              <a:rPr lang="de-DE" smtClean="0"/>
              <a:t>30</a:t>
            </a:fld>
            <a:endParaRPr lang="de-DE"/>
          </a:p>
        </p:txBody>
      </p:sp>
      <p:sp>
        <p:nvSpPr>
          <p:cNvPr id="5" name="New shape"/>
          <p:cNvSpPr/>
          <p:nvPr/>
        </p:nvSpPr>
        <p:spPr>
          <a:xfrm>
            <a:off x="6573243" y="5958270"/>
            <a:ext cx="752400" cy="154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2000" advTm="55217"/>
    </mc:Choice>
    <mc:Fallback xmlns="">
      <p:transition spd="slow" advTm="5521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Pflegegrade</a:t>
            </a:r>
          </a:p>
        </p:txBody>
      </p:sp>
      <p:sp>
        <p:nvSpPr>
          <p:cNvPr id="3" name="Inhaltsplatzhalter 2"/>
          <p:cNvSpPr>
            <a:spLocks noGrp="1"/>
          </p:cNvSpPr>
          <p:nvPr>
            <p:ph idx="1"/>
          </p:nvPr>
        </p:nvSpPr>
        <p:spPr/>
        <p:txBody>
          <a:bodyPr>
            <a:normAutofit fontScale="70000" lnSpcReduction="20000"/>
          </a:bodyPr>
          <a:lstStyle/>
          <a:p>
            <a:pPr>
              <a:lnSpc>
                <a:spcPct val="120000"/>
              </a:lnSpc>
            </a:pPr>
            <a:r>
              <a:rPr lang="de-DE" dirty="0"/>
              <a:t>2. Pflegestärkungsgesetz (2017):</a:t>
            </a:r>
          </a:p>
          <a:p>
            <a:pPr lvl="1">
              <a:lnSpc>
                <a:spcPct val="120000"/>
              </a:lnSpc>
            </a:pPr>
            <a:r>
              <a:rPr lang="de-DE" dirty="0"/>
              <a:t>Pflegestufe 0 → Pflegegrad 1</a:t>
            </a:r>
          </a:p>
          <a:p>
            <a:pPr lvl="1">
              <a:lnSpc>
                <a:spcPct val="120000"/>
              </a:lnSpc>
            </a:pPr>
            <a:r>
              <a:rPr lang="de-DE" dirty="0"/>
              <a:t>Pflegestufe 1 → Pflegegrad 2</a:t>
            </a:r>
          </a:p>
          <a:p>
            <a:pPr lvl="1">
              <a:lnSpc>
                <a:spcPct val="120000"/>
              </a:lnSpc>
            </a:pPr>
            <a:r>
              <a:rPr lang="de-DE" dirty="0"/>
              <a:t>Pflegestufe 1 + eingeschränkte Alltagskompetenz → Pflegegrad 3</a:t>
            </a:r>
          </a:p>
          <a:p>
            <a:pPr lvl="1">
              <a:lnSpc>
                <a:spcPct val="120000"/>
              </a:lnSpc>
            </a:pPr>
            <a:r>
              <a:rPr lang="de-DE" dirty="0"/>
              <a:t>Pflegestufe 2 → Pflegegrad 3</a:t>
            </a:r>
          </a:p>
          <a:p>
            <a:pPr lvl="1">
              <a:lnSpc>
                <a:spcPct val="120000"/>
              </a:lnSpc>
            </a:pPr>
            <a:r>
              <a:rPr lang="de-DE" dirty="0"/>
              <a:t>Pflegestufe 2 + eingeschränkte Alltagskompetenz → Pflegegrad 4</a:t>
            </a:r>
          </a:p>
          <a:p>
            <a:pPr lvl="1">
              <a:lnSpc>
                <a:spcPct val="120000"/>
              </a:lnSpc>
            </a:pPr>
            <a:r>
              <a:rPr lang="de-DE" dirty="0"/>
              <a:t>Pflegestufe 3 → Pflegegrad 4</a:t>
            </a:r>
          </a:p>
          <a:p>
            <a:pPr lvl="1">
              <a:lnSpc>
                <a:spcPct val="120000"/>
              </a:lnSpc>
            </a:pPr>
            <a:r>
              <a:rPr lang="de-DE" dirty="0"/>
              <a:t>Pflegestufe 3 + eingeschränkte Alltagskompetenz → Pflegegrad 5</a:t>
            </a:r>
          </a:p>
          <a:p>
            <a:pPr lvl="1">
              <a:lnSpc>
                <a:spcPct val="120000"/>
              </a:lnSpc>
            </a:pPr>
            <a:r>
              <a:rPr lang="de-DE" dirty="0"/>
              <a:t>Härtefall → Pflegegrad 5</a:t>
            </a:r>
          </a:p>
          <a:p>
            <a:pPr marL="0" indent="0">
              <a:lnSpc>
                <a:spcPct val="120000"/>
              </a:lnSpc>
              <a:buNone/>
            </a:pPr>
            <a:endParaRPr lang="de-DE" dirty="0"/>
          </a:p>
          <a:p>
            <a:pPr marL="0" indent="0">
              <a:lnSpc>
                <a:spcPct val="120000"/>
              </a:lnSpc>
              <a:buNone/>
            </a:pPr>
            <a:r>
              <a:rPr lang="de-DE" dirty="0">
                <a:sym typeface="Wingdings"/>
              </a:rPr>
              <a:t> Stärkere Berücksichtigung der Demenz in den Pflegegraden </a:t>
            </a:r>
            <a:endParaRPr lang="de-DE" dirty="0"/>
          </a:p>
        </p:txBody>
      </p:sp>
      <p:sp>
        <p:nvSpPr>
          <p:cNvPr id="4" name="Foliennummernplatzhalter 3"/>
          <p:cNvSpPr>
            <a:spLocks noGrp="1"/>
          </p:cNvSpPr>
          <p:nvPr>
            <p:ph type="sldNum" sz="quarter" idx="12"/>
          </p:nvPr>
        </p:nvSpPr>
        <p:spPr/>
        <p:txBody>
          <a:bodyPr/>
          <a:lstStyle/>
          <a:p>
            <a:fld id="{AE7C363F-717F-49C1-919C-37DE8BE88CB8}" type="slidenum">
              <a:rPr lang="de-DE" smtClean="0"/>
              <a:t>31</a:t>
            </a:fld>
            <a:endParaRPr lang="de-DE"/>
          </a:p>
        </p:txBody>
      </p:sp>
    </p:spTree>
    <p:extLst>
      <p:ext uri="{BB962C8B-B14F-4D97-AF65-F5344CB8AC3E}">
        <p14:creationId xmlns:p14="http://schemas.microsoft.com/office/powerpoint/2010/main" val="2693695726"/>
      </p:ext>
    </p:extLst>
  </p:cSld>
  <p:clrMapOvr>
    <a:masterClrMapping/>
  </p:clrMapOvr>
  <mc:AlternateContent xmlns:mc="http://schemas.openxmlformats.org/markup-compatibility/2006" xmlns:p14="http://schemas.microsoft.com/office/powerpoint/2010/main">
    <mc:Choice Requires="p14">
      <p:transition spd="slow" p14:dur="2000" advTm="41867"/>
    </mc:Choice>
    <mc:Fallback xmlns="">
      <p:transition spd="slow" advTm="41867"/>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Fähigkeitsstörungen</a:t>
            </a:r>
          </a:p>
        </p:txBody>
      </p:sp>
      <p:sp>
        <p:nvSpPr>
          <p:cNvPr id="3" name="Inhaltsplatzhalter 2"/>
          <p:cNvSpPr>
            <a:spLocks noGrp="1"/>
          </p:cNvSpPr>
          <p:nvPr>
            <p:ph idx="1"/>
          </p:nvPr>
        </p:nvSpPr>
        <p:spPr/>
        <p:txBody>
          <a:bodyPr>
            <a:normAutofit fontScale="62500" lnSpcReduction="20000"/>
          </a:bodyPr>
          <a:lstStyle/>
          <a:p>
            <a:pPr>
              <a:lnSpc>
                <a:spcPct val="120000"/>
              </a:lnSpc>
            </a:pPr>
            <a:r>
              <a:rPr lang="de-DE" dirty="0"/>
              <a:t>Pflegegrad hängt nicht vom Pflegezeitbedarf, sondern von Einschränkungen ab</a:t>
            </a:r>
          </a:p>
          <a:p>
            <a:pPr>
              <a:lnSpc>
                <a:spcPct val="120000"/>
              </a:lnSpc>
            </a:pPr>
            <a:r>
              <a:rPr lang="de-DE" dirty="0"/>
              <a:t>Module</a:t>
            </a:r>
          </a:p>
          <a:p>
            <a:pPr marL="728663" lvl="1" indent="-385763">
              <a:lnSpc>
                <a:spcPct val="120000"/>
              </a:lnSpc>
              <a:buFont typeface="+mj-lt"/>
              <a:buAutoNum type="arabicPeriod"/>
            </a:pPr>
            <a:r>
              <a:rPr lang="de-DE" dirty="0"/>
              <a:t>Mobilität, 5 Kriterien, 10 Prozent,</a:t>
            </a:r>
          </a:p>
          <a:p>
            <a:pPr marL="728663" lvl="1" indent="-385763">
              <a:lnSpc>
                <a:spcPct val="120000"/>
              </a:lnSpc>
              <a:buFont typeface="+mj-lt"/>
              <a:buAutoNum type="arabicPeriod"/>
            </a:pPr>
            <a:r>
              <a:rPr lang="de-DE" dirty="0"/>
              <a:t>kognitive und kommunikative Fähigkeiten, 11 Kriterien, </a:t>
            </a:r>
          </a:p>
          <a:p>
            <a:pPr marL="728663" lvl="1" indent="-385763">
              <a:lnSpc>
                <a:spcPct val="120000"/>
              </a:lnSpc>
              <a:buFont typeface="+mj-lt"/>
              <a:buAutoNum type="arabicPeriod"/>
            </a:pPr>
            <a:r>
              <a:rPr lang="de-DE" dirty="0"/>
              <a:t>Verhaltensweisen und psychische Problemlagen, 13 Kriterien</a:t>
            </a:r>
          </a:p>
          <a:p>
            <a:pPr lvl="2">
              <a:lnSpc>
                <a:spcPct val="120000"/>
              </a:lnSpc>
            </a:pPr>
            <a:r>
              <a:rPr lang="de-DE" dirty="0"/>
              <a:t>kognitive und kommunikative Fähigkeiten sowie Verhaltensweisen und psychische Problemlagen zusammen mit 15 Prozent,</a:t>
            </a:r>
          </a:p>
          <a:p>
            <a:pPr marL="728663" lvl="1" indent="-385763">
              <a:lnSpc>
                <a:spcPct val="120000"/>
              </a:lnSpc>
              <a:buFont typeface="+mj-lt"/>
              <a:buAutoNum type="arabicPeriod"/>
            </a:pPr>
            <a:r>
              <a:rPr lang="de-DE" dirty="0"/>
              <a:t>Selbstversorgung, 12 Kriterien, 40 Prozent</a:t>
            </a:r>
          </a:p>
          <a:p>
            <a:pPr marL="728663" lvl="1" indent="-385763">
              <a:lnSpc>
                <a:spcPct val="120000"/>
              </a:lnSpc>
              <a:buFont typeface="+mj-lt"/>
              <a:buAutoNum type="arabicPeriod"/>
            </a:pPr>
            <a:r>
              <a:rPr lang="de-DE" dirty="0"/>
              <a:t>Bewältigung von und selbständiger Umgang mit krankheits- oder therapiebedingten Anforderungen, 16 Kriterien, 20 Prozent,</a:t>
            </a:r>
          </a:p>
          <a:p>
            <a:pPr marL="728663" lvl="1" indent="-385763">
              <a:lnSpc>
                <a:spcPct val="120000"/>
              </a:lnSpc>
              <a:buFont typeface="+mj-lt"/>
              <a:buAutoNum type="arabicPeriod"/>
            </a:pPr>
            <a:r>
              <a:rPr lang="de-DE" dirty="0"/>
              <a:t>Gestaltung des Alltagslebens und sozialer Kontakte, 6 Kriterien, 15 Prozent.</a:t>
            </a:r>
          </a:p>
        </p:txBody>
      </p:sp>
      <p:sp>
        <p:nvSpPr>
          <p:cNvPr id="4" name="Foliennummernplatzhalter 3"/>
          <p:cNvSpPr>
            <a:spLocks noGrp="1"/>
          </p:cNvSpPr>
          <p:nvPr>
            <p:ph type="sldNum" sz="quarter" idx="12"/>
          </p:nvPr>
        </p:nvSpPr>
        <p:spPr/>
        <p:txBody>
          <a:bodyPr/>
          <a:lstStyle/>
          <a:p>
            <a:fld id="{AE7C363F-717F-49C1-919C-37DE8BE88CB8}" type="slidenum">
              <a:rPr lang="de-DE" smtClean="0"/>
              <a:t>32</a:t>
            </a:fld>
            <a:endParaRPr lang="de-DE"/>
          </a:p>
        </p:txBody>
      </p:sp>
      <p:sp>
        <p:nvSpPr>
          <p:cNvPr id="5" name="Textfeld 4"/>
          <p:cNvSpPr txBox="1"/>
          <p:nvPr/>
        </p:nvSpPr>
        <p:spPr>
          <a:xfrm>
            <a:off x="1955323" y="5496585"/>
            <a:ext cx="4182492" cy="323165"/>
          </a:xfrm>
          <a:prstGeom prst="rect">
            <a:avLst/>
          </a:prstGeom>
          <a:noFill/>
        </p:spPr>
        <p:txBody>
          <a:bodyPr wrap="none" rtlCol="0">
            <a:spAutoFit/>
          </a:bodyPr>
          <a:lstStyle/>
          <a:p>
            <a:r>
              <a:rPr lang="en-GB" sz="1500" dirty="0">
                <a:effectLst/>
              </a:rPr>
              <a:t>http://www.kv-media.de/pflegegrade-20</a:t>
            </a:r>
            <a:r>
              <a:rPr lang="en-GB" sz="1500" dirty="0"/>
              <a:t>17.php</a:t>
            </a:r>
          </a:p>
        </p:txBody>
      </p:sp>
    </p:spTree>
    <p:extLst>
      <p:ext uri="{BB962C8B-B14F-4D97-AF65-F5344CB8AC3E}">
        <p14:creationId xmlns:p14="http://schemas.microsoft.com/office/powerpoint/2010/main" val="2380678708"/>
      </p:ext>
    </p:extLst>
  </p:cSld>
  <p:clrMapOvr>
    <a:masterClrMapping/>
  </p:clrMapOvr>
  <mc:AlternateContent xmlns:mc="http://schemas.openxmlformats.org/markup-compatibility/2006" xmlns:p14="http://schemas.microsoft.com/office/powerpoint/2010/main">
    <mc:Choice Requires="p14">
      <p:transition spd="slow" p14:dur="2000" advTm="110800"/>
    </mc:Choice>
    <mc:Fallback xmlns="">
      <p:transition spd="slow" advTm="1108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Beispiel</a:t>
            </a:r>
            <a:r>
              <a:rPr lang="en-GB" dirty="0"/>
              <a:t>: </a:t>
            </a:r>
            <a:r>
              <a:rPr lang="en-GB" dirty="0" err="1"/>
              <a:t>Mobilität</a:t>
            </a:r>
            <a:endParaRPr lang="en-GB" dirty="0"/>
          </a:p>
        </p:txBody>
      </p:sp>
      <p:graphicFrame>
        <p:nvGraphicFramePr>
          <p:cNvPr id="4" name="Inhaltsplatzhalter 3"/>
          <p:cNvGraphicFramePr>
            <a:graphicFrameLocks noGrp="1"/>
          </p:cNvGraphicFramePr>
          <p:nvPr>
            <p:ph idx="1"/>
            <p:extLst/>
          </p:nvPr>
        </p:nvGraphicFramePr>
        <p:xfrm>
          <a:off x="342345" y="2076359"/>
          <a:ext cx="7886700" cy="2287146"/>
        </p:xfrm>
        <a:graphic>
          <a:graphicData uri="http://schemas.openxmlformats.org/drawingml/2006/table">
            <a:tbl>
              <a:tblPr firstRow="1" firstCol="1" bandRow="1">
                <a:tableStyleId>{5C22544A-7EE6-4342-B048-85BDC9FD1C3A}</a:tableStyleId>
              </a:tblPr>
              <a:tblGrid>
                <a:gridCol w="603127">
                  <a:extLst>
                    <a:ext uri="{9D8B030D-6E8A-4147-A177-3AD203B41FA5}">
                      <a16:colId xmlns:a16="http://schemas.microsoft.com/office/drawing/2014/main" xmlns="" val="20000"/>
                    </a:ext>
                  </a:extLst>
                </a:gridCol>
                <a:gridCol w="2025773">
                  <a:extLst>
                    <a:ext uri="{9D8B030D-6E8A-4147-A177-3AD203B41FA5}">
                      <a16:colId xmlns:a16="http://schemas.microsoft.com/office/drawing/2014/main" xmlns="" val="20001"/>
                    </a:ext>
                  </a:extLst>
                </a:gridCol>
                <a:gridCol w="1314450">
                  <a:extLst>
                    <a:ext uri="{9D8B030D-6E8A-4147-A177-3AD203B41FA5}">
                      <a16:colId xmlns:a16="http://schemas.microsoft.com/office/drawing/2014/main" xmlns="" val="20002"/>
                    </a:ext>
                  </a:extLst>
                </a:gridCol>
                <a:gridCol w="1314450">
                  <a:extLst>
                    <a:ext uri="{9D8B030D-6E8A-4147-A177-3AD203B41FA5}">
                      <a16:colId xmlns:a16="http://schemas.microsoft.com/office/drawing/2014/main" xmlns="" val="20003"/>
                    </a:ext>
                  </a:extLst>
                </a:gridCol>
                <a:gridCol w="1314450">
                  <a:extLst>
                    <a:ext uri="{9D8B030D-6E8A-4147-A177-3AD203B41FA5}">
                      <a16:colId xmlns:a16="http://schemas.microsoft.com/office/drawing/2014/main" xmlns="" val="20004"/>
                    </a:ext>
                  </a:extLst>
                </a:gridCol>
                <a:gridCol w="1314450">
                  <a:extLst>
                    <a:ext uri="{9D8B030D-6E8A-4147-A177-3AD203B41FA5}">
                      <a16:colId xmlns:a16="http://schemas.microsoft.com/office/drawing/2014/main" xmlns="" val="20005"/>
                    </a:ext>
                  </a:extLst>
                </a:gridCol>
              </a:tblGrid>
              <a:tr h="503492">
                <a:tc>
                  <a:txBody>
                    <a:bodyPr/>
                    <a:lstStyle/>
                    <a:p>
                      <a:pPr>
                        <a:lnSpc>
                          <a:spcPct val="107000"/>
                        </a:lnSpc>
                        <a:spcAft>
                          <a:spcPts val="0"/>
                        </a:spcAft>
                      </a:pPr>
                      <a:r>
                        <a:rPr lang="de-DE" sz="1500" dirty="0">
                          <a:effectLst/>
                        </a:rPr>
                        <a:t>Ziffer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de-DE" sz="1500" dirty="0">
                          <a:effectLst/>
                        </a:rPr>
                        <a:t>Kriterien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selbständig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überwiegend selbständig</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überwiegend unselbständig</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unselbständig</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xmlns="" val="10000"/>
                  </a:ext>
                </a:extLst>
              </a:tr>
              <a:tr h="258890">
                <a:tc>
                  <a:txBody>
                    <a:bodyPr/>
                    <a:lstStyle/>
                    <a:p>
                      <a:pPr>
                        <a:lnSpc>
                          <a:spcPct val="107000"/>
                        </a:lnSpc>
                        <a:spcAft>
                          <a:spcPts val="0"/>
                        </a:spcAft>
                      </a:pPr>
                      <a:r>
                        <a:rPr lang="de-DE" sz="1500">
                          <a:effectLst/>
                        </a:rPr>
                        <a:t>1.1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de-DE" sz="1500" dirty="0">
                          <a:effectLst/>
                        </a:rPr>
                        <a:t>Positionswechsel im Bett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xmlns="" val="10001"/>
                  </a:ext>
                </a:extLst>
              </a:tr>
              <a:tr h="503492">
                <a:tc>
                  <a:txBody>
                    <a:bodyPr/>
                    <a:lstStyle/>
                    <a:p>
                      <a:pPr>
                        <a:lnSpc>
                          <a:spcPct val="107000"/>
                        </a:lnSpc>
                        <a:spcAft>
                          <a:spcPts val="0"/>
                        </a:spcAft>
                      </a:pPr>
                      <a:r>
                        <a:rPr lang="de-DE" sz="1500">
                          <a:effectLst/>
                        </a:rPr>
                        <a:t>1.2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de-DE" sz="1500" dirty="0">
                          <a:effectLst/>
                        </a:rPr>
                        <a:t>Halten einer stabilen Sitzposition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xmlns="" val="10002"/>
                  </a:ext>
                </a:extLst>
              </a:tr>
              <a:tr h="258890">
                <a:tc>
                  <a:txBody>
                    <a:bodyPr/>
                    <a:lstStyle/>
                    <a:p>
                      <a:pPr>
                        <a:lnSpc>
                          <a:spcPct val="107000"/>
                        </a:lnSpc>
                        <a:spcAft>
                          <a:spcPts val="0"/>
                        </a:spcAft>
                      </a:pPr>
                      <a:r>
                        <a:rPr lang="de-DE" sz="1500">
                          <a:effectLst/>
                        </a:rPr>
                        <a:t>1.3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de-DE" sz="1500">
                          <a:effectLst/>
                        </a:rPr>
                        <a:t>Umsetzen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1</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xmlns="" val="10003"/>
                  </a:ext>
                </a:extLst>
              </a:tr>
              <a:tr h="503492">
                <a:tc>
                  <a:txBody>
                    <a:bodyPr/>
                    <a:lstStyle/>
                    <a:p>
                      <a:pPr>
                        <a:lnSpc>
                          <a:spcPct val="107000"/>
                        </a:lnSpc>
                        <a:spcAft>
                          <a:spcPts val="0"/>
                        </a:spcAft>
                      </a:pPr>
                      <a:r>
                        <a:rPr lang="de-DE" sz="1500">
                          <a:effectLst/>
                        </a:rPr>
                        <a:t>1.4</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de-DE" sz="1500">
                          <a:effectLst/>
                        </a:rPr>
                        <a:t>Fortbewegen innerhalb des Wohnbereichs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1</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a:effectLst/>
                        </a:rPr>
                        <a:t>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xmlns="" val="10004"/>
                  </a:ext>
                </a:extLst>
              </a:tr>
              <a:tr h="258890">
                <a:tc>
                  <a:txBody>
                    <a:bodyPr/>
                    <a:lstStyle/>
                    <a:p>
                      <a:pPr>
                        <a:lnSpc>
                          <a:spcPct val="107000"/>
                        </a:lnSpc>
                        <a:spcAft>
                          <a:spcPts val="0"/>
                        </a:spcAft>
                      </a:pPr>
                      <a:r>
                        <a:rPr lang="de-DE" sz="1500">
                          <a:effectLst/>
                        </a:rPr>
                        <a:t>1.5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de-DE" sz="1500">
                          <a:effectLst/>
                        </a:rPr>
                        <a:t>Treppensteigen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1</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gn="ctr">
                        <a:lnSpc>
                          <a:spcPct val="107000"/>
                        </a:lnSpc>
                        <a:spcAft>
                          <a:spcPts val="0"/>
                        </a:spcAft>
                      </a:pPr>
                      <a:r>
                        <a:rPr lang="de-DE" sz="1500" dirty="0">
                          <a:effectLst/>
                        </a:rPr>
                        <a:t>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xmlns="" val="10005"/>
                  </a:ext>
                </a:extLst>
              </a:tr>
            </a:tbl>
          </a:graphicData>
        </a:graphic>
      </p:graphicFrame>
      <p:sp>
        <p:nvSpPr>
          <p:cNvPr id="5" name="Foliennummernplatzhalter 4"/>
          <p:cNvSpPr>
            <a:spLocks noGrp="1"/>
          </p:cNvSpPr>
          <p:nvPr>
            <p:ph type="sldNum" sz="quarter" idx="12"/>
          </p:nvPr>
        </p:nvSpPr>
        <p:spPr/>
        <p:txBody>
          <a:bodyPr/>
          <a:lstStyle/>
          <a:p>
            <a:fld id="{AE7C363F-717F-49C1-919C-37DE8BE88CB8}" type="slidenum">
              <a:rPr lang="de-DE" smtClean="0"/>
              <a:t>33</a:t>
            </a:fld>
            <a:endParaRPr lang="de-DE"/>
          </a:p>
        </p:txBody>
      </p:sp>
    </p:spTree>
    <p:extLst>
      <p:ext uri="{BB962C8B-B14F-4D97-AF65-F5344CB8AC3E}">
        <p14:creationId xmlns:p14="http://schemas.microsoft.com/office/powerpoint/2010/main" val="4258284869"/>
      </p:ext>
    </p:extLst>
  </p:cSld>
  <p:clrMapOvr>
    <a:masterClrMapping/>
  </p:clrMapOvr>
  <mc:AlternateContent xmlns:mc="http://schemas.openxmlformats.org/markup-compatibility/2006" xmlns:p14="http://schemas.microsoft.com/office/powerpoint/2010/main">
    <mc:Choice Requires="p14">
      <p:transition spd="slow" p14:dur="2000" advTm="53451"/>
    </mc:Choice>
    <mc:Fallback xmlns="">
      <p:transition spd="slow" advTm="5345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Festlegung des Pflegegrades</a:t>
            </a:r>
            <a:endParaRPr lang="en-GB" dirty="0"/>
          </a:p>
        </p:txBody>
      </p:sp>
      <p:sp>
        <p:nvSpPr>
          <p:cNvPr id="3" name="Inhaltsplatzhalter 2"/>
          <p:cNvSpPr>
            <a:spLocks noGrp="1"/>
          </p:cNvSpPr>
          <p:nvPr>
            <p:ph idx="1"/>
          </p:nvPr>
        </p:nvSpPr>
        <p:spPr/>
        <p:txBody>
          <a:bodyPr>
            <a:normAutofit fontScale="77500" lnSpcReduction="20000"/>
          </a:bodyPr>
          <a:lstStyle/>
          <a:p>
            <a:r>
              <a:rPr lang="de-DE" b="1" dirty="0"/>
              <a:t>Pflegegrad 1</a:t>
            </a:r>
            <a:r>
              <a:rPr lang="de-DE" dirty="0"/>
              <a:t>: Geringe Beeinträchtigung der Selbständigkeit (12,5 bis unter 27 Punkte)</a:t>
            </a:r>
          </a:p>
          <a:p>
            <a:r>
              <a:rPr lang="de-DE" b="1" dirty="0"/>
              <a:t>Pflegegrad 2</a:t>
            </a:r>
            <a:r>
              <a:rPr lang="de-DE" dirty="0"/>
              <a:t>: Erhebliche Beeinträchtigung der Selbständigkeit (27 bis unter 47,5 Punkte)</a:t>
            </a:r>
          </a:p>
          <a:p>
            <a:r>
              <a:rPr lang="de-DE" b="1" dirty="0"/>
              <a:t>Pflegegrad 3</a:t>
            </a:r>
            <a:r>
              <a:rPr lang="de-DE" dirty="0"/>
              <a:t>: Schwere Beeinträchtigung der Selbständigkeit (47,5 bis unter 70 Punkte)</a:t>
            </a:r>
          </a:p>
          <a:p>
            <a:r>
              <a:rPr lang="de-DE" b="1" dirty="0"/>
              <a:t>Pflegegrad 4</a:t>
            </a:r>
            <a:r>
              <a:rPr lang="de-DE" dirty="0"/>
              <a:t>: Schwerste Beeinträchtigung der Selbständigkeit (70 bis unter 90 Punkte)</a:t>
            </a:r>
          </a:p>
          <a:p>
            <a:r>
              <a:rPr lang="de-DE" b="1" dirty="0"/>
              <a:t>Pflegegrad 5</a:t>
            </a:r>
            <a:r>
              <a:rPr lang="de-DE" dirty="0"/>
              <a:t>: Schwerste Beeinträchtigung der Selbstständigkeit mit besonderen Anforderungen an die pflegerische Versorgung (90 bis 100 Punkte).</a:t>
            </a:r>
          </a:p>
          <a:p>
            <a:r>
              <a:rPr lang="de-DE" dirty="0"/>
              <a:t>NB: Bei pflegebedürftigen Kindern unterscheiden sich die Pflegegrade.</a:t>
            </a:r>
          </a:p>
          <a:p>
            <a:endParaRPr lang="en-GB" dirty="0"/>
          </a:p>
        </p:txBody>
      </p:sp>
      <p:sp>
        <p:nvSpPr>
          <p:cNvPr id="5" name="Foliennummernplatzhalter 4"/>
          <p:cNvSpPr>
            <a:spLocks noGrp="1"/>
          </p:cNvSpPr>
          <p:nvPr>
            <p:ph type="sldNum" sz="quarter" idx="12"/>
          </p:nvPr>
        </p:nvSpPr>
        <p:spPr/>
        <p:txBody>
          <a:bodyPr/>
          <a:lstStyle/>
          <a:p>
            <a:fld id="{AE7C363F-717F-49C1-919C-37DE8BE88CB8}" type="slidenum">
              <a:rPr lang="de-DE" smtClean="0"/>
              <a:t>34</a:t>
            </a:fld>
            <a:endParaRPr lang="de-DE"/>
          </a:p>
        </p:txBody>
      </p:sp>
    </p:spTree>
    <p:extLst>
      <p:ext uri="{BB962C8B-B14F-4D97-AF65-F5344CB8AC3E}">
        <p14:creationId xmlns:p14="http://schemas.microsoft.com/office/powerpoint/2010/main" val="3385842260"/>
      </p:ext>
    </p:extLst>
  </p:cSld>
  <p:clrMapOvr>
    <a:masterClrMapping/>
  </p:clrMapOvr>
  <mc:AlternateContent xmlns:mc="http://schemas.openxmlformats.org/markup-compatibility/2006" xmlns:p14="http://schemas.microsoft.com/office/powerpoint/2010/main">
    <mc:Choice Requires="p14">
      <p:transition spd="slow" p14:dur="2000" advTm="75892"/>
    </mc:Choice>
    <mc:Fallback xmlns="">
      <p:transition spd="slow" advTm="7589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pPr eaLnBrk="1" hangingPunct="1">
              <a:defRPr/>
            </a:pPr>
            <a:r>
              <a:rPr lang="de-DE"/>
              <a:t>3 Grundlagen der Finanzierung</a:t>
            </a:r>
          </a:p>
        </p:txBody>
      </p:sp>
      <p:sp>
        <p:nvSpPr>
          <p:cNvPr id="809987" name="Rectangle 3"/>
          <p:cNvSpPr>
            <a:spLocks noGrp="1" noChangeArrowheads="1"/>
          </p:cNvSpPr>
          <p:nvPr>
            <p:ph idx="1"/>
          </p:nvPr>
        </p:nvSpPr>
        <p:spPr/>
        <p:txBody>
          <a:bodyPr/>
          <a:lstStyle/>
          <a:p>
            <a:pPr eaLnBrk="1" hangingPunct="1">
              <a:buFontTx/>
              <a:buNone/>
              <a:defRPr/>
            </a:pPr>
            <a:r>
              <a:rPr lang="de-DE" dirty="0">
                <a:solidFill>
                  <a:srgbClr val="FF0000"/>
                </a:solidFill>
              </a:rPr>
              <a:t>3.1 Typologie</a:t>
            </a:r>
          </a:p>
          <a:p>
            <a:pPr eaLnBrk="1" hangingPunct="1">
              <a:buFontTx/>
              <a:buNone/>
              <a:defRPr/>
            </a:pPr>
            <a:r>
              <a:rPr lang="de-DE" sz="2000" dirty="0">
                <a:solidFill>
                  <a:srgbClr val="FF0000"/>
                </a:solidFill>
              </a:rPr>
              <a:t>	3.1.1 </a:t>
            </a:r>
            <a:r>
              <a:rPr lang="de-DE" sz="2000" dirty="0">
                <a:solidFill>
                  <a:srgbClr val="FF0000"/>
                </a:solidFill>
                <a:cs typeface="Times New Roman" pitchFamily="18" charset="0"/>
              </a:rPr>
              <a:t>Unterscheidung nach Art der Leistung</a:t>
            </a:r>
          </a:p>
          <a:p>
            <a:pPr eaLnBrk="1" hangingPunct="1">
              <a:buFontTx/>
              <a:buNone/>
              <a:defRPr/>
            </a:pPr>
            <a:r>
              <a:rPr lang="de-DE" sz="2000" dirty="0">
                <a:cs typeface="Times New Roman" pitchFamily="18" charset="0"/>
              </a:rPr>
              <a:t>	3.1.2 Unterscheidung nach der Finanzierung der Leistung</a:t>
            </a:r>
          </a:p>
          <a:p>
            <a:pPr eaLnBrk="1" hangingPunct="1">
              <a:buFontTx/>
              <a:buNone/>
              <a:defRPr/>
            </a:pPr>
            <a:r>
              <a:rPr lang="de-DE" dirty="0">
                <a:cs typeface="Times New Roman" pitchFamily="18" charset="0"/>
              </a:rPr>
              <a:t>3.2 Finanzierungsoptionen</a:t>
            </a:r>
          </a:p>
          <a:p>
            <a:pPr eaLnBrk="1" hangingPunct="1">
              <a:buFontTx/>
              <a:buNone/>
              <a:defRPr/>
            </a:pPr>
            <a:r>
              <a:rPr lang="de-DE" sz="2000" dirty="0">
                <a:cs typeface="Times New Roman" pitchFamily="18" charset="0"/>
              </a:rPr>
              <a:t>	3.2.1 Monistische versus duale Finanzierung</a:t>
            </a:r>
          </a:p>
          <a:p>
            <a:pPr eaLnBrk="1" hangingPunct="1">
              <a:buFontTx/>
              <a:buNone/>
              <a:defRPr/>
            </a:pPr>
            <a:r>
              <a:rPr lang="de-DE" sz="2000" dirty="0">
                <a:cs typeface="Times New Roman" pitchFamily="18" charset="0"/>
              </a:rPr>
              <a:t>	3.2.2 Pflegesätze versus pauschalierte Finanzierung </a:t>
            </a:r>
          </a:p>
          <a:p>
            <a:pPr eaLnBrk="1" hangingPunct="1">
              <a:buFontTx/>
              <a:buNone/>
              <a:defRPr/>
            </a:pPr>
            <a:r>
              <a:rPr lang="de-DE" sz="2000" dirty="0">
                <a:cs typeface="Times New Roman" pitchFamily="18" charset="0"/>
              </a:rPr>
              <a:t>	3.2.3 Budgetierung</a:t>
            </a:r>
          </a:p>
          <a:p>
            <a:pPr eaLnBrk="1" hangingPunct="1">
              <a:buFontTx/>
              <a:buNone/>
              <a:defRPr/>
            </a:pPr>
            <a:r>
              <a:rPr lang="de-DE" sz="1800" dirty="0"/>
              <a:t>3.3 Geschichte der Krankenhausfinanzierung</a:t>
            </a:r>
          </a:p>
        </p:txBody>
      </p:sp>
      <p:sp>
        <p:nvSpPr>
          <p:cNvPr id="2" name="Foliennummernplatzhalter 1"/>
          <p:cNvSpPr>
            <a:spLocks noGrp="1"/>
          </p:cNvSpPr>
          <p:nvPr>
            <p:ph type="sldNum" sz="quarter" idx="12"/>
          </p:nvPr>
        </p:nvSpPr>
        <p:spPr/>
        <p:txBody>
          <a:bodyPr/>
          <a:lstStyle/>
          <a:p>
            <a:fld id="{AE7C363F-717F-49C1-919C-37DE8BE88CB8}" type="slidenum">
              <a:rPr lang="de-DE" smtClean="0"/>
              <a:t>35</a:t>
            </a:fld>
            <a:endParaRPr lang="de-DE"/>
          </a:p>
        </p:txBody>
      </p:sp>
    </p:spTree>
    <p:extLst>
      <p:ext uri="{BB962C8B-B14F-4D97-AF65-F5344CB8AC3E}">
        <p14:creationId xmlns:p14="http://schemas.microsoft.com/office/powerpoint/2010/main" val="4248230433"/>
      </p:ext>
    </p:extLst>
  </p:cSld>
  <p:clrMapOvr>
    <a:masterClrMapping/>
  </p:clrMapOvr>
  <mc:AlternateContent xmlns:mc="http://schemas.openxmlformats.org/markup-compatibility/2006" xmlns:p14="http://schemas.microsoft.com/office/powerpoint/2010/main">
    <mc:Choice Requires="p14">
      <p:transition spd="slow" p14:dur="2000" advTm="16406"/>
    </mc:Choice>
    <mc:Fallback xmlns="">
      <p:transition spd="slow" advTm="1640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xfrm>
            <a:off x="457200" y="0"/>
            <a:ext cx="8229600" cy="1052513"/>
          </a:xfrm>
        </p:spPr>
        <p:txBody>
          <a:bodyPr/>
          <a:lstStyle/>
          <a:p>
            <a:pPr eaLnBrk="1" hangingPunct="1">
              <a:defRPr/>
            </a:pPr>
            <a:r>
              <a:rPr lang="de-DE">
                <a:cs typeface="Times New Roman" pitchFamily="18" charset="0"/>
              </a:rPr>
              <a:t>Art der Leistung</a:t>
            </a:r>
            <a:r>
              <a:rPr lang="de-DE"/>
              <a:t> (Forts.)</a:t>
            </a:r>
          </a:p>
        </p:txBody>
      </p:sp>
      <p:sp>
        <p:nvSpPr>
          <p:cNvPr id="885763" name="Rectangle 3"/>
          <p:cNvSpPr>
            <a:spLocks noGrp="1" noChangeArrowheads="1"/>
          </p:cNvSpPr>
          <p:nvPr>
            <p:ph idx="1"/>
          </p:nvPr>
        </p:nvSpPr>
        <p:spPr>
          <a:xfrm>
            <a:off x="304800" y="1052513"/>
            <a:ext cx="8686800" cy="5040783"/>
          </a:xfrm>
        </p:spPr>
        <p:txBody>
          <a:bodyPr>
            <a:normAutofit fontScale="92500" lnSpcReduction="20000"/>
          </a:bodyPr>
          <a:lstStyle/>
          <a:p>
            <a:pPr eaLnBrk="1" hangingPunct="1">
              <a:defRPr/>
            </a:pPr>
            <a:r>
              <a:rPr lang="de-DE" sz="2800" dirty="0"/>
              <a:t>…</a:t>
            </a:r>
          </a:p>
          <a:p>
            <a:pPr eaLnBrk="1" hangingPunct="1">
              <a:defRPr/>
            </a:pPr>
            <a:r>
              <a:rPr lang="de-DE" sz="2800" dirty="0"/>
              <a:t>Leistungen des ambulanten Sektors</a:t>
            </a:r>
          </a:p>
          <a:p>
            <a:pPr lvl="1" eaLnBrk="1" hangingPunct="1">
              <a:buFont typeface="Tahoma" charset="0"/>
              <a:buChar char="–"/>
              <a:defRPr/>
            </a:pPr>
            <a:r>
              <a:rPr lang="de-DE" sz="2400" dirty="0"/>
              <a:t>Medizinische Leistungen </a:t>
            </a:r>
          </a:p>
          <a:p>
            <a:pPr lvl="2">
              <a:defRPr/>
            </a:pPr>
            <a:r>
              <a:rPr lang="de-DE" sz="2000" dirty="0"/>
              <a:t>niedergelassene </a:t>
            </a:r>
            <a:r>
              <a:rPr lang="de-DE" sz="2000" dirty="0" smtClean="0"/>
              <a:t>Ärzt*innen</a:t>
            </a:r>
            <a:endParaRPr lang="de-DE" sz="2000" dirty="0"/>
          </a:p>
          <a:p>
            <a:pPr lvl="2">
              <a:defRPr/>
            </a:pPr>
            <a:r>
              <a:rPr lang="de-DE" sz="2000" dirty="0"/>
              <a:t>niedergelassene </a:t>
            </a:r>
            <a:r>
              <a:rPr lang="de-DE" sz="2000" dirty="0" err="1" smtClean="0"/>
              <a:t>Zahnärzt</a:t>
            </a:r>
            <a:r>
              <a:rPr lang="de-DE" sz="2000" dirty="0" smtClean="0"/>
              <a:t>*innen</a:t>
            </a:r>
            <a:endParaRPr lang="de-DE" sz="2000" dirty="0"/>
          </a:p>
          <a:p>
            <a:pPr lvl="1" eaLnBrk="1" hangingPunct="1">
              <a:buFont typeface="Tahoma" charset="0"/>
              <a:buChar char="–"/>
              <a:defRPr/>
            </a:pPr>
            <a:r>
              <a:rPr lang="de-DE" sz="2400" dirty="0"/>
              <a:t>Paramedizinische Leistungen </a:t>
            </a:r>
          </a:p>
          <a:p>
            <a:pPr lvl="2" eaLnBrk="1" hangingPunct="1">
              <a:defRPr/>
            </a:pPr>
            <a:r>
              <a:rPr lang="de-DE" sz="2000" dirty="0"/>
              <a:t>Psychotherapeuten</a:t>
            </a:r>
          </a:p>
          <a:p>
            <a:pPr lvl="2" eaLnBrk="1" hangingPunct="1">
              <a:defRPr/>
            </a:pPr>
            <a:r>
              <a:rPr lang="de-DE" sz="2000" dirty="0"/>
              <a:t>Physiotherapie, Logopädie, Ergotherapie…</a:t>
            </a:r>
          </a:p>
          <a:p>
            <a:pPr lvl="1" eaLnBrk="1" hangingPunct="1">
              <a:buFont typeface="Tahoma" charset="0"/>
              <a:buChar char="–"/>
              <a:defRPr/>
            </a:pPr>
            <a:r>
              <a:rPr lang="de-DE" sz="2400" dirty="0"/>
              <a:t>Arzneimittelversorgung</a:t>
            </a:r>
          </a:p>
          <a:p>
            <a:pPr eaLnBrk="1" hangingPunct="1">
              <a:defRPr/>
            </a:pPr>
            <a:r>
              <a:rPr lang="de-DE" sz="2800" dirty="0"/>
              <a:t>Sonstige Leistungen</a:t>
            </a:r>
          </a:p>
          <a:p>
            <a:pPr lvl="1" eaLnBrk="1" hangingPunct="1">
              <a:buFont typeface="Tahoma" charset="0"/>
              <a:buChar char="–"/>
              <a:defRPr/>
            </a:pPr>
            <a:r>
              <a:rPr lang="de-DE" sz="2400" dirty="0"/>
              <a:t>Ambulante (Alten-)Pflege</a:t>
            </a:r>
          </a:p>
          <a:p>
            <a:pPr lvl="1" eaLnBrk="1" hangingPunct="1">
              <a:buFont typeface="Tahoma" charset="0"/>
              <a:buChar char="–"/>
              <a:defRPr/>
            </a:pPr>
            <a:r>
              <a:rPr lang="de-DE" sz="2400" dirty="0"/>
              <a:t>Transport- und Rettungsdienste</a:t>
            </a:r>
          </a:p>
          <a:p>
            <a:pPr lvl="1" eaLnBrk="1" hangingPunct="1">
              <a:buFont typeface="Tahoma" charset="0"/>
              <a:buChar char="–"/>
              <a:defRPr/>
            </a:pPr>
            <a:r>
              <a:rPr lang="de-DE" sz="2400" dirty="0"/>
              <a:t>Blutbanken</a:t>
            </a:r>
          </a:p>
          <a:p>
            <a:pPr lvl="1" eaLnBrk="1" hangingPunct="1">
              <a:buFont typeface="Tahoma" charset="0"/>
              <a:buChar char="–"/>
              <a:defRPr/>
            </a:pPr>
            <a:r>
              <a:rPr lang="de-DE" sz="2400" dirty="0"/>
              <a:t>Hilfsmittel, z. B. Hörgeräte, Brillen, Pflegebetten, …</a:t>
            </a:r>
          </a:p>
        </p:txBody>
      </p:sp>
      <p:sp>
        <p:nvSpPr>
          <p:cNvPr id="2" name="Foliennummernplatzhalter 1"/>
          <p:cNvSpPr>
            <a:spLocks noGrp="1"/>
          </p:cNvSpPr>
          <p:nvPr>
            <p:ph type="sldNum" sz="quarter" idx="12"/>
          </p:nvPr>
        </p:nvSpPr>
        <p:spPr/>
        <p:txBody>
          <a:bodyPr/>
          <a:lstStyle/>
          <a:p>
            <a:fld id="{AE7C363F-717F-49C1-919C-37DE8BE88CB8}" type="slidenum">
              <a:rPr lang="de-DE" smtClean="0"/>
              <a:t>4</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76201"/>
    </mc:Choice>
    <mc:Fallback xmlns="">
      <p:transition spd="slow" advTm="7620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Krankenhausbehandlung</a:t>
            </a:r>
            <a:endParaRPr lang="en-GB" dirty="0"/>
          </a:p>
        </p:txBody>
      </p:sp>
      <p:sp>
        <p:nvSpPr>
          <p:cNvPr id="3" name="Inhaltsplatzhalter 2"/>
          <p:cNvSpPr>
            <a:spLocks noGrp="1"/>
          </p:cNvSpPr>
          <p:nvPr>
            <p:ph idx="1"/>
          </p:nvPr>
        </p:nvSpPr>
        <p:spPr/>
        <p:txBody>
          <a:bodyPr>
            <a:normAutofit fontScale="85000" lnSpcReduction="20000"/>
          </a:bodyPr>
          <a:lstStyle/>
          <a:p>
            <a:r>
              <a:rPr lang="de-DE" i="1" dirty="0"/>
              <a:t>§ 39, Abs. 1 SGB V: “Die Krankenhausbehandlung wird </a:t>
            </a:r>
            <a:r>
              <a:rPr lang="de-DE" b="1" i="1" dirty="0"/>
              <a:t>vollstationär</a:t>
            </a:r>
            <a:r>
              <a:rPr lang="de-DE" i="1" dirty="0"/>
              <a:t>, stationsäquivalent, </a:t>
            </a:r>
            <a:r>
              <a:rPr lang="de-DE" b="1" i="1" dirty="0"/>
              <a:t>teilstationär</a:t>
            </a:r>
            <a:r>
              <a:rPr lang="de-DE" i="1" dirty="0"/>
              <a:t>, vor- und nachstationär sowie </a:t>
            </a:r>
            <a:r>
              <a:rPr lang="de-DE" b="1" i="1" dirty="0"/>
              <a:t>ambulant</a:t>
            </a:r>
            <a:r>
              <a:rPr lang="de-DE" i="1" dirty="0"/>
              <a:t> erbracht”</a:t>
            </a:r>
            <a:r>
              <a:rPr lang="de-DE" dirty="0"/>
              <a:t> </a:t>
            </a:r>
          </a:p>
          <a:p>
            <a:pPr lvl="1"/>
            <a:r>
              <a:rPr lang="de-DE" dirty="0"/>
              <a:t>§ 115a SGB V: Definition von vor- und nachstationärer Leistungen </a:t>
            </a:r>
          </a:p>
          <a:p>
            <a:pPr lvl="1"/>
            <a:r>
              <a:rPr lang="de-DE" dirty="0"/>
              <a:t>§ 115b SGV B: Ambulantes Operieren im Krankenhaus (ohne Definition)</a:t>
            </a:r>
          </a:p>
          <a:p>
            <a:r>
              <a:rPr lang="de-DE" dirty="0"/>
              <a:t>Abgrenzung:</a:t>
            </a:r>
          </a:p>
          <a:p>
            <a:pPr lvl="1"/>
            <a:r>
              <a:rPr lang="de-DE" dirty="0"/>
              <a:t>Ohne Definition im SGB V:</a:t>
            </a:r>
          </a:p>
          <a:p>
            <a:pPr lvl="2"/>
            <a:r>
              <a:rPr lang="de-DE" dirty="0"/>
              <a:t>Stationär</a:t>
            </a:r>
          </a:p>
          <a:p>
            <a:pPr lvl="2"/>
            <a:r>
              <a:rPr lang="de-DE" dirty="0"/>
              <a:t>Teilstationär</a:t>
            </a:r>
          </a:p>
          <a:p>
            <a:pPr lvl="1"/>
            <a:r>
              <a:rPr lang="de-DE" dirty="0"/>
              <a:t>Kriterium nach Bundessozialgericht (2004): Geplante bzw. erforderliche Aufenthaltsdauer</a:t>
            </a:r>
          </a:p>
          <a:p>
            <a:endParaRPr lang="de-DE" dirty="0"/>
          </a:p>
        </p:txBody>
      </p:sp>
      <p:sp>
        <p:nvSpPr>
          <p:cNvPr id="4" name="Foliennummernplatzhalter 3"/>
          <p:cNvSpPr>
            <a:spLocks noGrp="1"/>
          </p:cNvSpPr>
          <p:nvPr>
            <p:ph type="sldNum" sz="quarter" idx="12"/>
          </p:nvPr>
        </p:nvSpPr>
        <p:spPr/>
        <p:txBody>
          <a:bodyPr/>
          <a:lstStyle/>
          <a:p>
            <a:fld id="{AE7C363F-717F-49C1-919C-37DE8BE88CB8}" type="slidenum">
              <a:rPr lang="de-DE" smtClean="0"/>
              <a:t>5</a:t>
            </a:fld>
            <a:endParaRPr lang="de-DE"/>
          </a:p>
        </p:txBody>
      </p:sp>
    </p:spTree>
    <p:extLst>
      <p:ext uri="{BB962C8B-B14F-4D97-AF65-F5344CB8AC3E}">
        <p14:creationId xmlns:p14="http://schemas.microsoft.com/office/powerpoint/2010/main" val="2490320471"/>
      </p:ext>
    </p:extLst>
  </p:cSld>
  <p:clrMapOvr>
    <a:masterClrMapping/>
  </p:clrMapOvr>
  <mc:AlternateContent xmlns:mc="http://schemas.openxmlformats.org/markup-compatibility/2006" xmlns:p14="http://schemas.microsoft.com/office/powerpoint/2010/main">
    <mc:Choice Requires="p14">
      <p:transition spd="slow" p14:dur="2000" advTm="66515"/>
    </mc:Choice>
    <mc:Fallback xmlns="">
      <p:transition spd="slow" advTm="6651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Abgrenzung</a:t>
            </a:r>
            <a:endParaRPr lang="en-GB" dirty="0"/>
          </a:p>
        </p:txBody>
      </p:sp>
      <p:sp>
        <p:nvSpPr>
          <p:cNvPr id="3" name="Inhaltsplatzhalter 2"/>
          <p:cNvSpPr>
            <a:spLocks noGrp="1"/>
          </p:cNvSpPr>
          <p:nvPr>
            <p:ph idx="1"/>
          </p:nvPr>
        </p:nvSpPr>
        <p:spPr>
          <a:xfrm>
            <a:off x="628650" y="1947183"/>
            <a:ext cx="7886700" cy="4218122"/>
          </a:xfrm>
        </p:spPr>
        <p:txBody>
          <a:bodyPr>
            <a:normAutofit/>
          </a:bodyPr>
          <a:lstStyle/>
          <a:p>
            <a:r>
              <a:rPr lang="de-DE" dirty="0"/>
              <a:t>(Voll-)Stationäre Behandlung</a:t>
            </a:r>
          </a:p>
          <a:p>
            <a:pPr lvl="1"/>
            <a:r>
              <a:rPr lang="de-DE" dirty="0"/>
              <a:t>„Eine (voll-)stationäre Behandlung liegt vor, wenn der Patient zeitlich ununterbrochen – mindestens aber einen Tag und eine Nacht – im Krankenhaus untergebracht ist. Es findet eine physische und organisatorische Eingliederung des Patienten in das spezifische Versorgungssystem des Krankenhauses statt.“</a:t>
            </a:r>
          </a:p>
        </p:txBody>
      </p:sp>
      <p:sp>
        <p:nvSpPr>
          <p:cNvPr id="4" name="Rechteck 3"/>
          <p:cNvSpPr/>
          <p:nvPr/>
        </p:nvSpPr>
        <p:spPr>
          <a:xfrm>
            <a:off x="2483768" y="6631939"/>
            <a:ext cx="4572000" cy="184666"/>
          </a:xfrm>
          <a:prstGeom prst="rect">
            <a:avLst/>
          </a:prstGeom>
        </p:spPr>
        <p:txBody>
          <a:bodyPr>
            <a:spAutoFit/>
          </a:bodyPr>
          <a:lstStyle/>
          <a:p>
            <a:r>
              <a:rPr lang="en-GB" sz="600" dirty="0" err="1"/>
              <a:t>Quelle</a:t>
            </a:r>
            <a:r>
              <a:rPr lang="en-GB" sz="600" dirty="0"/>
              <a:t>: https://reimbursement.institute/blog/stationaer-teilstationaer-oder-ambulant/</a:t>
            </a:r>
          </a:p>
        </p:txBody>
      </p:sp>
      <p:sp>
        <p:nvSpPr>
          <p:cNvPr id="5" name="Foliennummernplatzhalter 4"/>
          <p:cNvSpPr>
            <a:spLocks noGrp="1"/>
          </p:cNvSpPr>
          <p:nvPr>
            <p:ph type="sldNum" sz="quarter" idx="12"/>
          </p:nvPr>
        </p:nvSpPr>
        <p:spPr/>
        <p:txBody>
          <a:bodyPr/>
          <a:lstStyle/>
          <a:p>
            <a:fld id="{AE7C363F-717F-49C1-919C-37DE8BE88CB8}" type="slidenum">
              <a:rPr lang="de-DE" smtClean="0"/>
              <a:t>6</a:t>
            </a:fld>
            <a:endParaRPr lang="de-DE"/>
          </a:p>
        </p:txBody>
      </p:sp>
    </p:spTree>
    <p:extLst>
      <p:ext uri="{BB962C8B-B14F-4D97-AF65-F5344CB8AC3E}">
        <p14:creationId xmlns:p14="http://schemas.microsoft.com/office/powerpoint/2010/main" val="1986807552"/>
      </p:ext>
    </p:extLst>
  </p:cSld>
  <p:clrMapOvr>
    <a:masterClrMapping/>
  </p:clrMapOvr>
  <mc:AlternateContent xmlns:mc="http://schemas.openxmlformats.org/markup-compatibility/2006" xmlns:p14="http://schemas.microsoft.com/office/powerpoint/2010/main">
    <mc:Choice Requires="p14">
      <p:transition spd="slow" p14:dur="2000" advTm="58648"/>
    </mc:Choice>
    <mc:Fallback xmlns="">
      <p:transition spd="slow" advTm="5864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Abgrenzung</a:t>
            </a:r>
            <a:endParaRPr lang="en-GB" dirty="0"/>
          </a:p>
        </p:txBody>
      </p:sp>
      <p:sp>
        <p:nvSpPr>
          <p:cNvPr id="3" name="Inhaltsplatzhalter 2"/>
          <p:cNvSpPr>
            <a:spLocks noGrp="1"/>
          </p:cNvSpPr>
          <p:nvPr>
            <p:ph idx="1"/>
          </p:nvPr>
        </p:nvSpPr>
        <p:spPr>
          <a:xfrm>
            <a:off x="628650" y="1947182"/>
            <a:ext cx="7886700" cy="4694917"/>
          </a:xfrm>
        </p:spPr>
        <p:txBody>
          <a:bodyPr>
            <a:normAutofit fontScale="85000" lnSpcReduction="20000"/>
          </a:bodyPr>
          <a:lstStyle/>
          <a:p>
            <a:r>
              <a:rPr lang="de-DE" dirty="0"/>
              <a:t>Teilstationäre Behandlung</a:t>
            </a:r>
          </a:p>
          <a:p>
            <a:pPr lvl="1"/>
            <a:r>
              <a:rPr lang="de-DE" dirty="0"/>
              <a:t>„Eine teilstationäre Behandlung beansprucht ebenfalls die medizinisch-organisatorische Infrastruktur eines Krankenhauses, beschränkt sich aber meist auf die Unterbringung der Patienten in Tages- und Nachtkliniken. Es ist demnach keine ununterbrochene Anwesenheit des Patienten notwendig. Vielmehr ist die teilstationäre Behandlung weiter gekennzeichnet durch die eingeschränkte Verweildauer. Die Behandlung von Patienten ist folglich entweder auf die Behandlung tagsüber, bei der die Nacht zu Hause verbracht wird (Tagesklinik), limitiert, oder auf die Behandlung abends/nachts, bei der der Patient den Tag andernorts verbringt (Nachtklinik).“</a:t>
            </a:r>
          </a:p>
          <a:p>
            <a:endParaRPr lang="en-GB" dirty="0"/>
          </a:p>
        </p:txBody>
      </p:sp>
      <p:sp>
        <p:nvSpPr>
          <p:cNvPr id="4" name="Rechteck 3"/>
          <p:cNvSpPr/>
          <p:nvPr/>
        </p:nvSpPr>
        <p:spPr>
          <a:xfrm>
            <a:off x="2339752" y="6591923"/>
            <a:ext cx="4572000" cy="184666"/>
          </a:xfrm>
          <a:prstGeom prst="rect">
            <a:avLst/>
          </a:prstGeom>
        </p:spPr>
        <p:txBody>
          <a:bodyPr>
            <a:spAutoFit/>
          </a:bodyPr>
          <a:lstStyle/>
          <a:p>
            <a:r>
              <a:rPr lang="en-GB" sz="600" dirty="0" err="1"/>
              <a:t>Quelle</a:t>
            </a:r>
            <a:r>
              <a:rPr lang="en-GB" sz="600" dirty="0"/>
              <a:t>: https://reimbursement.institute/blog/stationaer-teilstationaer-oder-ambulant/</a:t>
            </a:r>
          </a:p>
        </p:txBody>
      </p:sp>
      <p:sp>
        <p:nvSpPr>
          <p:cNvPr id="5" name="Foliennummernplatzhalter 4"/>
          <p:cNvSpPr>
            <a:spLocks noGrp="1"/>
          </p:cNvSpPr>
          <p:nvPr>
            <p:ph type="sldNum" sz="quarter" idx="12"/>
          </p:nvPr>
        </p:nvSpPr>
        <p:spPr/>
        <p:txBody>
          <a:bodyPr/>
          <a:lstStyle/>
          <a:p>
            <a:fld id="{AE7C363F-717F-49C1-919C-37DE8BE88CB8}" type="slidenum">
              <a:rPr lang="de-DE" smtClean="0"/>
              <a:t>7</a:t>
            </a:fld>
            <a:endParaRPr lang="de-DE"/>
          </a:p>
        </p:txBody>
      </p:sp>
    </p:spTree>
    <p:extLst>
      <p:ext uri="{BB962C8B-B14F-4D97-AF65-F5344CB8AC3E}">
        <p14:creationId xmlns:p14="http://schemas.microsoft.com/office/powerpoint/2010/main" val="1837801508"/>
      </p:ext>
    </p:extLst>
  </p:cSld>
  <p:clrMapOvr>
    <a:masterClrMapping/>
  </p:clrMapOvr>
  <mc:AlternateContent xmlns:mc="http://schemas.openxmlformats.org/markup-compatibility/2006" xmlns:p14="http://schemas.microsoft.com/office/powerpoint/2010/main">
    <mc:Choice Requires="p14">
      <p:transition spd="slow" p14:dur="2000" advTm="63062"/>
    </mc:Choice>
    <mc:Fallback xmlns="">
      <p:transition spd="slow" advTm="6306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Abgrenzung</a:t>
            </a:r>
            <a:endParaRPr lang="en-GB" dirty="0"/>
          </a:p>
        </p:txBody>
      </p:sp>
      <p:sp>
        <p:nvSpPr>
          <p:cNvPr id="3" name="Inhaltsplatzhalter 2"/>
          <p:cNvSpPr>
            <a:spLocks noGrp="1"/>
          </p:cNvSpPr>
          <p:nvPr>
            <p:ph idx="1"/>
          </p:nvPr>
        </p:nvSpPr>
        <p:spPr>
          <a:xfrm>
            <a:off x="628650" y="1947183"/>
            <a:ext cx="7886700" cy="3787380"/>
          </a:xfrm>
        </p:spPr>
        <p:txBody>
          <a:bodyPr>
            <a:normAutofit/>
          </a:bodyPr>
          <a:lstStyle/>
          <a:p>
            <a:r>
              <a:rPr lang="de-DE" dirty="0"/>
              <a:t>Ambulante Behandlung im Krankenhaus</a:t>
            </a:r>
          </a:p>
          <a:p>
            <a:pPr lvl="1"/>
            <a:r>
              <a:rPr lang="de-DE" dirty="0"/>
              <a:t>Eine ambulante Behandlung erfolgt bei Patient*innen, „die weder die Nacht vor, noch die Nacht nach dem Eingriff im Krankenhaus verbringen. Dies entspricht folglich dem Gegenteil einer stationären Behandlung, grenzt sich aber nicht eindeutig von der teilstationären Behandlung ab. “</a:t>
            </a:r>
          </a:p>
          <a:p>
            <a:endParaRPr lang="en-GB" dirty="0"/>
          </a:p>
        </p:txBody>
      </p:sp>
      <p:sp>
        <p:nvSpPr>
          <p:cNvPr id="4" name="Rechteck 3"/>
          <p:cNvSpPr/>
          <p:nvPr/>
        </p:nvSpPr>
        <p:spPr>
          <a:xfrm>
            <a:off x="2500313" y="5734563"/>
            <a:ext cx="4572000" cy="184666"/>
          </a:xfrm>
          <a:prstGeom prst="rect">
            <a:avLst/>
          </a:prstGeom>
        </p:spPr>
        <p:txBody>
          <a:bodyPr>
            <a:spAutoFit/>
          </a:bodyPr>
          <a:lstStyle/>
          <a:p>
            <a:r>
              <a:rPr lang="en-GB" sz="600" dirty="0" err="1"/>
              <a:t>Quelle</a:t>
            </a:r>
            <a:r>
              <a:rPr lang="en-GB" sz="600" dirty="0"/>
              <a:t>: https://reimbursement.institute/blog/stationaer-teilstationaer-oder-ambulant/</a:t>
            </a:r>
          </a:p>
        </p:txBody>
      </p:sp>
      <p:sp>
        <p:nvSpPr>
          <p:cNvPr id="5" name="Foliennummernplatzhalter 4"/>
          <p:cNvSpPr>
            <a:spLocks noGrp="1"/>
          </p:cNvSpPr>
          <p:nvPr>
            <p:ph type="sldNum" sz="quarter" idx="12"/>
          </p:nvPr>
        </p:nvSpPr>
        <p:spPr/>
        <p:txBody>
          <a:bodyPr/>
          <a:lstStyle/>
          <a:p>
            <a:fld id="{AE7C363F-717F-49C1-919C-37DE8BE88CB8}" type="slidenum">
              <a:rPr lang="de-DE" smtClean="0"/>
              <a:t>8</a:t>
            </a:fld>
            <a:endParaRPr lang="de-DE"/>
          </a:p>
        </p:txBody>
      </p:sp>
    </p:spTree>
    <p:extLst>
      <p:ext uri="{BB962C8B-B14F-4D97-AF65-F5344CB8AC3E}">
        <p14:creationId xmlns:p14="http://schemas.microsoft.com/office/powerpoint/2010/main" val="1893111154"/>
      </p:ext>
    </p:extLst>
  </p:cSld>
  <p:clrMapOvr>
    <a:masterClrMapping/>
  </p:clrMapOvr>
  <mc:AlternateContent xmlns:mc="http://schemas.openxmlformats.org/markup-compatibility/2006" xmlns:p14="http://schemas.microsoft.com/office/powerpoint/2010/main">
    <mc:Choice Requires="p14">
      <p:transition spd="slow" p14:dur="2000" advTm="42930"/>
    </mc:Choice>
    <mc:Fallback xmlns="">
      <p:transition spd="slow" advTm="4293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normAutofit fontScale="90000"/>
          </a:bodyPr>
          <a:lstStyle/>
          <a:p>
            <a:pPr eaLnBrk="1" hangingPunct="1">
              <a:defRPr/>
            </a:pPr>
            <a:r>
              <a:rPr lang="de-DE">
                <a:cs typeface="Times New Roman" pitchFamily="18" charset="0"/>
              </a:rPr>
              <a:t>Ambulantes Operieren im Krankenhaus (§115b, SGB V)</a:t>
            </a:r>
            <a:r>
              <a:rPr lang="de-DE"/>
              <a:t> </a:t>
            </a:r>
          </a:p>
        </p:txBody>
      </p:sp>
      <p:sp>
        <p:nvSpPr>
          <p:cNvPr id="400387" name="Rectangle 3"/>
          <p:cNvSpPr>
            <a:spLocks noGrp="1" noChangeArrowheads="1"/>
          </p:cNvSpPr>
          <p:nvPr>
            <p:ph idx="1"/>
          </p:nvPr>
        </p:nvSpPr>
        <p:spPr/>
        <p:txBody>
          <a:bodyPr/>
          <a:lstStyle/>
          <a:p>
            <a:pPr defTabSz="190500">
              <a:lnSpc>
                <a:spcPct val="90000"/>
              </a:lnSpc>
              <a:defRPr/>
            </a:pPr>
            <a:r>
              <a:rPr lang="de-DE" dirty="0">
                <a:cs typeface="Times New Roman" pitchFamily="18" charset="0"/>
              </a:rPr>
              <a:t>Definition: </a:t>
            </a:r>
          </a:p>
          <a:p>
            <a:pPr lvl="1" defTabSz="190500">
              <a:lnSpc>
                <a:spcPct val="90000"/>
              </a:lnSpc>
              <a:defRPr/>
            </a:pPr>
            <a:r>
              <a:rPr lang="de-DE" dirty="0">
                <a:cs typeface="Times New Roman" pitchFamily="18" charset="0"/>
              </a:rPr>
              <a:t>Ambulante Operationen sind </a:t>
            </a:r>
            <a:r>
              <a:rPr lang="de-DE" b="1" dirty="0">
                <a:cs typeface="Times New Roman" pitchFamily="18" charset="0"/>
              </a:rPr>
              <a:t>stationsersetzenden Eingriffe</a:t>
            </a:r>
            <a:r>
              <a:rPr lang="de-DE" dirty="0">
                <a:cs typeface="Times New Roman" pitchFamily="18" charset="0"/>
              </a:rPr>
              <a:t>, wobei </a:t>
            </a:r>
            <a:r>
              <a:rPr lang="de-DE" dirty="0" smtClean="0">
                <a:cs typeface="Times New Roman" pitchFamily="18" charset="0"/>
              </a:rPr>
              <a:t>die Patient*in </a:t>
            </a:r>
            <a:r>
              <a:rPr lang="de-DE" dirty="0">
                <a:cs typeface="Times New Roman" pitchFamily="18" charset="0"/>
              </a:rPr>
              <a:t>die Nächte vor und nach dem Eingriff zu Hause verbringt. Krankenhäuser werden zur ambulanten Durchführung der in einem mit den Krankenkassen und den kassenärztlichen Vereinigungen zu vereinbarenden Katalog genannten Operationen zugelassen.</a:t>
            </a:r>
            <a:endParaRPr lang="de-DE" dirty="0"/>
          </a:p>
        </p:txBody>
      </p:sp>
      <p:sp>
        <p:nvSpPr>
          <p:cNvPr id="2" name="Foliennummernplatzhalter 1"/>
          <p:cNvSpPr>
            <a:spLocks noGrp="1"/>
          </p:cNvSpPr>
          <p:nvPr>
            <p:ph type="sldNum" sz="quarter" idx="12"/>
          </p:nvPr>
        </p:nvSpPr>
        <p:spPr/>
        <p:txBody>
          <a:bodyPr/>
          <a:lstStyle/>
          <a:p>
            <a:fld id="{AE7C363F-717F-49C1-919C-37DE8BE88CB8}" type="slidenum">
              <a:rPr lang="de-DE" smtClean="0"/>
              <a:t>9</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94907"/>
    </mc:Choice>
    <mc:Fallback xmlns="">
      <p:transition spd="slow" advTm="194907"/>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1761</Words>
  <Application>Microsoft Office PowerPoint</Application>
  <PresentationFormat>Bildschirmpräsentation (4:3)</PresentationFormat>
  <Paragraphs>345</Paragraphs>
  <Slides>35</Slides>
  <Notes>4</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35</vt:i4>
      </vt:variant>
    </vt:vector>
  </HeadingPairs>
  <TitlesOfParts>
    <vt:vector size="42" baseType="lpstr">
      <vt:lpstr>Arial</vt:lpstr>
      <vt:lpstr>Calibri</vt:lpstr>
      <vt:lpstr>Tahoma</vt:lpstr>
      <vt:lpstr>Times New Roman</vt:lpstr>
      <vt:lpstr>Wingdings</vt:lpstr>
      <vt:lpstr>Larissa</vt:lpstr>
      <vt:lpstr>Picture</vt:lpstr>
      <vt:lpstr>GESUNDHEITSMANAGEMENT I Teil 3a-1    Prof. Dr. Steffen Fleßa Lst. für Allgemeine Betriebswirtschaftslehre und Gesundheitsmanagement Universität Greifswald </vt:lpstr>
      <vt:lpstr>3 Grundlagen der Finanzierung</vt:lpstr>
      <vt:lpstr>3.1.1 Art der Leistung </vt:lpstr>
      <vt:lpstr>Art der Leistung (Forts.)</vt:lpstr>
      <vt:lpstr>Krankenhausbehandlung</vt:lpstr>
      <vt:lpstr>Abgrenzung</vt:lpstr>
      <vt:lpstr>Abgrenzung</vt:lpstr>
      <vt:lpstr>Abgrenzung</vt:lpstr>
      <vt:lpstr>Ambulantes Operieren im Krankenhaus (§115b, SGB V) </vt:lpstr>
      <vt:lpstr>Ambulante Operationen und stationsersetzende Eingriffe im Krankenhaus nach §  115b SGB V</vt:lpstr>
      <vt:lpstr>GKV-Ausgaben für Ambulantes Operieren [in Mio. €]</vt:lpstr>
      <vt:lpstr>Vorstationäre Krankenhaus-behandlung (§ 115a, SGB V)</vt:lpstr>
      <vt:lpstr>Nachstationäre Krankenhaus-behandlung (§ 115a, SGB V) </vt:lpstr>
      <vt:lpstr>Nachstationäre Krankenhaus-behandlung (§ 115a, SGB V) </vt:lpstr>
      <vt:lpstr>Belegärztliche Leistungen </vt:lpstr>
      <vt:lpstr>Stationäre (Alten-)Pflege</vt:lpstr>
      <vt:lpstr>Pflegebedürftige in Deutschland  2016                                 2021</vt:lpstr>
      <vt:lpstr>Pflegequote 2021</vt:lpstr>
      <vt:lpstr>Entwicklung der Pflegebedürftigkeit</vt:lpstr>
      <vt:lpstr>Stationäre Altenpflege: Typologie</vt:lpstr>
      <vt:lpstr>Historischer Exkurs: Pflegestufen (bis 2017)</vt:lpstr>
      <vt:lpstr>Pflegestufen</vt:lpstr>
      <vt:lpstr>Verteilung (2011)</vt:lpstr>
      <vt:lpstr>Entwicklung</vt:lpstr>
      <vt:lpstr>Pflegestufe 0 ab Juli 2008</vt:lpstr>
      <vt:lpstr>Exkurs: Seneszenz und Demenz</vt:lpstr>
      <vt:lpstr>Seneszenz</vt:lpstr>
      <vt:lpstr>Demenz</vt:lpstr>
      <vt:lpstr>Prävalenz der Demenz</vt:lpstr>
      <vt:lpstr>Geschätzte Zahl von Dementen in Deutschland</vt:lpstr>
      <vt:lpstr>Pflegegrade</vt:lpstr>
      <vt:lpstr>Fähigkeitsstörungen</vt:lpstr>
      <vt:lpstr>Beispiel: Mobilität</vt:lpstr>
      <vt:lpstr>Festlegung des Pflegegrades</vt:lpstr>
      <vt:lpstr>3 Grundlagen der Finanzierung</vt:lpstr>
    </vt:vector>
  </TitlesOfParts>
  <Company>ATHOEG Klinikum 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Gesundheitsökonomik</dc:title>
  <dc:creator>SteffenF</dc:creator>
  <cp:lastModifiedBy>Steffen Flessa</cp:lastModifiedBy>
  <cp:revision>443</cp:revision>
  <cp:lastPrinted>1601-01-01T00:00:00Z</cp:lastPrinted>
  <dcterms:created xsi:type="dcterms:W3CDTF">2003-05-27T08:12:45Z</dcterms:created>
  <dcterms:modified xsi:type="dcterms:W3CDTF">2023-08-03T07:04:40Z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