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6" r:id="rId1"/>
  </p:sldMasterIdLst>
  <p:notesMasterIdLst>
    <p:notesMasterId r:id="rId16"/>
  </p:notesMasterIdLst>
  <p:handoutMasterIdLst>
    <p:handoutMasterId r:id="rId17"/>
  </p:handoutMasterIdLst>
  <p:sldIdLst>
    <p:sldId id="423" r:id="rId2"/>
    <p:sldId id="971" r:id="rId3"/>
    <p:sldId id="563" r:id="rId4"/>
    <p:sldId id="1001" r:id="rId5"/>
    <p:sldId id="1000" r:id="rId6"/>
    <p:sldId id="1002" r:id="rId7"/>
    <p:sldId id="1004" r:id="rId8"/>
    <p:sldId id="1005" r:id="rId9"/>
    <p:sldId id="566" r:id="rId10"/>
    <p:sldId id="1009" r:id="rId11"/>
    <p:sldId id="567" r:id="rId12"/>
    <p:sldId id="569" r:id="rId13"/>
    <p:sldId id="570" r:id="rId14"/>
    <p:sldId id="1019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00"/>
    <a:srgbClr val="FF0000"/>
    <a:srgbClr val="66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5765" autoAdjust="0"/>
  </p:normalViewPr>
  <p:slideViewPr>
    <p:cSldViewPr>
      <p:cViewPr varScale="1">
        <p:scale>
          <a:sx n="95" d="100"/>
          <a:sy n="95" d="100"/>
        </p:scale>
        <p:origin x="1416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BC56A-12CE-4D8D-85C5-C1CD208E9F01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001531AD-954D-4796-889F-5D177513822D}">
      <dgm:prSet phldrT="[Text]" custT="1"/>
      <dgm:spPr>
        <a:solidFill>
          <a:srgbClr val="FFFF00">
            <a:alpha val="80000"/>
          </a:srgbClr>
        </a:solidFill>
      </dgm:spPr>
      <dgm:t>
        <a:bodyPr/>
        <a:lstStyle/>
        <a:p>
          <a:r>
            <a:rPr lang="de-DE" sz="1300" dirty="0">
              <a:latin typeface="+mn-lt"/>
            </a:rPr>
            <a:t>Freie Krankenhausfinanzierung   (bis 1936)</a:t>
          </a:r>
        </a:p>
      </dgm:t>
    </dgm:pt>
    <dgm:pt modelId="{4180F878-D947-4329-B6D1-D042F5F11E4A}" type="parTrans" cxnId="{690BA676-1AE3-4EAA-9733-FD79808DAF3C}">
      <dgm:prSet/>
      <dgm:spPr/>
      <dgm:t>
        <a:bodyPr/>
        <a:lstStyle/>
        <a:p>
          <a:endParaRPr lang="de-DE"/>
        </a:p>
      </dgm:t>
    </dgm:pt>
    <dgm:pt modelId="{2C3C6856-48D6-46E4-9AC4-6457787691A9}" type="sibTrans" cxnId="{690BA676-1AE3-4EAA-9733-FD79808DAF3C}">
      <dgm:prSet/>
      <dgm:spPr/>
      <dgm:t>
        <a:bodyPr/>
        <a:lstStyle/>
        <a:p>
          <a:endParaRPr lang="de-DE"/>
        </a:p>
      </dgm:t>
    </dgm:pt>
    <dgm:pt modelId="{72897D74-D495-44BC-95B3-A9491EE5ECF9}">
      <dgm:prSet phldrT="[Text]" custT="1"/>
      <dgm:spPr>
        <a:solidFill>
          <a:schemeClr val="bg1">
            <a:lumMod val="20000"/>
            <a:lumOff val="80000"/>
            <a:alpha val="80000"/>
          </a:schemeClr>
        </a:solidFill>
      </dgm:spPr>
      <dgm:t>
        <a:bodyPr/>
        <a:lstStyle/>
        <a:p>
          <a:r>
            <a:rPr lang="de-DE" sz="1300" dirty="0">
              <a:latin typeface="+mn-lt"/>
            </a:rPr>
            <a:t>Monistische, staatlich regulierte Krankenhausfinanzierung                (1936-1972)</a:t>
          </a:r>
        </a:p>
      </dgm:t>
    </dgm:pt>
    <dgm:pt modelId="{68FE9E83-CC81-4415-A512-68FDD43C3A53}" type="parTrans" cxnId="{12C0603C-01F9-42CF-8E93-5EBD993F2B9B}">
      <dgm:prSet/>
      <dgm:spPr/>
      <dgm:t>
        <a:bodyPr/>
        <a:lstStyle/>
        <a:p>
          <a:endParaRPr lang="de-DE"/>
        </a:p>
      </dgm:t>
    </dgm:pt>
    <dgm:pt modelId="{8651F725-FD62-4513-AB5D-062A47E360B2}" type="sibTrans" cxnId="{12C0603C-01F9-42CF-8E93-5EBD993F2B9B}">
      <dgm:prSet/>
      <dgm:spPr/>
      <dgm:t>
        <a:bodyPr/>
        <a:lstStyle/>
        <a:p>
          <a:endParaRPr lang="de-DE"/>
        </a:p>
      </dgm:t>
    </dgm:pt>
    <dgm:pt modelId="{36FA9E71-6605-46F5-A0B4-1DCE74D60CD4}">
      <dgm:prSet phldrT="[Text]" custT="1"/>
      <dgm:spPr>
        <a:solidFill>
          <a:srgbClr val="FF0000">
            <a:alpha val="80000"/>
          </a:srgbClr>
        </a:solidFill>
      </dgm:spPr>
      <dgm:t>
        <a:bodyPr/>
        <a:lstStyle/>
        <a:p>
          <a:r>
            <a:rPr lang="de-DE" sz="1300" dirty="0">
              <a:latin typeface="+mn-lt"/>
            </a:rPr>
            <a:t>Duale, staatlich regulierte Krankenhausfinanzierung               (ab 1972)</a:t>
          </a:r>
        </a:p>
      </dgm:t>
    </dgm:pt>
    <dgm:pt modelId="{31329BF1-F120-457A-92DA-2534D404392E}" type="parTrans" cxnId="{294CB119-F251-47ED-BC6F-AF9096A3C4A8}">
      <dgm:prSet/>
      <dgm:spPr/>
      <dgm:t>
        <a:bodyPr/>
        <a:lstStyle/>
        <a:p>
          <a:endParaRPr lang="de-DE"/>
        </a:p>
      </dgm:t>
    </dgm:pt>
    <dgm:pt modelId="{F500A684-2090-43DE-9343-52A19C18EDA7}" type="sibTrans" cxnId="{294CB119-F251-47ED-BC6F-AF9096A3C4A8}">
      <dgm:prSet/>
      <dgm:spPr/>
      <dgm:t>
        <a:bodyPr/>
        <a:lstStyle/>
        <a:p>
          <a:endParaRPr lang="de-DE"/>
        </a:p>
      </dgm:t>
    </dgm:pt>
    <dgm:pt modelId="{10F8454E-6792-41DE-B0C7-2519DCB231DD}" type="pres">
      <dgm:prSet presAssocID="{E6CBC56A-12CE-4D8D-85C5-C1CD208E9F01}" presName="CompostProcess" presStyleCnt="0">
        <dgm:presLayoutVars>
          <dgm:dir/>
          <dgm:resizeHandles val="exact"/>
        </dgm:presLayoutVars>
      </dgm:prSet>
      <dgm:spPr/>
    </dgm:pt>
    <dgm:pt modelId="{87063AC6-BAE5-4E07-A370-BEB0F6D787A5}" type="pres">
      <dgm:prSet presAssocID="{E6CBC56A-12CE-4D8D-85C5-C1CD208E9F01}" presName="arrow" presStyleLbl="bgShp" presStyleIdx="0" presStyleCnt="1" custScaleX="117647" custLinFactNeighborX="10434" custLinFactNeighborY="-548"/>
      <dgm:spPr/>
    </dgm:pt>
    <dgm:pt modelId="{0769E4F3-E4FC-412B-BE33-C64B8E5A1EEB}" type="pres">
      <dgm:prSet presAssocID="{E6CBC56A-12CE-4D8D-85C5-C1CD208E9F01}" presName="linearProcess" presStyleCnt="0"/>
      <dgm:spPr/>
    </dgm:pt>
    <dgm:pt modelId="{6A80EAC8-1812-489E-B814-397DA2BFAF29}" type="pres">
      <dgm:prSet presAssocID="{001531AD-954D-4796-889F-5D177513822D}" presName="textNode" presStyleLbl="node1" presStyleIdx="0" presStyleCnt="3" custScaleY="2045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7D6A8A-0FA2-434C-A67E-B08F208C0275}" type="pres">
      <dgm:prSet presAssocID="{2C3C6856-48D6-46E4-9AC4-6457787691A9}" presName="sibTrans" presStyleCnt="0"/>
      <dgm:spPr/>
    </dgm:pt>
    <dgm:pt modelId="{8293FE43-3DD4-40B1-85E7-D1103358AA36}" type="pres">
      <dgm:prSet presAssocID="{72897D74-D495-44BC-95B3-A9491EE5ECF9}" presName="textNode" presStyleLbl="node1" presStyleIdx="1" presStyleCnt="3" custScaleY="204545" custLinFactNeighborX="-482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92331B-6371-421D-AB49-5D68FF196201}" type="pres">
      <dgm:prSet presAssocID="{8651F725-FD62-4513-AB5D-062A47E360B2}" presName="sibTrans" presStyleCnt="0"/>
      <dgm:spPr/>
    </dgm:pt>
    <dgm:pt modelId="{7C64AA6E-C1D8-45EF-808A-74A551BBB484}" type="pres">
      <dgm:prSet presAssocID="{36FA9E71-6605-46F5-A0B4-1DCE74D60CD4}" presName="textNode" presStyleLbl="node1" presStyleIdx="2" presStyleCnt="3" custScaleY="204545" custLinFactX="-825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94CB119-F251-47ED-BC6F-AF9096A3C4A8}" srcId="{E6CBC56A-12CE-4D8D-85C5-C1CD208E9F01}" destId="{36FA9E71-6605-46F5-A0B4-1DCE74D60CD4}" srcOrd="2" destOrd="0" parTransId="{31329BF1-F120-457A-92DA-2534D404392E}" sibTransId="{F500A684-2090-43DE-9343-52A19C18EDA7}"/>
    <dgm:cxn modelId="{7E92CDAB-C3FB-464F-B233-8858B0ECECE1}" type="presOf" srcId="{001531AD-954D-4796-889F-5D177513822D}" destId="{6A80EAC8-1812-489E-B814-397DA2BFAF29}" srcOrd="0" destOrd="0" presId="urn:microsoft.com/office/officeart/2005/8/layout/hProcess9"/>
    <dgm:cxn modelId="{690BA676-1AE3-4EAA-9733-FD79808DAF3C}" srcId="{E6CBC56A-12CE-4D8D-85C5-C1CD208E9F01}" destId="{001531AD-954D-4796-889F-5D177513822D}" srcOrd="0" destOrd="0" parTransId="{4180F878-D947-4329-B6D1-D042F5F11E4A}" sibTransId="{2C3C6856-48D6-46E4-9AC4-6457787691A9}"/>
    <dgm:cxn modelId="{255F8262-9D39-4A8E-AF2D-CB2585D8E931}" type="presOf" srcId="{72897D74-D495-44BC-95B3-A9491EE5ECF9}" destId="{8293FE43-3DD4-40B1-85E7-D1103358AA36}" srcOrd="0" destOrd="0" presId="urn:microsoft.com/office/officeart/2005/8/layout/hProcess9"/>
    <dgm:cxn modelId="{12C0603C-01F9-42CF-8E93-5EBD993F2B9B}" srcId="{E6CBC56A-12CE-4D8D-85C5-C1CD208E9F01}" destId="{72897D74-D495-44BC-95B3-A9491EE5ECF9}" srcOrd="1" destOrd="0" parTransId="{68FE9E83-CC81-4415-A512-68FDD43C3A53}" sibTransId="{8651F725-FD62-4513-AB5D-062A47E360B2}"/>
    <dgm:cxn modelId="{97D71A4C-A050-49E8-9B0C-C73E37FA7F37}" type="presOf" srcId="{E6CBC56A-12CE-4D8D-85C5-C1CD208E9F01}" destId="{10F8454E-6792-41DE-B0C7-2519DCB231DD}" srcOrd="0" destOrd="0" presId="urn:microsoft.com/office/officeart/2005/8/layout/hProcess9"/>
    <dgm:cxn modelId="{AC2C1B6F-D95E-4EB9-A735-D4B4F4C463AE}" type="presOf" srcId="{36FA9E71-6605-46F5-A0B4-1DCE74D60CD4}" destId="{7C64AA6E-C1D8-45EF-808A-74A551BBB484}" srcOrd="0" destOrd="0" presId="urn:microsoft.com/office/officeart/2005/8/layout/hProcess9"/>
    <dgm:cxn modelId="{A0043A82-6EE5-4B9E-A007-548FC66FDDD8}" type="presParOf" srcId="{10F8454E-6792-41DE-B0C7-2519DCB231DD}" destId="{87063AC6-BAE5-4E07-A370-BEB0F6D787A5}" srcOrd="0" destOrd="0" presId="urn:microsoft.com/office/officeart/2005/8/layout/hProcess9"/>
    <dgm:cxn modelId="{0BF1C431-9B01-4F3E-9DD2-DD6828429207}" type="presParOf" srcId="{10F8454E-6792-41DE-B0C7-2519DCB231DD}" destId="{0769E4F3-E4FC-412B-BE33-C64B8E5A1EEB}" srcOrd="1" destOrd="0" presId="urn:microsoft.com/office/officeart/2005/8/layout/hProcess9"/>
    <dgm:cxn modelId="{78898F21-F259-417B-BABD-8AA648B4C0B0}" type="presParOf" srcId="{0769E4F3-E4FC-412B-BE33-C64B8E5A1EEB}" destId="{6A80EAC8-1812-489E-B814-397DA2BFAF29}" srcOrd="0" destOrd="0" presId="urn:microsoft.com/office/officeart/2005/8/layout/hProcess9"/>
    <dgm:cxn modelId="{FB115C1A-E9CC-46DF-95E5-1A738DDD159F}" type="presParOf" srcId="{0769E4F3-E4FC-412B-BE33-C64B8E5A1EEB}" destId="{1E7D6A8A-0FA2-434C-A67E-B08F208C0275}" srcOrd="1" destOrd="0" presId="urn:microsoft.com/office/officeart/2005/8/layout/hProcess9"/>
    <dgm:cxn modelId="{785911FC-32DF-4204-AAD3-6BD030712FAB}" type="presParOf" srcId="{0769E4F3-E4FC-412B-BE33-C64B8E5A1EEB}" destId="{8293FE43-3DD4-40B1-85E7-D1103358AA36}" srcOrd="2" destOrd="0" presId="urn:microsoft.com/office/officeart/2005/8/layout/hProcess9"/>
    <dgm:cxn modelId="{093987CD-DF24-4466-8854-7721C6A3675B}" type="presParOf" srcId="{0769E4F3-E4FC-412B-BE33-C64B8E5A1EEB}" destId="{C092331B-6371-421D-AB49-5D68FF196201}" srcOrd="3" destOrd="0" presId="urn:microsoft.com/office/officeart/2005/8/layout/hProcess9"/>
    <dgm:cxn modelId="{4111F1E1-F492-4DFA-9D80-DDB656E402CE}" type="presParOf" srcId="{0769E4F3-E4FC-412B-BE33-C64B8E5A1EEB}" destId="{7C64AA6E-C1D8-45EF-808A-74A551BBB48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CBC56A-12CE-4D8D-85C5-C1CD208E9F01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001531AD-954D-4796-889F-5D177513822D}">
      <dgm:prSet phldrT="[Text]" custT="1"/>
      <dgm:spPr>
        <a:solidFill>
          <a:srgbClr val="FFFF00">
            <a:alpha val="80000"/>
          </a:srgbClr>
        </a:solidFill>
      </dgm:spPr>
      <dgm:t>
        <a:bodyPr/>
        <a:lstStyle/>
        <a:p>
          <a:r>
            <a:rPr lang="de-DE" sz="1300" dirty="0">
              <a:latin typeface="+mn-lt"/>
            </a:rPr>
            <a:t>Freie Krankenhausfinanzierung                  (bis 1936)</a:t>
          </a:r>
        </a:p>
      </dgm:t>
    </dgm:pt>
    <dgm:pt modelId="{4180F878-D947-4329-B6D1-D042F5F11E4A}" type="parTrans" cxnId="{690BA676-1AE3-4EAA-9733-FD79808DAF3C}">
      <dgm:prSet/>
      <dgm:spPr/>
      <dgm:t>
        <a:bodyPr/>
        <a:lstStyle/>
        <a:p>
          <a:endParaRPr lang="de-DE"/>
        </a:p>
      </dgm:t>
    </dgm:pt>
    <dgm:pt modelId="{2C3C6856-48D6-46E4-9AC4-6457787691A9}" type="sibTrans" cxnId="{690BA676-1AE3-4EAA-9733-FD79808DAF3C}">
      <dgm:prSet/>
      <dgm:spPr/>
      <dgm:t>
        <a:bodyPr/>
        <a:lstStyle/>
        <a:p>
          <a:endParaRPr lang="de-DE"/>
        </a:p>
      </dgm:t>
    </dgm:pt>
    <dgm:pt modelId="{72897D74-D495-44BC-95B3-A9491EE5ECF9}">
      <dgm:prSet phldrT="[Text]" custT="1"/>
      <dgm:spPr>
        <a:solidFill>
          <a:schemeClr val="bg1">
            <a:lumMod val="20000"/>
            <a:lumOff val="80000"/>
            <a:alpha val="80000"/>
          </a:schemeClr>
        </a:solidFill>
      </dgm:spPr>
      <dgm:t>
        <a:bodyPr/>
        <a:lstStyle/>
        <a:p>
          <a:r>
            <a:rPr lang="de-DE" sz="1300" dirty="0">
              <a:latin typeface="+mn-lt"/>
            </a:rPr>
            <a:t>Monistische, staatlich regulierte Krankenhausfinanzierung                      (1936-1972)</a:t>
          </a:r>
        </a:p>
      </dgm:t>
    </dgm:pt>
    <dgm:pt modelId="{68FE9E83-CC81-4415-A512-68FDD43C3A53}" type="parTrans" cxnId="{12C0603C-01F9-42CF-8E93-5EBD993F2B9B}">
      <dgm:prSet/>
      <dgm:spPr/>
      <dgm:t>
        <a:bodyPr/>
        <a:lstStyle/>
        <a:p>
          <a:endParaRPr lang="de-DE"/>
        </a:p>
      </dgm:t>
    </dgm:pt>
    <dgm:pt modelId="{8651F725-FD62-4513-AB5D-062A47E360B2}" type="sibTrans" cxnId="{12C0603C-01F9-42CF-8E93-5EBD993F2B9B}">
      <dgm:prSet/>
      <dgm:spPr/>
      <dgm:t>
        <a:bodyPr/>
        <a:lstStyle/>
        <a:p>
          <a:endParaRPr lang="de-DE"/>
        </a:p>
      </dgm:t>
    </dgm:pt>
    <dgm:pt modelId="{36FA9E71-6605-46F5-A0B4-1DCE74D60CD4}">
      <dgm:prSet phldrT="[Text]" custT="1"/>
      <dgm:spPr>
        <a:solidFill>
          <a:srgbClr val="FF0000">
            <a:alpha val="80000"/>
          </a:srgbClr>
        </a:solidFill>
      </dgm:spPr>
      <dgm:t>
        <a:bodyPr/>
        <a:lstStyle/>
        <a:p>
          <a:r>
            <a:rPr lang="de-DE" sz="1300" dirty="0">
              <a:latin typeface="+mn-lt"/>
            </a:rPr>
            <a:t>Duale, staatlich regulierte Krankenhausfinanzierung                    (ab 1972)</a:t>
          </a:r>
        </a:p>
      </dgm:t>
    </dgm:pt>
    <dgm:pt modelId="{31329BF1-F120-457A-92DA-2534D404392E}" type="parTrans" cxnId="{294CB119-F251-47ED-BC6F-AF9096A3C4A8}">
      <dgm:prSet/>
      <dgm:spPr/>
      <dgm:t>
        <a:bodyPr/>
        <a:lstStyle/>
        <a:p>
          <a:endParaRPr lang="de-DE"/>
        </a:p>
      </dgm:t>
    </dgm:pt>
    <dgm:pt modelId="{F500A684-2090-43DE-9343-52A19C18EDA7}" type="sibTrans" cxnId="{294CB119-F251-47ED-BC6F-AF9096A3C4A8}">
      <dgm:prSet/>
      <dgm:spPr/>
      <dgm:t>
        <a:bodyPr/>
        <a:lstStyle/>
        <a:p>
          <a:endParaRPr lang="de-DE"/>
        </a:p>
      </dgm:t>
    </dgm:pt>
    <dgm:pt modelId="{10F8454E-6792-41DE-B0C7-2519DCB231DD}" type="pres">
      <dgm:prSet presAssocID="{E6CBC56A-12CE-4D8D-85C5-C1CD208E9F01}" presName="CompostProcess" presStyleCnt="0">
        <dgm:presLayoutVars>
          <dgm:dir/>
          <dgm:resizeHandles val="exact"/>
        </dgm:presLayoutVars>
      </dgm:prSet>
      <dgm:spPr/>
    </dgm:pt>
    <dgm:pt modelId="{87063AC6-BAE5-4E07-A370-BEB0F6D787A5}" type="pres">
      <dgm:prSet presAssocID="{E6CBC56A-12CE-4D8D-85C5-C1CD208E9F01}" presName="arrow" presStyleLbl="bgShp" presStyleIdx="0" presStyleCnt="1" custScaleX="117647" custLinFactNeighborX="10434" custLinFactNeighborY="-548"/>
      <dgm:spPr/>
    </dgm:pt>
    <dgm:pt modelId="{0769E4F3-E4FC-412B-BE33-C64B8E5A1EEB}" type="pres">
      <dgm:prSet presAssocID="{E6CBC56A-12CE-4D8D-85C5-C1CD208E9F01}" presName="linearProcess" presStyleCnt="0"/>
      <dgm:spPr/>
    </dgm:pt>
    <dgm:pt modelId="{6A80EAC8-1812-489E-B814-397DA2BFAF29}" type="pres">
      <dgm:prSet presAssocID="{001531AD-954D-4796-889F-5D177513822D}" presName="textNode" presStyleLbl="node1" presStyleIdx="0" presStyleCnt="3" custScaleY="2045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7D6A8A-0FA2-434C-A67E-B08F208C0275}" type="pres">
      <dgm:prSet presAssocID="{2C3C6856-48D6-46E4-9AC4-6457787691A9}" presName="sibTrans" presStyleCnt="0"/>
      <dgm:spPr/>
    </dgm:pt>
    <dgm:pt modelId="{8293FE43-3DD4-40B1-85E7-D1103358AA36}" type="pres">
      <dgm:prSet presAssocID="{72897D74-D495-44BC-95B3-A9491EE5ECF9}" presName="textNode" presStyleLbl="node1" presStyleIdx="1" presStyleCnt="3" custScaleY="204545" custLinFactNeighborX="-482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92331B-6371-421D-AB49-5D68FF196201}" type="pres">
      <dgm:prSet presAssocID="{8651F725-FD62-4513-AB5D-062A47E360B2}" presName="sibTrans" presStyleCnt="0"/>
      <dgm:spPr/>
    </dgm:pt>
    <dgm:pt modelId="{7C64AA6E-C1D8-45EF-808A-74A551BBB484}" type="pres">
      <dgm:prSet presAssocID="{36FA9E71-6605-46F5-A0B4-1DCE74D60CD4}" presName="textNode" presStyleLbl="node1" presStyleIdx="2" presStyleCnt="3" custScaleY="204545" custLinFactX="-825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94CB119-F251-47ED-BC6F-AF9096A3C4A8}" srcId="{E6CBC56A-12CE-4D8D-85C5-C1CD208E9F01}" destId="{36FA9E71-6605-46F5-A0B4-1DCE74D60CD4}" srcOrd="2" destOrd="0" parTransId="{31329BF1-F120-457A-92DA-2534D404392E}" sibTransId="{F500A684-2090-43DE-9343-52A19C18EDA7}"/>
    <dgm:cxn modelId="{71C98603-C74B-45F1-9076-F1B1FFD87603}" type="presOf" srcId="{E6CBC56A-12CE-4D8D-85C5-C1CD208E9F01}" destId="{10F8454E-6792-41DE-B0C7-2519DCB231DD}" srcOrd="0" destOrd="0" presId="urn:microsoft.com/office/officeart/2005/8/layout/hProcess9"/>
    <dgm:cxn modelId="{690BA676-1AE3-4EAA-9733-FD79808DAF3C}" srcId="{E6CBC56A-12CE-4D8D-85C5-C1CD208E9F01}" destId="{001531AD-954D-4796-889F-5D177513822D}" srcOrd="0" destOrd="0" parTransId="{4180F878-D947-4329-B6D1-D042F5F11E4A}" sibTransId="{2C3C6856-48D6-46E4-9AC4-6457787691A9}"/>
    <dgm:cxn modelId="{12C0603C-01F9-42CF-8E93-5EBD993F2B9B}" srcId="{E6CBC56A-12CE-4D8D-85C5-C1CD208E9F01}" destId="{72897D74-D495-44BC-95B3-A9491EE5ECF9}" srcOrd="1" destOrd="0" parTransId="{68FE9E83-CC81-4415-A512-68FDD43C3A53}" sibTransId="{8651F725-FD62-4513-AB5D-062A47E360B2}"/>
    <dgm:cxn modelId="{D3A089FA-AFEA-4336-840F-3E7D9A48BF9C}" type="presOf" srcId="{72897D74-D495-44BC-95B3-A9491EE5ECF9}" destId="{8293FE43-3DD4-40B1-85E7-D1103358AA36}" srcOrd="0" destOrd="0" presId="urn:microsoft.com/office/officeart/2005/8/layout/hProcess9"/>
    <dgm:cxn modelId="{32957364-B502-45C4-BA35-9DA793171DF0}" type="presOf" srcId="{001531AD-954D-4796-889F-5D177513822D}" destId="{6A80EAC8-1812-489E-B814-397DA2BFAF29}" srcOrd="0" destOrd="0" presId="urn:microsoft.com/office/officeart/2005/8/layout/hProcess9"/>
    <dgm:cxn modelId="{992097E0-5271-4964-B6BD-DA1A26131450}" type="presOf" srcId="{36FA9E71-6605-46F5-A0B4-1DCE74D60CD4}" destId="{7C64AA6E-C1D8-45EF-808A-74A551BBB484}" srcOrd="0" destOrd="0" presId="urn:microsoft.com/office/officeart/2005/8/layout/hProcess9"/>
    <dgm:cxn modelId="{5107A5F5-1F49-43EF-9D08-A5F7D18FE52B}" type="presParOf" srcId="{10F8454E-6792-41DE-B0C7-2519DCB231DD}" destId="{87063AC6-BAE5-4E07-A370-BEB0F6D787A5}" srcOrd="0" destOrd="0" presId="urn:microsoft.com/office/officeart/2005/8/layout/hProcess9"/>
    <dgm:cxn modelId="{0096EFB0-7C40-4D70-9D32-F4C7F885ABEF}" type="presParOf" srcId="{10F8454E-6792-41DE-B0C7-2519DCB231DD}" destId="{0769E4F3-E4FC-412B-BE33-C64B8E5A1EEB}" srcOrd="1" destOrd="0" presId="urn:microsoft.com/office/officeart/2005/8/layout/hProcess9"/>
    <dgm:cxn modelId="{6A036061-C1A7-4CAF-8593-6CC3F40AE4ED}" type="presParOf" srcId="{0769E4F3-E4FC-412B-BE33-C64B8E5A1EEB}" destId="{6A80EAC8-1812-489E-B814-397DA2BFAF29}" srcOrd="0" destOrd="0" presId="urn:microsoft.com/office/officeart/2005/8/layout/hProcess9"/>
    <dgm:cxn modelId="{3D250D30-1FC3-4BC1-90AD-B2D9BDD28855}" type="presParOf" srcId="{0769E4F3-E4FC-412B-BE33-C64B8E5A1EEB}" destId="{1E7D6A8A-0FA2-434C-A67E-B08F208C0275}" srcOrd="1" destOrd="0" presId="urn:microsoft.com/office/officeart/2005/8/layout/hProcess9"/>
    <dgm:cxn modelId="{1350A643-4629-47B9-AD7B-DD538974E577}" type="presParOf" srcId="{0769E4F3-E4FC-412B-BE33-C64B8E5A1EEB}" destId="{8293FE43-3DD4-40B1-85E7-D1103358AA36}" srcOrd="2" destOrd="0" presId="urn:microsoft.com/office/officeart/2005/8/layout/hProcess9"/>
    <dgm:cxn modelId="{822BEB6C-0365-461C-B47E-9B2B032FC940}" type="presParOf" srcId="{0769E4F3-E4FC-412B-BE33-C64B8E5A1EEB}" destId="{C092331B-6371-421D-AB49-5D68FF196201}" srcOrd="3" destOrd="0" presId="urn:microsoft.com/office/officeart/2005/8/layout/hProcess9"/>
    <dgm:cxn modelId="{D901E4E5-1528-4546-89C9-481A4E80B6C9}" type="presParOf" srcId="{0769E4F3-E4FC-412B-BE33-C64B8E5A1EEB}" destId="{7C64AA6E-C1D8-45EF-808A-74A551BBB48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CBC56A-12CE-4D8D-85C5-C1CD208E9F01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001531AD-954D-4796-889F-5D177513822D}">
      <dgm:prSet phldrT="[Text]" custT="1"/>
      <dgm:spPr>
        <a:solidFill>
          <a:srgbClr val="FFFF00">
            <a:alpha val="80000"/>
          </a:srgbClr>
        </a:solidFill>
      </dgm:spPr>
      <dgm:t>
        <a:bodyPr/>
        <a:lstStyle/>
        <a:p>
          <a:r>
            <a:rPr lang="de-DE" sz="1300" dirty="0">
              <a:latin typeface="+mn-lt"/>
            </a:rPr>
            <a:t>Freie Krankenhausfinanzierung              (bis 1936)</a:t>
          </a:r>
        </a:p>
      </dgm:t>
    </dgm:pt>
    <dgm:pt modelId="{4180F878-D947-4329-B6D1-D042F5F11E4A}" type="parTrans" cxnId="{690BA676-1AE3-4EAA-9733-FD79808DAF3C}">
      <dgm:prSet/>
      <dgm:spPr/>
      <dgm:t>
        <a:bodyPr/>
        <a:lstStyle/>
        <a:p>
          <a:endParaRPr lang="de-DE"/>
        </a:p>
      </dgm:t>
    </dgm:pt>
    <dgm:pt modelId="{2C3C6856-48D6-46E4-9AC4-6457787691A9}" type="sibTrans" cxnId="{690BA676-1AE3-4EAA-9733-FD79808DAF3C}">
      <dgm:prSet/>
      <dgm:spPr/>
      <dgm:t>
        <a:bodyPr/>
        <a:lstStyle/>
        <a:p>
          <a:endParaRPr lang="de-DE"/>
        </a:p>
      </dgm:t>
    </dgm:pt>
    <dgm:pt modelId="{72897D74-D495-44BC-95B3-A9491EE5ECF9}">
      <dgm:prSet phldrT="[Text]" custT="1"/>
      <dgm:spPr>
        <a:solidFill>
          <a:schemeClr val="bg1">
            <a:lumMod val="20000"/>
            <a:lumOff val="80000"/>
            <a:alpha val="80000"/>
          </a:schemeClr>
        </a:solidFill>
      </dgm:spPr>
      <dgm:t>
        <a:bodyPr/>
        <a:lstStyle/>
        <a:p>
          <a:r>
            <a:rPr lang="de-DE" sz="1300" dirty="0">
              <a:latin typeface="+mn-lt"/>
            </a:rPr>
            <a:t>Monistische, staatlich regulierte Krankenhausfinanzierung                 (1936-1972)</a:t>
          </a:r>
        </a:p>
      </dgm:t>
    </dgm:pt>
    <dgm:pt modelId="{68FE9E83-CC81-4415-A512-68FDD43C3A53}" type="parTrans" cxnId="{12C0603C-01F9-42CF-8E93-5EBD993F2B9B}">
      <dgm:prSet/>
      <dgm:spPr/>
      <dgm:t>
        <a:bodyPr/>
        <a:lstStyle/>
        <a:p>
          <a:endParaRPr lang="de-DE"/>
        </a:p>
      </dgm:t>
    </dgm:pt>
    <dgm:pt modelId="{8651F725-FD62-4513-AB5D-062A47E360B2}" type="sibTrans" cxnId="{12C0603C-01F9-42CF-8E93-5EBD993F2B9B}">
      <dgm:prSet/>
      <dgm:spPr/>
      <dgm:t>
        <a:bodyPr/>
        <a:lstStyle/>
        <a:p>
          <a:endParaRPr lang="de-DE"/>
        </a:p>
      </dgm:t>
    </dgm:pt>
    <dgm:pt modelId="{36FA9E71-6605-46F5-A0B4-1DCE74D60CD4}">
      <dgm:prSet phldrT="[Text]" custT="1"/>
      <dgm:spPr>
        <a:solidFill>
          <a:srgbClr val="FF0000">
            <a:alpha val="80000"/>
          </a:srgbClr>
        </a:solidFill>
      </dgm:spPr>
      <dgm:t>
        <a:bodyPr/>
        <a:lstStyle/>
        <a:p>
          <a:r>
            <a:rPr lang="de-DE" sz="1300" dirty="0">
              <a:latin typeface="+mn-lt"/>
            </a:rPr>
            <a:t>Duale, staatlich regulierte Krankenhausfinanzierung                       (ab 1972)</a:t>
          </a:r>
        </a:p>
      </dgm:t>
    </dgm:pt>
    <dgm:pt modelId="{31329BF1-F120-457A-92DA-2534D404392E}" type="parTrans" cxnId="{294CB119-F251-47ED-BC6F-AF9096A3C4A8}">
      <dgm:prSet/>
      <dgm:spPr/>
      <dgm:t>
        <a:bodyPr/>
        <a:lstStyle/>
        <a:p>
          <a:endParaRPr lang="de-DE"/>
        </a:p>
      </dgm:t>
    </dgm:pt>
    <dgm:pt modelId="{F500A684-2090-43DE-9343-52A19C18EDA7}" type="sibTrans" cxnId="{294CB119-F251-47ED-BC6F-AF9096A3C4A8}">
      <dgm:prSet/>
      <dgm:spPr/>
      <dgm:t>
        <a:bodyPr/>
        <a:lstStyle/>
        <a:p>
          <a:endParaRPr lang="de-DE"/>
        </a:p>
      </dgm:t>
    </dgm:pt>
    <dgm:pt modelId="{10F8454E-6792-41DE-B0C7-2519DCB231DD}" type="pres">
      <dgm:prSet presAssocID="{E6CBC56A-12CE-4D8D-85C5-C1CD208E9F01}" presName="CompostProcess" presStyleCnt="0">
        <dgm:presLayoutVars>
          <dgm:dir/>
          <dgm:resizeHandles val="exact"/>
        </dgm:presLayoutVars>
      </dgm:prSet>
      <dgm:spPr/>
    </dgm:pt>
    <dgm:pt modelId="{87063AC6-BAE5-4E07-A370-BEB0F6D787A5}" type="pres">
      <dgm:prSet presAssocID="{E6CBC56A-12CE-4D8D-85C5-C1CD208E9F01}" presName="arrow" presStyleLbl="bgShp" presStyleIdx="0" presStyleCnt="1" custScaleX="117647" custLinFactNeighborX="10434" custLinFactNeighborY="-548"/>
      <dgm:spPr/>
    </dgm:pt>
    <dgm:pt modelId="{0769E4F3-E4FC-412B-BE33-C64B8E5A1EEB}" type="pres">
      <dgm:prSet presAssocID="{E6CBC56A-12CE-4D8D-85C5-C1CD208E9F01}" presName="linearProcess" presStyleCnt="0"/>
      <dgm:spPr/>
    </dgm:pt>
    <dgm:pt modelId="{6A80EAC8-1812-489E-B814-397DA2BFAF29}" type="pres">
      <dgm:prSet presAssocID="{001531AD-954D-4796-889F-5D177513822D}" presName="textNode" presStyleLbl="node1" presStyleIdx="0" presStyleCnt="3" custScaleY="2045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7D6A8A-0FA2-434C-A67E-B08F208C0275}" type="pres">
      <dgm:prSet presAssocID="{2C3C6856-48D6-46E4-9AC4-6457787691A9}" presName="sibTrans" presStyleCnt="0"/>
      <dgm:spPr/>
    </dgm:pt>
    <dgm:pt modelId="{8293FE43-3DD4-40B1-85E7-D1103358AA36}" type="pres">
      <dgm:prSet presAssocID="{72897D74-D495-44BC-95B3-A9491EE5ECF9}" presName="textNode" presStyleLbl="node1" presStyleIdx="1" presStyleCnt="3" custScaleY="204545" custLinFactNeighborX="-482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92331B-6371-421D-AB49-5D68FF196201}" type="pres">
      <dgm:prSet presAssocID="{8651F725-FD62-4513-AB5D-062A47E360B2}" presName="sibTrans" presStyleCnt="0"/>
      <dgm:spPr/>
    </dgm:pt>
    <dgm:pt modelId="{7C64AA6E-C1D8-45EF-808A-74A551BBB484}" type="pres">
      <dgm:prSet presAssocID="{36FA9E71-6605-46F5-A0B4-1DCE74D60CD4}" presName="textNode" presStyleLbl="node1" presStyleIdx="2" presStyleCnt="3" custScaleY="204545" custLinFactX="-825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94CB119-F251-47ED-BC6F-AF9096A3C4A8}" srcId="{E6CBC56A-12CE-4D8D-85C5-C1CD208E9F01}" destId="{36FA9E71-6605-46F5-A0B4-1DCE74D60CD4}" srcOrd="2" destOrd="0" parTransId="{31329BF1-F120-457A-92DA-2534D404392E}" sibTransId="{F500A684-2090-43DE-9343-52A19C18EDA7}"/>
    <dgm:cxn modelId="{9DF41D4B-B6BF-4010-8682-F604BE3AA9D8}" type="presOf" srcId="{E6CBC56A-12CE-4D8D-85C5-C1CD208E9F01}" destId="{10F8454E-6792-41DE-B0C7-2519DCB231DD}" srcOrd="0" destOrd="0" presId="urn:microsoft.com/office/officeart/2005/8/layout/hProcess9"/>
    <dgm:cxn modelId="{690BA676-1AE3-4EAA-9733-FD79808DAF3C}" srcId="{E6CBC56A-12CE-4D8D-85C5-C1CD208E9F01}" destId="{001531AD-954D-4796-889F-5D177513822D}" srcOrd="0" destOrd="0" parTransId="{4180F878-D947-4329-B6D1-D042F5F11E4A}" sibTransId="{2C3C6856-48D6-46E4-9AC4-6457787691A9}"/>
    <dgm:cxn modelId="{198330BD-7534-4457-80C5-A195766B1D1A}" type="presOf" srcId="{72897D74-D495-44BC-95B3-A9491EE5ECF9}" destId="{8293FE43-3DD4-40B1-85E7-D1103358AA36}" srcOrd="0" destOrd="0" presId="urn:microsoft.com/office/officeart/2005/8/layout/hProcess9"/>
    <dgm:cxn modelId="{12C0603C-01F9-42CF-8E93-5EBD993F2B9B}" srcId="{E6CBC56A-12CE-4D8D-85C5-C1CD208E9F01}" destId="{72897D74-D495-44BC-95B3-A9491EE5ECF9}" srcOrd="1" destOrd="0" parTransId="{68FE9E83-CC81-4415-A512-68FDD43C3A53}" sibTransId="{8651F725-FD62-4513-AB5D-062A47E360B2}"/>
    <dgm:cxn modelId="{06293FCB-2DA2-4D22-AD1E-42BE1FF8F721}" type="presOf" srcId="{36FA9E71-6605-46F5-A0B4-1DCE74D60CD4}" destId="{7C64AA6E-C1D8-45EF-808A-74A551BBB484}" srcOrd="0" destOrd="0" presId="urn:microsoft.com/office/officeart/2005/8/layout/hProcess9"/>
    <dgm:cxn modelId="{DD463D63-220A-4240-B388-E2B4A2301EB8}" type="presOf" srcId="{001531AD-954D-4796-889F-5D177513822D}" destId="{6A80EAC8-1812-489E-B814-397DA2BFAF29}" srcOrd="0" destOrd="0" presId="urn:microsoft.com/office/officeart/2005/8/layout/hProcess9"/>
    <dgm:cxn modelId="{4D4C7FCD-4154-41C9-8A79-85D83C29CDFC}" type="presParOf" srcId="{10F8454E-6792-41DE-B0C7-2519DCB231DD}" destId="{87063AC6-BAE5-4E07-A370-BEB0F6D787A5}" srcOrd="0" destOrd="0" presId="urn:microsoft.com/office/officeart/2005/8/layout/hProcess9"/>
    <dgm:cxn modelId="{FF08E469-AD57-412D-A062-F55EE3297D9F}" type="presParOf" srcId="{10F8454E-6792-41DE-B0C7-2519DCB231DD}" destId="{0769E4F3-E4FC-412B-BE33-C64B8E5A1EEB}" srcOrd="1" destOrd="0" presId="urn:microsoft.com/office/officeart/2005/8/layout/hProcess9"/>
    <dgm:cxn modelId="{4D12586E-FF01-4D49-BA93-4AD813AB4407}" type="presParOf" srcId="{0769E4F3-E4FC-412B-BE33-C64B8E5A1EEB}" destId="{6A80EAC8-1812-489E-B814-397DA2BFAF29}" srcOrd="0" destOrd="0" presId="urn:microsoft.com/office/officeart/2005/8/layout/hProcess9"/>
    <dgm:cxn modelId="{FAAD53C1-BEE7-4262-8F4E-2C97757BA7F7}" type="presParOf" srcId="{0769E4F3-E4FC-412B-BE33-C64B8E5A1EEB}" destId="{1E7D6A8A-0FA2-434C-A67E-B08F208C0275}" srcOrd="1" destOrd="0" presId="urn:microsoft.com/office/officeart/2005/8/layout/hProcess9"/>
    <dgm:cxn modelId="{48E00A2C-7289-4CC5-8082-5A99DFD4BBF0}" type="presParOf" srcId="{0769E4F3-E4FC-412B-BE33-C64B8E5A1EEB}" destId="{8293FE43-3DD4-40B1-85E7-D1103358AA36}" srcOrd="2" destOrd="0" presId="urn:microsoft.com/office/officeart/2005/8/layout/hProcess9"/>
    <dgm:cxn modelId="{1BA5DCBE-A3F1-40B8-B2F7-78F44410FBA9}" type="presParOf" srcId="{0769E4F3-E4FC-412B-BE33-C64B8E5A1EEB}" destId="{C092331B-6371-421D-AB49-5D68FF196201}" srcOrd="3" destOrd="0" presId="urn:microsoft.com/office/officeart/2005/8/layout/hProcess9"/>
    <dgm:cxn modelId="{007051E1-797A-4D9C-96EA-A8CACCAD5583}" type="presParOf" srcId="{0769E4F3-E4FC-412B-BE33-C64B8E5A1EEB}" destId="{7C64AA6E-C1D8-45EF-808A-74A551BBB48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CBC56A-12CE-4D8D-85C5-C1CD208E9F01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001531AD-954D-4796-889F-5D177513822D}">
      <dgm:prSet phldrT="[Text]" custT="1"/>
      <dgm:spPr>
        <a:solidFill>
          <a:srgbClr val="FFFF00">
            <a:alpha val="80000"/>
          </a:srgbClr>
        </a:solidFill>
      </dgm:spPr>
      <dgm:t>
        <a:bodyPr/>
        <a:lstStyle/>
        <a:p>
          <a:r>
            <a:rPr lang="de-DE" sz="1300" dirty="0">
              <a:latin typeface="+mn-lt"/>
            </a:rPr>
            <a:t>Freie Krankenhausfinanzierung                (bis 1936)</a:t>
          </a:r>
        </a:p>
      </dgm:t>
    </dgm:pt>
    <dgm:pt modelId="{4180F878-D947-4329-B6D1-D042F5F11E4A}" type="parTrans" cxnId="{690BA676-1AE3-4EAA-9733-FD79808DAF3C}">
      <dgm:prSet/>
      <dgm:spPr/>
      <dgm:t>
        <a:bodyPr/>
        <a:lstStyle/>
        <a:p>
          <a:endParaRPr lang="de-DE"/>
        </a:p>
      </dgm:t>
    </dgm:pt>
    <dgm:pt modelId="{2C3C6856-48D6-46E4-9AC4-6457787691A9}" type="sibTrans" cxnId="{690BA676-1AE3-4EAA-9733-FD79808DAF3C}">
      <dgm:prSet/>
      <dgm:spPr/>
      <dgm:t>
        <a:bodyPr/>
        <a:lstStyle/>
        <a:p>
          <a:endParaRPr lang="de-DE"/>
        </a:p>
      </dgm:t>
    </dgm:pt>
    <dgm:pt modelId="{72897D74-D495-44BC-95B3-A9491EE5ECF9}">
      <dgm:prSet phldrT="[Text]" custT="1"/>
      <dgm:spPr>
        <a:solidFill>
          <a:schemeClr val="bg1">
            <a:lumMod val="20000"/>
            <a:lumOff val="80000"/>
            <a:alpha val="80000"/>
          </a:schemeClr>
        </a:solidFill>
      </dgm:spPr>
      <dgm:t>
        <a:bodyPr/>
        <a:lstStyle/>
        <a:p>
          <a:r>
            <a:rPr lang="de-DE" sz="1300" dirty="0">
              <a:latin typeface="+mn-lt"/>
            </a:rPr>
            <a:t>Monistische, staatlich regulierte Krankenhausfinanzierung                         (1936-1972)</a:t>
          </a:r>
        </a:p>
      </dgm:t>
    </dgm:pt>
    <dgm:pt modelId="{68FE9E83-CC81-4415-A512-68FDD43C3A53}" type="parTrans" cxnId="{12C0603C-01F9-42CF-8E93-5EBD993F2B9B}">
      <dgm:prSet/>
      <dgm:spPr/>
      <dgm:t>
        <a:bodyPr/>
        <a:lstStyle/>
        <a:p>
          <a:endParaRPr lang="de-DE"/>
        </a:p>
      </dgm:t>
    </dgm:pt>
    <dgm:pt modelId="{8651F725-FD62-4513-AB5D-062A47E360B2}" type="sibTrans" cxnId="{12C0603C-01F9-42CF-8E93-5EBD993F2B9B}">
      <dgm:prSet/>
      <dgm:spPr/>
      <dgm:t>
        <a:bodyPr/>
        <a:lstStyle/>
        <a:p>
          <a:endParaRPr lang="de-DE"/>
        </a:p>
      </dgm:t>
    </dgm:pt>
    <dgm:pt modelId="{36FA9E71-6605-46F5-A0B4-1DCE74D60CD4}">
      <dgm:prSet phldrT="[Text]" custT="1"/>
      <dgm:spPr>
        <a:solidFill>
          <a:srgbClr val="FF0000">
            <a:alpha val="80000"/>
          </a:srgbClr>
        </a:solidFill>
      </dgm:spPr>
      <dgm:t>
        <a:bodyPr/>
        <a:lstStyle/>
        <a:p>
          <a:r>
            <a:rPr lang="de-DE" sz="1300" dirty="0">
              <a:latin typeface="+mn-lt"/>
            </a:rPr>
            <a:t>Duale, staatlich regulierte Krankenhausfinanzierung                        (ab 1972)</a:t>
          </a:r>
        </a:p>
      </dgm:t>
    </dgm:pt>
    <dgm:pt modelId="{31329BF1-F120-457A-92DA-2534D404392E}" type="parTrans" cxnId="{294CB119-F251-47ED-BC6F-AF9096A3C4A8}">
      <dgm:prSet/>
      <dgm:spPr/>
      <dgm:t>
        <a:bodyPr/>
        <a:lstStyle/>
        <a:p>
          <a:endParaRPr lang="de-DE"/>
        </a:p>
      </dgm:t>
    </dgm:pt>
    <dgm:pt modelId="{F500A684-2090-43DE-9343-52A19C18EDA7}" type="sibTrans" cxnId="{294CB119-F251-47ED-BC6F-AF9096A3C4A8}">
      <dgm:prSet/>
      <dgm:spPr/>
      <dgm:t>
        <a:bodyPr/>
        <a:lstStyle/>
        <a:p>
          <a:endParaRPr lang="de-DE"/>
        </a:p>
      </dgm:t>
    </dgm:pt>
    <dgm:pt modelId="{10F8454E-6792-41DE-B0C7-2519DCB231DD}" type="pres">
      <dgm:prSet presAssocID="{E6CBC56A-12CE-4D8D-85C5-C1CD208E9F01}" presName="CompostProcess" presStyleCnt="0">
        <dgm:presLayoutVars>
          <dgm:dir/>
          <dgm:resizeHandles val="exact"/>
        </dgm:presLayoutVars>
      </dgm:prSet>
      <dgm:spPr/>
    </dgm:pt>
    <dgm:pt modelId="{87063AC6-BAE5-4E07-A370-BEB0F6D787A5}" type="pres">
      <dgm:prSet presAssocID="{E6CBC56A-12CE-4D8D-85C5-C1CD208E9F01}" presName="arrow" presStyleLbl="bgShp" presStyleIdx="0" presStyleCnt="1" custScaleX="117647" custLinFactNeighborX="0" custLinFactNeighborY="622"/>
      <dgm:spPr/>
    </dgm:pt>
    <dgm:pt modelId="{0769E4F3-E4FC-412B-BE33-C64B8E5A1EEB}" type="pres">
      <dgm:prSet presAssocID="{E6CBC56A-12CE-4D8D-85C5-C1CD208E9F01}" presName="linearProcess" presStyleCnt="0"/>
      <dgm:spPr/>
    </dgm:pt>
    <dgm:pt modelId="{6A80EAC8-1812-489E-B814-397DA2BFAF29}" type="pres">
      <dgm:prSet presAssocID="{001531AD-954D-4796-889F-5D177513822D}" presName="textNode" presStyleLbl="node1" presStyleIdx="0" presStyleCnt="3" custScaleY="2045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7D6A8A-0FA2-434C-A67E-B08F208C0275}" type="pres">
      <dgm:prSet presAssocID="{2C3C6856-48D6-46E4-9AC4-6457787691A9}" presName="sibTrans" presStyleCnt="0"/>
      <dgm:spPr/>
    </dgm:pt>
    <dgm:pt modelId="{8293FE43-3DD4-40B1-85E7-D1103358AA36}" type="pres">
      <dgm:prSet presAssocID="{72897D74-D495-44BC-95B3-A9491EE5ECF9}" presName="textNode" presStyleLbl="node1" presStyleIdx="1" presStyleCnt="3" custScaleY="204545" custLinFactNeighborX="-482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92331B-6371-421D-AB49-5D68FF196201}" type="pres">
      <dgm:prSet presAssocID="{8651F725-FD62-4513-AB5D-062A47E360B2}" presName="sibTrans" presStyleCnt="0"/>
      <dgm:spPr/>
    </dgm:pt>
    <dgm:pt modelId="{7C64AA6E-C1D8-45EF-808A-74A551BBB484}" type="pres">
      <dgm:prSet presAssocID="{36FA9E71-6605-46F5-A0B4-1DCE74D60CD4}" presName="textNode" presStyleLbl="node1" presStyleIdx="2" presStyleCnt="3" custScaleY="204545" custLinFactX="-825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559977-9508-40CF-A1AA-E22CFDEBA126}" type="presOf" srcId="{72897D74-D495-44BC-95B3-A9491EE5ECF9}" destId="{8293FE43-3DD4-40B1-85E7-D1103358AA36}" srcOrd="0" destOrd="0" presId="urn:microsoft.com/office/officeart/2005/8/layout/hProcess9"/>
    <dgm:cxn modelId="{E093AD13-9B2E-4E36-8E62-335F6344B24D}" type="presOf" srcId="{001531AD-954D-4796-889F-5D177513822D}" destId="{6A80EAC8-1812-489E-B814-397DA2BFAF29}" srcOrd="0" destOrd="0" presId="urn:microsoft.com/office/officeart/2005/8/layout/hProcess9"/>
    <dgm:cxn modelId="{294CB119-F251-47ED-BC6F-AF9096A3C4A8}" srcId="{E6CBC56A-12CE-4D8D-85C5-C1CD208E9F01}" destId="{36FA9E71-6605-46F5-A0B4-1DCE74D60CD4}" srcOrd="2" destOrd="0" parTransId="{31329BF1-F120-457A-92DA-2534D404392E}" sibTransId="{F500A684-2090-43DE-9343-52A19C18EDA7}"/>
    <dgm:cxn modelId="{690BA676-1AE3-4EAA-9733-FD79808DAF3C}" srcId="{E6CBC56A-12CE-4D8D-85C5-C1CD208E9F01}" destId="{001531AD-954D-4796-889F-5D177513822D}" srcOrd="0" destOrd="0" parTransId="{4180F878-D947-4329-B6D1-D042F5F11E4A}" sibTransId="{2C3C6856-48D6-46E4-9AC4-6457787691A9}"/>
    <dgm:cxn modelId="{12C0603C-01F9-42CF-8E93-5EBD993F2B9B}" srcId="{E6CBC56A-12CE-4D8D-85C5-C1CD208E9F01}" destId="{72897D74-D495-44BC-95B3-A9491EE5ECF9}" srcOrd="1" destOrd="0" parTransId="{68FE9E83-CC81-4415-A512-68FDD43C3A53}" sibTransId="{8651F725-FD62-4513-AB5D-062A47E360B2}"/>
    <dgm:cxn modelId="{776D4B46-608B-4BE9-88D2-1A10A71FF734}" type="presOf" srcId="{36FA9E71-6605-46F5-A0B4-1DCE74D60CD4}" destId="{7C64AA6E-C1D8-45EF-808A-74A551BBB484}" srcOrd="0" destOrd="0" presId="urn:microsoft.com/office/officeart/2005/8/layout/hProcess9"/>
    <dgm:cxn modelId="{902B3DA6-FA2F-4638-B133-6DC1A6E595DF}" type="presOf" srcId="{E6CBC56A-12CE-4D8D-85C5-C1CD208E9F01}" destId="{10F8454E-6792-41DE-B0C7-2519DCB231DD}" srcOrd="0" destOrd="0" presId="urn:microsoft.com/office/officeart/2005/8/layout/hProcess9"/>
    <dgm:cxn modelId="{2FA6A727-8EB7-4030-8F3C-7EA3C0BDE5F3}" type="presParOf" srcId="{10F8454E-6792-41DE-B0C7-2519DCB231DD}" destId="{87063AC6-BAE5-4E07-A370-BEB0F6D787A5}" srcOrd="0" destOrd="0" presId="urn:microsoft.com/office/officeart/2005/8/layout/hProcess9"/>
    <dgm:cxn modelId="{41E3EB82-C8E2-4303-A783-C8985322C026}" type="presParOf" srcId="{10F8454E-6792-41DE-B0C7-2519DCB231DD}" destId="{0769E4F3-E4FC-412B-BE33-C64B8E5A1EEB}" srcOrd="1" destOrd="0" presId="urn:microsoft.com/office/officeart/2005/8/layout/hProcess9"/>
    <dgm:cxn modelId="{11AC7C09-80EF-4534-930B-8D035CB94AC8}" type="presParOf" srcId="{0769E4F3-E4FC-412B-BE33-C64B8E5A1EEB}" destId="{6A80EAC8-1812-489E-B814-397DA2BFAF29}" srcOrd="0" destOrd="0" presId="urn:microsoft.com/office/officeart/2005/8/layout/hProcess9"/>
    <dgm:cxn modelId="{E83529E3-8705-4A19-B0C8-088A92E33D10}" type="presParOf" srcId="{0769E4F3-E4FC-412B-BE33-C64B8E5A1EEB}" destId="{1E7D6A8A-0FA2-434C-A67E-B08F208C0275}" srcOrd="1" destOrd="0" presId="urn:microsoft.com/office/officeart/2005/8/layout/hProcess9"/>
    <dgm:cxn modelId="{DBA0C96A-3F25-4387-8EF2-13160CBFF3EF}" type="presParOf" srcId="{0769E4F3-E4FC-412B-BE33-C64B8E5A1EEB}" destId="{8293FE43-3DD4-40B1-85E7-D1103358AA36}" srcOrd="2" destOrd="0" presId="urn:microsoft.com/office/officeart/2005/8/layout/hProcess9"/>
    <dgm:cxn modelId="{50364E58-0467-47EC-B82E-D371E0DE589C}" type="presParOf" srcId="{0769E4F3-E4FC-412B-BE33-C64B8E5A1EEB}" destId="{C092331B-6371-421D-AB49-5D68FF196201}" srcOrd="3" destOrd="0" presId="urn:microsoft.com/office/officeart/2005/8/layout/hProcess9"/>
    <dgm:cxn modelId="{6FF692B3-8EDF-4D42-B785-E39D1458001A}" type="presParOf" srcId="{0769E4F3-E4FC-412B-BE33-C64B8E5A1EEB}" destId="{7C64AA6E-C1D8-45EF-808A-74A551BBB48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29BA489-B544-42FC-BF87-BBB62CCF9F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531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1C0614F4-72D6-4F4A-9F26-BDEBF0383E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284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A3308-A017-41A6-95AC-288F6BC4D48B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7892F-4E51-488D-839B-17E7A4B67A9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70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BAF3-BC55-4867-A3F6-0F02E635F72D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82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1318-3EE7-4146-B69A-06A16867CCC7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7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20A9-0BE2-4961-9AB9-DCEC0544C664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3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D13A-2807-46B0-9802-01B3842039A0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2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4F83-A37E-447C-9E86-DF17492DC360}" type="datetime1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8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D1-D250-493D-80F4-9303DB4E3184}" type="datetime1">
              <a:rPr lang="de-DE" smtClean="0"/>
              <a:t>03.08.2023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9128-6F6F-49ED-AD26-E512D8E8664E}" type="datetime1">
              <a:rPr lang="de-DE" smtClean="0"/>
              <a:t>03.08.2023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0CC7-2C4D-4DD4-8B4E-3F12303D233D}" type="datetime1">
              <a:rPr lang="de-DE" smtClean="0"/>
              <a:t>03.08.2023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42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C015-9AD9-47FC-917D-2BB1D39E1F51}" type="datetime1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9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B8AD-62C2-4C16-959E-258EF41330B5}" type="datetime1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1EE89-29AD-45EB-A5D7-4280E9F5F10B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73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3b-1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03"/>
    </mc:Choice>
    <mc:Fallback xmlns="">
      <p:transition spd="slow" advTm="810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Exkurs: Ausgrenzung jüdischer </a:t>
            </a:r>
            <a:r>
              <a:rPr lang="de-DE" dirty="0" smtClean="0"/>
              <a:t>Ärzt*innen </a:t>
            </a:r>
            <a:r>
              <a:rPr lang="de-DE" dirty="0"/>
              <a:t>in Nationalsozialismus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7.4.1933: „Gesetz zur Wiederherstellung des Berufsbeamtentums“</a:t>
            </a:r>
          </a:p>
          <a:p>
            <a:pPr lvl="1"/>
            <a:r>
              <a:rPr lang="de-DE" dirty="0"/>
              <a:t>Systematische Entlassung aller s.g. „Nicht-Arier“ von staatlichen Einrichtungen</a:t>
            </a:r>
          </a:p>
          <a:p>
            <a:r>
              <a:rPr lang="de-DE" dirty="0"/>
              <a:t>1.1.1938: Entzug der Kassenzulassung für s.g. „Nicht-Arier“</a:t>
            </a:r>
          </a:p>
          <a:p>
            <a:r>
              <a:rPr lang="de-DE" dirty="0"/>
              <a:t>30.9.1939: Entzug der Approbation für s.g. „Nicht-Arier“</a:t>
            </a:r>
          </a:p>
          <a:p>
            <a:r>
              <a:rPr lang="de-DE" dirty="0"/>
              <a:t>Schätzungen: 1500 ermordete jüdische </a:t>
            </a:r>
            <a:r>
              <a:rPr lang="de-DE" dirty="0" smtClean="0"/>
              <a:t>Ärzt*innen</a:t>
            </a:r>
            <a:endParaRPr lang="de-DE" dirty="0"/>
          </a:p>
          <a:p>
            <a:endParaRPr lang="de-DE" sz="1000" dirty="0"/>
          </a:p>
          <a:p>
            <a:r>
              <a:rPr lang="de-DE" sz="1000" dirty="0"/>
              <a:t>Quelle: </a:t>
            </a:r>
            <a:r>
              <a:rPr lang="de-DE" sz="1000" dirty="0" err="1"/>
              <a:t>Doetz</a:t>
            </a:r>
            <a:r>
              <a:rPr lang="de-DE" sz="1000" dirty="0"/>
              <a:t> &amp; </a:t>
            </a:r>
            <a:r>
              <a:rPr lang="de-DE" sz="1000" dirty="0" err="1"/>
              <a:t>Kopke</a:t>
            </a:r>
            <a:r>
              <a:rPr lang="de-DE" sz="1000" dirty="0"/>
              <a:t> (2014): Ende des jüdischen </a:t>
            </a:r>
            <a:r>
              <a:rPr lang="de-DE" sz="1000" dirty="0" err="1"/>
              <a:t>Arzttums</a:t>
            </a:r>
            <a:r>
              <a:rPr lang="de-DE" sz="1000" dirty="0"/>
              <a:t>. Gesundheitswirtschaft, No. 2, Vol. 8, S. 52-54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14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40"/>
    </mc:Choice>
    <mc:Fallback xmlns="">
      <p:transition spd="slow" advTm="7174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>
                <a:cs typeface="Times New Roman" pitchFamily="18" charset="0"/>
              </a:rPr>
              <a:t>Monistische Finanzierung (1936-1972</a:t>
            </a:r>
            <a:r>
              <a:rPr lang="de-DE" sz="4000" dirty="0"/>
              <a:t>)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Times New Roman" pitchFamily="18" charset="0"/>
              </a:rPr>
              <a:t>Preisstoppverordnung (16.11.1936), Verordnung über das Verbot von Preiserhöhungen</a:t>
            </a:r>
          </a:p>
          <a:p>
            <a:pPr lvl="1" eaLnBrk="1" hangingPunct="1">
              <a:defRPr/>
            </a:pPr>
            <a:r>
              <a:rPr lang="de-DE">
                <a:cs typeface="Times New Roman" pitchFamily="18" charset="0"/>
              </a:rPr>
              <a:t>Erstmaliger Eingriff des Staates in Preise des Gesundheitswesens </a:t>
            </a:r>
          </a:p>
          <a:p>
            <a:pPr lvl="1" eaLnBrk="1" hangingPunct="1">
              <a:defRPr/>
            </a:pPr>
            <a:r>
              <a:rPr lang="de-DE">
                <a:cs typeface="Times New Roman" pitchFamily="18" charset="0"/>
              </a:rPr>
              <a:t>Folge: Preisstopp führte zur Unterfinanzierung des Gesundheitswesens, kein weiterer Ausbau der Krankenhäuser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746"/>
    </mc:Choice>
    <mc:Fallback xmlns="">
      <p:transition spd="slow" advTm="5274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/>
              <a:t>Monistische Finanzierung (1936-1972)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382000" cy="43922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Preisfreigabeverordnung (26.06.1948)</a:t>
            </a:r>
            <a:r>
              <a:rPr lang="de-DE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Krankenhäuser konnten wieder freie Preise mit Krankenkassen verhandeln</a:t>
            </a:r>
            <a:r>
              <a:rPr lang="de-DE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Problem: Widerspruch der Sozialversicherungsträger</a:t>
            </a:r>
            <a:r>
              <a:rPr lang="de-DE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Pflegesatzanordnung (18.12.1948),</a:t>
            </a:r>
            <a:br>
              <a:rPr lang="de-DE" dirty="0">
                <a:cs typeface="Times New Roman" pitchFamily="18" charset="0"/>
              </a:rPr>
            </a:br>
            <a:r>
              <a:rPr lang="de-DE" dirty="0">
                <a:cs typeface="Times New Roman" pitchFamily="18" charset="0"/>
              </a:rPr>
              <a:t>„Anordnung über Pflegesätze der Kranken- und Heilanstalten und sonstigen pflegerischen Anstalten aller Art“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Preisfixierung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Vorgabe der (einfachen) Kalkulationsregeln zur Preisbestimmung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515"/>
    </mc:Choice>
    <mc:Fallback xmlns="">
      <p:transition spd="slow" advTm="1685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8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/>
              <a:t>Monistische Finanzierung (1936-1972)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3000" dirty="0">
                <a:cs typeface="Times New Roman" pitchFamily="18" charset="0"/>
              </a:rPr>
              <a:t>Verordnung über Pflegesätze von Krankenanstalten (9.9.1954)</a:t>
            </a:r>
            <a:r>
              <a:rPr lang="de-DE" sz="28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600" dirty="0">
                <a:cs typeface="Times New Roman" pitchFamily="18" charset="0"/>
              </a:rPr>
              <a:t>Beschränkung der Pflegesätze und der pflegesatzfähigen Aufwendungen</a:t>
            </a:r>
            <a:r>
              <a:rPr lang="de-DE" sz="26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600" dirty="0">
                <a:cs typeface="Times New Roman" pitchFamily="18" charset="0"/>
              </a:rPr>
              <a:t>Folge: Selbstkosten wurden nicht gedeckt </a:t>
            </a:r>
            <a:br>
              <a:rPr lang="de-DE" sz="2600" dirty="0">
                <a:cs typeface="Times New Roman" pitchFamily="18" charset="0"/>
              </a:rPr>
            </a:br>
            <a:r>
              <a:rPr lang="de-DE" sz="2600" dirty="0">
                <a:cs typeface="Times New Roman" pitchFamily="18" charset="0"/>
              </a:rPr>
              <a:t>(allein 1966 entstand eine Deckungslücke von 840 Mio. DM), </a:t>
            </a:r>
            <a:br>
              <a:rPr lang="de-DE" sz="2600" dirty="0">
                <a:cs typeface="Times New Roman" pitchFamily="18" charset="0"/>
              </a:rPr>
            </a:br>
            <a:r>
              <a:rPr lang="de-DE" sz="2600" dirty="0">
                <a:cs typeface="Times New Roman" pitchFamily="18" charset="0"/>
              </a:rPr>
              <a:t>Bund erkennt seine Bedeutung für die Finanzierung von Krankenhäusern, Einsetzung der Krankenhaus-</a:t>
            </a:r>
            <a:r>
              <a:rPr lang="de-DE" sz="2600" dirty="0" err="1">
                <a:cs typeface="Times New Roman" pitchFamily="18" charset="0"/>
              </a:rPr>
              <a:t>Enquète</a:t>
            </a:r>
            <a:r>
              <a:rPr lang="de-DE" sz="2600" dirty="0">
                <a:cs typeface="Times New Roman" pitchFamily="18" charset="0"/>
              </a:rPr>
              <a:t> (19.5.1969)</a:t>
            </a:r>
            <a:r>
              <a:rPr lang="de-DE" sz="2400" dirty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3000" dirty="0">
                <a:cs typeface="Times New Roman" pitchFamily="18" charset="0"/>
              </a:rPr>
              <a:t>Grundgesetzänderung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600" dirty="0">
                <a:cs typeface="Times New Roman" pitchFamily="18" charset="0"/>
              </a:rPr>
              <a:t>Einführung der konkurrierenden Gesetzgebung (12.5.1969), Länder erhalten Zuständigkeit für Gesundheitswesen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120"/>
    </mc:Choice>
    <mc:Fallback xmlns="">
      <p:transition spd="slow" advTm="11412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3 Grundlagen der Finanzierung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3.1 Typologie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	3.1.1 </a:t>
            </a:r>
            <a:r>
              <a:rPr lang="de-DE" sz="1600" dirty="0">
                <a:effectLst/>
                <a:cs typeface="Times New Roman" pitchFamily="18" charset="0"/>
              </a:rPr>
              <a:t>Unterscheidung nach Art der Leistung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3.1.2 Unterscheidung nach der Finanzierung </a:t>
            </a:r>
            <a:r>
              <a:rPr lang="de-DE" sz="1600" dirty="0" err="1">
                <a:effectLst/>
                <a:cs typeface="Times New Roman" pitchFamily="18" charset="0"/>
              </a:rPr>
              <a:t>d.L</a:t>
            </a:r>
            <a:r>
              <a:rPr lang="de-DE" sz="1600" dirty="0">
                <a:effectLst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3.2 Finanzierungsoptionen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3.2.1 Monistische versus duale Finanzierung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3.2.2 Pflegesätze versus pauschalierte Finanzierung 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3.2.3 Budgetierung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rgbClr val="FF0000"/>
                </a:solidFill>
              </a:rPr>
              <a:t>3.3 Geschichte der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</a:t>
            </a:r>
            <a:r>
              <a:rPr lang="de-DE" sz="2800" dirty="0">
                <a:solidFill>
                  <a:srgbClr val="FF0000"/>
                </a:solidFill>
              </a:rPr>
              <a:t>	- Teil 1: Monistische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- Teil 2: Duale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- Teil 3: Diagnosis Related Groups</a:t>
            </a:r>
          </a:p>
          <a:p>
            <a:pPr>
              <a:buNone/>
              <a:defRPr/>
            </a:pPr>
            <a:r>
              <a:rPr lang="de-DE" sz="2800" dirty="0"/>
              <a:t>		- Teil 4: Aktuelle Entwicklungen</a:t>
            </a:r>
            <a:endParaRPr lang="de-DE" sz="2800" dirty="0">
              <a:solidFill>
                <a:srgbClr val="00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8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496"/>
    </mc:Choice>
    <mc:Fallback xmlns="">
      <p:transition spd="slow" advTm="7549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3 Grundlagen der Finanzierung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3.1 Typologie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	3.1.1 </a:t>
            </a:r>
            <a:r>
              <a:rPr lang="de-DE" sz="1600" dirty="0">
                <a:effectLst/>
                <a:cs typeface="Times New Roman" pitchFamily="18" charset="0"/>
              </a:rPr>
              <a:t>Unterscheidung nach Art der Leistung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3.1.2 Unterscheidung nach der Finanzierung </a:t>
            </a:r>
            <a:r>
              <a:rPr lang="de-DE" sz="1600">
                <a:effectLst/>
                <a:cs typeface="Times New Roman" pitchFamily="18" charset="0"/>
              </a:rPr>
              <a:t>der Leistung</a:t>
            </a:r>
            <a:endParaRPr lang="de-DE" sz="1600" dirty="0">
              <a:effectLst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3.2 Finanzierungsoptionen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3.2.1 Monistische versus duale Finanzierung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3.2.2 Pflegesätze versus pauschalierte Finanzierung 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3.2.3 Budgetierung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rgbClr val="FF0000"/>
                </a:solidFill>
              </a:rPr>
              <a:t>3.3 Geschichte der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</a:t>
            </a:r>
            <a:r>
              <a:rPr lang="de-DE" sz="2800" dirty="0">
                <a:solidFill>
                  <a:srgbClr val="FF0000"/>
                </a:solidFill>
              </a:rPr>
              <a:t>	- Teil 1: Monistische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- Teil 2: Duale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- Teil 3: Diagnosis Related Groups</a:t>
            </a:r>
          </a:p>
          <a:p>
            <a:pPr>
              <a:buNone/>
              <a:defRPr/>
            </a:pPr>
            <a:r>
              <a:rPr lang="de-DE" sz="2800" dirty="0"/>
              <a:t>		- Teil 4: Aktuelle Entwicklungen</a:t>
            </a:r>
            <a:endParaRPr lang="de-DE" sz="2800" dirty="0">
              <a:solidFill>
                <a:srgbClr val="00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861"/>
    </mc:Choice>
    <mc:Fallback xmlns="">
      <p:transition spd="slow" advTm="8986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2100"/>
            <a:ext cx="8686800" cy="1384300"/>
          </a:xfrm>
        </p:spPr>
        <p:txBody>
          <a:bodyPr/>
          <a:lstStyle/>
          <a:p>
            <a:pPr defTabSz="1435100" eaLnBrk="1" hangingPunct="1">
              <a:defRPr/>
            </a:pPr>
            <a:r>
              <a:rPr lang="de-DE" sz="4000">
                <a:cs typeface="Times New Roman" pitchFamily="18" charset="0"/>
              </a:rPr>
              <a:t>Geschichte der Krankenhausfinanzierung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dirty="0">
                <a:cs typeface="Times New Roman" pitchFamily="18" charset="0"/>
              </a:rPr>
              <a:t>Überblick</a:t>
            </a:r>
          </a:p>
          <a:p>
            <a:pPr lvl="1" eaLnBrk="1" hangingPunct="1">
              <a:defRPr/>
            </a:pPr>
            <a:r>
              <a:rPr lang="de-DE" sz="3200" dirty="0">
                <a:cs typeface="Times New Roman" pitchFamily="18" charset="0"/>
              </a:rPr>
              <a:t>Freie Krankenhausfinanzierung bis 1936 </a:t>
            </a:r>
          </a:p>
          <a:p>
            <a:pPr lvl="1" eaLnBrk="1" hangingPunct="1">
              <a:defRPr/>
            </a:pPr>
            <a:r>
              <a:rPr lang="de-DE" sz="3200" dirty="0">
                <a:cs typeface="Times New Roman" pitchFamily="18" charset="0"/>
              </a:rPr>
              <a:t>Staatlich regulierte Krankenhausfinanzierung</a:t>
            </a:r>
          </a:p>
          <a:p>
            <a:pPr lvl="2">
              <a:defRPr/>
            </a:pPr>
            <a:r>
              <a:rPr lang="de-DE" sz="2800" dirty="0">
                <a:cs typeface="Times New Roman" pitchFamily="18" charset="0"/>
              </a:rPr>
              <a:t>Monistische Finanzierung von 1936 bis 1972 </a:t>
            </a:r>
          </a:p>
          <a:p>
            <a:pPr lvl="2">
              <a:defRPr/>
            </a:pPr>
            <a:r>
              <a:rPr lang="de-DE" sz="2800" dirty="0">
                <a:cs typeface="Times New Roman" pitchFamily="18" charset="0"/>
              </a:rPr>
              <a:t>Duale Krankenhausfinanzierung ab 1972 </a:t>
            </a:r>
            <a:r>
              <a:rPr lang="de-DE" sz="2800" dirty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990"/>
    </mc:Choice>
    <mc:Fallback xmlns="">
      <p:transition spd="slow" advTm="7699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63"/>
          <p:cNvSpPr/>
          <p:nvPr/>
        </p:nvSpPr>
        <p:spPr bwMode="auto">
          <a:xfrm>
            <a:off x="0" y="1989138"/>
            <a:ext cx="9144000" cy="45561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Überblick</a:t>
            </a:r>
          </a:p>
        </p:txBody>
      </p:sp>
      <p:graphicFrame>
        <p:nvGraphicFramePr>
          <p:cNvPr id="57" name="Inhaltsplatzhalter 56"/>
          <p:cNvGraphicFramePr>
            <a:graphicFrameLocks noGrp="1"/>
          </p:cNvGraphicFramePr>
          <p:nvPr>
            <p:ph idx="1"/>
          </p:nvPr>
        </p:nvGraphicFramePr>
        <p:xfrm>
          <a:off x="479425" y="3886200"/>
          <a:ext cx="8185151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7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6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0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6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60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60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75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1940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1960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1970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1980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1990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2010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47942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536575" y="3432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150" name="Rectangle 32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6151" name="Rectangle 34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6152" name="Rectangle 36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6153" name="Rectangle 38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6154" name="Rectangle 40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6155" name="Rectangle 42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6156" name="Rectangle 45"/>
          <p:cNvSpPr>
            <a:spLocks noChangeArrowheads="1"/>
          </p:cNvSpPr>
          <p:nvPr/>
        </p:nvSpPr>
        <p:spPr bwMode="auto">
          <a:xfrm>
            <a:off x="479425" y="3894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graphicFrame>
        <p:nvGraphicFramePr>
          <p:cNvPr id="41" name="Diagramm 40"/>
          <p:cNvGraphicFramePr/>
          <p:nvPr>
            <p:extLst>
              <p:ext uri="{D42A27DB-BD31-4B8C-83A1-F6EECF244321}">
                <p14:modId xmlns:p14="http://schemas.microsoft.com/office/powerpoint/2010/main" val="2366260171"/>
              </p:ext>
            </p:extLst>
          </p:nvPr>
        </p:nvGraphicFramePr>
        <p:xfrm>
          <a:off x="553115" y="1268760"/>
          <a:ext cx="8590885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58" name="Rectangle 46"/>
          <p:cNvSpPr>
            <a:spLocks noChangeArrowheads="1"/>
          </p:cNvSpPr>
          <p:nvPr/>
        </p:nvSpPr>
        <p:spPr bwMode="auto">
          <a:xfrm>
            <a:off x="47942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sp>
        <p:nvSpPr>
          <p:cNvPr id="6179" name="Rectangle 47"/>
          <p:cNvSpPr>
            <a:spLocks noChangeArrowheads="1"/>
          </p:cNvSpPr>
          <p:nvPr/>
        </p:nvSpPr>
        <p:spPr bwMode="auto">
          <a:xfrm>
            <a:off x="47942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4</a:t>
            </a:fld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0" y="6629879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>
                <a:effectLst/>
              </a:rPr>
              <a:t>https://www.bundesgesundheitsministerium.de/service/gesetze-und-verordnungen.html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37"/>
    </mc:Choice>
    <mc:Fallback xmlns="">
      <p:transition spd="slow" advTm="1933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eschweifte Klammer rechts 5">
            <a:extLst>
              <a:ext uri="{FF2B5EF4-FFF2-40B4-BE49-F238E27FC236}">
                <a16:creationId xmlns:a16="http://schemas.microsoft.com/office/drawing/2014/main" xmlns="" id="{429792EF-0C85-41BA-9E2A-79E0A2AA6635}"/>
              </a:ext>
            </a:extLst>
          </p:cNvPr>
          <p:cNvSpPr/>
          <p:nvPr/>
        </p:nvSpPr>
        <p:spPr>
          <a:xfrm rot="16200000" flipV="1">
            <a:off x="1982199" y="239114"/>
            <a:ext cx="931129" cy="4248472"/>
          </a:xfrm>
          <a:prstGeom prst="rightBrace">
            <a:avLst>
              <a:gd name="adj1" fmla="val 8333"/>
              <a:gd name="adj2" fmla="val 2541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/>
          <p:cNvSpPr/>
          <p:nvPr/>
        </p:nvSpPr>
        <p:spPr bwMode="auto">
          <a:xfrm>
            <a:off x="0" y="1989138"/>
            <a:ext cx="9144000" cy="45561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Überblick</a:t>
            </a:r>
          </a:p>
        </p:txBody>
      </p:sp>
      <p:graphicFrame>
        <p:nvGraphicFramePr>
          <p:cNvPr id="57" name="Inhaltsplatzhalter 56"/>
          <p:cNvGraphicFramePr>
            <a:graphicFrameLocks noGrp="1"/>
          </p:cNvGraphicFramePr>
          <p:nvPr>
            <p:ph idx="1"/>
          </p:nvPr>
        </p:nvGraphicFramePr>
        <p:xfrm>
          <a:off x="479425" y="3886200"/>
          <a:ext cx="8185151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7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6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0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6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60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60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75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1940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1960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1970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1980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1990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2010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47942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595313" y="2828925"/>
            <a:ext cx="881062" cy="1028700"/>
          </a:xfrm>
          <a:prstGeom prst="downArrowCallout">
            <a:avLst>
              <a:gd name="adj1" fmla="val 25000"/>
              <a:gd name="adj2" fmla="val 25000"/>
              <a:gd name="adj3" fmla="val 23789"/>
              <a:gd name="adj4" fmla="val 6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ea typeface="Times New Roman" pitchFamily="18" charset="0"/>
              </a:rPr>
              <a:t>Preisstopp-verordnung</a:t>
            </a:r>
            <a:r>
              <a:rPr lang="en-US" sz="1000" dirty="0">
                <a:solidFill>
                  <a:srgbClr val="000000"/>
                </a:solidFill>
                <a:effectLst/>
                <a:ea typeface="Times New Roman" pitchFamily="18" charset="0"/>
              </a:rPr>
              <a:t>, 16.11.1936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auto">
          <a:xfrm>
            <a:off x="1619250" y="4076700"/>
            <a:ext cx="990600" cy="1296988"/>
          </a:xfrm>
          <a:prstGeom prst="up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ea typeface="Times New Roman" pitchFamily="18" charset="0"/>
              </a:rPr>
              <a:t>Preisfreigabe-verordnung</a:t>
            </a:r>
            <a:r>
              <a:rPr lang="en-US" sz="1000" dirty="0">
                <a:solidFill>
                  <a:srgbClr val="000000"/>
                </a:solidFill>
                <a:effectLst/>
                <a:ea typeface="Times New Roman" pitchFamily="18" charset="0"/>
              </a:rPr>
              <a:t>, 26.06.1948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536575" y="3432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176" name="Rectangle 32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7177" name="Rectangle 34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7178" name="Rectangle 36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7179" name="Rectangle 38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7180" name="Rectangle 40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7181" name="Rectangle 42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7182" name="Rectangle 45"/>
          <p:cNvSpPr>
            <a:spLocks noChangeArrowheads="1"/>
          </p:cNvSpPr>
          <p:nvPr/>
        </p:nvSpPr>
        <p:spPr bwMode="auto">
          <a:xfrm>
            <a:off x="479425" y="3894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graphicFrame>
        <p:nvGraphicFramePr>
          <p:cNvPr id="41" name="Diagramm 40"/>
          <p:cNvGraphicFramePr/>
          <p:nvPr>
            <p:extLst>
              <p:ext uri="{D42A27DB-BD31-4B8C-83A1-F6EECF244321}">
                <p14:modId xmlns:p14="http://schemas.microsoft.com/office/powerpoint/2010/main" val="2833224323"/>
              </p:ext>
            </p:extLst>
          </p:nvPr>
        </p:nvGraphicFramePr>
        <p:xfrm>
          <a:off x="553115" y="1268760"/>
          <a:ext cx="8590885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84" name="Rectangle 46"/>
          <p:cNvSpPr>
            <a:spLocks noChangeArrowheads="1"/>
          </p:cNvSpPr>
          <p:nvPr/>
        </p:nvSpPr>
        <p:spPr bwMode="auto">
          <a:xfrm>
            <a:off x="47942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sp>
        <p:nvSpPr>
          <p:cNvPr id="53" name="AutoShape 25"/>
          <p:cNvSpPr>
            <a:spLocks noChangeArrowheads="1"/>
          </p:cNvSpPr>
          <p:nvPr/>
        </p:nvSpPr>
        <p:spPr bwMode="auto">
          <a:xfrm>
            <a:off x="1619250" y="2828925"/>
            <a:ext cx="990600" cy="1006475"/>
          </a:xfrm>
          <a:prstGeom prst="downArrowCallout">
            <a:avLst>
              <a:gd name="adj1" fmla="val 25000"/>
              <a:gd name="adj2" fmla="val 25000"/>
              <a:gd name="adj3" fmla="val 23789"/>
              <a:gd name="adj4" fmla="val 6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ea typeface="Times New Roman" pitchFamily="18" charset="0"/>
              </a:rPr>
              <a:t>Pflegesatz-anordnung</a:t>
            </a:r>
            <a:r>
              <a:rPr lang="en-US" sz="1000" dirty="0">
                <a:solidFill>
                  <a:srgbClr val="000000"/>
                </a:solidFill>
                <a:effectLst/>
                <a:ea typeface="Times New Roman" pitchFamily="18" charset="0"/>
              </a:rPr>
              <a:t>, 18.12.1948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7206" name="Rectangle 47"/>
          <p:cNvSpPr>
            <a:spLocks noChangeArrowheads="1"/>
          </p:cNvSpPr>
          <p:nvPr/>
        </p:nvSpPr>
        <p:spPr bwMode="auto">
          <a:xfrm>
            <a:off x="47942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5</a:t>
            </a:fld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0" y="6629879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>
                <a:effectLst/>
              </a:rPr>
              <a:t>https://www.bundesgesundheitsministerium.de/service/gesetze-und-verordnungen.html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379"/>
    </mc:Choice>
    <mc:Fallback xmlns="">
      <p:transition spd="slow" advTm="5837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eschweifte Klammer rechts 23">
            <a:extLst>
              <a:ext uri="{FF2B5EF4-FFF2-40B4-BE49-F238E27FC236}">
                <a16:creationId xmlns:a16="http://schemas.microsoft.com/office/drawing/2014/main" xmlns="" id="{FDC2F382-D0E3-42FF-93A0-42AD66C02BC0}"/>
              </a:ext>
            </a:extLst>
          </p:cNvPr>
          <p:cNvSpPr/>
          <p:nvPr/>
        </p:nvSpPr>
        <p:spPr>
          <a:xfrm rot="16200000" flipV="1">
            <a:off x="1982199" y="239114"/>
            <a:ext cx="931129" cy="4248472"/>
          </a:xfrm>
          <a:prstGeom prst="rightBrace">
            <a:avLst>
              <a:gd name="adj1" fmla="val 8333"/>
              <a:gd name="adj2" fmla="val 2541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Geschweifte Klammer rechts 24">
            <a:extLst>
              <a:ext uri="{FF2B5EF4-FFF2-40B4-BE49-F238E27FC236}">
                <a16:creationId xmlns:a16="http://schemas.microsoft.com/office/drawing/2014/main" xmlns="" id="{4CE13B4B-EFEE-4110-A4CE-194F3C191D36}"/>
              </a:ext>
            </a:extLst>
          </p:cNvPr>
          <p:cNvSpPr/>
          <p:nvPr/>
        </p:nvSpPr>
        <p:spPr>
          <a:xfrm rot="16200000" flipV="1">
            <a:off x="6230673" y="219928"/>
            <a:ext cx="931129" cy="4248472"/>
          </a:xfrm>
          <a:prstGeom prst="rightBrace">
            <a:avLst>
              <a:gd name="adj1" fmla="val 8333"/>
              <a:gd name="adj2" fmla="val 328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/>
          <p:cNvSpPr/>
          <p:nvPr/>
        </p:nvSpPr>
        <p:spPr bwMode="auto">
          <a:xfrm>
            <a:off x="0" y="1989138"/>
            <a:ext cx="9144000" cy="45561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Überblick</a:t>
            </a:r>
          </a:p>
        </p:txBody>
      </p:sp>
      <p:graphicFrame>
        <p:nvGraphicFramePr>
          <p:cNvPr id="57" name="Inhaltsplatzhalter 56"/>
          <p:cNvGraphicFramePr>
            <a:graphicFrameLocks noGrp="1"/>
          </p:cNvGraphicFramePr>
          <p:nvPr>
            <p:ph idx="1"/>
          </p:nvPr>
        </p:nvGraphicFramePr>
        <p:xfrm>
          <a:off x="479425" y="3886200"/>
          <a:ext cx="8185151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7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6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0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6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60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60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75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1940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1960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1970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1980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1990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2010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47942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sp>
        <p:nvSpPr>
          <p:cNvPr id="8197" name="AutoShape 24"/>
          <p:cNvSpPr>
            <a:spLocks noChangeArrowheads="1"/>
          </p:cNvSpPr>
          <p:nvPr/>
        </p:nvSpPr>
        <p:spPr bwMode="auto">
          <a:xfrm>
            <a:off x="6076950" y="2832100"/>
            <a:ext cx="1022350" cy="1028700"/>
          </a:xfrm>
          <a:prstGeom prst="downArrowCallout">
            <a:avLst>
              <a:gd name="adj1" fmla="val 25000"/>
              <a:gd name="adj2" fmla="val 25000"/>
              <a:gd name="adj3" fmla="val 22267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Gesundheits-struktur-gesetz, 01.01.1993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8198" name="AutoShape 25"/>
          <p:cNvSpPr>
            <a:spLocks noChangeArrowheads="1"/>
          </p:cNvSpPr>
          <p:nvPr/>
        </p:nvSpPr>
        <p:spPr bwMode="auto">
          <a:xfrm>
            <a:off x="4084638" y="2800350"/>
            <a:ext cx="992187" cy="1028700"/>
          </a:xfrm>
          <a:prstGeom prst="downArrowCallout">
            <a:avLst>
              <a:gd name="adj1" fmla="val 25000"/>
              <a:gd name="adj2" fmla="val 25000"/>
              <a:gd name="adj3" fmla="val 23750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Krankenhaus-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finanzierungs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gesetz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, 29.06.1972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595313" y="2828925"/>
            <a:ext cx="881062" cy="1028700"/>
          </a:xfrm>
          <a:prstGeom prst="downArrowCallout">
            <a:avLst>
              <a:gd name="adj1" fmla="val 25000"/>
              <a:gd name="adj2" fmla="val 25000"/>
              <a:gd name="adj3" fmla="val 23789"/>
              <a:gd name="adj4" fmla="val 6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ea typeface="Times New Roman" pitchFamily="18" charset="0"/>
              </a:rPr>
              <a:t>Preisstopp-verordnung</a:t>
            </a:r>
            <a:r>
              <a:rPr lang="en-US" sz="1000" dirty="0">
                <a:solidFill>
                  <a:srgbClr val="000000"/>
                </a:solidFill>
                <a:effectLst/>
                <a:ea typeface="Times New Roman" pitchFamily="18" charset="0"/>
              </a:rPr>
              <a:t>, 16.11.1936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8200" name="AutoShape 27"/>
          <p:cNvSpPr>
            <a:spLocks noChangeArrowheads="1"/>
          </p:cNvSpPr>
          <p:nvPr/>
        </p:nvSpPr>
        <p:spPr bwMode="auto">
          <a:xfrm>
            <a:off x="5233988" y="4056063"/>
            <a:ext cx="993775" cy="1028700"/>
          </a:xfrm>
          <a:prstGeom prst="upArrowCallout">
            <a:avLst>
              <a:gd name="adj1" fmla="val 25000"/>
              <a:gd name="adj2" fmla="val 25000"/>
              <a:gd name="adj3" fmla="val 18752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Krankenhaus-neuordnungs-gesetz, 20.12.1984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auto">
          <a:xfrm>
            <a:off x="1619250" y="4076700"/>
            <a:ext cx="990600" cy="1296988"/>
          </a:xfrm>
          <a:prstGeom prst="up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ea typeface="Times New Roman" pitchFamily="18" charset="0"/>
              </a:rPr>
              <a:t>Preisfreigabe-verordnung</a:t>
            </a:r>
            <a:r>
              <a:rPr lang="en-US" sz="1000" dirty="0">
                <a:solidFill>
                  <a:srgbClr val="000000"/>
                </a:solidFill>
                <a:effectLst/>
                <a:ea typeface="Times New Roman" pitchFamily="18" charset="0"/>
              </a:rPr>
              <a:t>, 26.06.1948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536575" y="3432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203" name="Rectangle 32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8204" name="Rectangle 34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8205" name="Rectangle 36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8206" name="Rectangle 38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8207" name="Rectangle 40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8208" name="Rectangle 42"/>
          <p:cNvSpPr>
            <a:spLocks noChangeArrowheads="1"/>
          </p:cNvSpPr>
          <p:nvPr/>
        </p:nvSpPr>
        <p:spPr bwMode="auto">
          <a:xfrm>
            <a:off x="479425" y="434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effectLst/>
                <a:cs typeface="Times New Roman" pitchFamily="18" charset="0"/>
              </a:rPr>
              <a:t/>
            </a:r>
            <a:br>
              <a:rPr lang="de-DE" sz="1000">
                <a:effectLst/>
                <a:cs typeface="Times New Roman" pitchFamily="18" charset="0"/>
              </a:rPr>
            </a:br>
            <a:endParaRPr lang="de-DE" sz="800">
              <a:effectLst/>
            </a:endParaRPr>
          </a:p>
          <a:p>
            <a:pPr algn="l" eaLnBrk="0" hangingPunct="0"/>
            <a:endParaRPr lang="de-DE">
              <a:effectLst/>
            </a:endParaRPr>
          </a:p>
        </p:txBody>
      </p:sp>
      <p:sp>
        <p:nvSpPr>
          <p:cNvPr id="8209" name="Rectangle 45"/>
          <p:cNvSpPr>
            <a:spLocks noChangeArrowheads="1"/>
          </p:cNvSpPr>
          <p:nvPr/>
        </p:nvSpPr>
        <p:spPr bwMode="auto">
          <a:xfrm>
            <a:off x="479425" y="3894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graphicFrame>
        <p:nvGraphicFramePr>
          <p:cNvPr id="41" name="Diagramm 40"/>
          <p:cNvGraphicFramePr/>
          <p:nvPr>
            <p:extLst>
              <p:ext uri="{D42A27DB-BD31-4B8C-83A1-F6EECF244321}">
                <p14:modId xmlns:p14="http://schemas.microsoft.com/office/powerpoint/2010/main" val="3040387330"/>
              </p:ext>
            </p:extLst>
          </p:nvPr>
        </p:nvGraphicFramePr>
        <p:xfrm>
          <a:off x="553115" y="1268760"/>
          <a:ext cx="8590885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211" name="Rectangle 46"/>
          <p:cNvSpPr>
            <a:spLocks noChangeArrowheads="1"/>
          </p:cNvSpPr>
          <p:nvPr/>
        </p:nvSpPr>
        <p:spPr bwMode="auto">
          <a:xfrm>
            <a:off x="47942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sp>
        <p:nvSpPr>
          <p:cNvPr id="53" name="AutoShape 25"/>
          <p:cNvSpPr>
            <a:spLocks noChangeArrowheads="1"/>
          </p:cNvSpPr>
          <p:nvPr/>
        </p:nvSpPr>
        <p:spPr bwMode="auto">
          <a:xfrm>
            <a:off x="1619250" y="2832100"/>
            <a:ext cx="990600" cy="1003300"/>
          </a:xfrm>
          <a:prstGeom prst="downArrowCallout">
            <a:avLst>
              <a:gd name="adj1" fmla="val 25000"/>
              <a:gd name="adj2" fmla="val 25000"/>
              <a:gd name="adj3" fmla="val 23789"/>
              <a:gd name="adj4" fmla="val 6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ea typeface="Times New Roman" pitchFamily="18" charset="0"/>
              </a:rPr>
              <a:t>Pflegesatz-anordnung</a:t>
            </a:r>
            <a:r>
              <a:rPr lang="en-US" sz="1000" dirty="0">
                <a:solidFill>
                  <a:srgbClr val="000000"/>
                </a:solidFill>
                <a:effectLst/>
                <a:ea typeface="Times New Roman" pitchFamily="18" charset="0"/>
              </a:rPr>
              <a:t>, 18.12.1948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8233" name="Rectangle 47"/>
          <p:cNvSpPr>
            <a:spLocks noChangeArrowheads="1"/>
          </p:cNvSpPr>
          <p:nvPr/>
        </p:nvSpPr>
        <p:spPr bwMode="auto">
          <a:xfrm>
            <a:off x="479425" y="388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effectLst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6</a:t>
            </a:fld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0" y="6629879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>
                <a:effectLst/>
              </a:rPr>
              <a:t>https://www.bundesgesundheitsministerium.de/service/gesetze-und-verordnungen.html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31"/>
    </mc:Choice>
    <mc:Fallback xmlns="">
      <p:transition spd="slow" advTm="2803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63"/>
          <p:cNvSpPr/>
          <p:nvPr/>
        </p:nvSpPr>
        <p:spPr bwMode="auto">
          <a:xfrm>
            <a:off x="0" y="1989138"/>
            <a:ext cx="9144000" cy="45561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Überblick</a:t>
            </a:r>
          </a:p>
        </p:txBody>
      </p:sp>
      <p:graphicFrame>
        <p:nvGraphicFramePr>
          <p:cNvPr id="57" name="Inhaltsplatzhalter 56"/>
          <p:cNvGraphicFramePr>
            <a:graphicFrameLocks noGrp="1"/>
          </p:cNvGraphicFramePr>
          <p:nvPr>
            <p:ph idx="1"/>
          </p:nvPr>
        </p:nvGraphicFramePr>
        <p:xfrm>
          <a:off x="479425" y="3886200"/>
          <a:ext cx="8185151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7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6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0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6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60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601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75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1940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1960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1970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1980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1990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2010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4959350" y="3914775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9221" name="AutoShape 24"/>
          <p:cNvSpPr>
            <a:spLocks noChangeArrowheads="1"/>
          </p:cNvSpPr>
          <p:nvPr/>
        </p:nvSpPr>
        <p:spPr bwMode="auto">
          <a:xfrm>
            <a:off x="6076950" y="2832100"/>
            <a:ext cx="1022350" cy="1028700"/>
          </a:xfrm>
          <a:prstGeom prst="downArrowCallout">
            <a:avLst>
              <a:gd name="adj1" fmla="val 25000"/>
              <a:gd name="adj2" fmla="val 25000"/>
              <a:gd name="adj3" fmla="val 22267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Gesundheits-struktur-gesetz, 01.01.1993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9222" name="AutoShape 25"/>
          <p:cNvSpPr>
            <a:spLocks noChangeArrowheads="1"/>
          </p:cNvSpPr>
          <p:nvPr/>
        </p:nvSpPr>
        <p:spPr bwMode="auto">
          <a:xfrm>
            <a:off x="4084638" y="2800350"/>
            <a:ext cx="992187" cy="1028700"/>
          </a:xfrm>
          <a:prstGeom prst="downArrowCallout">
            <a:avLst>
              <a:gd name="adj1" fmla="val 25000"/>
              <a:gd name="adj2" fmla="val 25000"/>
              <a:gd name="adj3" fmla="val 23750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Krankenhausfinanzierungs-gesetz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, 29.06.1972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595313" y="2828925"/>
            <a:ext cx="881062" cy="1028700"/>
          </a:xfrm>
          <a:prstGeom prst="downArrowCallout">
            <a:avLst>
              <a:gd name="adj1" fmla="val 25000"/>
              <a:gd name="adj2" fmla="val 25000"/>
              <a:gd name="adj3" fmla="val 23789"/>
              <a:gd name="adj4" fmla="val 6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ea typeface="Times New Roman" pitchFamily="18" charset="0"/>
              </a:rPr>
              <a:t>Preisstopp-verordnung</a:t>
            </a:r>
            <a:r>
              <a:rPr lang="en-US" sz="1000" dirty="0">
                <a:solidFill>
                  <a:srgbClr val="000000"/>
                </a:solidFill>
                <a:effectLst/>
                <a:ea typeface="Times New Roman" pitchFamily="18" charset="0"/>
              </a:rPr>
              <a:t>, 16.11.1936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9224" name="AutoShape 27"/>
          <p:cNvSpPr>
            <a:spLocks noChangeArrowheads="1"/>
          </p:cNvSpPr>
          <p:nvPr/>
        </p:nvSpPr>
        <p:spPr bwMode="auto">
          <a:xfrm>
            <a:off x="5233988" y="4056063"/>
            <a:ext cx="993775" cy="1028700"/>
          </a:xfrm>
          <a:prstGeom prst="upArrowCallout">
            <a:avLst>
              <a:gd name="adj1" fmla="val 25000"/>
              <a:gd name="adj2" fmla="val 25000"/>
              <a:gd name="adj3" fmla="val 18752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Krankenhaus-neuordnungs-gesetz, 20.12.1984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9225" name="AutoShape 28"/>
          <p:cNvSpPr>
            <a:spLocks noChangeArrowheads="1"/>
          </p:cNvSpPr>
          <p:nvPr/>
        </p:nvSpPr>
        <p:spPr bwMode="auto">
          <a:xfrm>
            <a:off x="6659563" y="4059238"/>
            <a:ext cx="1584325" cy="511175"/>
          </a:xfrm>
          <a:prstGeom prst="upArrowCallout">
            <a:avLst>
              <a:gd name="adj1" fmla="val 25025"/>
              <a:gd name="adj2" fmla="val 25025"/>
              <a:gd name="adj3" fmla="val 28519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Gesundheitsreform 2000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auto">
          <a:xfrm>
            <a:off x="1619250" y="4076700"/>
            <a:ext cx="990600" cy="1296988"/>
          </a:xfrm>
          <a:prstGeom prst="up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ea typeface="Times New Roman" pitchFamily="18" charset="0"/>
              </a:rPr>
              <a:t>Preisfreigabe-verordnung</a:t>
            </a:r>
            <a:r>
              <a:rPr lang="en-US" sz="1000" dirty="0">
                <a:solidFill>
                  <a:srgbClr val="000000"/>
                </a:solidFill>
                <a:effectLst/>
                <a:ea typeface="Times New Roman" pitchFamily="18" charset="0"/>
              </a:rPr>
              <a:t>, 26.06.1948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5016500" y="3460750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228" name="Rectangle 32"/>
          <p:cNvSpPr>
            <a:spLocks noChangeArrowheads="1"/>
          </p:cNvSpPr>
          <p:nvPr/>
        </p:nvSpPr>
        <p:spPr bwMode="auto">
          <a:xfrm>
            <a:off x="479425" y="3927475"/>
            <a:ext cx="1841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  <a:t/>
            </a:r>
            <a:b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</a:br>
            <a:endParaRPr lang="de-DE" sz="800">
              <a:solidFill>
                <a:srgbClr val="000000"/>
              </a:solidFill>
              <a:effectLst/>
            </a:endParaRPr>
          </a:p>
          <a:p>
            <a:pPr algn="l"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9229" name="Rectangle 34"/>
          <p:cNvSpPr>
            <a:spLocks noChangeArrowheads="1"/>
          </p:cNvSpPr>
          <p:nvPr/>
        </p:nvSpPr>
        <p:spPr bwMode="auto">
          <a:xfrm>
            <a:off x="479425" y="3927475"/>
            <a:ext cx="1841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  <a:t/>
            </a:r>
            <a:b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</a:br>
            <a:endParaRPr lang="de-DE" sz="800">
              <a:solidFill>
                <a:srgbClr val="000000"/>
              </a:solidFill>
              <a:effectLst/>
            </a:endParaRPr>
          </a:p>
          <a:p>
            <a:pPr algn="l"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9230" name="Rectangle 36"/>
          <p:cNvSpPr>
            <a:spLocks noChangeArrowheads="1"/>
          </p:cNvSpPr>
          <p:nvPr/>
        </p:nvSpPr>
        <p:spPr bwMode="auto">
          <a:xfrm>
            <a:off x="479425" y="3927475"/>
            <a:ext cx="1841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  <a:t/>
            </a:r>
            <a:b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</a:br>
            <a:endParaRPr lang="de-DE" sz="800">
              <a:solidFill>
                <a:srgbClr val="000000"/>
              </a:solidFill>
              <a:effectLst/>
            </a:endParaRPr>
          </a:p>
          <a:p>
            <a:pPr algn="l"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9231" name="Rectangle 38"/>
          <p:cNvSpPr>
            <a:spLocks noChangeArrowheads="1"/>
          </p:cNvSpPr>
          <p:nvPr/>
        </p:nvSpPr>
        <p:spPr bwMode="auto">
          <a:xfrm>
            <a:off x="479425" y="3927475"/>
            <a:ext cx="1841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  <a:t/>
            </a:r>
            <a:b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</a:br>
            <a:endParaRPr lang="de-DE" sz="800">
              <a:solidFill>
                <a:srgbClr val="000000"/>
              </a:solidFill>
              <a:effectLst/>
            </a:endParaRPr>
          </a:p>
          <a:p>
            <a:pPr algn="l"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9232" name="Rectangle 40"/>
          <p:cNvSpPr>
            <a:spLocks noChangeArrowheads="1"/>
          </p:cNvSpPr>
          <p:nvPr/>
        </p:nvSpPr>
        <p:spPr bwMode="auto">
          <a:xfrm>
            <a:off x="479425" y="3927475"/>
            <a:ext cx="1841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  <a:t/>
            </a:r>
            <a:b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</a:br>
            <a:endParaRPr lang="de-DE" sz="800">
              <a:solidFill>
                <a:srgbClr val="000000"/>
              </a:solidFill>
              <a:effectLst/>
            </a:endParaRPr>
          </a:p>
          <a:p>
            <a:pPr algn="l"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9233" name="Rectangle 42"/>
          <p:cNvSpPr>
            <a:spLocks noChangeArrowheads="1"/>
          </p:cNvSpPr>
          <p:nvPr/>
        </p:nvSpPr>
        <p:spPr bwMode="auto">
          <a:xfrm>
            <a:off x="479425" y="3927475"/>
            <a:ext cx="1841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endParaRPr lang="de-DE" sz="100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algn="l" eaLnBrk="0" hangingPunct="0"/>
            <a: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  <a:t/>
            </a:r>
            <a:br>
              <a:rPr lang="de-DE" sz="1000">
                <a:solidFill>
                  <a:srgbClr val="000000"/>
                </a:solidFill>
                <a:effectLst/>
                <a:cs typeface="Times New Roman" pitchFamily="18" charset="0"/>
              </a:rPr>
            </a:br>
            <a:endParaRPr lang="de-DE" sz="800">
              <a:solidFill>
                <a:srgbClr val="000000"/>
              </a:solidFill>
              <a:effectLst/>
            </a:endParaRPr>
          </a:p>
          <a:p>
            <a:pPr algn="l"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9234" name="Rectangle 45"/>
          <p:cNvSpPr>
            <a:spLocks noChangeArrowheads="1"/>
          </p:cNvSpPr>
          <p:nvPr/>
        </p:nvSpPr>
        <p:spPr bwMode="auto">
          <a:xfrm>
            <a:off x="4959350" y="3922713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41" name="Diagramm 40"/>
          <p:cNvGraphicFramePr/>
          <p:nvPr>
            <p:extLst>
              <p:ext uri="{D42A27DB-BD31-4B8C-83A1-F6EECF244321}">
                <p14:modId xmlns:p14="http://schemas.microsoft.com/office/powerpoint/2010/main" val="3031815807"/>
              </p:ext>
            </p:extLst>
          </p:nvPr>
        </p:nvGraphicFramePr>
        <p:xfrm>
          <a:off x="553115" y="1268760"/>
          <a:ext cx="8590885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36" name="AutoShape 24"/>
          <p:cNvSpPr>
            <a:spLocks noChangeArrowheads="1"/>
          </p:cNvSpPr>
          <p:nvPr/>
        </p:nvSpPr>
        <p:spPr bwMode="auto">
          <a:xfrm>
            <a:off x="7261225" y="2741613"/>
            <a:ext cx="911225" cy="1146175"/>
          </a:xfrm>
          <a:prstGeom prst="downArrowCallout">
            <a:avLst>
              <a:gd name="adj1" fmla="val 25000"/>
              <a:gd name="adj2" fmla="val 25000"/>
              <a:gd name="adj3" fmla="val 22268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</a:rPr>
              <a:t>Kranken-hausentgelt-gesetz, 23.04.2002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9237" name="Rectangle 46"/>
          <p:cNvSpPr>
            <a:spLocks noChangeArrowheads="1"/>
          </p:cNvSpPr>
          <p:nvPr/>
        </p:nvSpPr>
        <p:spPr bwMode="auto">
          <a:xfrm>
            <a:off x="4959350" y="3914775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53" name="AutoShape 25"/>
          <p:cNvSpPr>
            <a:spLocks noChangeArrowheads="1"/>
          </p:cNvSpPr>
          <p:nvPr/>
        </p:nvSpPr>
        <p:spPr bwMode="auto">
          <a:xfrm>
            <a:off x="1619250" y="2832100"/>
            <a:ext cx="990600" cy="1003300"/>
          </a:xfrm>
          <a:prstGeom prst="downArrowCallout">
            <a:avLst>
              <a:gd name="adj1" fmla="val 25000"/>
              <a:gd name="adj2" fmla="val 25000"/>
              <a:gd name="adj3" fmla="val 23789"/>
              <a:gd name="adj4" fmla="val 66667"/>
            </a:avLst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ea typeface="Times New Roman" pitchFamily="18" charset="0"/>
              </a:rPr>
              <a:t>Pflegesatz-anordnung</a:t>
            </a:r>
            <a:r>
              <a:rPr lang="en-US" sz="1000" dirty="0">
                <a:solidFill>
                  <a:srgbClr val="000000"/>
                </a:solidFill>
                <a:effectLst/>
                <a:ea typeface="Times New Roman" pitchFamily="18" charset="0"/>
              </a:rPr>
              <a:t>, 18.12.1948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9259" name="Rectangle 47"/>
          <p:cNvSpPr>
            <a:spLocks noChangeArrowheads="1"/>
          </p:cNvSpPr>
          <p:nvPr/>
        </p:nvSpPr>
        <p:spPr bwMode="auto">
          <a:xfrm>
            <a:off x="4959350" y="3914775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9260" name="AutoShape 27"/>
          <p:cNvSpPr>
            <a:spLocks noChangeArrowheads="1"/>
          </p:cNvSpPr>
          <p:nvPr/>
        </p:nvSpPr>
        <p:spPr bwMode="auto">
          <a:xfrm>
            <a:off x="6689725" y="5229225"/>
            <a:ext cx="1482725" cy="585788"/>
          </a:xfrm>
          <a:prstGeom prst="upArrowCallout">
            <a:avLst>
              <a:gd name="adj1" fmla="val 25007"/>
              <a:gd name="adj2" fmla="val 25007"/>
              <a:gd name="adj3" fmla="val 18750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GKV-Modernisierungs-gesetz, 01.01.2004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9261" name="AutoShape 27"/>
          <p:cNvSpPr>
            <a:spLocks noChangeArrowheads="1"/>
          </p:cNvSpPr>
          <p:nvPr/>
        </p:nvSpPr>
        <p:spPr bwMode="auto">
          <a:xfrm>
            <a:off x="6516688" y="4581525"/>
            <a:ext cx="1716087" cy="674688"/>
          </a:xfrm>
          <a:prstGeom prst="upArrowCallout">
            <a:avLst>
              <a:gd name="adj1" fmla="val 25011"/>
              <a:gd name="adj2" fmla="val 25011"/>
              <a:gd name="adj3" fmla="val 18750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Fallpauschalenänderungs-gesetz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, 17.07.2003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7</a:t>
            </a:fld>
            <a:endParaRPr lang="de-DE"/>
          </a:p>
        </p:txBody>
      </p:sp>
      <p:sp>
        <p:nvSpPr>
          <p:cNvPr id="28" name="Geschweifte Klammer rechts 27">
            <a:extLst>
              <a:ext uri="{FF2B5EF4-FFF2-40B4-BE49-F238E27FC236}">
                <a16:creationId xmlns:a16="http://schemas.microsoft.com/office/drawing/2014/main" xmlns="" id="{5786649B-EAFD-4DB2-9D71-4CAF14F20640}"/>
              </a:ext>
            </a:extLst>
          </p:cNvPr>
          <p:cNvSpPr/>
          <p:nvPr/>
        </p:nvSpPr>
        <p:spPr>
          <a:xfrm rot="16200000" flipV="1">
            <a:off x="1982199" y="239114"/>
            <a:ext cx="931129" cy="4248472"/>
          </a:xfrm>
          <a:prstGeom prst="rightBrace">
            <a:avLst>
              <a:gd name="adj1" fmla="val 8333"/>
              <a:gd name="adj2" fmla="val 2541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eschweifte Klammer rechts 30">
            <a:extLst>
              <a:ext uri="{FF2B5EF4-FFF2-40B4-BE49-F238E27FC236}">
                <a16:creationId xmlns:a16="http://schemas.microsoft.com/office/drawing/2014/main" xmlns="" id="{EEBB3567-234B-494B-9F95-A7B6EA9D4E23}"/>
              </a:ext>
            </a:extLst>
          </p:cNvPr>
          <p:cNvSpPr/>
          <p:nvPr/>
        </p:nvSpPr>
        <p:spPr>
          <a:xfrm rot="16200000" flipV="1">
            <a:off x="6230673" y="219928"/>
            <a:ext cx="931129" cy="4248472"/>
          </a:xfrm>
          <a:prstGeom prst="rightBrace">
            <a:avLst>
              <a:gd name="adj1" fmla="val 8333"/>
              <a:gd name="adj2" fmla="val 328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20145" y="646257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>
                <a:effectLst/>
              </a:rPr>
              <a:t>https://www.bundesgesundheitsministerium.de/service/gesetze-und-verordnungen.html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04"/>
    </mc:Choice>
    <mc:Fallback xmlns="">
      <p:transition spd="slow" advTm="3710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Überblick</a:t>
            </a:r>
          </a:p>
        </p:txBody>
      </p:sp>
      <p:graphicFrame>
        <p:nvGraphicFramePr>
          <p:cNvPr id="57" name="Inhaltsplatzhalter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687082"/>
              </p:ext>
            </p:extLst>
          </p:nvPr>
        </p:nvGraphicFramePr>
        <p:xfrm>
          <a:off x="16928" y="3738032"/>
          <a:ext cx="9092146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8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88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8878">
                  <a:extLst>
                    <a:ext uri="{9D8B030D-6E8A-4147-A177-3AD203B41FA5}">
                      <a16:colId xmlns:a16="http://schemas.microsoft.com/office/drawing/2014/main" xmlns="" val="2724771383"/>
                    </a:ext>
                  </a:extLst>
                </a:gridCol>
                <a:gridCol w="1298878">
                  <a:extLst>
                    <a:ext uri="{9D8B030D-6E8A-4147-A177-3AD203B41FA5}">
                      <a16:colId xmlns:a16="http://schemas.microsoft.com/office/drawing/2014/main" xmlns="" val="1216527905"/>
                    </a:ext>
                  </a:extLst>
                </a:gridCol>
                <a:gridCol w="12988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8878">
                  <a:extLst>
                    <a:ext uri="{9D8B030D-6E8A-4147-A177-3AD203B41FA5}">
                      <a16:colId xmlns:a16="http://schemas.microsoft.com/office/drawing/2014/main" xmlns="" val="3490530852"/>
                    </a:ext>
                  </a:extLst>
                </a:gridCol>
                <a:gridCol w="1298878">
                  <a:extLst>
                    <a:ext uri="{9D8B030D-6E8A-4147-A177-3AD203B41FA5}">
                      <a16:colId xmlns:a16="http://schemas.microsoft.com/office/drawing/2014/main" xmlns="" val="24777456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Times New Roman"/>
                          <a:ea typeface="Times New Roman"/>
                        </a:rPr>
                        <a:t>1970</a:t>
                      </a: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1980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1990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2000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2010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Times New Roman"/>
                          <a:ea typeface="Times New Roman"/>
                        </a:rPr>
                        <a:t>2020</a:t>
                      </a: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Times New Roman"/>
                          <a:ea typeface="Times New Roman"/>
                        </a:rPr>
                        <a:t>2030</a:t>
                      </a: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1561058" y="3901450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10245" name="AutoShape 24"/>
          <p:cNvSpPr>
            <a:spLocks noChangeArrowheads="1"/>
          </p:cNvSpPr>
          <p:nvPr/>
        </p:nvSpPr>
        <p:spPr bwMode="auto">
          <a:xfrm>
            <a:off x="3096171" y="2674871"/>
            <a:ext cx="1022350" cy="1028700"/>
          </a:xfrm>
          <a:prstGeom prst="downArrowCallout">
            <a:avLst>
              <a:gd name="adj1" fmla="val 25000"/>
              <a:gd name="adj2" fmla="val 25000"/>
              <a:gd name="adj3" fmla="val 22267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Gesundheits-struktur-gesetz, 01.01.1993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0246" name="AutoShape 25"/>
          <p:cNvSpPr>
            <a:spLocks noChangeArrowheads="1"/>
          </p:cNvSpPr>
          <p:nvPr/>
        </p:nvSpPr>
        <p:spPr bwMode="auto">
          <a:xfrm>
            <a:off x="402129" y="2686266"/>
            <a:ext cx="992187" cy="1028700"/>
          </a:xfrm>
          <a:prstGeom prst="downArrowCallout">
            <a:avLst>
              <a:gd name="adj1" fmla="val 25000"/>
              <a:gd name="adj2" fmla="val 25000"/>
              <a:gd name="adj3" fmla="val 23750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Krankenhaus-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finanzierungs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gesetz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, 29.06.1972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0248" name="AutoShape 27"/>
          <p:cNvSpPr>
            <a:spLocks noChangeArrowheads="1"/>
          </p:cNvSpPr>
          <p:nvPr/>
        </p:nvSpPr>
        <p:spPr bwMode="auto">
          <a:xfrm>
            <a:off x="1970299" y="3957346"/>
            <a:ext cx="993775" cy="1028700"/>
          </a:xfrm>
          <a:prstGeom prst="upArrowCallout">
            <a:avLst>
              <a:gd name="adj1" fmla="val 25000"/>
              <a:gd name="adj2" fmla="val 25000"/>
              <a:gd name="adj3" fmla="val 18752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Krankenhaus-neuordnungs-gesetz, 20.12.1984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0249" name="AutoShape 28"/>
          <p:cNvSpPr>
            <a:spLocks noChangeArrowheads="1"/>
          </p:cNvSpPr>
          <p:nvPr/>
        </p:nvSpPr>
        <p:spPr bwMode="auto">
          <a:xfrm>
            <a:off x="3779836" y="3957346"/>
            <a:ext cx="1584325" cy="511175"/>
          </a:xfrm>
          <a:prstGeom prst="upArrowCallout">
            <a:avLst>
              <a:gd name="adj1" fmla="val 25025"/>
              <a:gd name="adj2" fmla="val 25025"/>
              <a:gd name="adj3" fmla="val 28519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Gesundheitsreform 2000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1618208" y="3447425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58" name="Rectangle 45"/>
          <p:cNvSpPr>
            <a:spLocks noChangeArrowheads="1"/>
          </p:cNvSpPr>
          <p:nvPr/>
        </p:nvSpPr>
        <p:spPr bwMode="auto">
          <a:xfrm>
            <a:off x="1561058" y="3909388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xmlns="" id="{233D8594-657F-42E7-B51E-E66326353105}"/>
              </a:ext>
            </a:extLst>
          </p:cNvPr>
          <p:cNvGrpSpPr/>
          <p:nvPr/>
        </p:nvGrpSpPr>
        <p:grpSpPr>
          <a:xfrm>
            <a:off x="228600" y="1268760"/>
            <a:ext cx="8880470" cy="720080"/>
            <a:chOff x="0" y="1268760"/>
            <a:chExt cx="9109070" cy="720080"/>
          </a:xfrm>
        </p:grpSpPr>
        <p:sp>
          <p:nvSpPr>
            <p:cNvPr id="5" name="Pfeil: nach rechts 4">
              <a:extLst>
                <a:ext uri="{FF2B5EF4-FFF2-40B4-BE49-F238E27FC236}">
                  <a16:creationId xmlns:a16="http://schemas.microsoft.com/office/drawing/2014/main" xmlns="" id="{3B78AB29-1AE1-4819-BEEC-5AE01A2FB241}"/>
                </a:ext>
              </a:extLst>
            </p:cNvPr>
            <p:cNvSpPr/>
            <p:nvPr/>
          </p:nvSpPr>
          <p:spPr>
            <a:xfrm>
              <a:off x="0" y="1268760"/>
              <a:ext cx="9109070" cy="720080"/>
            </a:xfrm>
            <a:prstGeom prst="rightArrow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xmlns="" id="{4F795EF8-7B6D-4272-912D-7037DD1C4CA9}"/>
                </a:ext>
              </a:extLst>
            </p:cNvPr>
            <p:cNvSpPr/>
            <p:nvPr/>
          </p:nvSpPr>
          <p:spPr>
            <a:xfrm>
              <a:off x="0" y="1319748"/>
              <a:ext cx="8532440" cy="589155"/>
            </a:xfrm>
            <a:custGeom>
              <a:avLst/>
              <a:gdLst>
                <a:gd name="connsiteX0" fmla="*/ 0 w 7395840"/>
                <a:gd name="connsiteY0" fmla="*/ 98194 h 589155"/>
                <a:gd name="connsiteX1" fmla="*/ 98194 w 7395840"/>
                <a:gd name="connsiteY1" fmla="*/ 0 h 589155"/>
                <a:gd name="connsiteX2" fmla="*/ 7297646 w 7395840"/>
                <a:gd name="connsiteY2" fmla="*/ 0 h 589155"/>
                <a:gd name="connsiteX3" fmla="*/ 7395840 w 7395840"/>
                <a:gd name="connsiteY3" fmla="*/ 98194 h 589155"/>
                <a:gd name="connsiteX4" fmla="*/ 7395840 w 7395840"/>
                <a:gd name="connsiteY4" fmla="*/ 490961 h 589155"/>
                <a:gd name="connsiteX5" fmla="*/ 7297646 w 7395840"/>
                <a:gd name="connsiteY5" fmla="*/ 589155 h 589155"/>
                <a:gd name="connsiteX6" fmla="*/ 98194 w 7395840"/>
                <a:gd name="connsiteY6" fmla="*/ 589155 h 589155"/>
                <a:gd name="connsiteX7" fmla="*/ 0 w 7395840"/>
                <a:gd name="connsiteY7" fmla="*/ 490961 h 589155"/>
                <a:gd name="connsiteX8" fmla="*/ 0 w 7395840"/>
                <a:gd name="connsiteY8" fmla="*/ 98194 h 58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95840" h="589155">
                  <a:moveTo>
                    <a:pt x="0" y="98194"/>
                  </a:moveTo>
                  <a:cubicBezTo>
                    <a:pt x="0" y="43963"/>
                    <a:pt x="43963" y="0"/>
                    <a:pt x="98194" y="0"/>
                  </a:cubicBezTo>
                  <a:lnTo>
                    <a:pt x="7297646" y="0"/>
                  </a:lnTo>
                  <a:cubicBezTo>
                    <a:pt x="7351877" y="0"/>
                    <a:pt x="7395840" y="43963"/>
                    <a:pt x="7395840" y="98194"/>
                  </a:cubicBezTo>
                  <a:lnTo>
                    <a:pt x="7395840" y="490961"/>
                  </a:lnTo>
                  <a:cubicBezTo>
                    <a:pt x="7395840" y="545192"/>
                    <a:pt x="7351877" y="589155"/>
                    <a:pt x="7297646" y="589155"/>
                  </a:cubicBezTo>
                  <a:lnTo>
                    <a:pt x="98194" y="589155"/>
                  </a:lnTo>
                  <a:cubicBezTo>
                    <a:pt x="43963" y="589155"/>
                    <a:pt x="0" y="545192"/>
                    <a:pt x="0" y="490961"/>
                  </a:cubicBezTo>
                  <a:lnTo>
                    <a:pt x="0" y="98194"/>
                  </a:ln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90" tIns="78290" rIns="78290" bIns="7829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300" kern="1200" dirty="0">
                  <a:latin typeface="+mn-lt"/>
                </a:rPr>
                <a:t>Duale, staatlich regulierte Krankenhausfinanzierung   (ab 1972)</a:t>
              </a:r>
            </a:p>
          </p:txBody>
        </p:sp>
      </p:grpSp>
      <p:sp>
        <p:nvSpPr>
          <p:cNvPr id="10260" name="AutoShape 27"/>
          <p:cNvSpPr>
            <a:spLocks noChangeArrowheads="1"/>
          </p:cNvSpPr>
          <p:nvPr/>
        </p:nvSpPr>
        <p:spPr bwMode="auto">
          <a:xfrm>
            <a:off x="4737644" y="5933606"/>
            <a:ext cx="1282927" cy="820013"/>
          </a:xfrm>
          <a:prstGeom prst="upArrowCallout">
            <a:avLst>
              <a:gd name="adj1" fmla="val 25015"/>
              <a:gd name="adj2" fmla="val 25005"/>
              <a:gd name="adj3" fmla="val 18750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GKV-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Wettbewerbs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stärkungsgesetz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, 01.04.2007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0261" name="AutoShape 24"/>
          <p:cNvSpPr>
            <a:spLocks noChangeArrowheads="1"/>
          </p:cNvSpPr>
          <p:nvPr/>
        </p:nvSpPr>
        <p:spPr bwMode="auto">
          <a:xfrm>
            <a:off x="4247108" y="2560854"/>
            <a:ext cx="911225" cy="1146175"/>
          </a:xfrm>
          <a:prstGeom prst="downArrowCallout">
            <a:avLst>
              <a:gd name="adj1" fmla="val 25000"/>
              <a:gd name="adj2" fmla="val 25000"/>
              <a:gd name="adj3" fmla="val 22268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 err="1">
                <a:solidFill>
                  <a:srgbClr val="000000"/>
                </a:solidFill>
                <a:effectLst/>
              </a:rPr>
              <a:t>Kranken-hausentgelt-gesetz</a:t>
            </a:r>
            <a:r>
              <a:rPr lang="en-US" sz="1000" dirty="0">
                <a:solidFill>
                  <a:srgbClr val="000000"/>
                </a:solidFill>
                <a:effectLst/>
              </a:rPr>
              <a:t>, 23.04.2002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0262" name="AutoShape 24"/>
          <p:cNvSpPr>
            <a:spLocks noChangeArrowheads="1"/>
          </p:cNvSpPr>
          <p:nvPr/>
        </p:nvSpPr>
        <p:spPr bwMode="auto">
          <a:xfrm>
            <a:off x="4640807" y="1993961"/>
            <a:ext cx="1800225" cy="752475"/>
          </a:xfrm>
          <a:prstGeom prst="downArrowCallout">
            <a:avLst>
              <a:gd name="adj1" fmla="val 25009"/>
              <a:gd name="adj2" fmla="val 24998"/>
              <a:gd name="adj3" fmla="val 22269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 err="1">
                <a:solidFill>
                  <a:srgbClr val="000000"/>
                </a:solidFill>
                <a:effectLst/>
              </a:rPr>
              <a:t>Krankenhausfinanzierungs-reformgesetz</a:t>
            </a:r>
            <a:r>
              <a:rPr lang="en-US" sz="1000" dirty="0">
                <a:solidFill>
                  <a:srgbClr val="000000"/>
                </a:solidFill>
                <a:effectLst/>
              </a:rPr>
              <a:t>, 25.03.2009</a:t>
            </a:r>
          </a:p>
        </p:txBody>
      </p:sp>
      <p:sp>
        <p:nvSpPr>
          <p:cNvPr id="10263" name="AutoShape 27"/>
          <p:cNvSpPr>
            <a:spLocks noChangeArrowheads="1"/>
          </p:cNvSpPr>
          <p:nvPr/>
        </p:nvSpPr>
        <p:spPr bwMode="auto">
          <a:xfrm>
            <a:off x="5384314" y="3990180"/>
            <a:ext cx="1303865" cy="574193"/>
          </a:xfrm>
          <a:prstGeom prst="upArrowCallout">
            <a:avLst>
              <a:gd name="adj1" fmla="val 25000"/>
              <a:gd name="adj2" fmla="val 25000"/>
              <a:gd name="adj3" fmla="val 18750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GKV-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Finanzierungs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gesetz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, 01.01.2011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0264" name="AutoShape 27"/>
          <p:cNvSpPr>
            <a:spLocks noChangeArrowheads="1"/>
          </p:cNvSpPr>
          <p:nvPr/>
        </p:nvSpPr>
        <p:spPr bwMode="auto">
          <a:xfrm>
            <a:off x="5573986" y="4435074"/>
            <a:ext cx="1347709" cy="786080"/>
          </a:xfrm>
          <a:prstGeom prst="upArrowCallout">
            <a:avLst>
              <a:gd name="adj1" fmla="val 25000"/>
              <a:gd name="adj2" fmla="val 25000"/>
              <a:gd name="adj3" fmla="val 18752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GKV-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Versorgungs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-</a:t>
            </a:r>
          </a:p>
          <a:p>
            <a:pPr eaLnBrk="0" hangingPunct="0"/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strukturgesetz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, 01.01.2012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0265" name="Rectangle 46"/>
          <p:cNvSpPr>
            <a:spLocks noChangeArrowheads="1"/>
          </p:cNvSpPr>
          <p:nvPr/>
        </p:nvSpPr>
        <p:spPr bwMode="auto">
          <a:xfrm>
            <a:off x="1561058" y="3901450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10267" name="AutoShape 25"/>
          <p:cNvSpPr>
            <a:spLocks noChangeArrowheads="1"/>
          </p:cNvSpPr>
          <p:nvPr/>
        </p:nvSpPr>
        <p:spPr bwMode="auto">
          <a:xfrm>
            <a:off x="5640765" y="2671729"/>
            <a:ext cx="863600" cy="1042987"/>
          </a:xfrm>
          <a:prstGeom prst="downArrowCallout">
            <a:avLst>
              <a:gd name="adj1" fmla="val 25000"/>
              <a:gd name="adj2" fmla="val 25000"/>
              <a:gd name="adj3" fmla="val 23791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>
                <a:solidFill>
                  <a:srgbClr val="000000"/>
                </a:solidFill>
                <a:effectLst/>
                <a:cs typeface="Times New Roman" pitchFamily="18" charset="0"/>
              </a:rPr>
              <a:t>GKV-Finan-zierungs-gesetz, 01.01.2011</a:t>
            </a: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0288" name="Rectangle 47"/>
          <p:cNvSpPr>
            <a:spLocks noChangeArrowheads="1"/>
          </p:cNvSpPr>
          <p:nvPr/>
        </p:nvSpPr>
        <p:spPr bwMode="auto">
          <a:xfrm>
            <a:off x="1561058" y="3901450"/>
            <a:ext cx="184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de-DE">
              <a:solidFill>
                <a:srgbClr val="000000"/>
              </a:solidFill>
              <a:effectLst/>
            </a:endParaRPr>
          </a:p>
        </p:txBody>
      </p:sp>
      <p:sp>
        <p:nvSpPr>
          <p:cNvPr id="10289" name="AutoShape 27"/>
          <p:cNvSpPr>
            <a:spLocks noChangeArrowheads="1"/>
          </p:cNvSpPr>
          <p:nvPr/>
        </p:nvSpPr>
        <p:spPr bwMode="auto">
          <a:xfrm>
            <a:off x="4252685" y="5156888"/>
            <a:ext cx="1183411" cy="792392"/>
          </a:xfrm>
          <a:prstGeom prst="upArrowCallout">
            <a:avLst>
              <a:gd name="adj1" fmla="val 25007"/>
              <a:gd name="adj2" fmla="val 25007"/>
              <a:gd name="adj3" fmla="val 18750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GKV-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Moderni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-</a:t>
            </a:r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sierungsgesetz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, 01.01.2004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0290" name="AutoShape 27"/>
          <p:cNvSpPr>
            <a:spLocks noChangeArrowheads="1"/>
          </p:cNvSpPr>
          <p:nvPr/>
        </p:nvSpPr>
        <p:spPr bwMode="auto">
          <a:xfrm>
            <a:off x="4042860" y="4479209"/>
            <a:ext cx="1457523" cy="760639"/>
          </a:xfrm>
          <a:prstGeom prst="upArrowCallout">
            <a:avLst>
              <a:gd name="adj1" fmla="val 25011"/>
              <a:gd name="adj2" fmla="val 25011"/>
              <a:gd name="adj3" fmla="val 18750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000" dirty="0" err="1">
                <a:solidFill>
                  <a:srgbClr val="000000"/>
                </a:solidFill>
                <a:effectLst/>
                <a:cs typeface="Times New Roman" pitchFamily="18" charset="0"/>
              </a:rPr>
              <a:t>Fallpauschalen-änderungsgesetz</a:t>
            </a:r>
            <a:r>
              <a:rPr lang="en-US" sz="1000" dirty="0">
                <a:solidFill>
                  <a:srgbClr val="000000"/>
                </a:solidFill>
                <a:effectLst/>
                <a:cs typeface="Times New Roman" pitchFamily="18" charset="0"/>
              </a:rPr>
              <a:t>, 17.07.2003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3154908" y="6343025"/>
            <a:ext cx="2133600" cy="365125"/>
          </a:xfrm>
        </p:spPr>
        <p:txBody>
          <a:bodyPr/>
          <a:lstStyle/>
          <a:p>
            <a:fld id="{AE7C363F-717F-49C1-919C-37DE8BE88CB8}" type="slidenum">
              <a:rPr lang="de-DE" smtClean="0"/>
              <a:t>8</a:t>
            </a:fld>
            <a:endParaRPr lang="de-DE"/>
          </a:p>
        </p:txBody>
      </p:sp>
      <p:sp>
        <p:nvSpPr>
          <p:cNvPr id="35" name="AutoShape 25"/>
          <p:cNvSpPr>
            <a:spLocks noChangeArrowheads="1"/>
          </p:cNvSpPr>
          <p:nvPr/>
        </p:nvSpPr>
        <p:spPr bwMode="auto">
          <a:xfrm>
            <a:off x="6020571" y="1957775"/>
            <a:ext cx="966225" cy="1040809"/>
          </a:xfrm>
          <a:prstGeom prst="downArrowCallout">
            <a:avLst>
              <a:gd name="adj1" fmla="val 25000"/>
              <a:gd name="adj2" fmla="val 25000"/>
              <a:gd name="adj3" fmla="val 23791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de-DE" sz="1000" dirty="0">
                <a:effectLst/>
              </a:rPr>
              <a:t>Versorgungsstärkungs-gesetz , 17.7.2015</a:t>
            </a:r>
            <a:endParaRPr lang="de-DE" sz="2800" dirty="0">
              <a:effectLst/>
            </a:endParaRPr>
          </a:p>
        </p:txBody>
      </p:sp>
      <p:sp>
        <p:nvSpPr>
          <p:cNvPr id="36" name="AutoShape 27"/>
          <p:cNvSpPr>
            <a:spLocks noChangeArrowheads="1"/>
          </p:cNvSpPr>
          <p:nvPr/>
        </p:nvSpPr>
        <p:spPr bwMode="auto">
          <a:xfrm>
            <a:off x="6266422" y="5051011"/>
            <a:ext cx="1058744" cy="825793"/>
          </a:xfrm>
          <a:prstGeom prst="upArrowCallout">
            <a:avLst>
              <a:gd name="adj1" fmla="val 25000"/>
              <a:gd name="adj2" fmla="val 25000"/>
              <a:gd name="adj3" fmla="val 18752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sz="1000" dirty="0">
                <a:effectLst/>
              </a:rPr>
              <a:t>Krankenhaus-</a:t>
            </a:r>
            <a:r>
              <a:rPr lang="de-DE" sz="1000" dirty="0" err="1">
                <a:effectLst/>
              </a:rPr>
              <a:t>strukturgesetz</a:t>
            </a:r>
            <a:r>
              <a:rPr lang="de-DE" sz="1000" dirty="0"/>
              <a:t>, </a:t>
            </a:r>
            <a:r>
              <a:rPr lang="de-DE" sz="1000" dirty="0">
                <a:effectLst/>
              </a:rPr>
              <a:t>1.1.2016</a:t>
            </a:r>
          </a:p>
        </p:txBody>
      </p:sp>
      <p:sp>
        <p:nvSpPr>
          <p:cNvPr id="37" name="AutoShape 27"/>
          <p:cNvSpPr>
            <a:spLocks noChangeArrowheads="1"/>
          </p:cNvSpPr>
          <p:nvPr/>
        </p:nvSpPr>
        <p:spPr bwMode="auto">
          <a:xfrm>
            <a:off x="6660232" y="5913628"/>
            <a:ext cx="1169033" cy="825793"/>
          </a:xfrm>
          <a:prstGeom prst="upArrowCallout">
            <a:avLst>
              <a:gd name="adj1" fmla="val 25000"/>
              <a:gd name="adj2" fmla="val 25000"/>
              <a:gd name="adj3" fmla="val 18752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sz="1000" dirty="0">
                <a:effectLst/>
              </a:rPr>
              <a:t>Pflegepersonal-Stärkungsgesetz, 01.01.2019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xmlns="" id="{7AE4A61E-DFD1-473B-9ED8-E501CDA9FC8F}"/>
              </a:ext>
            </a:extLst>
          </p:cNvPr>
          <p:cNvGrpSpPr/>
          <p:nvPr/>
        </p:nvGrpSpPr>
        <p:grpSpPr>
          <a:xfrm>
            <a:off x="-2269676" y="1300792"/>
            <a:ext cx="2498276" cy="589155"/>
            <a:chOff x="2880643" y="65462"/>
            <a:chExt cx="2498276" cy="589155"/>
          </a:xfrm>
        </p:grpSpPr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xmlns="" id="{1A2D3725-2D9F-4DAE-B16F-CAB014428483}"/>
                </a:ext>
              </a:extLst>
            </p:cNvPr>
            <p:cNvSpPr/>
            <p:nvPr/>
          </p:nvSpPr>
          <p:spPr>
            <a:xfrm>
              <a:off x="2880643" y="65462"/>
              <a:ext cx="2498276" cy="589155"/>
            </a:xfrm>
            <a:prstGeom prst="roundRect">
              <a:avLst/>
            </a:prstGeom>
            <a:solidFill>
              <a:schemeClr val="bg1">
                <a:lumMod val="20000"/>
                <a:lumOff val="80000"/>
                <a:alpha val="80000"/>
              </a:schemeClr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echteck: abgerundete Ecken 4">
              <a:extLst>
                <a:ext uri="{FF2B5EF4-FFF2-40B4-BE49-F238E27FC236}">
                  <a16:creationId xmlns:a16="http://schemas.microsoft.com/office/drawing/2014/main" xmlns="" id="{4138682B-2CBC-49CA-83A8-CB35CFBD288F}"/>
                </a:ext>
              </a:extLst>
            </p:cNvPr>
            <p:cNvSpPr txBox="1"/>
            <p:nvPr/>
          </p:nvSpPr>
          <p:spPr>
            <a:xfrm>
              <a:off x="2909403" y="94222"/>
              <a:ext cx="2440756" cy="531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300" kern="1200" dirty="0">
                  <a:latin typeface="+mn-lt"/>
                </a:rPr>
                <a:t>Monistische, staatlich regulierte Krankenhaus-finanzierung (1936-1972)</a:t>
              </a:r>
            </a:p>
          </p:txBody>
        </p:sp>
      </p:grpSp>
      <p:sp>
        <p:nvSpPr>
          <p:cNvPr id="34" name="AutoShape 25">
            <a:extLst>
              <a:ext uri="{FF2B5EF4-FFF2-40B4-BE49-F238E27FC236}">
                <a16:creationId xmlns:a16="http://schemas.microsoft.com/office/drawing/2014/main" xmlns="" id="{3B2A6405-7CCC-4C99-AF74-EE238181A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1391" y="2612754"/>
            <a:ext cx="966225" cy="1040809"/>
          </a:xfrm>
          <a:prstGeom prst="downArrowCallout">
            <a:avLst>
              <a:gd name="adj1" fmla="val 25000"/>
              <a:gd name="adj2" fmla="val 25000"/>
              <a:gd name="adj3" fmla="val 23791"/>
              <a:gd name="adj4" fmla="val 6666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de-DE" sz="1000" dirty="0">
                <a:effectLst/>
              </a:rPr>
              <a:t>Krankenhaus-Zukunfts-gesetz</a:t>
            </a:r>
          </a:p>
          <a:p>
            <a:pPr marL="0" lvl="1"/>
            <a:r>
              <a:rPr lang="de-DE" sz="1000">
                <a:effectLst/>
              </a:rPr>
              <a:t>01.10.2020</a:t>
            </a:r>
            <a:endParaRPr lang="de-DE" sz="2800" dirty="0">
              <a:effectLst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0145" y="6462577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>
                <a:effectLst/>
              </a:rPr>
              <a:t>https://www.bundesgesundheitsministerium.de/service/gesetze-und-verordnungen.html</a:t>
            </a:r>
          </a:p>
        </p:txBody>
      </p:sp>
      <p:sp>
        <p:nvSpPr>
          <p:cNvPr id="9" name="Rechteck 8"/>
          <p:cNvSpPr/>
          <p:nvPr/>
        </p:nvSpPr>
        <p:spPr>
          <a:xfrm>
            <a:off x="3596411" y="3228945"/>
            <a:ext cx="1951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kern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GKV-Finanzstabilisierungsgesetz </a:t>
            </a:r>
            <a:endParaRPr lang="de-DE" sz="1000" dirty="0"/>
          </a:p>
        </p:txBody>
      </p:sp>
      <p:sp>
        <p:nvSpPr>
          <p:cNvPr id="39" name="AutoShape 28"/>
          <p:cNvSpPr>
            <a:spLocks noChangeArrowheads="1"/>
          </p:cNvSpPr>
          <p:nvPr/>
        </p:nvSpPr>
        <p:spPr bwMode="auto">
          <a:xfrm>
            <a:off x="6708332" y="3823453"/>
            <a:ext cx="1320720" cy="824270"/>
          </a:xfrm>
          <a:prstGeom prst="upArrowCallout">
            <a:avLst>
              <a:gd name="adj1" fmla="val 26971"/>
              <a:gd name="adj2" fmla="val 25025"/>
              <a:gd name="adj3" fmla="val 28519"/>
              <a:gd name="adj4" fmla="val 66667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sz="1000" kern="1800" dirty="0" smtClean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GKV-Finanz-stabilisierungs-gesetz, 15.11.22</a:t>
            </a:r>
            <a:endParaRPr lang="de-DE" sz="1000" dirty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AutoShape 28"/>
          <p:cNvSpPr>
            <a:spLocks noChangeArrowheads="1"/>
          </p:cNvSpPr>
          <p:nvPr/>
        </p:nvSpPr>
        <p:spPr bwMode="auto">
          <a:xfrm>
            <a:off x="6953771" y="4560608"/>
            <a:ext cx="1320720" cy="824270"/>
          </a:xfrm>
          <a:prstGeom prst="upArrowCallout">
            <a:avLst>
              <a:gd name="adj1" fmla="val 26971"/>
              <a:gd name="adj2" fmla="val 25025"/>
              <a:gd name="adj3" fmla="val 28519"/>
              <a:gd name="adj4" fmla="val 66667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sz="1000" dirty="0" smtClean="0">
                <a:effectLst/>
              </a:rPr>
              <a:t>Krankenhauspflege-</a:t>
            </a:r>
            <a:r>
              <a:rPr lang="de-DE" sz="1000" dirty="0" err="1" smtClean="0">
                <a:effectLst/>
              </a:rPr>
              <a:t>entlastungsgesetz</a:t>
            </a:r>
            <a:r>
              <a:rPr lang="de-DE" sz="1000" dirty="0" smtClean="0">
                <a:effectLst/>
              </a:rPr>
              <a:t> </a:t>
            </a:r>
            <a:r>
              <a:rPr lang="de-DE" sz="1000" dirty="0">
                <a:effectLst/>
              </a:rPr>
              <a:t>02.12.22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77"/>
    </mc:Choice>
    <mc:Fallback xmlns="">
      <p:transition spd="slow" advTm="4637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>
                <a:cs typeface="Times New Roman" pitchFamily="18" charset="0"/>
              </a:rPr>
              <a:t>Freie Krankenhausfinanzierung bis 1936</a:t>
            </a:r>
            <a:r>
              <a:rPr lang="de-DE"/>
              <a:t> 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763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Times New Roman" pitchFamily="18" charset="0"/>
              </a:rPr>
              <a:t>Ausgangslage: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Liberalismus: Freiheit von staatlichen Eingriffen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Aktive und passive Vertragsfreiheit, kein Kontrahierungszwang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Monistische Finanzierung: Pflegesätze deckten Investitionskosten, Betriebskosten und die Verzinsung des betriebsnotwendigen Kapitals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Krankenkassen teilweise als Health Maintenance Organisations (</a:t>
            </a:r>
            <a:r>
              <a:rPr lang="de-DE" sz="2400" dirty="0" err="1">
                <a:cs typeface="Times New Roman" pitchFamily="18" charset="0"/>
              </a:rPr>
              <a:t>HMO‘s</a:t>
            </a:r>
            <a:r>
              <a:rPr lang="de-DE" sz="2400" dirty="0"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Times New Roman" pitchFamily="18" charset="0"/>
              </a:rPr>
              <a:t>Einschränkungen während der Weimarer Republik:</a:t>
            </a:r>
            <a:r>
              <a:rPr lang="de-DE" sz="28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Verbot von </a:t>
            </a:r>
            <a:r>
              <a:rPr lang="de-DE" sz="2400" dirty="0" err="1">
                <a:cs typeface="Times New Roman" pitchFamily="18" charset="0"/>
              </a:rPr>
              <a:t>HMO‘s</a:t>
            </a:r>
            <a:r>
              <a:rPr lang="de-DE" sz="2400" dirty="0">
                <a:cs typeface="Times New Roman" pitchFamily="18" charset="0"/>
              </a:rPr>
              <a:t> (14.08.1933)</a:t>
            </a:r>
            <a:r>
              <a:rPr lang="de-DE" sz="24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Kündigungsverbot (mit Ausnahmen) der Verträge zwischen Krankenhäusern und Krankenkassen</a:t>
            </a: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001"/>
    </mc:Choice>
    <mc:Fallback xmlns="">
      <p:transition spd="slow" advTm="23100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560</Words>
  <Application>Microsoft Office PowerPoint</Application>
  <PresentationFormat>Bildschirmpräsentation (4:3)</PresentationFormat>
  <Paragraphs>231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Larissa</vt:lpstr>
      <vt:lpstr>GESUNDHEITSMANAGEMENT I Teil 3b-1    Prof. Dr. Steffen Fleßa Lst. für Allgemeine Betriebswirtschaftslehre und Gesundheitsmanagement Universität Greifswald </vt:lpstr>
      <vt:lpstr>3 Grundlagen der Finanzierung</vt:lpstr>
      <vt:lpstr>Geschichte der Krankenhausfinanzierung</vt:lpstr>
      <vt:lpstr>Überblick</vt:lpstr>
      <vt:lpstr>Überblick</vt:lpstr>
      <vt:lpstr>Überblick</vt:lpstr>
      <vt:lpstr>Überblick</vt:lpstr>
      <vt:lpstr>Überblick</vt:lpstr>
      <vt:lpstr>Freie Krankenhausfinanzierung bis 1936 </vt:lpstr>
      <vt:lpstr>Exkurs: Ausgrenzung jüdischer Ärzt*innen in Nationalsozialismus</vt:lpstr>
      <vt:lpstr>Monistische Finanzierung (1936-1972)</vt:lpstr>
      <vt:lpstr>Monistische Finanzierung (1936-1972)</vt:lpstr>
      <vt:lpstr>Monistische Finanzierung (1936-1972)</vt:lpstr>
      <vt:lpstr>3 Grundlagen der Finanzierung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475</cp:revision>
  <cp:lastPrinted>1601-01-01T00:00:00Z</cp:lastPrinted>
  <dcterms:created xsi:type="dcterms:W3CDTF">2003-05-27T08:12:45Z</dcterms:created>
  <dcterms:modified xsi:type="dcterms:W3CDTF">2023-08-03T07:39:39Z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