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6"/>
  </p:notesMasterIdLst>
  <p:handoutMasterIdLst>
    <p:handoutMasterId r:id="rId17"/>
  </p:handoutMasterIdLst>
  <p:sldIdLst>
    <p:sldId id="964" r:id="rId2"/>
    <p:sldId id="969" r:id="rId3"/>
    <p:sldId id="601" r:id="rId4"/>
    <p:sldId id="602" r:id="rId5"/>
    <p:sldId id="971" r:id="rId6"/>
    <p:sldId id="606" r:id="rId7"/>
    <p:sldId id="607" r:id="rId8"/>
    <p:sldId id="608" r:id="rId9"/>
    <p:sldId id="952" r:id="rId10"/>
    <p:sldId id="610" r:id="rId11"/>
    <p:sldId id="893" r:id="rId12"/>
    <p:sldId id="967" r:id="rId13"/>
    <p:sldId id="613" r:id="rId14"/>
    <p:sldId id="970" r:id="rId15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FF"/>
    <a:srgbClr val="DDDDDD"/>
    <a:srgbClr val="FFCCCC"/>
    <a:srgbClr val="FF0000"/>
    <a:srgbClr val="FFFF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860" autoAdjust="0"/>
    <p:restoredTop sz="90232" autoAdjust="0"/>
  </p:normalViewPr>
  <p:slideViewPr>
    <p:cSldViewPr>
      <p:cViewPr varScale="1">
        <p:scale>
          <a:sx n="86" d="100"/>
          <a:sy n="86" d="100"/>
        </p:scale>
        <p:origin x="725" y="58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31A3FD1-8DCA-4CAD-B0AD-7FD58B56F1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03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fld id="{D755F224-FB6F-4B9B-B645-049E86AAA0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335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1pPr>
            <a:lvl2pPr marL="769993" indent="-29615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2pPr>
            <a:lvl3pPr marL="1184605" indent="-23692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3pPr>
            <a:lvl4pPr marL="1658447" indent="-23692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4pPr>
            <a:lvl5pPr marL="2132289" indent="-23692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5pPr>
            <a:lvl6pPr marL="2606131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6pPr>
            <a:lvl7pPr marL="3079974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7pPr>
            <a:lvl8pPr marL="3553816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8pPr>
            <a:lvl9pPr marL="4027658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686376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839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481C348-E5D8-4086-B26F-E1C1616B41BF}" type="slidenum">
              <a:rPr lang="de-DE" sz="1300" smtClean="0"/>
              <a:pPr eaLnBrk="1" hangingPunct="1"/>
              <a:t>11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4049778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931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1668A4D-EC53-4F1E-8E5C-6D44AADAB292}" type="slidenum">
              <a:rPr lang="de-DE" sz="1300" smtClean="0"/>
              <a:pPr eaLnBrk="1" hangingPunct="1"/>
              <a:t>12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472929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187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BCA730-95ED-4846-A344-21FF0099510F}" type="slidenum">
              <a:rPr lang="de-DE" sz="1300" smtClean="0"/>
              <a:pPr eaLnBrk="1" hangingPunct="1"/>
              <a:t>13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1848038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14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23761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77056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768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AC50ABD-B51B-414B-B9F1-3F50CBC5EB34}" type="slidenum">
              <a:rPr lang="de-DE" sz="1300" smtClean="0"/>
              <a:pPr eaLnBrk="1" hangingPunct="1"/>
              <a:t>3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741768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0954" lvl="1" indent="-185715">
              <a:buFont typeface="Arial" pitchFamily="34" charset="0"/>
              <a:buChar char="•"/>
              <a:defRPr/>
            </a:pPr>
            <a:endParaRPr lang="de-DE" dirty="0">
              <a:sym typeface="Wingdings" pitchFamily="2" charset="2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9B0FEE-D6C7-43A9-988B-EC1904685CB3}" type="slidenum">
              <a:rPr lang="de-DE" sz="1300" smtClean="0"/>
              <a:pPr eaLnBrk="1" hangingPunct="1"/>
              <a:t>4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1254718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788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1571F0-14DA-438F-83E8-2E32E65D325F}" type="slidenum">
              <a:rPr lang="de-DE" sz="1300" smtClean="0"/>
              <a:pPr eaLnBrk="1" hangingPunct="1"/>
              <a:t>6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1211631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84150" indent="-184150">
              <a:buFontTx/>
              <a:buChar char="•"/>
            </a:pPr>
            <a:endParaRPr lang="de-DE"/>
          </a:p>
        </p:txBody>
      </p:sp>
      <p:sp>
        <p:nvSpPr>
          <p:cNvPr id="798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185C15D-267B-40FB-A89F-56326F7F11AB}" type="slidenum">
              <a:rPr lang="de-DE" sz="1300" smtClean="0"/>
              <a:pPr eaLnBrk="1" hangingPunct="1"/>
              <a:t>7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888918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84150" indent="-184150">
              <a:buFontTx/>
              <a:buChar char="•"/>
            </a:pPr>
            <a:endParaRPr lang="de-DE"/>
          </a:p>
        </p:txBody>
      </p:sp>
      <p:sp>
        <p:nvSpPr>
          <p:cNvPr id="809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DB23140-E1A2-42D9-8A59-86533DEA7F12}" type="slidenum">
              <a:rPr lang="de-DE" sz="1300" smtClean="0"/>
              <a:pPr eaLnBrk="1" hangingPunct="1"/>
              <a:t>8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3336397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84150" indent="-184150">
              <a:buFontTx/>
              <a:buChar char="•"/>
            </a:pPr>
            <a:endParaRPr lang="de-DE"/>
          </a:p>
        </p:txBody>
      </p:sp>
      <p:sp>
        <p:nvSpPr>
          <p:cNvPr id="819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2599545-FD78-4C37-A1DA-58647B2B3E0C}" type="slidenum">
              <a:rPr lang="de-DE" sz="1300" smtClean="0"/>
              <a:pPr eaLnBrk="1" hangingPunct="1"/>
              <a:t>9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4146548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84150" indent="-184150">
              <a:buFontTx/>
              <a:buChar char="•"/>
            </a:pPr>
            <a:endParaRPr lang="de-DE"/>
          </a:p>
        </p:txBody>
      </p:sp>
      <p:sp>
        <p:nvSpPr>
          <p:cNvPr id="829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1164C8D-0840-47F1-8271-8CAB64AF697A}" type="slidenum">
              <a:rPr lang="de-DE" sz="1300" smtClean="0"/>
              <a:pPr eaLnBrk="1" hangingPunct="1"/>
              <a:t>10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340343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7FD5F-6F0E-469C-AD6D-B7DFC60EE10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4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28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953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93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0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1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23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8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52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85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5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53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80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1b-2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</a:t>
            </a:r>
            <a:r>
              <a:rPr lang="de-DE" sz="2400" b="1" dirty="0" err="1">
                <a:cs typeface="Times New Roman" charset="0"/>
              </a:rPr>
              <a:t>Fleßa</a:t>
            </a: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56171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9"/>
    </mc:Choice>
    <mc:Fallback xmlns="">
      <p:transition spd="slow" advTm="593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Nachteile</a:t>
            </a:r>
            <a:endParaRPr lang="de-DE" b="1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Abhängigkeiten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je nach Vertragsgestaltung langfristige Bindung an Partner (Preisentwicklung, Existenz des Leistungserbringers)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Schnittstellenproblematik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Folgen für bisheriges Personal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Entlassung, Übernahme zu schlechteren/anderen Verträgen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Kosten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evtl. höherer Finanzbedarf, zwingende Liquiditätsabflüsse durch Outsourcing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Verlust der </a:t>
            </a:r>
            <a:r>
              <a:rPr lang="de-DE" sz="2400" dirty="0" err="1"/>
              <a:t>corporate</a:t>
            </a:r>
            <a:r>
              <a:rPr lang="de-DE" sz="2400" dirty="0"/>
              <a:t> </a:t>
            </a:r>
            <a:r>
              <a:rPr lang="de-DE" sz="2400" dirty="0" err="1"/>
              <a:t>identity</a:t>
            </a:r>
            <a:r>
              <a:rPr lang="de-DE" sz="24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z.B. Outsourcing des Managements in Diakonie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psychologische Gründe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Outsourcing hat „schlechten Ruf“</a:t>
            </a:r>
            <a:r>
              <a:rPr lang="de-DE" sz="2000" dirty="0">
                <a:cs typeface="Times New Roman" pitchFamily="18" charset="0"/>
              </a:rPr>
              <a:t>“</a:t>
            </a:r>
            <a:r>
              <a:rPr lang="de-DE" sz="20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476"/>
    </mc:Choice>
    <mc:Fallback xmlns="">
      <p:transition spd="slow" advTm="26647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Entscheidungsrelevant sind: 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Auswahl der Outsourcing-Partner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Bereitstellung der Ressourcen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Qualität der erbrachten Leistung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Kosten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Flexibilität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Akzeptanz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Zuverlässigkeit, Termintreue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Risiken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Ökologie</a:t>
            </a:r>
            <a:r>
              <a:rPr lang="de-DE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181"/>
    </mc:Choice>
    <mc:Fallback xmlns="">
      <p:transition spd="slow" advTm="10018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Prinzipielle Möglichkeiten des Outsourcing 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Steuerungsbereich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 err="1"/>
              <a:t>Ver</a:t>
            </a:r>
            <a:r>
              <a:rPr lang="de-DE" dirty="0"/>
              <a:t>- und Entsorgungsbereich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 err="1"/>
              <a:t>Facility</a:t>
            </a:r>
            <a:r>
              <a:rPr lang="de-DE" dirty="0"/>
              <a:t> Management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Hygienebereich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Medizinischer Servicebereich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Medizinischer und pflegerischer Zentralbereich</a:t>
            </a:r>
          </a:p>
        </p:txBody>
      </p:sp>
    </p:spTree>
    <p:extLst>
      <p:ext uri="{BB962C8B-B14F-4D97-AF65-F5344CB8AC3E}">
        <p14:creationId xmlns:p14="http://schemas.microsoft.com/office/powerpoint/2010/main" val="39392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598"/>
    </mc:Choice>
    <mc:Fallback xmlns="">
      <p:transition spd="slow" advTm="10659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Insourcing</a:t>
            </a:r>
            <a:r>
              <a:rPr lang="de-DE" b="1" dirty="0"/>
              <a:t> 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>
                <a:cs typeface="Times New Roman" pitchFamily="18" charset="0"/>
              </a:rPr>
              <a:t>Definitionen: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>
                <a:cs typeface="Times New Roman" pitchFamily="18" charset="0"/>
              </a:rPr>
              <a:t>I.e.S.: Übernahme von Aufträgen von außerhalb des U., die im Rahmen der gewöhnlichen Leistungserstellung übernommen werden können</a:t>
            </a:r>
            <a:r>
              <a:rPr lang="de-DE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I.w.S.: </a:t>
            </a:r>
            <a:r>
              <a:rPr lang="de-DE">
                <a:cs typeface="Times New Roman" pitchFamily="18" charset="0"/>
              </a:rPr>
              <a:t>Leistungserstellung für andere</a:t>
            </a:r>
            <a:r>
              <a:rPr lang="de-DE"/>
              <a:t>, d.h. </a:t>
            </a:r>
            <a:r>
              <a:rPr lang="de-DE">
                <a:cs typeface="Times New Roman" pitchFamily="18" charset="0"/>
              </a:rPr>
              <a:t>auch, wenn die übernommene Funktion komplett neu und fremd ist</a:t>
            </a:r>
            <a:r>
              <a:rPr lang="de-DE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>
                <a:cs typeface="Times New Roman" pitchFamily="18" charset="0"/>
              </a:rPr>
              <a:t>Im übertragenen Sinne: Insourcing = eigene Erbringung vorher outgesourceter Leistungen</a:t>
            </a:r>
            <a:r>
              <a:rPr lang="de-DE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19"/>
    </mc:Choice>
    <mc:Fallback xmlns="">
      <p:transition spd="slow" advTm="3461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1.1 Diagnosis </a:t>
            </a:r>
            <a:r>
              <a:rPr lang="de-DE" dirty="0" err="1"/>
              <a:t>Related</a:t>
            </a:r>
            <a:r>
              <a:rPr lang="de-DE" dirty="0"/>
              <a:t> Groups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1.2 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 smtClean="0"/>
              <a:t>1.5 </a:t>
            </a:r>
            <a:r>
              <a:rPr lang="de-DE" b="1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5769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1.1 Diagnosis </a:t>
            </a:r>
            <a:r>
              <a:rPr lang="de-DE" dirty="0" err="1"/>
              <a:t>Related</a:t>
            </a:r>
            <a:r>
              <a:rPr lang="de-DE" dirty="0"/>
              <a:t> Groups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1.2 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 smtClean="0"/>
              <a:t>1.5 </a:t>
            </a:r>
            <a:r>
              <a:rPr lang="de-DE" b="1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6177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435100" eaLnBrk="1" hangingPunct="1">
              <a:defRPr/>
            </a:pPr>
            <a:r>
              <a:rPr lang="de-DE" dirty="0"/>
              <a:t>1.5 Finanzierungssurrogate 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 dirty="0">
                <a:cs typeface="Times New Roman" pitchFamily="18" charset="0"/>
              </a:rPr>
              <a:t>Inhalt: </a:t>
            </a:r>
          </a:p>
          <a:p>
            <a:pPr marL="1300163" lvl="1" eaLnBrk="1" hangingPunct="1">
              <a:defRPr/>
            </a:pPr>
            <a:r>
              <a:rPr lang="de-DE" sz="3200" dirty="0">
                <a:cs typeface="Times New Roman" pitchFamily="18" charset="0"/>
              </a:rPr>
              <a:t>Nettokapitalbedarf &gt; 0</a:t>
            </a:r>
          </a:p>
          <a:p>
            <a:pPr marL="1300163" lvl="1" eaLnBrk="1" hangingPunct="1">
              <a:defRPr/>
            </a:pPr>
            <a:r>
              <a:rPr lang="de-DE" sz="3200" dirty="0">
                <a:cs typeface="Times New Roman" pitchFamily="18" charset="0"/>
              </a:rPr>
              <a:t>Alternative 1: Kapitalbeschaffung (Innen- und Außenfinanzierung)</a:t>
            </a:r>
          </a:p>
          <a:p>
            <a:pPr marL="1300163" lvl="1" eaLnBrk="1" hangingPunct="1">
              <a:defRPr/>
            </a:pPr>
            <a:r>
              <a:rPr lang="de-DE" sz="3200" dirty="0">
                <a:cs typeface="Times New Roman" pitchFamily="18" charset="0"/>
              </a:rPr>
              <a:t>Alternative 2: Kapitaleinsparung = Finanzierungssurrogat</a:t>
            </a:r>
            <a:endParaRPr lang="de-DE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27"/>
    </mc:Choice>
    <mc:Fallback xmlns="">
      <p:transition spd="slow" advTm="10832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1.5.1 Überblick 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/>
              <a:t>Verzicht auf Investition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/>
              <a:t>Vermögensliquidation als Kapitalersatz</a:t>
            </a:r>
            <a:endParaRPr lang="de-DE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Natürliche Liquidität: Vermögensliquidation im normalen Geschäftsablauf in Form von Abschreibungen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Künstliche Liquidität: Vorzeitige Vermögensliquidation durch Verkauf von Anlagegegenständen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Factoring: Regelmäßiger Verkauf von Forderungen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Pensionsgeschäfte: Rückkaufgeschäfte</a:t>
            </a:r>
            <a:endParaRPr lang="de-DE" sz="20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/>
              <a:t>Fremdeigentum als Vermögensersatz</a:t>
            </a:r>
            <a:endParaRPr lang="de-DE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Pacht statt Kauf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Leasing statt </a:t>
            </a:r>
            <a:r>
              <a:rPr lang="de-DE" sz="2000" dirty="0" smtClean="0"/>
              <a:t>Kauf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/>
              <a:t>Pay-per-</a:t>
            </a:r>
            <a:r>
              <a:rPr lang="de-DE" sz="2000" dirty="0" err="1" smtClean="0"/>
              <a:t>use</a:t>
            </a:r>
            <a:endParaRPr lang="de-DE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Werkstoffe im Fremdeigentum (z. B. Konsignationslager)</a:t>
            </a:r>
            <a:endParaRPr lang="de-DE" sz="20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dirty="0"/>
              <a:t>Funktionsausgliederung als Substanzersatz</a:t>
            </a:r>
            <a:endParaRPr lang="de-DE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Outsourcing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Franchising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610"/>
    </mc:Choice>
    <mc:Fallback xmlns="">
      <p:transition spd="slow" advTm="34561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Pay-per-</a:t>
            </a:r>
            <a:r>
              <a:rPr lang="de-DE" dirty="0" err="1"/>
              <a:t>use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Form </a:t>
            </a:r>
            <a:r>
              <a:rPr lang="de-DE" dirty="0"/>
              <a:t>des </a:t>
            </a:r>
            <a:r>
              <a:rPr lang="de-DE" dirty="0" smtClean="0"/>
              <a:t>Fremdeigentums</a:t>
            </a:r>
          </a:p>
          <a:p>
            <a:r>
              <a:rPr lang="de-DE" dirty="0" smtClean="0"/>
              <a:t>Kooperationspartner stellt Gerät und alle Verbrauchsmaterialien </a:t>
            </a:r>
            <a:r>
              <a:rPr lang="de-DE" dirty="0"/>
              <a:t>zur </a:t>
            </a:r>
            <a:r>
              <a:rPr lang="de-DE" dirty="0" smtClean="0"/>
              <a:t>Verfügung (inkl. Wartung)</a:t>
            </a:r>
          </a:p>
          <a:p>
            <a:r>
              <a:rPr lang="de-DE" dirty="0" smtClean="0"/>
              <a:t>Nutzer </a:t>
            </a:r>
            <a:r>
              <a:rPr lang="de-DE" dirty="0"/>
              <a:t>zahlt keine Miete, sondern einen festen Preis pro </a:t>
            </a:r>
            <a:r>
              <a:rPr lang="de-DE" dirty="0" smtClean="0"/>
              <a:t>Benutzung</a:t>
            </a:r>
          </a:p>
          <a:p>
            <a:r>
              <a:rPr lang="de-DE" dirty="0" smtClean="0"/>
              <a:t>Beispiele</a:t>
            </a:r>
          </a:p>
          <a:p>
            <a:pPr lvl="1"/>
            <a:r>
              <a:rPr lang="de-DE" dirty="0" smtClean="0"/>
              <a:t>Kopierer, Laborautomaten</a:t>
            </a:r>
          </a:p>
          <a:p>
            <a:pPr lvl="1"/>
            <a:r>
              <a:rPr lang="de-DE" dirty="0" smtClean="0"/>
              <a:t>CTs</a:t>
            </a:r>
            <a:r>
              <a:rPr lang="de-DE" dirty="0"/>
              <a:t>, </a:t>
            </a:r>
            <a:r>
              <a:rPr lang="de-DE" dirty="0" smtClean="0"/>
              <a:t>MRTs, Endoskope</a:t>
            </a:r>
          </a:p>
          <a:p>
            <a:r>
              <a:rPr lang="de-DE" dirty="0" smtClean="0"/>
              <a:t>Kosten:</a:t>
            </a:r>
          </a:p>
          <a:p>
            <a:pPr lvl="1"/>
            <a:r>
              <a:rPr lang="de-DE" dirty="0" smtClean="0"/>
              <a:t>Gut planbar</a:t>
            </a:r>
          </a:p>
          <a:p>
            <a:pPr lvl="1"/>
            <a:r>
              <a:rPr lang="de-DE" dirty="0" smtClean="0"/>
              <a:t>Bei hohem Volumen entsprechend hoch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347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Konsignationslager 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Inhalt: Der Lieferant stellt dem Abnehmer einen Warenbestand zur Verfügung. Bis zum endgültigen Verbrauch bleibt die Ware Eigentum des Lieferanten. Lagerung und Bereitstellung obliegen dem Lieferanten</a:t>
            </a:r>
            <a:r>
              <a:rPr lang="de-DE" sz="2800" dirty="0"/>
              <a:t> </a:t>
            </a:r>
          </a:p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Vorteile für den Kunden: </a:t>
            </a:r>
          </a:p>
          <a:p>
            <a:pPr lvl="1" eaLnBrk="1" hangingPunct="1">
              <a:defRPr/>
            </a:pPr>
            <a:r>
              <a:rPr lang="de-DE" sz="2400" dirty="0">
                <a:cs typeface="Times New Roman" pitchFamily="18" charset="0"/>
              </a:rPr>
              <a:t>Minderung von Kapitalbedarf und Lagerkosten</a:t>
            </a:r>
          </a:p>
          <a:p>
            <a:pPr lvl="1" eaLnBrk="1" hangingPunct="1">
              <a:defRPr/>
            </a:pPr>
            <a:r>
              <a:rPr lang="de-DE" sz="2400" dirty="0">
                <a:cs typeface="Times New Roman" pitchFamily="18" charset="0"/>
              </a:rPr>
              <a:t>Sicherung der Lieferbereitschaft </a:t>
            </a:r>
          </a:p>
          <a:p>
            <a:pPr lvl="1" eaLnBrk="1" hangingPunct="1">
              <a:defRPr/>
            </a:pPr>
            <a:r>
              <a:rPr lang="de-DE" sz="2400" dirty="0">
                <a:cs typeface="Times New Roman" pitchFamily="18" charset="0"/>
              </a:rPr>
              <a:t>Qualität obliegt Lieferanten </a:t>
            </a:r>
          </a:p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Anwendung im Krankenhaus: insbesondere Implantate (z.B. </a:t>
            </a:r>
            <a:r>
              <a:rPr lang="de-DE" sz="2800" dirty="0"/>
              <a:t>Defibrillator als Implantat)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565"/>
    </mc:Choice>
    <mc:Fallback xmlns="">
      <p:transition spd="slow" advTm="10356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1.5.2 Outsourcing</a:t>
            </a:r>
            <a:endParaRPr lang="de-DE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>
                <a:cs typeface="Times New Roman" pitchFamily="18" charset="0"/>
              </a:rPr>
              <a:t>Wortbedeutung</a:t>
            </a:r>
            <a:r>
              <a:rPr lang="en-US" sz="2800" dirty="0">
                <a:cs typeface="Times New Roman" pitchFamily="18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cs typeface="Times New Roman" pitchFamily="18" charset="0"/>
              </a:rPr>
              <a:t>Outside Resource Using = Outsourcing</a:t>
            </a:r>
            <a:r>
              <a:rPr lang="de-DE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b="1" dirty="0"/>
              <a:t>Historische Entwicklung: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Ursprünglich auf Informationsverarbeitung, später auf Dienstleistungen beschränkt. Heute ebenso </a:t>
            </a:r>
            <a:r>
              <a:rPr lang="de-DE" sz="2400" dirty="0" err="1"/>
              <a:t>i.w.S</a:t>
            </a:r>
            <a:r>
              <a:rPr lang="de-DE" sz="2400" dirty="0"/>
              <a:t>. Sachgüterbezug</a:t>
            </a:r>
            <a:endParaRPr lang="de-DE" sz="2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b="1" dirty="0">
                <a:cs typeface="Times New Roman" pitchFamily="18" charset="0"/>
              </a:rPr>
              <a:t>Auslagerung und Ausgliederung</a:t>
            </a:r>
            <a:r>
              <a:rPr lang="de-DE" sz="2800" dirty="0"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Als Auslagerung bezeichnet man die reine Funktionsübertragung, als Ausgliederung die Kombination von Funktions- und Vermögensübertragung</a:t>
            </a:r>
            <a:r>
              <a:rPr lang="de-DE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633"/>
    </mc:Choice>
    <mc:Fallback xmlns="">
      <p:transition spd="slow" advTm="8063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Outsourcing</a:t>
            </a:r>
            <a:endParaRPr lang="de-DE" b="1" dirty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600" b="1" dirty="0">
                <a:cs typeface="Times New Roman" pitchFamily="18" charset="0"/>
              </a:rPr>
              <a:t>Internes und externes Outsourcing</a:t>
            </a:r>
            <a:r>
              <a:rPr lang="de-DE" sz="2600" dirty="0">
                <a:cs typeface="Times New Roman" pitchFamily="18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100" dirty="0">
                <a:cs typeface="Times New Roman" pitchFamily="18" charset="0"/>
              </a:rPr>
              <a:t>Internes Outsourcing: Funktionsübertragung innerhalb des eigenen Unternehmens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100" dirty="0">
                <a:cs typeface="Times New Roman" pitchFamily="18" charset="0"/>
              </a:rPr>
              <a:t>Externes Outsourcing: Funktionsübertragung an ein rechtlich und kapitalmäßig selbständiges Unternehmen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600" b="1" dirty="0">
                <a:cs typeface="Times New Roman" pitchFamily="18" charset="0"/>
              </a:rPr>
              <a:t>Unterscheidung nach dem Umfang: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200" b="1" dirty="0">
                <a:cs typeface="Times New Roman" pitchFamily="18" charset="0"/>
              </a:rPr>
              <a:t>Zeitlicher Umfang</a:t>
            </a:r>
            <a:r>
              <a:rPr lang="de-DE" sz="2100" dirty="0">
                <a:cs typeface="Times New Roman" pitchFamily="18" charset="0"/>
              </a:rPr>
              <a:t>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900" dirty="0">
                <a:cs typeface="Times New Roman" pitchFamily="18" charset="0"/>
              </a:rPr>
              <a:t>Befristete Funktionsübertragung vs. Dauerschuldverhältnisse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100" b="1" dirty="0">
                <a:cs typeface="Times New Roman" pitchFamily="18" charset="0"/>
              </a:rPr>
              <a:t>Leistungsspektrum: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900" dirty="0">
                <a:cs typeface="Times New Roman" pitchFamily="18" charset="0"/>
              </a:rPr>
              <a:t>teilweise oder vollständige Funktionsübertragung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600" b="1" dirty="0">
                <a:cs typeface="Times New Roman" pitchFamily="18" charset="0"/>
              </a:rPr>
              <a:t>Leistungsort</a:t>
            </a:r>
            <a:r>
              <a:rPr lang="de-DE" sz="2600" dirty="0">
                <a:cs typeface="Times New Roman" pitchFamily="18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100" dirty="0">
                <a:cs typeface="Times New Roman" pitchFamily="18" charset="0"/>
              </a:rPr>
              <a:t>Leistung kann im Betrieb oder außerhalb erbracht werden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186"/>
    </mc:Choice>
    <mc:Fallback xmlns="">
      <p:transition spd="slow" advTm="16218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Vorteile</a:t>
            </a:r>
            <a:r>
              <a:rPr lang="de-DE" b="1" dirty="0"/>
              <a:t> 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000" dirty="0">
                <a:cs typeface="Times New Roman" pitchFamily="18" charset="0"/>
              </a:rPr>
              <a:t>Durchsetzbarkeit von Reorganisationsmaßnahmen</a:t>
            </a:r>
            <a:r>
              <a:rPr lang="de-DE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dirty="0">
                <a:cs typeface="Times New Roman" pitchFamily="18" charset="0"/>
              </a:rPr>
              <a:t>Kostenvorteile (z. B. andere Tarifverträge)</a:t>
            </a:r>
            <a:r>
              <a:rPr lang="de-DE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dirty="0">
                <a:cs typeface="Times New Roman" pitchFamily="18" charset="0"/>
              </a:rPr>
              <a:t>Liquidität</a:t>
            </a:r>
            <a:r>
              <a:rPr lang="de-DE" sz="20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Outsourcing reduziert den Bedarf an Kapital zur Deckung des Anlagevermögens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Outsourcing erzeugt einen planbaren, stetigen und leistungsmengenabhängigen Abfluss von Umlaufvermögen (laufende Zahlungen)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dirty="0"/>
              <a:t>Risikoabwälzung: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Konjunkturrisiko, Neuerungsrisiko, Bruch/Verschleiß/Diebstahlrisiko werden vom Partner getragen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dirty="0"/>
              <a:t>Mengeneffekte: Outsourcing Partner hat höhere Mengen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personelle: Spezialwissen/</a:t>
            </a:r>
            <a:r>
              <a:rPr lang="de-DE" sz="1800" dirty="0" err="1"/>
              <a:t>Know-How</a:t>
            </a:r>
            <a:r>
              <a:rPr lang="de-DE" sz="1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Betriebsmittel: Fixkostendegression, Größendegression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Werkstoffe: Rabatte bei Mehreinkauf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dirty="0"/>
              <a:t>Flexibilität: Es ist oftmals leichter, den Outsourcing-Partner zu wechseln als eine eigene Abteilung zu verändern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544"/>
    </mc:Choice>
    <mc:Fallback xmlns="">
      <p:transition spd="slow" advTm="18454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583</Words>
  <Application>Microsoft Office PowerPoint</Application>
  <PresentationFormat>Bildschirmpräsentation (4:3)</PresentationFormat>
  <Paragraphs>134</Paragraphs>
  <Slides>14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Larissa</vt:lpstr>
      <vt:lpstr>GESUNDHEITSMANAGEMENT II Teil 1b-2    Prof. Dr. Steffen Fleßa  Lehrstuhl für Allgemeine Betriebswirtschaftslehre  und Gesundheitsmanagement Universität Greifswald </vt:lpstr>
      <vt:lpstr>Gliederung</vt:lpstr>
      <vt:lpstr>1.5 Finanzierungssurrogate </vt:lpstr>
      <vt:lpstr>1.5.1 Überblick </vt:lpstr>
      <vt:lpstr>Pay-per-use</vt:lpstr>
      <vt:lpstr>Konsignationslager </vt:lpstr>
      <vt:lpstr>1.5.2 Outsourcing</vt:lpstr>
      <vt:lpstr>Outsourcing</vt:lpstr>
      <vt:lpstr>Vorteile </vt:lpstr>
      <vt:lpstr>Nachteile</vt:lpstr>
      <vt:lpstr>Entscheidungsrelevant sind: </vt:lpstr>
      <vt:lpstr>Prinzipielle Möglichkeiten des Outsourcing </vt:lpstr>
      <vt:lpstr>Insourcing 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410</cp:revision>
  <cp:lastPrinted>2012-04-23T09:10:00Z</cp:lastPrinted>
  <dcterms:created xsi:type="dcterms:W3CDTF">2003-05-27T08:12:45Z</dcterms:created>
  <dcterms:modified xsi:type="dcterms:W3CDTF">2024-01-30T13:03:02Z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