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61"/>
  </p:notesMasterIdLst>
  <p:handoutMasterIdLst>
    <p:handoutMasterId r:id="rId62"/>
  </p:handoutMasterIdLst>
  <p:sldIdLst>
    <p:sldId id="1112" r:id="rId2"/>
    <p:sldId id="888" r:id="rId3"/>
    <p:sldId id="956" r:id="rId4"/>
    <p:sldId id="957" r:id="rId5"/>
    <p:sldId id="1006" r:id="rId6"/>
    <p:sldId id="1007" r:id="rId7"/>
    <p:sldId id="1008" r:id="rId8"/>
    <p:sldId id="1148" r:id="rId9"/>
    <p:sldId id="1149" r:id="rId10"/>
    <p:sldId id="1156" r:id="rId11"/>
    <p:sldId id="1009" r:id="rId12"/>
    <p:sldId id="1138" r:id="rId13"/>
    <p:sldId id="1139" r:id="rId14"/>
    <p:sldId id="1140" r:id="rId15"/>
    <p:sldId id="1141" r:id="rId16"/>
    <p:sldId id="1142" r:id="rId17"/>
    <p:sldId id="1143" r:id="rId18"/>
    <p:sldId id="1155" r:id="rId19"/>
    <p:sldId id="1017" r:id="rId20"/>
    <p:sldId id="1157" r:id="rId21"/>
    <p:sldId id="1158" r:id="rId22"/>
    <p:sldId id="958" r:id="rId23"/>
    <p:sldId id="1067" r:id="rId24"/>
    <p:sldId id="1018" r:id="rId25"/>
    <p:sldId id="1068" r:id="rId26"/>
    <p:sldId id="1042" r:id="rId27"/>
    <p:sldId id="1043" r:id="rId28"/>
    <p:sldId id="1069" r:id="rId29"/>
    <p:sldId id="1019" r:id="rId30"/>
    <p:sldId id="1090" r:id="rId31"/>
    <p:sldId id="1163" r:id="rId32"/>
    <p:sldId id="1161" r:id="rId33"/>
    <p:sldId id="960" r:id="rId34"/>
    <p:sldId id="969" r:id="rId35"/>
    <p:sldId id="970" r:id="rId36"/>
    <p:sldId id="961" r:id="rId37"/>
    <p:sldId id="972" r:id="rId38"/>
    <p:sldId id="971" r:id="rId39"/>
    <p:sldId id="973" r:id="rId40"/>
    <p:sldId id="974" r:id="rId41"/>
    <p:sldId id="975" r:id="rId42"/>
    <p:sldId id="976" r:id="rId43"/>
    <p:sldId id="977" r:id="rId44"/>
    <p:sldId id="996" r:id="rId45"/>
    <p:sldId id="978" r:id="rId46"/>
    <p:sldId id="962" r:id="rId47"/>
    <p:sldId id="963" r:id="rId48"/>
    <p:sldId id="964" r:id="rId49"/>
    <p:sldId id="997" r:id="rId50"/>
    <p:sldId id="965" r:id="rId51"/>
    <p:sldId id="998" r:id="rId52"/>
    <p:sldId id="999" r:id="rId53"/>
    <p:sldId id="1000" r:id="rId54"/>
    <p:sldId id="1001" r:id="rId55"/>
    <p:sldId id="1002" r:id="rId56"/>
    <p:sldId id="1005" r:id="rId57"/>
    <p:sldId id="1004" r:id="rId58"/>
    <p:sldId id="1164" r:id="rId59"/>
    <p:sldId id="1159" r:id="rId60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CC"/>
    <a:srgbClr val="FFFF99"/>
    <a:srgbClr val="000000"/>
    <a:srgbClr val="FFFFCC"/>
    <a:srgbClr val="FFCCFF"/>
    <a:srgbClr val="DDDDDD"/>
    <a:srgbClr val="FFCCCC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1441" autoAdjust="0"/>
  </p:normalViewPr>
  <p:slideViewPr>
    <p:cSldViewPr>
      <p:cViewPr varScale="1">
        <p:scale>
          <a:sx n="95" d="100"/>
          <a:sy n="95" d="100"/>
        </p:scale>
        <p:origin x="1046" y="72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Tabelle1!$A$19</c:f>
              <c:strCache>
                <c:ptCount val="1"/>
                <c:pt idx="0">
                  <c:v>Szi</c:v>
                </c:pt>
              </c:strCache>
            </c:strRef>
          </c:tx>
          <c:spPr>
            <a:ln w="37091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Tabelle1!$B$18:$K$18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30</c:v>
                </c:pt>
                <c:pt idx="3">
                  <c:v>80</c:v>
                </c:pt>
                <c:pt idx="4">
                  <c:v>230</c:v>
                </c:pt>
                <c:pt idx="5">
                  <c:v>250</c:v>
                </c:pt>
                <c:pt idx="6">
                  <c:v>320</c:v>
                </c:pt>
                <c:pt idx="7">
                  <c:v>330</c:v>
                </c:pt>
                <c:pt idx="8">
                  <c:v>350</c:v>
                </c:pt>
                <c:pt idx="9">
                  <c:v>360</c:v>
                </c:pt>
              </c:numCache>
            </c:numRef>
          </c:xVal>
          <c:yVal>
            <c:numRef>
              <c:f>Tabelle1!$B$19:$K$19</c:f>
              <c:numCache>
                <c:formatCode>General</c:formatCode>
                <c:ptCount val="10"/>
                <c:pt idx="0">
                  <c:v>0</c:v>
                </c:pt>
                <c:pt idx="1">
                  <c:v>2000</c:v>
                </c:pt>
                <c:pt idx="2">
                  <c:v>3000</c:v>
                </c:pt>
                <c:pt idx="3">
                  <c:v>8000</c:v>
                </c:pt>
                <c:pt idx="4">
                  <c:v>38000</c:v>
                </c:pt>
                <c:pt idx="5">
                  <c:v>42000</c:v>
                </c:pt>
                <c:pt idx="6">
                  <c:v>56000</c:v>
                </c:pt>
                <c:pt idx="7">
                  <c:v>63000</c:v>
                </c:pt>
                <c:pt idx="8">
                  <c:v>81000</c:v>
                </c:pt>
                <c:pt idx="9">
                  <c:v>82000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C3-4D83-939D-95152B4C1E50}"/>
            </c:ext>
          </c:extLst>
        </c:ser>
        <c:ser>
          <c:idx val="1"/>
          <c:order val="1"/>
          <c:tx>
            <c:strRef>
              <c:f>Tabelle1!$A$20</c:f>
              <c:strCache>
                <c:ptCount val="1"/>
                <c:pt idx="0">
                  <c:v>Fzi</c:v>
                </c:pt>
              </c:strCache>
            </c:strRef>
          </c:tx>
          <c:spPr>
            <a:ln w="37091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Tabelle1!$B$18:$K$18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30</c:v>
                </c:pt>
                <c:pt idx="3">
                  <c:v>80</c:v>
                </c:pt>
                <c:pt idx="4">
                  <c:v>230</c:v>
                </c:pt>
                <c:pt idx="5">
                  <c:v>250</c:v>
                </c:pt>
                <c:pt idx="6">
                  <c:v>320</c:v>
                </c:pt>
                <c:pt idx="7">
                  <c:v>330</c:v>
                </c:pt>
                <c:pt idx="8">
                  <c:v>350</c:v>
                </c:pt>
                <c:pt idx="9">
                  <c:v>360</c:v>
                </c:pt>
              </c:numCache>
            </c:numRef>
          </c:xVal>
          <c:yVal>
            <c:numRef>
              <c:f>Tabelle1!$B$20:$K$20</c:f>
              <c:numCache>
                <c:formatCode>General</c:formatCode>
                <c:ptCount val="10"/>
                <c:pt idx="0">
                  <c:v>0</c:v>
                </c:pt>
                <c:pt idx="1">
                  <c:v>12000</c:v>
                </c:pt>
                <c:pt idx="2">
                  <c:v>18000</c:v>
                </c:pt>
                <c:pt idx="3">
                  <c:v>23000</c:v>
                </c:pt>
                <c:pt idx="4">
                  <c:v>53000</c:v>
                </c:pt>
                <c:pt idx="5">
                  <c:v>61000</c:v>
                </c:pt>
                <c:pt idx="6">
                  <c:v>75000</c:v>
                </c:pt>
                <c:pt idx="7">
                  <c:v>77000</c:v>
                </c:pt>
                <c:pt idx="8">
                  <c:v>81000</c:v>
                </c:pt>
                <c:pt idx="9">
                  <c:v>82000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C3-4D83-939D-95152B4C1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613192"/>
        <c:axId val="645613584"/>
      </c:scatterChart>
      <c:valAx>
        <c:axId val="645613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400" dirty="0"/>
                  <a:t>Zeit [Tage]</a:t>
                </a:r>
              </a:p>
            </c:rich>
          </c:tx>
          <c:layout/>
          <c:overlay val="0"/>
          <c:spPr>
            <a:noFill/>
            <a:ln w="24727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0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645613584"/>
        <c:crosses val="autoZero"/>
        <c:crossBetween val="midCat"/>
      </c:valAx>
      <c:valAx>
        <c:axId val="645613584"/>
        <c:scaling>
          <c:orientation val="minMax"/>
        </c:scaling>
        <c:delete val="0"/>
        <c:axPos val="l"/>
        <c:majorGridlines>
          <c:spPr>
            <a:ln w="309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sz="1400" b="1"/>
                  <a:t>Kosten</a:t>
                </a:r>
              </a:p>
            </c:rich>
          </c:tx>
          <c:layout>
            <c:manualLayout>
              <c:xMode val="edge"/>
              <c:yMode val="edge"/>
              <c:x val="3.6519527954907874E-3"/>
              <c:y val="0.40244361817793306"/>
            </c:manualLayout>
          </c:layout>
          <c:overlay val="0"/>
          <c:spPr>
            <a:noFill/>
            <a:ln w="24727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30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645613192"/>
        <c:crosses val="autoZero"/>
        <c:crossBetween val="midCat"/>
      </c:valAx>
      <c:spPr>
        <a:noFill/>
        <a:ln w="12364">
          <a:solidFill>
            <a:srgbClr val="80808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3091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078A9E0-E288-46CB-824B-8CB7F13ADF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436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5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FDA9371E-5C4A-488D-A2CE-EFA203F9AD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505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+mn-lt"/>
            </a:endParaRPr>
          </a:p>
        </p:txBody>
      </p:sp>
      <p:sp>
        <p:nvSpPr>
          <p:cNvPr id="174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889" indent="-285726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2907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070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232" indent="-228581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395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559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8722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5884" indent="-228581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D391168-26D1-4B2E-B610-04E7843715D5}" type="slidenum">
              <a:rPr lang="de-DE" sz="1200"/>
              <a:pPr eaLnBrk="1" hangingPunct="1"/>
              <a:t>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4766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/>
          </a:p>
        </p:txBody>
      </p:sp>
      <p:sp>
        <p:nvSpPr>
          <p:cNvPr id="267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2BF076-FD7D-464E-A9FD-D5DE9B86541A}" type="slidenum">
              <a:rPr lang="de-DE" sz="1200" smtClean="0"/>
              <a:pPr eaLnBrk="1" hangingPunct="1"/>
              <a:t>13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6099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>
              <a:latin typeface="Arial" pitchFamily="34" charset="0"/>
            </a:endParaRPr>
          </a:p>
        </p:txBody>
      </p:sp>
      <p:sp>
        <p:nvSpPr>
          <p:cNvPr id="267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2BF076-FD7D-464E-A9FD-D5DE9B86541A}" type="slidenum">
              <a:rPr lang="de-DE" sz="1200" smtClean="0"/>
              <a:pPr eaLnBrk="1" hangingPunct="1"/>
              <a:t>14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660089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/>
          </a:p>
        </p:txBody>
      </p:sp>
      <p:sp>
        <p:nvSpPr>
          <p:cNvPr id="267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2BF076-FD7D-464E-A9FD-D5DE9B86541A}" type="slidenum">
              <a:rPr lang="de-DE" sz="1200" smtClean="0"/>
              <a:pPr eaLnBrk="1" hangingPunct="1"/>
              <a:t>15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65170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/>
          </a:p>
        </p:txBody>
      </p:sp>
      <p:sp>
        <p:nvSpPr>
          <p:cNvPr id="267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2BF076-FD7D-464E-A9FD-D5DE9B86541A}" type="slidenum">
              <a:rPr lang="de-DE" sz="1200" smtClean="0"/>
              <a:pPr eaLnBrk="1" hangingPunct="1"/>
              <a:t>16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73734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/>
          </a:p>
        </p:txBody>
      </p:sp>
      <p:sp>
        <p:nvSpPr>
          <p:cNvPr id="267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2BF076-FD7D-464E-A9FD-D5DE9B86541A}" type="slidenum">
              <a:rPr lang="de-DE" sz="1200" smtClean="0"/>
              <a:pPr eaLnBrk="1" hangingPunct="1"/>
              <a:t>17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930171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2734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324B15-F0B5-42B0-B172-EE19A4F7EB66}" type="slidenum">
              <a:rPr lang="de-DE" sz="1200" smtClean="0"/>
              <a:pPr eaLnBrk="1" hangingPunct="1"/>
              <a:t>19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08174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74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CFEA0B7-7258-4849-8F2E-E8E03519679F}" type="slidenum">
              <a:rPr lang="de-DE" sz="1200" smtClean="0"/>
              <a:pPr eaLnBrk="1" hangingPunct="1"/>
              <a:t>22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518055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5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AE7D03-759C-4CFB-9140-E6DA6FF1BBDF}" type="slidenum">
              <a:rPr lang="de-DE" sz="1200" smtClean="0"/>
              <a:pPr eaLnBrk="1" hangingPunct="1"/>
              <a:t>23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53547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77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22324B-B7AF-429B-AB1D-F1D60CD998BF}" type="slidenum">
              <a:rPr lang="de-DE" sz="1200" smtClean="0"/>
              <a:pPr eaLnBrk="1" hangingPunct="1"/>
              <a:t>24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54813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78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8BA0FD6-51E0-4F35-A655-C71C75A85FEB}" type="slidenum">
              <a:rPr lang="de-DE" sz="1200" smtClean="0"/>
              <a:pPr eaLnBrk="1" hangingPunct="1"/>
              <a:t>25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02657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177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1D2653D-4C33-4040-9B6D-A3020FC719CD}" type="slidenum">
              <a:rPr lang="de-DE" sz="1200" smtClean="0"/>
              <a:pPr eaLnBrk="1" hangingPunct="1"/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59124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9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D84783A-96B8-4B6A-9A3D-EF54E6D8BCAF}" type="slidenum">
              <a:rPr lang="de-DE" sz="1200" smtClean="0"/>
              <a:pPr eaLnBrk="1" hangingPunct="1"/>
              <a:t>26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225393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C9EA9C-6FF9-49FF-94A4-396547F23281}" type="slidenum">
              <a:rPr lang="de-DE" sz="1200" smtClean="0"/>
              <a:pPr eaLnBrk="1" hangingPunct="1"/>
              <a:t>27</a:t>
            </a:fld>
            <a:endParaRPr lang="de-DE" sz="120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415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81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B0BBF3-A77F-407D-8630-3C8531B1DD10}" type="slidenum">
              <a:rPr lang="de-DE" sz="1200" smtClean="0"/>
              <a:pPr eaLnBrk="1" hangingPunct="1"/>
              <a:t>28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86819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82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2985B29-7BA5-4A93-9326-C07159470425}" type="slidenum">
              <a:rPr lang="de-DE" sz="1200" smtClean="0"/>
              <a:pPr eaLnBrk="1" hangingPunct="1"/>
              <a:t>29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561467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83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382FD9F-CDCD-4331-BD0D-4BF0C9EE09F6}" type="slidenum">
              <a:rPr lang="de-DE" sz="1200" smtClean="0"/>
              <a:pPr eaLnBrk="1" hangingPunct="1"/>
              <a:t>30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40295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>
              <a:latin typeface="Arial" pitchFamily="34" charset="0"/>
            </a:endParaRPr>
          </a:p>
        </p:txBody>
      </p:sp>
      <p:sp>
        <p:nvSpPr>
          <p:cNvPr id="284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C166A8A-0596-427A-849A-959D4C5EC300}" type="slidenum">
              <a:rPr lang="de-DE" sz="1200" smtClean="0"/>
              <a:pPr eaLnBrk="1" hangingPunct="1"/>
              <a:t>31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574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>
              <a:latin typeface="Arial" pitchFamily="34" charset="0"/>
            </a:endParaRPr>
          </a:p>
        </p:txBody>
      </p:sp>
      <p:sp>
        <p:nvSpPr>
          <p:cNvPr id="284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C166A8A-0596-427A-849A-959D4C5EC300}" type="slidenum">
              <a:rPr lang="de-DE" sz="1200" smtClean="0"/>
              <a:pPr eaLnBrk="1" hangingPunct="1"/>
              <a:t>32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59249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85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5C118D-746E-4443-92A6-B15F5E9B8CD4}" type="slidenum">
              <a:rPr lang="de-DE" sz="1200" smtClean="0"/>
              <a:pPr eaLnBrk="1" hangingPunct="1"/>
              <a:t>33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610103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/>
          </a:p>
        </p:txBody>
      </p:sp>
      <p:sp>
        <p:nvSpPr>
          <p:cNvPr id="286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EB5CEF0-9B1F-46AE-AA7D-DEB1ABCEE60E}" type="slidenum">
              <a:rPr lang="de-DE" sz="1200" smtClean="0"/>
              <a:pPr eaLnBrk="1" hangingPunct="1"/>
              <a:t>34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915875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87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32A3B1-6680-4AF4-BBDA-590F52A6E8E8}" type="slidenum">
              <a:rPr lang="de-DE" sz="1200" smtClean="0"/>
              <a:pPr eaLnBrk="1" hangingPunct="1"/>
              <a:t>35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9838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611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E7B4B14-CCC7-4191-B365-E63A643285B3}" type="slidenum">
              <a:rPr lang="de-DE" sz="1200" smtClean="0"/>
              <a:pPr eaLnBrk="1" hangingPunct="1"/>
              <a:t>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794163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88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BB89A2-FFD9-4E20-B0E7-5BDC417DA937}" type="slidenum">
              <a:rPr lang="de-DE" sz="1200" smtClean="0"/>
              <a:pPr eaLnBrk="1" hangingPunct="1"/>
              <a:t>36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2820494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</a:pPr>
            <a:endParaRPr lang="de-DE"/>
          </a:p>
        </p:txBody>
      </p:sp>
      <p:sp>
        <p:nvSpPr>
          <p:cNvPr id="289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C272879-D310-4524-B5BE-18B59BB615BE}" type="slidenum">
              <a:rPr lang="de-DE" sz="1200" smtClean="0"/>
              <a:pPr eaLnBrk="1" hangingPunct="1"/>
              <a:t>37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833111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290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B3194BF-4BE0-4919-A16C-1EEF9077AC09}" type="slidenum">
              <a:rPr lang="de-DE" sz="1200" smtClean="0"/>
              <a:pPr eaLnBrk="1" hangingPunct="1"/>
              <a:t>38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5648979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1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D3CEABB-9E06-40B5-9AB5-FD4AD9D33EA8}" type="slidenum">
              <a:rPr lang="de-DE" sz="1200" smtClean="0"/>
              <a:pPr eaLnBrk="1" hangingPunct="1"/>
              <a:t>39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853987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92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77CA0A8-6323-46C5-B619-9278194E4E3C}" type="slidenum">
              <a:rPr lang="de-DE" sz="1200" smtClean="0"/>
              <a:pPr eaLnBrk="1" hangingPunct="1"/>
              <a:t>40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179721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93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CBCCD3-1538-49CB-A5C8-1C0B3418CE8F}" type="slidenum">
              <a:rPr lang="de-DE" sz="1200" smtClean="0"/>
              <a:pPr eaLnBrk="1" hangingPunct="1"/>
              <a:t>41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582329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</a:pPr>
            <a:endParaRPr lang="de-DE"/>
          </a:p>
        </p:txBody>
      </p:sp>
      <p:sp>
        <p:nvSpPr>
          <p:cNvPr id="294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CE50400-66DE-4AE1-961A-37E75C18C448}" type="slidenum">
              <a:rPr lang="de-DE" sz="1200" smtClean="0"/>
              <a:pPr eaLnBrk="1" hangingPunct="1"/>
              <a:t>42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000169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95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2811368-FD76-49E6-8B06-30539D048FC3}" type="slidenum">
              <a:rPr lang="de-DE" sz="1200" smtClean="0"/>
              <a:pPr eaLnBrk="1" hangingPunct="1"/>
              <a:t>43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858807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96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7586AA1-741D-4903-BB74-770BF8DA27AD}" type="slidenum">
              <a:rPr lang="de-DE" sz="1200" smtClean="0"/>
              <a:pPr eaLnBrk="1" hangingPunct="1"/>
              <a:t>44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6318665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28650" lvl="1" indent="-171450">
              <a:buFontTx/>
              <a:buChar char="•"/>
            </a:pPr>
            <a:endParaRPr lang="de-DE"/>
          </a:p>
        </p:txBody>
      </p:sp>
      <p:sp>
        <p:nvSpPr>
          <p:cNvPr id="297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5CF78B2-15DC-4F8D-BC54-45234F4A9C7F}" type="slidenum">
              <a:rPr lang="de-DE" sz="1200" smtClean="0"/>
              <a:pPr eaLnBrk="1" hangingPunct="1"/>
              <a:t>45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225483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 typeface="+mj-lt"/>
              <a:buAutoNum type="arabicPeriod"/>
              <a:defRPr/>
            </a:pPr>
            <a:endParaRPr lang="de-DE" dirty="0"/>
          </a:p>
        </p:txBody>
      </p:sp>
      <p:sp>
        <p:nvSpPr>
          <p:cNvPr id="2621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42F8C2-C099-4AAC-9E43-754B1834B30A}" type="slidenum">
              <a:rPr lang="de-DE" sz="1200" smtClean="0"/>
              <a:pPr eaLnBrk="1" hangingPunct="1"/>
              <a:t>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344871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99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624DD25-8233-43C6-8DFE-DE14A04D8EC4}" type="slidenum">
              <a:rPr lang="de-DE" sz="1200" smtClean="0"/>
              <a:pPr eaLnBrk="1" hangingPunct="1"/>
              <a:t>46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5019749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300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86C5B6B-CAE6-4F70-BB87-295D03E02D6A}" type="slidenum">
              <a:rPr lang="de-DE" sz="1200" smtClean="0"/>
              <a:pPr eaLnBrk="1" hangingPunct="1"/>
              <a:t>47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61186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301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6673F6D-ECCA-41CB-B5E3-746A85726C3F}" type="slidenum">
              <a:rPr lang="de-DE" sz="1200" smtClean="0"/>
              <a:pPr eaLnBrk="1" hangingPunct="1"/>
              <a:t>48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8220554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02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060E26D-44D2-4F71-80F5-9DD0BDA3B37A}" type="slidenum">
              <a:rPr lang="de-DE" sz="1200" smtClean="0"/>
              <a:pPr eaLnBrk="1" hangingPunct="1"/>
              <a:t>49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828518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C62E4F8-6866-4445-8B5E-6FBFE6053E33}" type="slidenum">
              <a:rPr lang="de-DE" sz="1200" smtClean="0"/>
              <a:pPr eaLnBrk="1" hangingPunct="1"/>
              <a:t>50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390711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04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986AEA5-4A09-443A-971D-5F7F5D7258D5}" type="slidenum">
              <a:rPr lang="de-DE" sz="1200" smtClean="0"/>
              <a:pPr eaLnBrk="1" hangingPunct="1"/>
              <a:t>51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1364236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305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ADAB4F-88CC-42FC-BB33-57821F74D9D9}" type="slidenum">
              <a:rPr lang="de-DE" sz="1200" smtClean="0"/>
              <a:pPr eaLnBrk="1" hangingPunct="1"/>
              <a:t>52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6581333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ED42370-503E-48EE-8B5C-298441CC11F8}" type="slidenum">
              <a:rPr lang="de-DE" sz="1200" smtClean="0"/>
              <a:pPr eaLnBrk="1" hangingPunct="1"/>
              <a:t>53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458501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07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C980111-D5A8-443D-943E-ED3B97CC2AD0}" type="slidenum">
              <a:rPr lang="de-DE" sz="1200" smtClean="0"/>
              <a:pPr eaLnBrk="1" hangingPunct="1"/>
              <a:t>54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9659655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308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97ED6C-59DB-4C3A-B478-7D3228DE1D40}" type="slidenum">
              <a:rPr lang="de-DE" sz="1200" smtClean="0"/>
              <a:pPr eaLnBrk="1" hangingPunct="1"/>
              <a:t>55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77925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63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240173-FF5A-4172-854F-FB57280F255F}" type="slidenum">
              <a:rPr lang="de-DE" sz="1200" smtClean="0"/>
              <a:pPr eaLnBrk="1" hangingPunct="1"/>
              <a:t>5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5541457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9471EE4-397F-4A17-B98D-FE8D56DD1999}" type="slidenum">
              <a:rPr lang="de-DE" sz="1200" smtClean="0"/>
              <a:pPr eaLnBrk="1" hangingPunct="1"/>
              <a:t>56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0289215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3102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3999087-93F2-493B-B3CF-10BA46155DB5}" type="slidenum">
              <a:rPr lang="de-DE" sz="1200" smtClean="0"/>
              <a:pPr eaLnBrk="1" hangingPunct="1"/>
              <a:t>57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992426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A9371E-5C4A-488D-A2CE-EFA203F9ADFF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6946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pitchFamily="34" charset="0"/>
            </a:endParaRPr>
          </a:p>
        </p:txBody>
      </p:sp>
      <p:sp>
        <p:nvSpPr>
          <p:cNvPr id="2611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E7B4B14-CCC7-4191-B365-E63A643285B3}" type="slidenum">
              <a:rPr lang="de-DE" sz="1200" smtClean="0"/>
              <a:pPr eaLnBrk="1" hangingPunct="1"/>
              <a:t>59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421938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/>
          </a:p>
        </p:txBody>
      </p:sp>
      <p:sp>
        <p:nvSpPr>
          <p:cNvPr id="264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6CF751-75B2-447F-AA9C-FE4D645C7430}" type="slidenum">
              <a:rPr lang="de-DE" sz="1200" smtClean="0"/>
              <a:pPr eaLnBrk="1" hangingPunct="1"/>
              <a:t>6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55721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de-DE" dirty="0">
              <a:sym typeface="Wingdings" pitchFamily="2" charset="2"/>
            </a:endParaRPr>
          </a:p>
        </p:txBody>
      </p:sp>
      <p:sp>
        <p:nvSpPr>
          <p:cNvPr id="265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ECCBF5B-077B-4E63-8FBF-D78FFFE4DB5A}" type="slidenum">
              <a:rPr lang="de-DE" sz="1200" smtClean="0"/>
              <a:pPr eaLnBrk="1" hangingPunct="1"/>
              <a:t>7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67866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85800" lvl="1" indent="-228600">
              <a:buFont typeface="+mj-lt"/>
              <a:buAutoNum type="arabicPeriod"/>
              <a:defRPr/>
            </a:pPr>
            <a:endParaRPr lang="de-DE" dirty="0"/>
          </a:p>
        </p:txBody>
      </p:sp>
      <p:sp>
        <p:nvSpPr>
          <p:cNvPr id="2662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451EFB-ED09-4CC3-A23D-37EBDB945DF1}" type="slidenum">
              <a:rPr lang="de-DE" sz="1200" smtClean="0"/>
              <a:pPr eaLnBrk="1" hangingPunct="1"/>
              <a:t>11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68667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dirty="0"/>
          </a:p>
        </p:txBody>
      </p:sp>
      <p:sp>
        <p:nvSpPr>
          <p:cNvPr id="267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2BF076-FD7D-464E-A9FD-D5DE9B86541A}" type="slidenum">
              <a:rPr lang="de-DE" sz="1200" smtClean="0"/>
              <a:pPr eaLnBrk="1" hangingPunct="1"/>
              <a:t>12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198969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A45F-1E6C-40D0-977F-89BEF295DF0D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EA9B-8E01-45CD-9F27-42EDC28DDF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888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49C5-EB18-4E91-B82D-195DDEF8BFC4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66E8-F786-41CE-830F-9E0B964EE1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3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E0E0-E74B-424F-A426-57CD28491ABC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1C0C-EFCA-4DED-A0EA-D69454DE7A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25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0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C2EE-96CA-4AD4-91C1-F106CDFFD887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3FA6-87F8-4116-8720-8FF397C0D4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16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BF43-846E-46C9-9F93-5F6ED6F1956B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4D8D-262E-43A3-9AA2-8A6B308A0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30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23A4-A4BF-4EFE-B06A-9D925A9020FD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AFE-7AB1-42E8-9367-CCDD600E9C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73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8694-2557-4CF4-AD7A-F28FFA8C2179}" type="datetime1">
              <a:rPr lang="de-DE" smtClean="0"/>
              <a:t>30.01.2024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F7DC8-9267-4F83-90D1-347E707B0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05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6253-7C76-4E77-8306-FF672F34FECD}" type="datetime1">
              <a:rPr lang="de-DE" smtClean="0"/>
              <a:t>30.01.2024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216-4D3E-41B2-B8C5-5E778A21F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0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75AA-AE65-48D2-91D7-81B0FA5818D4}" type="datetime1">
              <a:rPr lang="de-DE" smtClean="0"/>
              <a:t>30.01.2024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9953-FF15-4F3C-BC81-BD35634439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66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B8E9-DC4C-4580-9D58-7B49EFA78D80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CA9DB-4F1E-4A25-ACC6-BE1229827C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68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4DBA-3B28-46AB-B931-99CCF86CCF25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EC20-A1DB-477F-A778-9B1EBAE6A9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99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D6BA8E-B60D-40C1-A9EA-9F773566262C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9FB7E-A442-4A1F-9A70-BB7AF7B4D3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b="1" dirty="0">
                <a:cs typeface="Times New Roman" charset="0"/>
              </a:rPr>
              <a:t>GESUNDHEITSMANAGEMENT II</a:t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>Teil </a:t>
            </a:r>
            <a:r>
              <a:rPr lang="de-DE" sz="4000" b="1" dirty="0" smtClean="0">
                <a:cs typeface="Times New Roman" charset="0"/>
              </a:rPr>
              <a:t>2-2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Prof. Dr. Steffen Fleßa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/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Lehrstuhl für Allgemeine Betriebswirtschaftslehre 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und Gesundheitsmanagement</a:t>
            </a:r>
            <a:br>
              <a:rPr lang="de-DE" sz="2400" b="1" dirty="0">
                <a:cs typeface="Times New Roman" charset="0"/>
              </a:rPr>
            </a:br>
            <a:r>
              <a:rPr lang="de-DE" sz="2400" b="1" dirty="0">
                <a:cs typeface="Times New Roman" charset="0"/>
              </a:rPr>
              <a:t>Universität Greifswald</a:t>
            </a:r>
            <a:r>
              <a:rPr lang="de-DE" sz="4000" b="1" dirty="0">
                <a:cs typeface="Times New Roman" charset="0"/>
              </a:rPr>
              <a:t/>
            </a:r>
            <a:br>
              <a:rPr lang="de-DE" sz="4000" b="1" dirty="0">
                <a:cs typeface="Times New Roman" charset="0"/>
              </a:rPr>
            </a:br>
            <a:endParaRPr lang="de-DE" sz="40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07476260-B669-4A20-8256-207D7FDF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1EA9B-8E01-45CD-9F27-42EDC28DDFF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7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0"/>
    </mc:Choice>
    <mc:Fallback xmlns="">
      <p:transition spd="slow" advTm="79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Blocktyp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Kompakte Einheit</a:t>
            </a:r>
          </a:p>
          <a:p>
            <a:r>
              <a:rPr lang="de-DE" dirty="0"/>
              <a:t>Varianten:</a:t>
            </a:r>
          </a:p>
        </p:txBody>
      </p:sp>
      <p:pic>
        <p:nvPicPr>
          <p:cNvPr id="4" name="Grafik 3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3466" r="57514" b="68447"/>
          <a:stretch/>
        </p:blipFill>
        <p:spPr bwMode="auto">
          <a:xfrm>
            <a:off x="25741" y="4394292"/>
            <a:ext cx="2915816" cy="2463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4549" r="4762" b="68011"/>
          <a:stretch/>
        </p:blipFill>
        <p:spPr bwMode="auto">
          <a:xfrm>
            <a:off x="2771800" y="4512161"/>
            <a:ext cx="3312368" cy="2377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62248" r="55202" b="3309"/>
          <a:stretch/>
        </p:blipFill>
        <p:spPr bwMode="auto">
          <a:xfrm>
            <a:off x="6263680" y="4178229"/>
            <a:ext cx="2880320" cy="2679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5" t="62248" r="6613" b="3309"/>
          <a:stretch/>
        </p:blipFill>
        <p:spPr bwMode="auto">
          <a:xfrm>
            <a:off x="5940152" y="1284781"/>
            <a:ext cx="2987824" cy="2893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CB9AF2D7-ED78-4D10-B9E5-F329EE4B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9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99"/>
    </mc:Choice>
    <mc:Fallback xmlns="">
      <p:transition spd="slow" advTm="929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Bereichszuordnungstypen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Grundsatz: Von den vier Bereichen (Pflege, Diagnostik/Therapie, Versorgung, Verwaltung) sind für die Patient*innen vor allem die ersten beiden von Bedeutung. Die Strukturtypen untersuchen, wie Pflege und Diagnostik/Therapie einander zugeordnet sind.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Varianten: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Horizontale Zuordnung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Vertikale Zuordnung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Gemischte Zuordnung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39334B90-8B14-4298-A305-5190830B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3"/>
    </mc:Choice>
    <mc:Fallback xmlns="">
      <p:transition spd="slow" advTm="4243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Vertikale Zuordnung</a:t>
            </a:r>
          </a:p>
        </p:txBody>
      </p:sp>
      <p:sp>
        <p:nvSpPr>
          <p:cNvPr id="3" name="Rechteck 2"/>
          <p:cNvSpPr/>
          <p:nvPr/>
        </p:nvSpPr>
        <p:spPr>
          <a:xfrm>
            <a:off x="154766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801888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02602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530540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 Station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653792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4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</a:t>
            </a:r>
          </a:p>
        </p:txBody>
      </p:sp>
      <p:sp>
        <p:nvSpPr>
          <p:cNvPr id="13" name="Rechteck 12"/>
          <p:cNvSpPr/>
          <p:nvPr/>
        </p:nvSpPr>
        <p:spPr>
          <a:xfrm>
            <a:off x="2801888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Ultra-schall</a:t>
            </a:r>
          </a:p>
        </p:txBody>
      </p:sp>
      <p:sp>
        <p:nvSpPr>
          <p:cNvPr id="14" name="Rechteck 13"/>
          <p:cNvSpPr/>
          <p:nvPr/>
        </p:nvSpPr>
        <p:spPr>
          <a:xfrm>
            <a:off x="4026024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Röntgen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05400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16" name="Rechteck 15"/>
          <p:cNvSpPr/>
          <p:nvPr/>
        </p:nvSpPr>
        <p:spPr>
          <a:xfrm>
            <a:off x="6537920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Endo-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skopie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801888" y="3140968"/>
            <a:ext cx="3417912" cy="1584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Vertikale Zuordnung:</a:t>
            </a:r>
          </a:p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Pflegestationen werden übereinander gebaut, Behandlung/Therapie zentralisiert</a:t>
            </a:r>
          </a:p>
        </p:txBody>
      </p:sp>
      <p:sp>
        <p:nvSpPr>
          <p:cNvPr id="22" name="Geschweifte Klammer rechts 21"/>
          <p:cNvSpPr/>
          <p:nvPr/>
        </p:nvSpPr>
        <p:spPr>
          <a:xfrm rot="16200000">
            <a:off x="4319972" y="2384884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eschweifte Klammer rechts 23"/>
          <p:cNvSpPr/>
          <p:nvPr/>
        </p:nvSpPr>
        <p:spPr>
          <a:xfrm rot="5400000">
            <a:off x="4303204" y="-855476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BC29128-D86D-43D4-940C-6BFE8DC8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1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64"/>
    </mc:Choice>
    <mc:Fallback xmlns="">
      <p:transition spd="slow" advTm="406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4563204" y="4596480"/>
            <a:ext cx="1498848" cy="72028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OP, Ultraschall, Röntgen, …, Endoskopie</a:t>
            </a:r>
          </a:p>
        </p:txBody>
      </p:sp>
      <p:sp>
        <p:nvSpPr>
          <p:cNvPr id="33" name="Gleichschenkliges Dreieck 32"/>
          <p:cNvSpPr/>
          <p:nvPr/>
        </p:nvSpPr>
        <p:spPr>
          <a:xfrm>
            <a:off x="4448532" y="3933670"/>
            <a:ext cx="1728192" cy="667563"/>
          </a:xfrm>
          <a:prstGeom prst="triangle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Vertikale Zuordnung</a:t>
            </a:r>
          </a:p>
        </p:txBody>
      </p:sp>
      <p:sp>
        <p:nvSpPr>
          <p:cNvPr id="3" name="Rechteck 2"/>
          <p:cNvSpPr/>
          <p:nvPr/>
        </p:nvSpPr>
        <p:spPr>
          <a:xfrm>
            <a:off x="154766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801888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02602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530540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 Station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653792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4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</a:t>
            </a:r>
          </a:p>
        </p:txBody>
      </p:sp>
      <p:sp>
        <p:nvSpPr>
          <p:cNvPr id="13" name="Rechteck 12"/>
          <p:cNvSpPr/>
          <p:nvPr/>
        </p:nvSpPr>
        <p:spPr>
          <a:xfrm>
            <a:off x="2801888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Ultra-schall</a:t>
            </a:r>
          </a:p>
        </p:txBody>
      </p:sp>
      <p:sp>
        <p:nvSpPr>
          <p:cNvPr id="14" name="Rechteck 13"/>
          <p:cNvSpPr/>
          <p:nvPr/>
        </p:nvSpPr>
        <p:spPr>
          <a:xfrm>
            <a:off x="4026024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Röntgen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05400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16" name="Rechteck 15"/>
          <p:cNvSpPr/>
          <p:nvPr/>
        </p:nvSpPr>
        <p:spPr>
          <a:xfrm>
            <a:off x="6537920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Endo-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skopie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Geschweifte Klammer rechts 18"/>
          <p:cNvSpPr/>
          <p:nvPr/>
        </p:nvSpPr>
        <p:spPr>
          <a:xfrm rot="16200000">
            <a:off x="4319972" y="2384885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518320" y="4313201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21" name="Rechteck 20"/>
          <p:cNvSpPr/>
          <p:nvPr/>
        </p:nvSpPr>
        <p:spPr>
          <a:xfrm>
            <a:off x="1518320" y="4024556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22" name="Rechteck 21"/>
          <p:cNvSpPr/>
          <p:nvPr/>
        </p:nvSpPr>
        <p:spPr>
          <a:xfrm>
            <a:off x="1518320" y="3736524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23" name="Rechteck 22"/>
          <p:cNvSpPr/>
          <p:nvPr/>
        </p:nvSpPr>
        <p:spPr>
          <a:xfrm>
            <a:off x="1518320" y="3448492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  Station</a:t>
            </a:r>
          </a:p>
        </p:txBody>
      </p:sp>
      <p:sp>
        <p:nvSpPr>
          <p:cNvPr id="24" name="Rechteck 23"/>
          <p:cNvSpPr/>
          <p:nvPr/>
        </p:nvSpPr>
        <p:spPr>
          <a:xfrm>
            <a:off x="1518320" y="3160460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25" name="Rechteck 24"/>
          <p:cNvSpPr/>
          <p:nvPr/>
        </p:nvSpPr>
        <p:spPr>
          <a:xfrm>
            <a:off x="1518320" y="4600419"/>
            <a:ext cx="1498848" cy="72028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OP, Ultraschall, Röntgen, …, Endoskopie</a:t>
            </a:r>
          </a:p>
        </p:txBody>
      </p:sp>
      <p:sp>
        <p:nvSpPr>
          <p:cNvPr id="4" name="Gleichschenkliges Dreieck 3"/>
          <p:cNvSpPr/>
          <p:nvPr/>
        </p:nvSpPr>
        <p:spPr>
          <a:xfrm>
            <a:off x="1403648" y="2492896"/>
            <a:ext cx="1728192" cy="667563"/>
          </a:xfrm>
          <a:prstGeom prst="triangle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6054824" y="5032669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27" name="Rechteck 26"/>
          <p:cNvSpPr/>
          <p:nvPr/>
        </p:nvSpPr>
        <p:spPr>
          <a:xfrm>
            <a:off x="6054824" y="4744024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28" name="Rechteck 27"/>
          <p:cNvSpPr/>
          <p:nvPr/>
        </p:nvSpPr>
        <p:spPr>
          <a:xfrm>
            <a:off x="6054824" y="4455992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54824" y="4167960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  Station</a:t>
            </a:r>
          </a:p>
        </p:txBody>
      </p:sp>
      <p:sp>
        <p:nvSpPr>
          <p:cNvPr id="30" name="Rechteck 29"/>
          <p:cNvSpPr/>
          <p:nvPr/>
        </p:nvSpPr>
        <p:spPr>
          <a:xfrm>
            <a:off x="6054824" y="3879928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31" name="Gleichschenkliges Dreieck 30"/>
          <p:cNvSpPr/>
          <p:nvPr/>
        </p:nvSpPr>
        <p:spPr>
          <a:xfrm>
            <a:off x="5940152" y="3212364"/>
            <a:ext cx="1728192" cy="667563"/>
          </a:xfrm>
          <a:prstGeom prst="triangle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eschweifte Klammer rechts 33"/>
          <p:cNvSpPr/>
          <p:nvPr/>
        </p:nvSpPr>
        <p:spPr>
          <a:xfrm rot="5400000">
            <a:off x="4303204" y="-855476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529918" y="3767850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  <a:latin typeface="+mn-lt"/>
              </a:rPr>
              <a:t>oder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EC88F11F-7A62-4EB0-B59F-9015D917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4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7"/>
    </mc:Choice>
    <mc:Fallback xmlns="">
      <p:transition spd="slow" advTm="2387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Horizontale Zuordnung</a:t>
            </a:r>
          </a:p>
        </p:txBody>
      </p:sp>
      <p:sp>
        <p:nvSpPr>
          <p:cNvPr id="3" name="Rechteck 2"/>
          <p:cNvSpPr/>
          <p:nvPr/>
        </p:nvSpPr>
        <p:spPr>
          <a:xfrm>
            <a:off x="154766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801888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02602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530540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 Station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653792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4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</a:t>
            </a:r>
          </a:p>
        </p:txBody>
      </p:sp>
      <p:sp>
        <p:nvSpPr>
          <p:cNvPr id="13" name="Rechteck 12"/>
          <p:cNvSpPr/>
          <p:nvPr/>
        </p:nvSpPr>
        <p:spPr>
          <a:xfrm>
            <a:off x="2801888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Ultra-schall</a:t>
            </a:r>
          </a:p>
        </p:txBody>
      </p:sp>
      <p:sp>
        <p:nvSpPr>
          <p:cNvPr id="14" name="Rechteck 13"/>
          <p:cNvSpPr/>
          <p:nvPr/>
        </p:nvSpPr>
        <p:spPr>
          <a:xfrm>
            <a:off x="4026024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Röntgen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05400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16" name="Rechteck 15"/>
          <p:cNvSpPr/>
          <p:nvPr/>
        </p:nvSpPr>
        <p:spPr>
          <a:xfrm>
            <a:off x="6537920" y="5805264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Endo-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skopie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627784" y="3140968"/>
            <a:ext cx="3744416" cy="1584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  <a:effectLst/>
              </a:rPr>
              <a:t>Horizontale Zuordnung: die zu einem Fachbereich gehörenden Pflegeeinheiten und Behandlungseinheiten sind auf einer Ebene zusammengefasst</a:t>
            </a:r>
          </a:p>
        </p:txBody>
      </p:sp>
      <p:sp>
        <p:nvSpPr>
          <p:cNvPr id="22" name="Geschweifte Klammer rechts 21"/>
          <p:cNvSpPr/>
          <p:nvPr/>
        </p:nvSpPr>
        <p:spPr>
          <a:xfrm rot="16200000">
            <a:off x="4319972" y="2384884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eschweifte Klammer rechts 23"/>
          <p:cNvSpPr/>
          <p:nvPr/>
        </p:nvSpPr>
        <p:spPr>
          <a:xfrm rot="5400000">
            <a:off x="4303204" y="-855476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0C4AF0E-211A-4F7E-87E4-61B8EA25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5"/>
    </mc:Choice>
    <mc:Fallback xmlns="">
      <p:transition spd="slow" advTm="1214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Horizontale Zuordnung</a:t>
            </a:r>
          </a:p>
        </p:txBody>
      </p:sp>
      <p:sp>
        <p:nvSpPr>
          <p:cNvPr id="3" name="Rechteck 2"/>
          <p:cNvSpPr/>
          <p:nvPr/>
        </p:nvSpPr>
        <p:spPr>
          <a:xfrm>
            <a:off x="154766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801888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02602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530540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 Station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653792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4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</a:t>
            </a:r>
          </a:p>
        </p:txBody>
      </p:sp>
      <p:sp>
        <p:nvSpPr>
          <p:cNvPr id="13" name="Rechteck 12"/>
          <p:cNvSpPr/>
          <p:nvPr/>
        </p:nvSpPr>
        <p:spPr>
          <a:xfrm>
            <a:off x="2801888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Ultra-schall</a:t>
            </a:r>
          </a:p>
        </p:txBody>
      </p:sp>
      <p:sp>
        <p:nvSpPr>
          <p:cNvPr id="14" name="Rechteck 13"/>
          <p:cNvSpPr/>
          <p:nvPr/>
        </p:nvSpPr>
        <p:spPr>
          <a:xfrm>
            <a:off x="4026024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Röntgen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05400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16" name="Rechteck 15"/>
          <p:cNvSpPr/>
          <p:nvPr/>
        </p:nvSpPr>
        <p:spPr>
          <a:xfrm>
            <a:off x="6537920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Endo-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skopie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Geschweifte Klammer rechts 18"/>
          <p:cNvSpPr/>
          <p:nvPr/>
        </p:nvSpPr>
        <p:spPr>
          <a:xfrm rot="16200000">
            <a:off x="4319972" y="2384885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999188" y="4746473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</a:t>
            </a:r>
          </a:p>
        </p:txBody>
      </p:sp>
      <p:sp>
        <p:nvSpPr>
          <p:cNvPr id="21" name="Rechteck 20"/>
          <p:cNvSpPr/>
          <p:nvPr/>
        </p:nvSpPr>
        <p:spPr>
          <a:xfrm>
            <a:off x="2999188" y="4457828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Endoskopie</a:t>
            </a:r>
          </a:p>
        </p:txBody>
      </p:sp>
      <p:sp>
        <p:nvSpPr>
          <p:cNvPr id="22" name="Rechteck 21"/>
          <p:cNvSpPr/>
          <p:nvPr/>
        </p:nvSpPr>
        <p:spPr>
          <a:xfrm>
            <a:off x="2999188" y="4169796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Ultraschall</a:t>
            </a:r>
          </a:p>
        </p:txBody>
      </p:sp>
      <p:sp>
        <p:nvSpPr>
          <p:cNvPr id="23" name="Rechteck 22"/>
          <p:cNvSpPr/>
          <p:nvPr/>
        </p:nvSpPr>
        <p:spPr>
          <a:xfrm>
            <a:off x="2999188" y="3881764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2999188" y="3593732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Kreissaal</a:t>
            </a:r>
          </a:p>
        </p:txBody>
      </p:sp>
      <p:sp>
        <p:nvSpPr>
          <p:cNvPr id="26" name="Rechteck 25"/>
          <p:cNvSpPr/>
          <p:nvPr/>
        </p:nvSpPr>
        <p:spPr>
          <a:xfrm>
            <a:off x="4501470" y="4745248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27" name="Rechteck 26"/>
          <p:cNvSpPr/>
          <p:nvPr/>
        </p:nvSpPr>
        <p:spPr>
          <a:xfrm>
            <a:off x="4501470" y="4456603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28" name="Rechteck 27"/>
          <p:cNvSpPr/>
          <p:nvPr/>
        </p:nvSpPr>
        <p:spPr>
          <a:xfrm>
            <a:off x="4501470" y="4168571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29" name="Rechteck 28"/>
          <p:cNvSpPr/>
          <p:nvPr/>
        </p:nvSpPr>
        <p:spPr>
          <a:xfrm>
            <a:off x="4501470" y="3880539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  Station</a:t>
            </a:r>
          </a:p>
        </p:txBody>
      </p:sp>
      <p:sp>
        <p:nvSpPr>
          <p:cNvPr id="30" name="Rechteck 29"/>
          <p:cNvSpPr/>
          <p:nvPr/>
        </p:nvSpPr>
        <p:spPr>
          <a:xfrm>
            <a:off x="4501470" y="3592507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31" name="Gleichschenkliges Dreieck 30"/>
          <p:cNvSpPr/>
          <p:nvPr/>
        </p:nvSpPr>
        <p:spPr>
          <a:xfrm>
            <a:off x="2874630" y="2924944"/>
            <a:ext cx="3240360" cy="668788"/>
          </a:xfrm>
          <a:prstGeom prst="triangle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eschweifte Klammer rechts 33"/>
          <p:cNvSpPr/>
          <p:nvPr/>
        </p:nvSpPr>
        <p:spPr>
          <a:xfrm rot="5400000">
            <a:off x="4303204" y="-855476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BC3269C-E214-468C-8DD2-D81BC956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0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79"/>
    </mc:Choice>
    <mc:Fallback xmlns="">
      <p:transition spd="slow" advTm="2327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Horizontale Zuordnung: Flachbaukrankenhaus</a:t>
            </a:r>
          </a:p>
        </p:txBody>
      </p:sp>
      <p:sp>
        <p:nvSpPr>
          <p:cNvPr id="3" name="Rechteck 2"/>
          <p:cNvSpPr/>
          <p:nvPr/>
        </p:nvSpPr>
        <p:spPr>
          <a:xfrm>
            <a:off x="154766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801888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02602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530540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 Station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653792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4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</a:t>
            </a:r>
          </a:p>
        </p:txBody>
      </p:sp>
      <p:sp>
        <p:nvSpPr>
          <p:cNvPr id="13" name="Rechteck 12"/>
          <p:cNvSpPr/>
          <p:nvPr/>
        </p:nvSpPr>
        <p:spPr>
          <a:xfrm>
            <a:off x="2801888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Ultra-schall</a:t>
            </a:r>
          </a:p>
        </p:txBody>
      </p:sp>
      <p:sp>
        <p:nvSpPr>
          <p:cNvPr id="14" name="Rechteck 13"/>
          <p:cNvSpPr/>
          <p:nvPr/>
        </p:nvSpPr>
        <p:spPr>
          <a:xfrm>
            <a:off x="4026024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Röntgen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05400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16" name="Rechteck 15"/>
          <p:cNvSpPr/>
          <p:nvPr/>
        </p:nvSpPr>
        <p:spPr>
          <a:xfrm>
            <a:off x="6537920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Endo-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skopie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Geschweifte Klammer rechts 18"/>
          <p:cNvSpPr/>
          <p:nvPr/>
        </p:nvSpPr>
        <p:spPr>
          <a:xfrm rot="16200000">
            <a:off x="4319972" y="2384885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047422" y="4911205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</a:t>
            </a:r>
          </a:p>
        </p:txBody>
      </p:sp>
      <p:sp>
        <p:nvSpPr>
          <p:cNvPr id="21" name="Rechteck 20"/>
          <p:cNvSpPr/>
          <p:nvPr/>
        </p:nvSpPr>
        <p:spPr>
          <a:xfrm>
            <a:off x="1089498" y="4149080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Endoskopie</a:t>
            </a:r>
          </a:p>
        </p:txBody>
      </p:sp>
      <p:sp>
        <p:nvSpPr>
          <p:cNvPr id="22" name="Rechteck 21"/>
          <p:cNvSpPr/>
          <p:nvPr/>
        </p:nvSpPr>
        <p:spPr>
          <a:xfrm>
            <a:off x="4912582" y="3792349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Ultraschall</a:t>
            </a:r>
          </a:p>
        </p:txBody>
      </p:sp>
      <p:sp>
        <p:nvSpPr>
          <p:cNvPr id="23" name="Rechteck 22"/>
          <p:cNvSpPr/>
          <p:nvPr/>
        </p:nvSpPr>
        <p:spPr>
          <a:xfrm>
            <a:off x="1089498" y="3303398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24" name="Rechteck 23"/>
          <p:cNvSpPr/>
          <p:nvPr/>
        </p:nvSpPr>
        <p:spPr>
          <a:xfrm>
            <a:off x="4912582" y="2999036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Kreissaal</a:t>
            </a:r>
          </a:p>
        </p:txBody>
      </p:sp>
      <p:sp>
        <p:nvSpPr>
          <p:cNvPr id="26" name="Rechteck 25"/>
          <p:cNvSpPr/>
          <p:nvPr/>
        </p:nvSpPr>
        <p:spPr>
          <a:xfrm>
            <a:off x="4539430" y="4909980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27" name="Rechteck 26"/>
          <p:cNvSpPr/>
          <p:nvPr/>
        </p:nvSpPr>
        <p:spPr>
          <a:xfrm>
            <a:off x="2581506" y="4147855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28" name="Rechteck 27"/>
          <p:cNvSpPr/>
          <p:nvPr/>
        </p:nvSpPr>
        <p:spPr>
          <a:xfrm>
            <a:off x="6414864" y="3791124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29" name="Rechteck 28"/>
          <p:cNvSpPr/>
          <p:nvPr/>
        </p:nvSpPr>
        <p:spPr>
          <a:xfrm>
            <a:off x="2581506" y="3302173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  Station</a:t>
            </a:r>
          </a:p>
        </p:txBody>
      </p:sp>
      <p:sp>
        <p:nvSpPr>
          <p:cNvPr id="30" name="Rechteck 29"/>
          <p:cNvSpPr/>
          <p:nvPr/>
        </p:nvSpPr>
        <p:spPr>
          <a:xfrm>
            <a:off x="6414864" y="2997811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31" name="Gleichschenkliges Dreieck 30"/>
          <p:cNvSpPr/>
          <p:nvPr/>
        </p:nvSpPr>
        <p:spPr>
          <a:xfrm>
            <a:off x="4788024" y="2780928"/>
            <a:ext cx="3240360" cy="218108"/>
          </a:xfrm>
          <a:prstGeom prst="triangle">
            <a:avLst>
              <a:gd name="adj" fmla="val 50317"/>
            </a:avLst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eschweifte Klammer rechts 33"/>
          <p:cNvSpPr/>
          <p:nvPr/>
        </p:nvSpPr>
        <p:spPr>
          <a:xfrm rot="5400000">
            <a:off x="4303204" y="-855476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leichschenkliges Dreieck 31"/>
          <p:cNvSpPr/>
          <p:nvPr/>
        </p:nvSpPr>
        <p:spPr>
          <a:xfrm>
            <a:off x="971600" y="3085290"/>
            <a:ext cx="3240360" cy="218108"/>
          </a:xfrm>
          <a:prstGeom prst="triangle">
            <a:avLst>
              <a:gd name="adj" fmla="val 50317"/>
            </a:avLst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leichschenkliges Dreieck 32"/>
          <p:cNvSpPr/>
          <p:nvPr/>
        </p:nvSpPr>
        <p:spPr>
          <a:xfrm>
            <a:off x="4788024" y="3573016"/>
            <a:ext cx="3240360" cy="218108"/>
          </a:xfrm>
          <a:prstGeom prst="triangle">
            <a:avLst>
              <a:gd name="adj" fmla="val 50317"/>
            </a:avLst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leichschenkliges Dreieck 34"/>
          <p:cNvSpPr/>
          <p:nvPr/>
        </p:nvSpPr>
        <p:spPr>
          <a:xfrm>
            <a:off x="971600" y="3929747"/>
            <a:ext cx="3240360" cy="218108"/>
          </a:xfrm>
          <a:prstGeom prst="triangle">
            <a:avLst>
              <a:gd name="adj" fmla="val 50317"/>
            </a:avLst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leichschenkliges Dreieck 35"/>
          <p:cNvSpPr/>
          <p:nvPr/>
        </p:nvSpPr>
        <p:spPr>
          <a:xfrm>
            <a:off x="2915816" y="4691872"/>
            <a:ext cx="3240360" cy="218108"/>
          </a:xfrm>
          <a:prstGeom prst="triangle">
            <a:avLst>
              <a:gd name="adj" fmla="val 50317"/>
            </a:avLst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3"/>
          <p:cNvCxnSpPr/>
          <p:nvPr/>
        </p:nvCxnSpPr>
        <p:spPr>
          <a:xfrm flipH="1" flipV="1">
            <a:off x="4526470" y="3141827"/>
            <a:ext cx="10272" cy="15500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>
            <a:stCxn id="24" idx="1"/>
          </p:cNvCxnSpPr>
          <p:nvPr/>
        </p:nvCxnSpPr>
        <p:spPr>
          <a:xfrm flipH="1">
            <a:off x="4499992" y="3143052"/>
            <a:ext cx="4125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>
            <a:stCxn id="22" idx="1"/>
          </p:cNvCxnSpPr>
          <p:nvPr/>
        </p:nvCxnSpPr>
        <p:spPr>
          <a:xfrm flipH="1">
            <a:off x="4546270" y="3936365"/>
            <a:ext cx="366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9" idx="3"/>
          </p:cNvCxnSpPr>
          <p:nvPr/>
        </p:nvCxnSpPr>
        <p:spPr>
          <a:xfrm>
            <a:off x="4080354" y="3446189"/>
            <a:ext cx="4659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7" idx="3"/>
          </p:cNvCxnSpPr>
          <p:nvPr/>
        </p:nvCxnSpPr>
        <p:spPr>
          <a:xfrm>
            <a:off x="4080354" y="4291871"/>
            <a:ext cx="4607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9AECC4F-5FD1-4F59-B884-48F1E423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1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06"/>
    </mc:Choice>
    <mc:Fallback xmlns="">
      <p:transition spd="slow" advTm="4970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Mischtypen</a:t>
            </a:r>
          </a:p>
        </p:txBody>
      </p:sp>
      <p:sp>
        <p:nvSpPr>
          <p:cNvPr id="3" name="Rechteck 2"/>
          <p:cNvSpPr/>
          <p:nvPr/>
        </p:nvSpPr>
        <p:spPr>
          <a:xfrm>
            <a:off x="154766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2801888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026024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530540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 Station</a:t>
            </a:r>
          </a:p>
        </p:txBody>
      </p:sp>
      <p:sp>
        <p:nvSpPr>
          <p:cNvPr id="10" name="Rechteck 9"/>
          <p:cNvSpPr/>
          <p:nvPr/>
        </p:nvSpPr>
        <p:spPr>
          <a:xfrm>
            <a:off x="6537920" y="1628800"/>
            <a:ext cx="9144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47664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</a:t>
            </a:r>
          </a:p>
        </p:txBody>
      </p:sp>
      <p:sp>
        <p:nvSpPr>
          <p:cNvPr id="13" name="Rechteck 12"/>
          <p:cNvSpPr/>
          <p:nvPr/>
        </p:nvSpPr>
        <p:spPr>
          <a:xfrm>
            <a:off x="2801888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Ultra-schall</a:t>
            </a:r>
          </a:p>
        </p:txBody>
      </p:sp>
      <p:sp>
        <p:nvSpPr>
          <p:cNvPr id="14" name="Rechteck 13"/>
          <p:cNvSpPr/>
          <p:nvPr/>
        </p:nvSpPr>
        <p:spPr>
          <a:xfrm>
            <a:off x="4026024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Röntgen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5305400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</a:t>
            </a:r>
          </a:p>
        </p:txBody>
      </p:sp>
      <p:sp>
        <p:nvSpPr>
          <p:cNvPr id="16" name="Rechteck 15"/>
          <p:cNvSpPr/>
          <p:nvPr/>
        </p:nvSpPr>
        <p:spPr>
          <a:xfrm>
            <a:off x="6537920" y="5805265"/>
            <a:ext cx="914400" cy="57606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Endo-</a:t>
            </a:r>
            <a:r>
              <a:rPr lang="de-DE" sz="1400" dirty="0" err="1">
                <a:solidFill>
                  <a:schemeClr val="tx1"/>
                </a:solidFill>
                <a:effectLst/>
              </a:rPr>
              <a:t>skopie</a:t>
            </a:r>
            <a:endParaRPr lang="de-DE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Geschweifte Klammer rechts 18"/>
          <p:cNvSpPr/>
          <p:nvPr/>
        </p:nvSpPr>
        <p:spPr>
          <a:xfrm rot="16200000">
            <a:off x="4319972" y="2384885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339752" y="4655952"/>
            <a:ext cx="215505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OP, Endoskopie, Ultraschall</a:t>
            </a:r>
          </a:p>
        </p:txBody>
      </p:sp>
      <p:sp>
        <p:nvSpPr>
          <p:cNvPr id="24" name="Rechteck 23"/>
          <p:cNvSpPr/>
          <p:nvPr/>
        </p:nvSpPr>
        <p:spPr>
          <a:xfrm>
            <a:off x="3002622" y="4365104"/>
            <a:ext cx="1498848" cy="2880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Kreissaal</a:t>
            </a:r>
          </a:p>
        </p:txBody>
      </p:sp>
      <p:sp>
        <p:nvSpPr>
          <p:cNvPr id="26" name="Rechteck 25"/>
          <p:cNvSpPr/>
          <p:nvPr/>
        </p:nvSpPr>
        <p:spPr>
          <a:xfrm>
            <a:off x="4501470" y="4654727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Chirurgie Station</a:t>
            </a:r>
          </a:p>
        </p:txBody>
      </p:sp>
      <p:sp>
        <p:nvSpPr>
          <p:cNvPr id="27" name="Rechteck 26"/>
          <p:cNvSpPr/>
          <p:nvPr/>
        </p:nvSpPr>
        <p:spPr>
          <a:xfrm>
            <a:off x="3001144" y="4077072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Innere Station</a:t>
            </a:r>
          </a:p>
        </p:txBody>
      </p:sp>
      <p:sp>
        <p:nvSpPr>
          <p:cNvPr id="28" name="Rechteck 27"/>
          <p:cNvSpPr/>
          <p:nvPr/>
        </p:nvSpPr>
        <p:spPr>
          <a:xfrm>
            <a:off x="4501470" y="4078050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Kinder Station</a:t>
            </a:r>
          </a:p>
        </p:txBody>
      </p:sp>
      <p:sp>
        <p:nvSpPr>
          <p:cNvPr id="29" name="Rechteck 28"/>
          <p:cNvSpPr/>
          <p:nvPr/>
        </p:nvSpPr>
        <p:spPr>
          <a:xfrm>
            <a:off x="4501470" y="3790018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  Station</a:t>
            </a:r>
          </a:p>
        </p:txBody>
      </p:sp>
      <p:sp>
        <p:nvSpPr>
          <p:cNvPr id="30" name="Rechteck 29"/>
          <p:cNvSpPr/>
          <p:nvPr/>
        </p:nvSpPr>
        <p:spPr>
          <a:xfrm>
            <a:off x="4501470" y="4367920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Gyn. Station</a:t>
            </a:r>
          </a:p>
        </p:txBody>
      </p:sp>
      <p:sp>
        <p:nvSpPr>
          <p:cNvPr id="31" name="Gleichschenkliges Dreieck 30"/>
          <p:cNvSpPr/>
          <p:nvPr/>
        </p:nvSpPr>
        <p:spPr>
          <a:xfrm>
            <a:off x="2874630" y="3120252"/>
            <a:ext cx="3240360" cy="668788"/>
          </a:xfrm>
          <a:prstGeom prst="triangle">
            <a:avLst/>
          </a:prstGeom>
          <a:pattFill prst="shingle">
            <a:fgClr>
              <a:schemeClr val="accent6">
                <a:lumMod val="50000"/>
              </a:schemeClr>
            </a:fgClr>
            <a:bgClr>
              <a:schemeClr val="accent6">
                <a:lumMod val="7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eschweifte Klammer rechts 33"/>
          <p:cNvSpPr/>
          <p:nvPr/>
        </p:nvSpPr>
        <p:spPr>
          <a:xfrm rot="5400000">
            <a:off x="4303204" y="-855476"/>
            <a:ext cx="360040" cy="648072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3001144" y="3789040"/>
            <a:ext cx="1498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effectLst/>
              </a:rPr>
              <a:t>…  Station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043608" y="4509120"/>
            <a:ext cx="18310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6660232" y="3454646"/>
            <a:ext cx="0" cy="170254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009763" y="3804258"/>
            <a:ext cx="1145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effectLst/>
                <a:latin typeface="+mn-lt"/>
              </a:rPr>
              <a:t>Horizontale</a:t>
            </a:r>
          </a:p>
          <a:p>
            <a:r>
              <a:rPr lang="de-DE" sz="1600" dirty="0">
                <a:effectLst/>
                <a:latin typeface="+mn-lt"/>
              </a:rPr>
              <a:t>Gliederung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673707" y="3898900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800" dirty="0">
                <a:effectLst/>
                <a:latin typeface="+mn-lt"/>
              </a:rPr>
              <a:t>Vertikale</a:t>
            </a:r>
          </a:p>
          <a:p>
            <a:pPr algn="l"/>
            <a:r>
              <a:rPr lang="de-DE" sz="1800" dirty="0">
                <a:effectLst/>
                <a:latin typeface="+mn-lt"/>
              </a:rPr>
              <a:t>Gliederung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137459F-615D-492C-8A56-92B967AF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2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01"/>
    </mc:Choice>
    <mc:Fallback xmlns="">
      <p:transition spd="slow" advTm="3140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Pavillontyp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Zentrale Symmetrieachse, einzelne Pavillons daran angeordnet</a:t>
            </a:r>
          </a:p>
          <a:p>
            <a:r>
              <a:rPr lang="de-DE" dirty="0"/>
              <a:t>Jeder Pavillon hat seine eigene Pflegeeinheit</a:t>
            </a:r>
          </a:p>
        </p:txBody>
      </p:sp>
      <p:sp>
        <p:nvSpPr>
          <p:cNvPr id="4" name="Rechteck 3"/>
          <p:cNvSpPr/>
          <p:nvPr/>
        </p:nvSpPr>
        <p:spPr>
          <a:xfrm>
            <a:off x="1619672" y="5288078"/>
            <a:ext cx="5292588" cy="3600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619672" y="4490674"/>
            <a:ext cx="648072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943708" y="5066738"/>
            <a:ext cx="45719" cy="2213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99792" y="4490674"/>
            <a:ext cx="648072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023828" y="5066738"/>
            <a:ext cx="45719" cy="2213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851920" y="4493418"/>
            <a:ext cx="648072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175956" y="5069482"/>
            <a:ext cx="45719" cy="2213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076056" y="4507596"/>
            <a:ext cx="648072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400092" y="5083660"/>
            <a:ext cx="45719" cy="2213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64188" y="4486331"/>
            <a:ext cx="648072" cy="576064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588224" y="5062395"/>
            <a:ext cx="45719" cy="2213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 rot="10800000">
            <a:off x="1619672" y="5648118"/>
            <a:ext cx="5292588" cy="818669"/>
            <a:chOff x="1772072" y="3283709"/>
            <a:chExt cx="5292588" cy="818669"/>
          </a:xfrm>
        </p:grpSpPr>
        <p:sp>
          <p:nvSpPr>
            <p:cNvPr id="15" name="Rechteck 14"/>
            <p:cNvSpPr/>
            <p:nvPr/>
          </p:nvSpPr>
          <p:spPr>
            <a:xfrm>
              <a:off x="1772072" y="3288052"/>
              <a:ext cx="648072" cy="576064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096108" y="3864116"/>
              <a:ext cx="45719" cy="2213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852192" y="3288052"/>
              <a:ext cx="648072" cy="576064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176228" y="3864116"/>
              <a:ext cx="45719" cy="2213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004320" y="3290796"/>
              <a:ext cx="648072" cy="576064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328356" y="3866860"/>
              <a:ext cx="45719" cy="2213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228456" y="3304974"/>
              <a:ext cx="648072" cy="576064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5552492" y="3881038"/>
              <a:ext cx="45719" cy="2213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416588" y="3283709"/>
              <a:ext cx="648072" cy="576064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6740624" y="3859773"/>
              <a:ext cx="45719" cy="2213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xmlns="" id="{83AFD6D8-C258-43BA-8B8F-63FA5A883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4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2"/>
    </mc:Choice>
    <mc:Fallback xmlns="">
      <p:transition spd="slow" advTm="3943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Einige technische Details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dirty="0"/>
              <a:t>Hinweis: nur als Anregung gedacht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Nutzungsdauern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Einrichtungen und Ausstattung: 8-15 Jahre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Ausbau: 20-30 Jahre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/>
              <a:t>Tragende Konstruktion: 30-75 Jahre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Besucherfrequenz: 1-2 Besucher pro Tag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Flächenbedarf: 100-150 qm pro Bett</a:t>
            </a:r>
          </a:p>
          <a:p>
            <a:pPr eaLnBrk="1" hangingPunct="1">
              <a:lnSpc>
                <a:spcPct val="90000"/>
              </a:lnSpc>
            </a:pPr>
            <a:r>
              <a:rPr lang="de-DE" dirty="0"/>
              <a:t>Raumbedarf: 200-300 cbm pro Bett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660FA9AA-A3BB-4E43-898C-16CAC3D1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20"/>
    </mc:Choice>
    <mc:Fallback xmlns="">
      <p:transition spd="slow" advTm="1959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dirty="0"/>
              <a:t>Gliederung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dirty="0"/>
              <a:t>1 	Finanzierung</a:t>
            </a:r>
          </a:p>
          <a:p>
            <a:pPr eaLnBrk="1" hangingPunct="1">
              <a:buFontTx/>
              <a:buAutoNum type="arabicPlain" startAt="2"/>
            </a:pPr>
            <a:r>
              <a:rPr lang="de-DE" dirty="0"/>
              <a:t>Produktionsfaktoren</a:t>
            </a:r>
          </a:p>
          <a:p>
            <a:pPr eaLnBrk="1" hangingPunct="1">
              <a:buFontTx/>
              <a:buNone/>
            </a:pPr>
            <a:r>
              <a:rPr lang="de-DE" dirty="0"/>
              <a:t>	2.1	Menschliche Arbeit</a:t>
            </a:r>
          </a:p>
          <a:p>
            <a:pPr eaLnBrk="1" hangingPunct="1">
              <a:buFontTx/>
              <a:buNone/>
            </a:pPr>
            <a:r>
              <a:rPr lang="de-DE" dirty="0"/>
              <a:t>	2.2 </a:t>
            </a:r>
            <a:r>
              <a:rPr lang="de-DE" b="1" dirty="0"/>
              <a:t>Betriebsmittel</a:t>
            </a:r>
          </a:p>
          <a:p>
            <a:pPr eaLnBrk="1" hangingPunct="1">
              <a:buFontTx/>
              <a:buNone/>
            </a:pPr>
            <a:r>
              <a:rPr lang="de-DE" dirty="0"/>
              <a:t>	2.3 Werkstoffe</a:t>
            </a:r>
          </a:p>
          <a:p>
            <a:pPr eaLnBrk="1" hangingPunct="1">
              <a:buFontTx/>
              <a:buNone/>
            </a:pPr>
            <a:r>
              <a:rPr lang="de-DE" dirty="0"/>
              <a:t>3 	Produktion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6A03D6AD-A3A1-427C-ACEC-0F0ED4CA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4"/>
    </mc:Choice>
    <mc:Fallback xmlns="">
      <p:transition spd="slow" advTm="1529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Bauplanung und Betriebskosten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Beispielrechnung 30 Zimmer (60 Betten)</a:t>
            </a:r>
          </a:p>
          <a:p>
            <a:pPr>
              <a:spcBef>
                <a:spcPts val="2400"/>
              </a:spcBef>
            </a:pPr>
            <a:r>
              <a:rPr lang="de-DE" dirty="0"/>
              <a:t>Cluster</a:t>
            </a:r>
          </a:p>
          <a:p>
            <a:pPr>
              <a:spcBef>
                <a:spcPts val="2400"/>
              </a:spcBef>
            </a:pPr>
            <a:r>
              <a:rPr lang="de-DE" dirty="0"/>
              <a:t>Stern</a:t>
            </a:r>
          </a:p>
          <a:p>
            <a:pPr>
              <a:spcBef>
                <a:spcPts val="2400"/>
              </a:spcBef>
            </a:pPr>
            <a:r>
              <a:rPr lang="de-DE" dirty="0"/>
              <a:t>Kreuz</a:t>
            </a:r>
          </a:p>
          <a:p>
            <a:pPr>
              <a:spcBef>
                <a:spcPts val="2400"/>
              </a:spcBef>
            </a:pPr>
            <a:r>
              <a:rPr lang="de-DE" dirty="0"/>
              <a:t>Ring</a:t>
            </a:r>
          </a:p>
          <a:p>
            <a:pPr>
              <a:spcBef>
                <a:spcPts val="2400"/>
              </a:spcBef>
            </a:pPr>
            <a:r>
              <a:rPr lang="de-DE" dirty="0"/>
              <a:t>Zweibund</a:t>
            </a:r>
          </a:p>
        </p:txBody>
      </p:sp>
      <p:pic>
        <p:nvPicPr>
          <p:cNvPr id="4" name="Grafik 3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5" t="70875" r="6613" b="21024"/>
          <a:stretch/>
        </p:blipFill>
        <p:spPr bwMode="auto">
          <a:xfrm>
            <a:off x="3491880" y="5196788"/>
            <a:ext cx="2987824" cy="680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Bautype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62248" r="55202" b="11680"/>
          <a:stretch/>
        </p:blipFill>
        <p:spPr bwMode="auto">
          <a:xfrm>
            <a:off x="1692628" y="4477521"/>
            <a:ext cx="936104" cy="851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nhaltsplatzhalter 5" descr="Bautypen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32692" r="57692" b="43305"/>
          <a:stretch/>
        </p:blipFill>
        <p:spPr bwMode="auto">
          <a:xfrm>
            <a:off x="3245472" y="3834228"/>
            <a:ext cx="756084" cy="90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Bautypen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0" t="4549" r="13032" b="75004"/>
          <a:stretch/>
        </p:blipFill>
        <p:spPr bwMode="auto">
          <a:xfrm>
            <a:off x="1907704" y="2822039"/>
            <a:ext cx="1148317" cy="982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Bautypen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3466" r="61519" b="73538"/>
          <a:stretch/>
        </p:blipFill>
        <p:spPr bwMode="auto">
          <a:xfrm>
            <a:off x="3210175" y="2273587"/>
            <a:ext cx="790546" cy="750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E1E07498-D22B-4293-BFAB-1618B4F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3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46"/>
    </mc:Choice>
    <mc:Fallback xmlns="">
      <p:transition spd="slow" advTm="2094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Bauplanung und Betriebskosten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Beispielrechnung 30 Zimmer (60 Betten)</a:t>
            </a:r>
          </a:p>
          <a:p>
            <a:pPr>
              <a:spcBef>
                <a:spcPts val="2400"/>
              </a:spcBef>
            </a:pPr>
            <a:r>
              <a:rPr lang="de-DE" dirty="0"/>
              <a:t>Cluster: Distanz: 22,2 m</a:t>
            </a:r>
          </a:p>
          <a:p>
            <a:pPr>
              <a:spcBef>
                <a:spcPts val="2400"/>
              </a:spcBef>
            </a:pPr>
            <a:r>
              <a:rPr lang="de-DE" dirty="0"/>
              <a:t>Stern: Distanz: 18,6 m</a:t>
            </a:r>
          </a:p>
          <a:p>
            <a:pPr>
              <a:spcBef>
                <a:spcPts val="2400"/>
              </a:spcBef>
            </a:pPr>
            <a:r>
              <a:rPr lang="de-DE" dirty="0"/>
              <a:t>Kreuz: Distanz: 15,6 m</a:t>
            </a:r>
          </a:p>
          <a:p>
            <a:pPr>
              <a:spcBef>
                <a:spcPts val="2400"/>
              </a:spcBef>
            </a:pPr>
            <a:r>
              <a:rPr lang="de-DE" dirty="0"/>
              <a:t>Ring: Distanz: 30,8 m</a:t>
            </a:r>
          </a:p>
          <a:p>
            <a:pPr>
              <a:spcBef>
                <a:spcPts val="2400"/>
              </a:spcBef>
            </a:pPr>
            <a:r>
              <a:rPr lang="de-DE" dirty="0"/>
              <a:t>Zweibund: Distanz</a:t>
            </a:r>
            <a:r>
              <a:rPr lang="de-DE"/>
              <a:t>: 23,1 </a:t>
            </a:r>
            <a:r>
              <a:rPr lang="de-DE" dirty="0"/>
              <a:t>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3AE4E21-82C9-4167-B99D-C70958FB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2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45"/>
    </mc:Choice>
    <mc:Fallback xmlns="">
      <p:transition spd="slow" advTm="7404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2.2.1.1.2 Betriebswirtschaftliche Bauplanung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/>
              <a:t>Überblick:</a:t>
            </a:r>
          </a:p>
          <a:p>
            <a:pPr lvl="1" eaLnBrk="1" hangingPunct="1"/>
            <a:r>
              <a:rPr lang="de-DE" dirty="0"/>
              <a:t>Grundlagen</a:t>
            </a:r>
          </a:p>
          <a:p>
            <a:pPr lvl="1" eaLnBrk="1" hangingPunct="1"/>
            <a:r>
              <a:rPr lang="de-DE" dirty="0"/>
              <a:t>Bauplanung mit Hilfe der Netzplantechnik</a:t>
            </a:r>
          </a:p>
          <a:p>
            <a:pPr lvl="2" eaLnBrk="1" hangingPunct="1"/>
            <a:r>
              <a:rPr lang="de-DE" dirty="0"/>
              <a:t>Strukturplanung</a:t>
            </a:r>
          </a:p>
          <a:p>
            <a:pPr lvl="2" eaLnBrk="1" hangingPunct="1"/>
            <a:r>
              <a:rPr lang="de-DE" dirty="0"/>
              <a:t>Zeitplanung</a:t>
            </a:r>
          </a:p>
          <a:p>
            <a:pPr lvl="2" eaLnBrk="1" hangingPunct="1"/>
            <a:r>
              <a:rPr lang="de-DE" dirty="0"/>
              <a:t>Kostenplanung</a:t>
            </a:r>
          </a:p>
          <a:p>
            <a:pPr lvl="2" eaLnBrk="1" hangingPunct="1"/>
            <a:r>
              <a:rPr lang="de-DE" dirty="0"/>
              <a:t>Ressourcenplanung</a:t>
            </a:r>
          </a:p>
          <a:p>
            <a:pPr lvl="1" eaLnBrk="1" hangingPunct="1"/>
            <a:r>
              <a:rPr lang="de-DE" dirty="0"/>
              <a:t>Standortplanung von Funktionsstellen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590AEA9-F9F9-466F-89A1-F4FAE787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13"/>
    </mc:Choice>
    <mc:Fallback xmlns="">
      <p:transition spd="slow" advTm="3151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/>
              <a:t>Beispiele für Kosten von Krankenhausbauten: Historische Daten, Krankenhaus Kiel</a:t>
            </a:r>
          </a:p>
        </p:txBody>
      </p:sp>
      <p:graphicFrame>
        <p:nvGraphicFramePr>
          <p:cNvPr id="1419360" name="Group 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635494"/>
              </p:ext>
            </p:extLst>
          </p:nvPr>
        </p:nvGraphicFramePr>
        <p:xfrm>
          <a:off x="457200" y="1600200"/>
          <a:ext cx="8229599" cy="4367213"/>
        </p:xfrm>
        <a:graphic>
          <a:graphicData uri="http://schemas.openxmlformats.org/drawingml/2006/table">
            <a:tbl>
              <a:tblPr/>
              <a:tblGrid>
                <a:gridCol w="862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7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9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56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Jahr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Baumaßnahme (Kosten in Reichsmark)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1894/95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Pavillon I für Männer mit 52 Betten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69 000 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1895/96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Pavillon II für venerische Frauen mit 68 Betten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95 000 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56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1899/00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eine steinerne Isolierbaracke mit 16 Betten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20 000 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965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1900/02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Pavillon III für 30 Frauen und 50 Kinder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174 000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1904/06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Pavillon IV, besonders für Tuberkulöse mit 90 Betten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240 000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965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1906/08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Infektionpavillon mit 42 Betten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130 000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096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1910/12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Pavillon V mit 80 Betten nebst gedeckten Gang zu Pavillon III und Zwischenbau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242 203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096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1905/07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ein Leichenhaus mit Sektions- und bakteriologischen Untersuchungsräumen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44 860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965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1911/12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eine Kochküche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201 668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55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1910/12</a:t>
                      </a:r>
                    </a:p>
                  </a:txBody>
                  <a:tcPr marL="89982" marR="89982" marT="45708" marB="4570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ein Kesselhaus und Fernheizanlage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281 000</a:t>
                      </a:r>
                    </a:p>
                  </a:txBody>
                  <a:tcPr marL="89982" marR="89982"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B32D9442-E462-4F26-9AB7-5D0F10F0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7"/>
    </mc:Choice>
    <mc:Fallback xmlns="">
      <p:transition spd="slow" advTm="3571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Beispiele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1400" b="1" dirty="0"/>
              <a:t>Asklepius Klinikum </a:t>
            </a:r>
            <a:r>
              <a:rPr lang="de-DE" sz="1400" b="1" dirty="0" err="1"/>
              <a:t>Melsungen</a:t>
            </a:r>
            <a:endParaRPr lang="de-DE" sz="1400" b="1" dirty="0"/>
          </a:p>
          <a:p>
            <a:pPr lvl="1" eaLnBrk="1" hangingPunct="1">
              <a:lnSpc>
                <a:spcPct val="80000"/>
              </a:lnSpc>
            </a:pPr>
            <a:r>
              <a:rPr lang="de-DE" sz="1000" dirty="0" smtClean="0"/>
              <a:t>150 Betten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000" dirty="0" smtClean="0"/>
              <a:t>Erweiterungsbau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000" dirty="0" smtClean="0"/>
              <a:t>40 Mio. Euro</a:t>
            </a:r>
            <a:endParaRPr lang="de-DE" sz="1000" dirty="0" smtClean="0"/>
          </a:p>
          <a:p>
            <a:pPr eaLnBrk="1" hangingPunct="1">
              <a:lnSpc>
                <a:spcPct val="80000"/>
              </a:lnSpc>
            </a:pPr>
            <a:r>
              <a:rPr lang="de-DE" sz="1400" b="1" dirty="0" smtClean="0"/>
              <a:t>Krankenhaus </a:t>
            </a:r>
            <a:r>
              <a:rPr lang="de-DE" sz="1400" b="1" dirty="0"/>
              <a:t>Hamburg-Rissen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400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Erweiterung und Generalsanierung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€ 51.500.000,00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Städtisches Krankenhaus München-Neuperlach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765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Umbau und Erweiterung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€ 20.500.000,00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Kreiskrankenhaus Bogen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160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Teilneubau und Sanierung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€ 21.500.000,00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Kreiskrankenhaus </a:t>
            </a:r>
            <a:r>
              <a:rPr lang="de-DE" sz="1400" b="1" dirty="0" err="1"/>
              <a:t>Mallersdorf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212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Umbau und Teilneubau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€ 15.500.000,00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Krankenhaus Friedberg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200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Sanierung und Erweiterung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€ 43.500.000,00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Chirurgische Privatklinik Bogenhausen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87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Umbau und Erweiterung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13.000.000,00	</a:t>
            </a:r>
            <a:endParaRPr lang="de-DE" sz="1200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DC0C952-D1FB-43B6-9989-AE41B9FC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5"/>
    </mc:Choice>
    <mc:Fallback xmlns="">
      <p:transition spd="slow" advTm="365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Beispiele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e-DE" sz="1400" b="1" dirty="0"/>
              <a:t>Kreiskrankenhaus </a:t>
            </a:r>
            <a:r>
              <a:rPr lang="de-DE" sz="1400" b="1" dirty="0" err="1"/>
              <a:t>Neunburg</a:t>
            </a:r>
            <a:r>
              <a:rPr lang="de-DE" sz="1400" b="1" dirty="0"/>
              <a:t> vorm Wald 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50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Anbau und Sanierung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€ 6.500.000,00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Kreiskrankenhaus Pfarrkirchen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207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Sanierung und Erweiterung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€ 25.000.000,00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Kreiskrankenhaus Eggenfelden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278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Sanierung und Erweiterung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€ 26.000.000,00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Schwerpunktkrankenhaus München-Bogenhausen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1.000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Neubau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€ 240.500.000,00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Krankenhaus des Dritten Ordens,</a:t>
            </a:r>
            <a:br>
              <a:rPr lang="de-DE" sz="1400" b="1" dirty="0"/>
            </a:br>
            <a:r>
              <a:rPr lang="de-DE" sz="1400" b="1" dirty="0"/>
              <a:t>München-Nymphenburg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152 Betten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Neubau Kinderklinik 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27.000.000,00	</a:t>
            </a:r>
            <a:endParaRPr lang="de-DE" sz="1200" b="1" dirty="0"/>
          </a:p>
          <a:p>
            <a:pPr eaLnBrk="1" hangingPunct="1">
              <a:lnSpc>
                <a:spcPct val="80000"/>
              </a:lnSpc>
            </a:pPr>
            <a:r>
              <a:rPr lang="de-DE" sz="1400" b="1" dirty="0"/>
              <a:t>Vogtland-Klinikum Plauen </a:t>
            </a:r>
            <a:r>
              <a:rPr lang="de-DE" sz="1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80 Betten Psychiatrie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Neubau Psychiatrie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1200" dirty="0"/>
              <a:t>9.600.000,00	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40D282E-2FF0-4C3E-89E2-BB5EE3BC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4"/>
    </mc:Choice>
    <mc:Fallback xmlns="">
      <p:transition spd="slow" advTm="305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Klinikneubau: Beispiel Heidelberg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46" y="1341438"/>
            <a:ext cx="6815142" cy="532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E31EDD20-4258-4E12-A7FC-AE262B84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15"/>
    </mc:Choice>
    <mc:Fallback xmlns="">
      <p:transition spd="slow" advTm="2531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Neubau Heidelberg: Daten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de-DE" dirty="0"/>
              <a:t>Beginn der Planungen: 1989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de-DE" dirty="0"/>
              <a:t>Baubeginn: 		  2000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de-DE" dirty="0"/>
              <a:t>Eröffnung:		  2004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de-DE" dirty="0"/>
              <a:t>Nutzfläche: 		  25.000 m</a:t>
            </a:r>
            <a:r>
              <a:rPr lang="de-DE" baseline="30000" dirty="0"/>
              <a:t>2</a:t>
            </a:r>
            <a:endParaRPr lang="de-DE" dirty="0"/>
          </a:p>
          <a:p>
            <a:pPr lvl="1" eaLnBrk="1" hangingPunct="1">
              <a:buFont typeface="Wingdings" pitchFamily="2" charset="2"/>
              <a:buNone/>
            </a:pPr>
            <a:r>
              <a:rPr lang="de-DE" dirty="0"/>
              <a:t>Personal: 		  1.250 Personen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de-DE" dirty="0"/>
              <a:t>Pflegebereich: 		  271 Betten und 48 Plätze</a:t>
            </a:r>
          </a:p>
          <a:p>
            <a:pPr eaLnBrk="1" hangingPunct="1">
              <a:buFontTx/>
              <a:buNone/>
            </a:pPr>
            <a:endParaRPr lang="de-DE" sz="2400" dirty="0"/>
          </a:p>
          <a:p>
            <a:pPr eaLnBrk="1" hangingPunct="1">
              <a:buFontTx/>
              <a:buNone/>
            </a:pPr>
            <a:r>
              <a:rPr lang="de-DE" sz="2400" dirty="0"/>
              <a:t>	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2195EF4-85F0-47DB-9512-5BA04AB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1"/>
    </mc:Choice>
    <mc:Fallback xmlns="">
      <p:transition spd="slow" advTm="1983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Kosten Neubau Uni Heidelberg</a:t>
            </a:r>
          </a:p>
        </p:txBody>
      </p:sp>
      <p:graphicFrame>
        <p:nvGraphicFramePr>
          <p:cNvPr id="1422593" name="Group 2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70386"/>
              </p:ext>
            </p:extLst>
          </p:nvPr>
        </p:nvGraphicFramePr>
        <p:xfrm>
          <a:off x="457200" y="1600200"/>
          <a:ext cx="8229600" cy="4114802"/>
        </p:xfrm>
        <a:graphic>
          <a:graphicData uri="http://schemas.openxmlformats.org/drawingml/2006/table">
            <a:tbl>
              <a:tblPr/>
              <a:tblGrid>
                <a:gridCol w="2026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05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Med. Klinik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€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pro qm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pro Bett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 Bett und Platz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Baukosten Gebäude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132.675.130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5.307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489.576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415.909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Erschließung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14.060.527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562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51.884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44.077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Zwischensumme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146.735.657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5.869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541.460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459.986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Erstausstattung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38.346.891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1.534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141.501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120.210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Gesamtsumme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185.082.548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7.403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682.961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580.196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1D8D9651-78EC-49AC-AC18-F4E9E63A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4"/>
    </mc:Choice>
    <mc:Fallback xmlns="">
      <p:transition spd="slow" advTm="3300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/>
              <a:t>Korrektur der Bauplanung während Bau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Gründe: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Technischer Fortschritt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Medizinisches Wissen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Technisches Wissen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Veränderung der Arbeitsgewohnheiten der Nutzer, Veränderung der Ausbildung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Veränderung der Krankheitsarten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Gesundheitsreformen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Veränderung der Krankenhausgesetzgebung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Veränderung des Baurechts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5EB231A-EE6D-4B83-A213-74630376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91"/>
    </mc:Choice>
    <mc:Fallback xmlns="">
      <p:transition spd="slow" advTm="17229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/>
              <a:t>2.2 Betriebsmittel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sz="2800" dirty="0"/>
              <a:t>Gliederung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dirty="0"/>
              <a:t>	2.2.1 </a:t>
            </a:r>
            <a:r>
              <a:rPr lang="de-DE" sz="2800" b="1" dirty="0"/>
              <a:t>Gebäude und Geräte im Gesundheitswesen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de-DE" sz="2800" b="1" dirty="0"/>
              <a:t>		2.2.1.1 Krankenhausbau</a:t>
            </a:r>
          </a:p>
          <a:p>
            <a:pPr lvl="4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tabLst>
                <a:tab pos="2239963" algn="l"/>
              </a:tabLst>
            </a:pPr>
            <a:r>
              <a:rPr lang="de-DE" sz="1800" b="1" dirty="0"/>
              <a:t>		</a:t>
            </a:r>
            <a:r>
              <a:rPr lang="de-DE" sz="2400" b="1" dirty="0"/>
              <a:t>2.2.1.1.1 Architektur</a:t>
            </a:r>
          </a:p>
          <a:p>
            <a:pPr lvl="4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tabLst>
                <a:tab pos="2239963" algn="l"/>
              </a:tabLst>
            </a:pPr>
            <a:r>
              <a:rPr lang="de-DE" sz="2400" b="1" dirty="0"/>
              <a:t>		2.2.1.1.2 Betriebswirtschaftliche Bauplanung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de-DE" sz="2800" dirty="0"/>
              <a:t>		2.2.1.2 Medizinische Geräte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dirty="0"/>
              <a:t>	2.2.2 Instandhaltung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dirty="0"/>
              <a:t>	2.2.3 Investitionsrechnung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644F3070-F896-4EC5-B428-D4199EE9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26"/>
    </mc:Choice>
    <mc:Fallback xmlns="">
      <p:transition spd="slow" advTm="3542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152" y="1196752"/>
            <a:ext cx="2880319" cy="3311748"/>
          </a:xfrm>
        </p:spPr>
        <p:txBody>
          <a:bodyPr/>
          <a:lstStyle/>
          <a:p>
            <a:pPr eaLnBrk="1" hangingPunct="1"/>
            <a:r>
              <a:rPr lang="de-DE" dirty="0"/>
              <a:t>Klinikum Greifswald</a:t>
            </a:r>
          </a:p>
        </p:txBody>
      </p:sp>
      <p:pic>
        <p:nvPicPr>
          <p:cNvPr id="111619" name="Picture 4" descr="Klinkum_neu_ka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88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10" descr="Klinikum Neu Ko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75"/>
            <a:ext cx="9144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422C892C-E291-46D0-B5D0-3BADAD4F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66"/>
    </mc:Choice>
    <mc:Fallback xmlns="">
      <p:transition spd="slow" advTm="78566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Netzplantechnik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D2DAE4C-940A-41F9-BBD0-34CF9750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C5F8D52C-BD0A-41B0-A81D-3FDA0EC8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Projekt: sachlich und zeitlich begrenzte Aufgabe</a:t>
            </a:r>
          </a:p>
          <a:p>
            <a:pPr lvl="1"/>
            <a:r>
              <a:rPr lang="de-DE" dirty="0"/>
              <a:t>Anfang und Ende klar definiert</a:t>
            </a:r>
          </a:p>
          <a:p>
            <a:r>
              <a:rPr lang="de-DE" dirty="0"/>
              <a:t>Projektmanagement</a:t>
            </a:r>
          </a:p>
          <a:p>
            <a:pPr lvl="1"/>
            <a:r>
              <a:rPr lang="de-DE" dirty="0"/>
              <a:t>Strukturplanung: </a:t>
            </a:r>
          </a:p>
          <a:p>
            <a:pPr lvl="2"/>
            <a:r>
              <a:rPr lang="de-DE" dirty="0"/>
              <a:t>welche Tätigkeiten fallen an</a:t>
            </a:r>
          </a:p>
          <a:p>
            <a:pPr lvl="2"/>
            <a:r>
              <a:rPr lang="de-DE" dirty="0"/>
              <a:t>Vorgänger und Nachfolger (Reihenfolge mit sequentiellen Tätigkeiten, Überlappungen oder Wartezeiten)</a:t>
            </a:r>
          </a:p>
          <a:p>
            <a:pPr lvl="1"/>
            <a:r>
              <a:rPr lang="de-DE" dirty="0"/>
              <a:t>Zeitplanung</a:t>
            </a:r>
          </a:p>
          <a:p>
            <a:pPr lvl="1"/>
            <a:r>
              <a:rPr lang="de-DE" dirty="0"/>
              <a:t>Kostenplanung</a:t>
            </a:r>
          </a:p>
          <a:p>
            <a:pPr lvl="1"/>
            <a:r>
              <a:rPr lang="de-DE" dirty="0"/>
              <a:t>Ressourcenplanung</a:t>
            </a:r>
          </a:p>
        </p:txBody>
      </p:sp>
    </p:spTree>
    <p:extLst>
      <p:ext uri="{BB962C8B-B14F-4D97-AF65-F5344CB8AC3E}">
        <p14:creationId xmlns:p14="http://schemas.microsoft.com/office/powerpoint/2010/main" val="15975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93"/>
    </mc:Choice>
    <mc:Fallback xmlns="">
      <p:transition spd="slow" advTm="11119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Netzplantechnik: Strukturplanung</a:t>
            </a:r>
          </a:p>
        </p:txBody>
      </p:sp>
      <p:graphicFrame>
        <p:nvGraphicFramePr>
          <p:cNvPr id="1281249" name="Group 225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2276872"/>
          <a:ext cx="7992888" cy="3576638"/>
        </p:xfrm>
        <a:graphic>
          <a:graphicData uri="http://schemas.openxmlformats.org/drawingml/2006/table">
            <a:tbl>
              <a:tblPr/>
              <a:tblGrid>
                <a:gridCol w="720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1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4775"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Tätigkeit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Vorgänger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Nachfolger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Vorbereiten des Grundstückes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755"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Aushub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der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Fundamente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30"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Rohbau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D, 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30"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Innenausbau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007"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Inbetriebnahme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D, F, 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007"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Außenanlagen/Zuwege Bereiten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0007"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Mitarbeiterschulung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64" marR="91564"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2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628800"/>
            <a:ext cx="4038600" cy="504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Strukturliste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D2DAE4C-940A-41F9-BBD0-34CF9750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9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33"/>
    </mc:Choice>
    <mc:Fallback xmlns="">
      <p:transition spd="slow" advTm="14063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Tätigkeitsgraph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Inhalt: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Knoten = Tätigkeit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Kante = Anordnungsbeziehung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Metra-Potential-Methode (MPM)</a:t>
            </a:r>
          </a:p>
        </p:txBody>
      </p:sp>
      <p:sp>
        <p:nvSpPr>
          <p:cNvPr id="1282053" name="Rectangle 5"/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95536" y="4724265"/>
            <a:ext cx="10081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BEGINN</a:t>
            </a:r>
          </a:p>
        </p:txBody>
      </p:sp>
      <p:sp>
        <p:nvSpPr>
          <p:cNvPr id="8" name="Rechteck 7"/>
          <p:cNvSpPr/>
          <p:nvPr/>
        </p:nvSpPr>
        <p:spPr>
          <a:xfrm>
            <a:off x="1907704" y="4724265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A</a:t>
            </a:r>
          </a:p>
        </p:txBody>
      </p:sp>
      <p:sp>
        <p:nvSpPr>
          <p:cNvPr id="9" name="Rechteck 8"/>
          <p:cNvSpPr/>
          <p:nvPr/>
        </p:nvSpPr>
        <p:spPr>
          <a:xfrm>
            <a:off x="3059832" y="4725144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B</a:t>
            </a:r>
          </a:p>
        </p:txBody>
      </p:sp>
      <p:sp>
        <p:nvSpPr>
          <p:cNvPr id="10" name="Rechteck 9"/>
          <p:cNvSpPr/>
          <p:nvPr/>
        </p:nvSpPr>
        <p:spPr>
          <a:xfrm>
            <a:off x="4211960" y="4725144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C</a:t>
            </a:r>
          </a:p>
        </p:txBody>
      </p:sp>
      <p:sp>
        <p:nvSpPr>
          <p:cNvPr id="11" name="Rechteck 10"/>
          <p:cNvSpPr/>
          <p:nvPr/>
        </p:nvSpPr>
        <p:spPr>
          <a:xfrm>
            <a:off x="5364088" y="4725144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D</a:t>
            </a:r>
          </a:p>
        </p:txBody>
      </p:sp>
      <p:sp>
        <p:nvSpPr>
          <p:cNvPr id="12" name="Rechteck 11"/>
          <p:cNvSpPr/>
          <p:nvPr/>
        </p:nvSpPr>
        <p:spPr>
          <a:xfrm>
            <a:off x="6516216" y="4725144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E</a:t>
            </a:r>
          </a:p>
        </p:txBody>
      </p:sp>
      <p:sp>
        <p:nvSpPr>
          <p:cNvPr id="13" name="Rechteck 12"/>
          <p:cNvSpPr/>
          <p:nvPr/>
        </p:nvSpPr>
        <p:spPr>
          <a:xfrm>
            <a:off x="7668344" y="4725144"/>
            <a:ext cx="864096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END</a:t>
            </a:r>
          </a:p>
        </p:txBody>
      </p:sp>
      <p:sp>
        <p:nvSpPr>
          <p:cNvPr id="14" name="Rechteck 13"/>
          <p:cNvSpPr/>
          <p:nvPr/>
        </p:nvSpPr>
        <p:spPr>
          <a:xfrm>
            <a:off x="6516216" y="5949280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G</a:t>
            </a:r>
          </a:p>
        </p:txBody>
      </p:sp>
      <p:sp>
        <p:nvSpPr>
          <p:cNvPr id="15" name="Rechteck 14"/>
          <p:cNvSpPr/>
          <p:nvPr/>
        </p:nvSpPr>
        <p:spPr>
          <a:xfrm>
            <a:off x="4211960" y="3573016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effectLst/>
              </a:rPr>
              <a:t>F</a:t>
            </a:r>
          </a:p>
        </p:txBody>
      </p:sp>
      <p:cxnSp>
        <p:nvCxnSpPr>
          <p:cNvPr id="4" name="Gerade Verbindung mit Pfeil 3"/>
          <p:cNvCxnSpPr>
            <a:stCxn id="2" idx="3"/>
            <a:endCxn id="8" idx="1"/>
          </p:cNvCxnSpPr>
          <p:nvPr/>
        </p:nvCxnSpPr>
        <p:spPr>
          <a:xfrm>
            <a:off x="1403648" y="5012297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8" idx="3"/>
            <a:endCxn id="9" idx="1"/>
          </p:cNvCxnSpPr>
          <p:nvPr/>
        </p:nvCxnSpPr>
        <p:spPr>
          <a:xfrm>
            <a:off x="2555776" y="5012297"/>
            <a:ext cx="504056" cy="87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9" idx="3"/>
            <a:endCxn id="10" idx="1"/>
          </p:cNvCxnSpPr>
          <p:nvPr/>
        </p:nvCxnSpPr>
        <p:spPr>
          <a:xfrm>
            <a:off x="3707904" y="501317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0" idx="3"/>
            <a:endCxn id="11" idx="1"/>
          </p:cNvCxnSpPr>
          <p:nvPr/>
        </p:nvCxnSpPr>
        <p:spPr>
          <a:xfrm>
            <a:off x="4860032" y="501317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1" idx="3"/>
            <a:endCxn id="12" idx="1"/>
          </p:cNvCxnSpPr>
          <p:nvPr/>
        </p:nvCxnSpPr>
        <p:spPr>
          <a:xfrm>
            <a:off x="6012160" y="501317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12" idx="3"/>
            <a:endCxn id="13" idx="1"/>
          </p:cNvCxnSpPr>
          <p:nvPr/>
        </p:nvCxnSpPr>
        <p:spPr>
          <a:xfrm>
            <a:off x="7164288" y="5013176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048" name="Gerade Verbindung mit Pfeil 1282047"/>
          <p:cNvCxnSpPr>
            <a:stCxn id="10" idx="0"/>
            <a:endCxn id="15" idx="2"/>
          </p:cNvCxnSpPr>
          <p:nvPr/>
        </p:nvCxnSpPr>
        <p:spPr>
          <a:xfrm flipV="1">
            <a:off x="4535996" y="4149080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051" name="Gewinkelte Verbindung 1282050"/>
          <p:cNvCxnSpPr>
            <a:stCxn id="15" idx="3"/>
            <a:endCxn id="12" idx="0"/>
          </p:cNvCxnSpPr>
          <p:nvPr/>
        </p:nvCxnSpPr>
        <p:spPr>
          <a:xfrm>
            <a:off x="4860032" y="3861048"/>
            <a:ext cx="1980220" cy="864096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056" name="Gerade Verbindung mit Pfeil 1282055"/>
          <p:cNvCxnSpPr>
            <a:stCxn id="14" idx="0"/>
            <a:endCxn id="12" idx="2"/>
          </p:cNvCxnSpPr>
          <p:nvPr/>
        </p:nvCxnSpPr>
        <p:spPr>
          <a:xfrm flipV="1">
            <a:off x="6840252" y="5301208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2059" name="Gewinkelte Verbindung 1282058"/>
          <p:cNvCxnSpPr>
            <a:stCxn id="2" idx="2"/>
            <a:endCxn id="14" idx="1"/>
          </p:cNvCxnSpPr>
          <p:nvPr/>
        </p:nvCxnSpPr>
        <p:spPr>
          <a:xfrm rot="16200000" flipH="1">
            <a:off x="3239413" y="2960508"/>
            <a:ext cx="936983" cy="5616624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FDB6F4A1-0E48-4559-9FB7-7C1FEE20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20"/>
    </mc:Choice>
    <mc:Fallback xmlns="">
      <p:transition spd="slow" advTm="8362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Ereignisgraph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 dirty="0"/>
              <a:t>Inhalt: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Knoten = Ereignis (z. B. Anfang/Ende einer Tätigkeit)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Kante = Tätigkeit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 dirty="0"/>
              <a:t>Critical Path </a:t>
            </a:r>
            <a:r>
              <a:rPr lang="de-DE" sz="2400" dirty="0" err="1"/>
              <a:t>Method</a:t>
            </a:r>
            <a:r>
              <a:rPr lang="de-DE" sz="2400" dirty="0"/>
              <a:t> (CPM), </a:t>
            </a:r>
            <a:r>
              <a:rPr lang="de-DE" sz="2400" dirty="0" err="1"/>
              <a:t>Program</a:t>
            </a:r>
            <a:r>
              <a:rPr lang="de-DE" sz="2400" dirty="0"/>
              <a:t> Evaluation </a:t>
            </a:r>
            <a:r>
              <a:rPr lang="de-DE" sz="2400" dirty="0" err="1"/>
              <a:t>and</a:t>
            </a:r>
            <a:r>
              <a:rPr lang="de-DE" sz="2400" dirty="0"/>
              <a:t> Review </a:t>
            </a:r>
            <a:r>
              <a:rPr lang="de-DE" sz="2400" dirty="0" err="1"/>
              <a:t>Technique</a:t>
            </a:r>
            <a:r>
              <a:rPr lang="de-DE" sz="2400" dirty="0"/>
              <a:t> (PERT)</a:t>
            </a:r>
          </a:p>
        </p:txBody>
      </p:sp>
      <p:sp>
        <p:nvSpPr>
          <p:cNvPr id="1301508" name="Rectangle 4"/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301511" name="Rectangle 7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Ellipse 1"/>
          <p:cNvSpPr>
            <a:spLocks noChangeAspect="1"/>
          </p:cNvSpPr>
          <p:nvPr/>
        </p:nvSpPr>
        <p:spPr>
          <a:xfrm>
            <a:off x="827584" y="5013248"/>
            <a:ext cx="648000" cy="6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2123800" y="5013248"/>
            <a:ext cx="648000" cy="6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3419944" y="5013248"/>
            <a:ext cx="648000" cy="6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4716088" y="5013248"/>
            <a:ext cx="648000" cy="6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6012232" y="5013248"/>
            <a:ext cx="648000" cy="6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7308376" y="5013248"/>
            <a:ext cx="648000" cy="6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4716016" y="3717104"/>
            <a:ext cx="648000" cy="6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/>
          <p:cNvCxnSpPr>
            <a:stCxn id="2" idx="6"/>
            <a:endCxn id="8" idx="2"/>
          </p:cNvCxnSpPr>
          <p:nvPr/>
        </p:nvCxnSpPr>
        <p:spPr>
          <a:xfrm>
            <a:off x="1475584" y="5337248"/>
            <a:ext cx="64821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>
            <a:stCxn id="8" idx="6"/>
            <a:endCxn id="9" idx="2"/>
          </p:cNvCxnSpPr>
          <p:nvPr/>
        </p:nvCxnSpPr>
        <p:spPr>
          <a:xfrm>
            <a:off x="2771800" y="5337248"/>
            <a:ext cx="6481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9" idx="6"/>
            <a:endCxn id="10" idx="2"/>
          </p:cNvCxnSpPr>
          <p:nvPr/>
        </p:nvCxnSpPr>
        <p:spPr>
          <a:xfrm>
            <a:off x="4067944" y="5337248"/>
            <a:ext cx="6481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0" idx="6"/>
            <a:endCxn id="11" idx="2"/>
          </p:cNvCxnSpPr>
          <p:nvPr/>
        </p:nvCxnSpPr>
        <p:spPr>
          <a:xfrm>
            <a:off x="5364088" y="5337248"/>
            <a:ext cx="6481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1" idx="6"/>
            <a:endCxn id="12" idx="2"/>
          </p:cNvCxnSpPr>
          <p:nvPr/>
        </p:nvCxnSpPr>
        <p:spPr>
          <a:xfrm>
            <a:off x="6660232" y="5337248"/>
            <a:ext cx="6481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0" idx="0"/>
            <a:endCxn id="13" idx="4"/>
          </p:cNvCxnSpPr>
          <p:nvPr/>
        </p:nvCxnSpPr>
        <p:spPr>
          <a:xfrm flipH="1" flipV="1">
            <a:off x="5040016" y="4365104"/>
            <a:ext cx="72" cy="64814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13" idx="6"/>
            <a:endCxn id="11" idx="0"/>
          </p:cNvCxnSpPr>
          <p:nvPr/>
        </p:nvCxnSpPr>
        <p:spPr>
          <a:xfrm>
            <a:off x="5364016" y="4041104"/>
            <a:ext cx="972216" cy="972144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>
            <a:stCxn id="2" idx="4"/>
            <a:endCxn id="11" idx="4"/>
          </p:cNvCxnSpPr>
          <p:nvPr/>
        </p:nvCxnSpPr>
        <p:spPr>
          <a:xfrm rot="16200000" flipH="1">
            <a:off x="3743908" y="3068924"/>
            <a:ext cx="12700" cy="5184648"/>
          </a:xfrm>
          <a:prstGeom prst="bentConnector3">
            <a:avLst>
              <a:gd name="adj1" fmla="val 5266669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2" name="Textfeld 114691"/>
          <p:cNvSpPr txBox="1"/>
          <p:nvPr/>
        </p:nvSpPr>
        <p:spPr>
          <a:xfrm>
            <a:off x="1614767" y="4937138"/>
            <a:ext cx="338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A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2938904" y="494116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B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4233445" y="4941168"/>
            <a:ext cx="338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C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5519170" y="4941168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D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6825733" y="4941168"/>
            <a:ext cx="338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E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576556" y="590921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G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6332097" y="4077072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F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665493" y="4509120"/>
            <a:ext cx="338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effectLst/>
              </a:rPr>
              <a:t>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CDD71DD-E7F5-430E-98DA-09E4DCB6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76"/>
    </mc:Choice>
    <mc:Fallback xmlns="">
      <p:transition spd="slow" advTm="8027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Zeitplanung im Gantt-Diagramm</a:t>
            </a:r>
          </a:p>
        </p:txBody>
      </p:sp>
      <p:graphicFrame>
        <p:nvGraphicFramePr>
          <p:cNvPr id="1304640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7748"/>
              </p:ext>
            </p:extLst>
          </p:nvPr>
        </p:nvGraphicFramePr>
        <p:xfrm>
          <a:off x="457200" y="1600200"/>
          <a:ext cx="8229601" cy="4431667"/>
        </p:xfrm>
        <a:graphic>
          <a:graphicData uri="http://schemas.openxmlformats.org/drawingml/2006/table">
            <a:tbl>
              <a:tblPr/>
              <a:tblGrid>
                <a:gridCol w="721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4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6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73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Nr.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Tätigkeit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Zeitbedarf [Tage]</a:t>
                      </a: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Nachfolger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Vorbereiten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des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Grundstückes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Aushub der Fundamente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Rohbau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D, 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Innenausbau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Inbetriebnahme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Außenanlagen/Zuwege Bereiten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Mitarbeiterschulung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943" marR="839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BD257A0F-0EDF-47BA-B70C-6204A8C9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0"/>
    </mc:Choice>
    <mc:Fallback xmlns="">
      <p:transition spd="slow" advTm="3146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Zeitplanung im Gantt-Diagramm</a:t>
            </a:r>
          </a:p>
        </p:txBody>
      </p:sp>
      <p:graphicFrame>
        <p:nvGraphicFramePr>
          <p:cNvPr id="116739" name="Object 5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793138"/>
              </p:ext>
            </p:extLst>
          </p:nvPr>
        </p:nvGraphicFramePr>
        <p:xfrm>
          <a:off x="577850" y="1844675"/>
          <a:ext cx="7996238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9" name="Picture" r:id="rId4" imgW="5760720" imgH="2904480" progId="Word.Picture.8">
                  <p:embed/>
                </p:oleObj>
              </mc:Choice>
              <mc:Fallback>
                <p:oleObj name="Picture" r:id="rId4" imgW="5760720" imgH="2904480" progId="Word.Picture.8">
                  <p:embed/>
                  <p:pic>
                    <p:nvPicPr>
                      <p:cNvPr id="0" name="Object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844675"/>
                        <a:ext cx="7996238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F44DCEF9-6BDA-488A-8107-ECF782AA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59"/>
    </mc:Choice>
    <mc:Fallback xmlns="">
      <p:transition spd="slow" advTm="117359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Erweiterung: Puffer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758942" y="5734050"/>
            <a:ext cx="5359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 b="1" dirty="0">
                <a:effectLst/>
                <a:latin typeface="+mn-lt"/>
              </a:rPr>
              <a:t>Tätigkeiten ohne Puffer sind zeitkritisch, </a:t>
            </a:r>
          </a:p>
          <a:p>
            <a:pPr eaLnBrk="1" hangingPunct="1"/>
            <a:r>
              <a:rPr lang="de-DE" sz="2400" b="1" dirty="0">
                <a:effectLst/>
                <a:latin typeface="+mn-lt"/>
              </a:rPr>
              <a:t>d. h. sie bilden den „kritischen Pfad“</a:t>
            </a:r>
          </a:p>
        </p:txBody>
      </p:sp>
      <p:graphicFrame>
        <p:nvGraphicFramePr>
          <p:cNvPr id="5" name="Objek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75962025"/>
              </p:ext>
            </p:extLst>
          </p:nvPr>
        </p:nvGraphicFramePr>
        <p:xfrm>
          <a:off x="561975" y="1855788"/>
          <a:ext cx="8042275" cy="403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63" name="Picture" r:id="rId4" imgW="5761785" imgH="2901432" progId="Word.Picture.8">
                  <p:embed/>
                </p:oleObj>
              </mc:Choice>
              <mc:Fallback>
                <p:oleObj name="Picture" r:id="rId4" imgW="5761785" imgH="2901432" progId="Word.Picture.8">
                  <p:embed/>
                  <p:pic>
                    <p:nvPicPr>
                      <p:cNvPr id="0" name="Objek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855788"/>
                        <a:ext cx="8042275" cy="403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DF377C2-9CB7-405E-8875-6640D9F1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97"/>
    </mc:Choice>
    <mc:Fallback xmlns="">
      <p:transition spd="slow" advTm="62597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Zeitplanung im MPM</a:t>
            </a:r>
          </a:p>
        </p:txBody>
      </p:sp>
      <p:graphicFrame>
        <p:nvGraphicFramePr>
          <p:cNvPr id="1187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48237"/>
              </p:ext>
            </p:extLst>
          </p:nvPr>
        </p:nvGraphicFramePr>
        <p:xfrm>
          <a:off x="899591" y="1772816"/>
          <a:ext cx="7889021" cy="400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83" name="Picture" r:id="rId4" imgW="6425640" imgH="3264480" progId="Word.Picture.8">
                  <p:embed/>
                </p:oleObj>
              </mc:Choice>
              <mc:Fallback>
                <p:oleObj name="Picture" r:id="rId4" imgW="6425640" imgH="3264480" progId="Word.Picture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1" y="1772816"/>
                        <a:ext cx="7889021" cy="4006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0EB39F3-98EF-4BC5-8DBA-F05F5CBB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77"/>
    </mc:Choice>
    <mc:Fallback xmlns="">
      <p:transition spd="slow" advTm="7967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Zeitplanung im MPM</a:t>
            </a:r>
          </a:p>
        </p:txBody>
      </p:sp>
      <p:graphicFrame>
        <p:nvGraphicFramePr>
          <p:cNvPr id="1198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048152"/>
              </p:ext>
            </p:extLst>
          </p:nvPr>
        </p:nvGraphicFramePr>
        <p:xfrm>
          <a:off x="604952" y="1916832"/>
          <a:ext cx="7797598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6" name="Bild" r:id="rId4" imgW="6426708" imgH="3264408" progId="Word.Picture.8">
                  <p:embed/>
                </p:oleObj>
              </mc:Choice>
              <mc:Fallback>
                <p:oleObj name="Bild" r:id="rId4" imgW="6426708" imgH="3264408" progId="Word.Picture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52" y="1916832"/>
                        <a:ext cx="7797598" cy="39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98B6260-A8A4-4B4C-B87D-88946098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3"/>
    </mc:Choice>
    <mc:Fallback xmlns="">
      <p:transition spd="slow" advTm="7132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2.2.1.1.1 Architektur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 dirty="0"/>
              <a:t>Anforderungen</a:t>
            </a:r>
          </a:p>
          <a:p>
            <a:pPr lvl="1" eaLnBrk="1" hangingPunct="1"/>
            <a:r>
              <a:rPr lang="de-DE" sz="2400" dirty="0"/>
              <a:t>Betriebswirtschaftliche Anforderungen</a:t>
            </a:r>
          </a:p>
          <a:p>
            <a:pPr lvl="2" eaLnBrk="1" hangingPunct="1"/>
            <a:r>
              <a:rPr lang="de-DE" sz="2000" dirty="0"/>
              <a:t>Investitionskosten</a:t>
            </a:r>
          </a:p>
          <a:p>
            <a:pPr lvl="2" eaLnBrk="1" hangingPunct="1"/>
            <a:r>
              <a:rPr lang="de-DE" sz="2000" dirty="0"/>
              <a:t>Laufende Kosten</a:t>
            </a:r>
          </a:p>
          <a:p>
            <a:pPr lvl="2" eaLnBrk="1" hangingPunct="1">
              <a:buFontTx/>
              <a:buNone/>
            </a:pPr>
            <a:r>
              <a:rPr lang="de-DE" sz="2000" dirty="0"/>
              <a:t>	</a:t>
            </a:r>
            <a:r>
              <a:rPr lang="de-DE" sz="2000" dirty="0">
                <a:sym typeface="Wingdings" pitchFamily="2" charset="2"/>
              </a:rPr>
              <a:t> Optimale Investitionsentscheidung berücksichtigt beides</a:t>
            </a:r>
          </a:p>
          <a:p>
            <a:pPr lvl="2" eaLnBrk="1" hangingPunct="1">
              <a:buFontTx/>
              <a:buNone/>
            </a:pPr>
            <a:r>
              <a:rPr lang="de-DE" sz="2000" dirty="0"/>
              <a:t>	</a:t>
            </a:r>
            <a:r>
              <a:rPr lang="de-DE" sz="2000" dirty="0">
                <a:sym typeface="Wingdings" pitchFamily="2" charset="2"/>
              </a:rPr>
              <a:t> Duale Finanzierung verhindert Optimierung</a:t>
            </a:r>
          </a:p>
          <a:p>
            <a:pPr lvl="1" eaLnBrk="1" hangingPunct="1"/>
            <a:r>
              <a:rPr lang="de-DE" sz="2400" dirty="0"/>
              <a:t>Medizinisch/pflegerische Anforderungen</a:t>
            </a:r>
          </a:p>
          <a:p>
            <a:pPr lvl="1" eaLnBrk="1" hangingPunct="1"/>
            <a:r>
              <a:rPr lang="de-DE" sz="2400" dirty="0"/>
              <a:t>Architektonische Anforderungen</a:t>
            </a:r>
          </a:p>
          <a:p>
            <a:pPr lvl="1" eaLnBrk="1" hangingPunct="1"/>
            <a:r>
              <a:rPr lang="de-DE" sz="2400" dirty="0"/>
              <a:t>Bautechnische Anforderungen</a:t>
            </a:r>
          </a:p>
          <a:p>
            <a:pPr eaLnBrk="1" hangingPunct="1"/>
            <a:endParaRPr lang="de-DE" sz="2800" dirty="0"/>
          </a:p>
          <a:p>
            <a:pPr eaLnBrk="1" hangingPunct="1"/>
            <a:endParaRPr lang="de-DE" sz="2800" dirty="0"/>
          </a:p>
          <a:p>
            <a:pPr eaLnBrk="1" hangingPunct="1"/>
            <a:endParaRPr lang="de-DE" sz="2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4ECC4575-E208-4DA0-97F4-1835BB21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36"/>
    </mc:Choice>
    <mc:Fallback xmlns="">
      <p:transition spd="slow" advTm="17463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Zeitplanung im MPM</a:t>
            </a:r>
          </a:p>
        </p:txBody>
      </p:sp>
      <p:graphicFrame>
        <p:nvGraphicFramePr>
          <p:cNvPr id="12083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766287"/>
              </p:ext>
            </p:extLst>
          </p:nvPr>
        </p:nvGraphicFramePr>
        <p:xfrm>
          <a:off x="663575" y="1600200"/>
          <a:ext cx="78168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0" name="Picture" r:id="rId4" imgW="8281080" imgH="4794840" progId="Word.Picture.8">
                  <p:embed/>
                </p:oleObj>
              </mc:Choice>
              <mc:Fallback>
                <p:oleObj name="Picture" r:id="rId4" imgW="8281080" imgH="4794840" progId="Word.Picture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600200"/>
                        <a:ext cx="78168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BE3D551-22BC-47A1-BC55-5E2E65BD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62"/>
    </mc:Choice>
    <mc:Fallback xmlns="">
      <p:transition spd="slow" advTm="108562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/>
              <a:t>Hinrechnung</a:t>
            </a:r>
            <a:endParaRPr lang="de-DE" dirty="0"/>
          </a:p>
        </p:txBody>
      </p:sp>
      <p:graphicFrame>
        <p:nvGraphicFramePr>
          <p:cNvPr id="121859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868446"/>
              </p:ext>
            </p:extLst>
          </p:nvPr>
        </p:nvGraphicFramePr>
        <p:xfrm>
          <a:off x="663575" y="1600200"/>
          <a:ext cx="78168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4" name="Picture" r:id="rId4" imgW="8281080" imgH="4794840" progId="Word.Picture.8">
                  <p:embed/>
                </p:oleObj>
              </mc:Choice>
              <mc:Fallback>
                <p:oleObj name="Picture" r:id="rId4" imgW="8281080" imgH="4794840" progId="Word.Picture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600200"/>
                        <a:ext cx="78168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C6003FE-04D1-4195-B4AF-212F875E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63"/>
    </mc:Choice>
    <mc:Fallback xmlns="">
      <p:transition spd="slow" advTm="18876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Rückrechnung</a:t>
            </a:r>
          </a:p>
        </p:txBody>
      </p:sp>
      <p:graphicFrame>
        <p:nvGraphicFramePr>
          <p:cNvPr id="122883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523569"/>
              </p:ext>
            </p:extLst>
          </p:nvPr>
        </p:nvGraphicFramePr>
        <p:xfrm>
          <a:off x="661988" y="1600200"/>
          <a:ext cx="78200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8" name="Bild" r:id="rId4" imgW="8282940" imgH="4794504" progId="Word.Picture.8">
                  <p:embed/>
                </p:oleObj>
              </mc:Choice>
              <mc:Fallback>
                <p:oleObj name="Bild" r:id="rId4" imgW="8282940" imgH="4794504" progId="Word.Picture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600200"/>
                        <a:ext cx="78200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AE7DD10-126F-4499-B395-0872C06E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06"/>
    </mc:Choice>
    <mc:Fallback xmlns="">
      <p:transition spd="slow" advTm="180206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Endzeitpunkte</a:t>
            </a:r>
          </a:p>
        </p:txBody>
      </p:sp>
      <p:graphicFrame>
        <p:nvGraphicFramePr>
          <p:cNvPr id="123907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91947"/>
              </p:ext>
            </p:extLst>
          </p:nvPr>
        </p:nvGraphicFramePr>
        <p:xfrm>
          <a:off x="661988" y="1600200"/>
          <a:ext cx="78200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2" name="Bild" r:id="rId4" imgW="8282940" imgH="4794504" progId="Word.Picture.8">
                  <p:embed/>
                </p:oleObj>
              </mc:Choice>
              <mc:Fallback>
                <p:oleObj name="Bild" r:id="rId4" imgW="8282940" imgH="4794504" progId="Word.Picture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600200"/>
                        <a:ext cx="78200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A6AD49A-80A0-40BE-A641-49F1F7A9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12"/>
    </mc:Choice>
    <mc:Fallback xmlns="">
      <p:transition spd="slow" advTm="117512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Puffer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800"/>
              <a:t>Puffer I: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Alle Vorgänger fangen frühest möglich an, alle Nachfolger spätest möglich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P_Ii=SZi-FZi</a:t>
            </a:r>
          </a:p>
          <a:p>
            <a:pPr eaLnBrk="1" hangingPunct="1">
              <a:lnSpc>
                <a:spcPct val="80000"/>
              </a:lnSpc>
            </a:pPr>
            <a:r>
              <a:rPr lang="de-DE" sz="2800"/>
              <a:t>Puffer II: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Alle Vorgänger fangen frühest möglich an, alle Nachfolger frühest möglich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P_IIi=Min{FZj-FZi-dij}, wobei P_IIi≥0</a:t>
            </a:r>
          </a:p>
          <a:p>
            <a:pPr eaLnBrk="1" hangingPunct="1">
              <a:lnSpc>
                <a:spcPct val="80000"/>
              </a:lnSpc>
            </a:pPr>
            <a:r>
              <a:rPr lang="de-DE" sz="2800"/>
              <a:t>Puffer III: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400"/>
              <a:t>Alle Vorgänger fangen spätest möglich an, alle Nachfolger frühest möglich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39C9D7EE-1EB9-4C20-B3EB-2C2B5C01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48"/>
    </mc:Choice>
    <mc:Fallback xmlns="">
      <p:transition spd="slow" advTm="169048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Puffer</a:t>
            </a:r>
          </a:p>
        </p:txBody>
      </p:sp>
      <p:graphicFrame>
        <p:nvGraphicFramePr>
          <p:cNvPr id="12595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844687"/>
              </p:ext>
            </p:extLst>
          </p:nvPr>
        </p:nvGraphicFramePr>
        <p:xfrm>
          <a:off x="661988" y="1600200"/>
          <a:ext cx="78200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0" name="Bild" r:id="rId4" imgW="8282940" imgH="4794504" progId="Word.Picture.8">
                  <p:embed/>
                </p:oleObj>
              </mc:Choice>
              <mc:Fallback>
                <p:oleObj name="Bild" r:id="rId4" imgW="8282940" imgH="4794504" progId="Word.Picture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1600200"/>
                        <a:ext cx="78200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E695267-EBB9-4D13-A741-C3BF8968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557"/>
    </mc:Choice>
    <mc:Fallback xmlns="">
      <p:transition spd="slow" advTm="207557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Kostenplanung </a:t>
            </a:r>
          </a:p>
        </p:txBody>
      </p:sp>
      <p:graphicFrame>
        <p:nvGraphicFramePr>
          <p:cNvPr id="1284155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945192"/>
              </p:ext>
            </p:extLst>
          </p:nvPr>
        </p:nvGraphicFramePr>
        <p:xfrm>
          <a:off x="457200" y="1600200"/>
          <a:ext cx="8229600" cy="4533900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6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3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1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Nr.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Tätigkeit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Zeitbedarf [Tage]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Kosten pro Tag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0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Vorbereiten des Grundstückes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4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Aushub der Fundamente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Rohbau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4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Innenausbau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4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Inbetriebnahme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0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Außenanlagen/Zuwege Bereiten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84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Mitarbeiterschulung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B97D3F20-D8BB-4756-9BBB-8FA4EE5B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6"/>
    </mc:Choice>
    <mc:Fallback xmlns="">
      <p:transition spd="slow" advTm="39106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dirty="0"/>
              <a:t>Kostenverlauf bei frühestem Beginn</a:t>
            </a:r>
          </a:p>
        </p:txBody>
      </p:sp>
      <p:graphicFrame>
        <p:nvGraphicFramePr>
          <p:cNvPr id="1285717" name="Group 59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688622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table">
            <a:tbl>
              <a:tblPr/>
              <a:tblGrid>
                <a:gridCol w="1162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84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0-20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20-30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30-80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80-230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230-250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250-350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350-360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1129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Kosten</a:t>
                      </a:r>
                    </a:p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 Tag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291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Tage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372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Summe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12.000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6.000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5.000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30.000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8.000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20.000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1.000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7D11245C-04F1-4049-83FF-6DB48C48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47"/>
    </mc:Choice>
    <mc:Fallback xmlns="">
      <p:transition spd="slow" advTm="85347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Kostenverlauf für späteste und früheste Zeitpunkte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87806"/>
              </p:ext>
            </p:extLst>
          </p:nvPr>
        </p:nvGraphicFramePr>
        <p:xfrm>
          <a:off x="1115616" y="1340768"/>
          <a:ext cx="6955183" cy="509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9F1FF0F2-AB56-4BA0-9F4F-541801B3D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57"/>
    </mc:Choice>
    <mc:Fallback xmlns="">
      <p:transition spd="slow" advTm="59657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PERT-COST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Ermittlung von zeitlichen und kostenmäßigen  Überschreitungen</a:t>
            </a:r>
          </a:p>
          <a:p>
            <a:pPr eaLnBrk="1" hangingPunct="1"/>
            <a:r>
              <a:rPr lang="de-DE"/>
              <a:t>Hinweis: Nicht zu verwechseln mit der stochastischen NPT PERT.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FB147C2-C5E9-4CC6-9293-8E7B1139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99"/>
    </mc:Choice>
    <mc:Fallback xmlns="">
      <p:transition spd="slow" advTm="313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Architektonische Anforderungen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/>
              <a:t>Ästhetik</a:t>
            </a:r>
          </a:p>
          <a:p>
            <a:pPr eaLnBrk="1" hangingPunct="1">
              <a:lnSpc>
                <a:spcPct val="90000"/>
              </a:lnSpc>
            </a:pPr>
            <a:r>
              <a:rPr lang="de-DE" sz="2800" dirty="0"/>
              <a:t>Wahrung der Grundbedürfnisse </a:t>
            </a:r>
            <a:r>
              <a:rPr lang="de-DE" sz="2800" dirty="0" smtClean="0"/>
              <a:t>der Patient*innen</a:t>
            </a:r>
            <a:endParaRPr lang="de-DE" sz="2800" dirty="0"/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Eigenständigkeit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geistige Unabhängigkeit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körperliche Unabhängigkeit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Leistung, Anerkennung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Bewegung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Kommunikation mit Umwelt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400" dirty="0"/>
              <a:t>Identität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Wahrung eines eigenen Milieus</a:t>
            </a:r>
          </a:p>
          <a:p>
            <a:pPr lvl="2" eaLnBrk="1" hangingPunct="1">
              <a:lnSpc>
                <a:spcPct val="90000"/>
              </a:lnSpc>
            </a:pPr>
            <a:r>
              <a:rPr lang="de-DE" sz="2000" dirty="0"/>
              <a:t>Privatsphäre</a:t>
            </a:r>
          </a:p>
          <a:p>
            <a:pPr lvl="1" eaLnBrk="1" hangingPunct="1">
              <a:lnSpc>
                <a:spcPct val="90000"/>
              </a:lnSpc>
            </a:pPr>
            <a:endParaRPr lang="de-DE" sz="2400" dirty="0"/>
          </a:p>
          <a:p>
            <a:pPr lvl="1" eaLnBrk="1" hangingPunct="1">
              <a:lnSpc>
                <a:spcPct val="90000"/>
              </a:lnSpc>
            </a:pP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1E03965E-EB41-446E-8B98-173287DA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46"/>
    </mc:Choice>
    <mc:Fallback xmlns="">
      <p:transition spd="slow" advTm="78646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Ressourcenplanung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Bedeutung: falls Ressourcen nicht ausreichend sind, müssen die Tätigkeiten verschoben werden</a:t>
            </a:r>
          </a:p>
          <a:p>
            <a:pPr eaLnBrk="1" hangingPunct="1"/>
            <a:r>
              <a:rPr lang="de-DE"/>
              <a:t>Varianten</a:t>
            </a:r>
          </a:p>
          <a:p>
            <a:pPr lvl="1" eaLnBrk="1" hangingPunct="1"/>
            <a:r>
              <a:rPr lang="de-DE"/>
              <a:t>Verschiebung innerhalb der Puffer</a:t>
            </a:r>
          </a:p>
          <a:p>
            <a:pPr lvl="1" eaLnBrk="1" hangingPunct="1"/>
            <a:r>
              <a:rPr lang="de-DE"/>
              <a:t>Verlängerung des frühesten Endzeitpunktes</a:t>
            </a:r>
          </a:p>
          <a:p>
            <a:pPr lvl="2" eaLnBrk="1" hangingPunct="1"/>
            <a:r>
              <a:rPr lang="de-DE"/>
              <a:t>Optimierung: Konventionalstrafe vs. Kosten für Zusatzaggregate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0083BED6-F938-46CC-95DB-B3931C35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77"/>
    </mc:Choice>
    <mc:Fallback xmlns="">
      <p:transition spd="slow" advTm="98577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Standortplanung von Funktionszentren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Ausgangsproblem: n Funktionszentren sollen n Standorten zugewiesen werden: Quadratisches Zuordnungsproblem</a:t>
            </a:r>
          </a:p>
          <a:p>
            <a:pPr eaLnBrk="1" hangingPunct="1"/>
            <a:r>
              <a:rPr lang="de-DE"/>
              <a:t>Beispiel: Müttergenesungswerk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DAFEC1B2-5E03-4A95-87B2-66BA9027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18"/>
    </mc:Choice>
    <mc:Fallback xmlns="">
      <p:transition spd="slow" advTm="100218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Quadratisches Zuordnungsproblem </a:t>
            </a:r>
            <a:br>
              <a:rPr lang="de-DE" dirty="0"/>
            </a:br>
            <a:r>
              <a:rPr lang="de-DE" dirty="0"/>
              <a:t>Lösung I: LP</a:t>
            </a:r>
          </a:p>
        </p:txBody>
      </p:sp>
      <p:graphicFrame>
        <p:nvGraphicFramePr>
          <p:cNvPr id="13312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394135"/>
              </p:ext>
            </p:extLst>
          </p:nvPr>
        </p:nvGraphicFramePr>
        <p:xfrm>
          <a:off x="1331640" y="1585504"/>
          <a:ext cx="6336704" cy="492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9" name="Formel" r:id="rId4" imgW="3593880" imgH="2793960" progId="Equation.3">
                  <p:embed/>
                </p:oleObj>
              </mc:Choice>
              <mc:Fallback>
                <p:oleObj name="Formel" r:id="rId4" imgW="3593880" imgH="279396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585504"/>
                        <a:ext cx="6336704" cy="492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05F042A-FC10-4415-ABA3-43B2AB2A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76"/>
    </mc:Choice>
    <mc:Fallback xmlns="">
      <p:transition spd="slow" advTm="127576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Quadratisches Zuordnungsproblem</a:t>
            </a:r>
            <a:br>
              <a:rPr lang="de-DE" dirty="0"/>
            </a:br>
            <a:r>
              <a:rPr lang="de-DE" dirty="0"/>
              <a:t>Lösung I: LP</a:t>
            </a:r>
          </a:p>
        </p:txBody>
      </p:sp>
      <p:graphicFrame>
        <p:nvGraphicFramePr>
          <p:cNvPr id="3" name="Objek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45394135"/>
              </p:ext>
            </p:extLst>
          </p:nvPr>
        </p:nvGraphicFramePr>
        <p:xfrm>
          <a:off x="1331913" y="1585913"/>
          <a:ext cx="6335712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4" name="Formel" r:id="rId4" imgW="3593880" imgH="2793960" progId="Equation.3">
                  <p:embed/>
                </p:oleObj>
              </mc:Choice>
              <mc:Fallback>
                <p:oleObj name="Formel" r:id="rId4" imgW="3593880" imgH="279396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85913"/>
                        <a:ext cx="6335712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44" name="AutoShape 4"/>
          <p:cNvSpPr>
            <a:spLocks noChangeArrowheads="1"/>
          </p:cNvSpPr>
          <p:nvPr/>
        </p:nvSpPr>
        <p:spPr bwMode="auto">
          <a:xfrm>
            <a:off x="3419475" y="3644901"/>
            <a:ext cx="4897438" cy="1224260"/>
          </a:xfrm>
          <a:prstGeom prst="wedgeRoundRectCallout">
            <a:avLst>
              <a:gd name="adj1" fmla="val -39856"/>
              <a:gd name="adj2" fmla="val 13679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dirty="0">
                <a:effectLst/>
                <a:latin typeface="+mn-lt"/>
              </a:rPr>
              <a:t>Falls Funktion i auf Standort j zugewiesen ist und Funktion k auf Standort i, fallen Distanzen von m mal d an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91D9466-97A3-42A3-BAD7-6DCFB0F8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1216-4D3E-41B2-B8C5-5E778A21F1A2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7"/>
    </mc:Choice>
    <mc:Fallback xmlns="">
      <p:transition spd="slow" advTm="6047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Probleme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Lösungsprobleme: LP nicht rechenbar</a:t>
            </a:r>
          </a:p>
          <a:p>
            <a:pPr eaLnBrk="1" hangingPunct="1"/>
            <a:r>
              <a:rPr lang="de-DE"/>
              <a:t>Alternativer Vorgang: Branch-and-Bound (Entscheidungsbaumverfahren)</a:t>
            </a:r>
          </a:p>
          <a:p>
            <a:pPr lvl="1" eaLnBrk="1" hangingPunct="1"/>
            <a:r>
              <a:rPr lang="de-DE"/>
              <a:t>Problem: für realistische Größen nicht rechenbar</a:t>
            </a:r>
          </a:p>
          <a:p>
            <a:pPr eaLnBrk="1" hangingPunct="1"/>
            <a:r>
              <a:rPr lang="de-DE"/>
              <a:t>Zweiertausch</a:t>
            </a:r>
          </a:p>
          <a:p>
            <a:pPr eaLnBrk="1" hangingPunct="1"/>
            <a:r>
              <a:rPr lang="de-DE"/>
              <a:t>Intuitives Vorgehen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91C88ED1-783A-4351-A827-02AC0BCE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288"/>
    </mc:Choice>
    <mc:Fallback xmlns="">
      <p:transition spd="slow" advTm="99288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Zweiertausch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/>
              <a:t>Erzeuge Ausgangslösung</a:t>
            </a:r>
          </a:p>
          <a:p>
            <a:pPr lvl="1" eaLnBrk="1" hangingPunct="1"/>
            <a:r>
              <a:rPr lang="de-DE"/>
              <a:t>z. B. ABCD, 1-2-3-4</a:t>
            </a:r>
          </a:p>
          <a:p>
            <a:pPr lvl="1" eaLnBrk="1" hangingPunct="1"/>
            <a:r>
              <a:rPr lang="de-DE"/>
              <a:t>Tausche alle möglichen Paare</a:t>
            </a:r>
          </a:p>
          <a:p>
            <a:pPr lvl="1" eaLnBrk="1" hangingPunct="1"/>
            <a:r>
              <a:rPr lang="de-DE"/>
              <a:t>Wähle bestes Ergebnis</a:t>
            </a:r>
          </a:p>
          <a:p>
            <a:pPr lvl="1" eaLnBrk="1" hangingPunct="1"/>
            <a:r>
              <a:rPr lang="de-DE"/>
              <a:t>Wiederhole Algorithmus</a:t>
            </a:r>
          </a:p>
          <a:p>
            <a:pPr lvl="1" eaLnBrk="1" hangingPunct="1"/>
            <a:r>
              <a:rPr lang="de-DE"/>
              <a:t>Hinweis: bei n Standorten ist n-er Tausch Vollenumeration (2 hoch n Möglichkeiten; Rechenleistung begrenzt!)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B288A5E6-E40F-4DAB-9CAE-89832CAB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15"/>
    </mc:Choice>
    <mc:Fallback xmlns="">
      <p:transition spd="slow" advTm="74615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Zweiertausch</a:t>
            </a:r>
          </a:p>
        </p:txBody>
      </p:sp>
      <p:graphicFrame>
        <p:nvGraphicFramePr>
          <p:cNvPr id="134861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81795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5F5EC20-A557-44B5-B915-210A85A9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9"/>
    </mc:Choice>
    <mc:Fallback xmlns="">
      <p:transition spd="slow" advTm="60089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Probleme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z="2800"/>
              <a:t>Bei dem Verfahren tritt oftmals ein „Kreisen“ auf, dieselbe Lösung wird immer wieder angesteuert.</a:t>
            </a:r>
          </a:p>
          <a:p>
            <a:pPr eaLnBrk="1" hangingPunct="1"/>
            <a:r>
              <a:rPr lang="de-DE" sz="2800"/>
              <a:t>Heuristiken finden nicht sicher das Optimum, lediglich eine „gute“ Lösung</a:t>
            </a:r>
          </a:p>
          <a:p>
            <a:pPr eaLnBrk="1" hangingPunct="1"/>
            <a:r>
              <a:rPr lang="de-DE" sz="2800"/>
              <a:t>Gegenmaßnahme gegen „Kreisen“: Tabu-Search, d. h. bestimmte Lösungen werden von weiterer Suche ausgeschlossen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E2D47FAF-C54D-479F-9CD1-69A1F049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52"/>
    </mc:Choice>
    <mc:Fallback xmlns="">
      <p:transition spd="slow" advTm="58552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BD3CA2-0C02-45F7-AFCE-7AB55BEB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Heuristik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2BB51E9-0F04-4AF8-AC9D-E4D28D1CF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Nicht-willkürliches Verfahren, mit dessen Hilfe eine möglichst gute Lösung in einer begrenzten Anzahl von Schritten gefunden werden kann. </a:t>
            </a:r>
          </a:p>
          <a:p>
            <a:r>
              <a:rPr lang="de-DE" dirty="0"/>
              <a:t>Eine Heuristik garantiert nicht das Auffinden von Optima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2er-Tausch</a:t>
            </a:r>
          </a:p>
          <a:p>
            <a:pPr lvl="1"/>
            <a:r>
              <a:rPr lang="de-DE" dirty="0" err="1"/>
              <a:t>Simulated</a:t>
            </a:r>
            <a:r>
              <a:rPr lang="de-DE" dirty="0"/>
              <a:t> Annealing</a:t>
            </a:r>
          </a:p>
          <a:p>
            <a:pPr lvl="1"/>
            <a:r>
              <a:rPr lang="de-DE" dirty="0"/>
              <a:t>Generische Algorithmen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5438F42-26DA-4691-BABB-C4E2A834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3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77"/>
    </mc:Choice>
    <mc:Fallback xmlns="">
      <p:transition spd="slow" advTm="87077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2.2 Betriebsmittel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de-DE" sz="2800" b="1" dirty="0"/>
              <a:t>Gliederung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b="1" dirty="0"/>
              <a:t>	2.2.1 Gebäude und Geräte im Gesundheitswesen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de-DE" sz="2800" b="1" dirty="0"/>
              <a:t>		2.2.1.1 Krankenhausbau</a:t>
            </a:r>
          </a:p>
          <a:p>
            <a:pPr lvl="4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tabLst>
                <a:tab pos="2239963" algn="l"/>
              </a:tabLst>
            </a:pPr>
            <a:r>
              <a:rPr lang="de-DE" sz="1800" b="1" dirty="0"/>
              <a:t>		</a:t>
            </a:r>
            <a:r>
              <a:rPr lang="de-DE" sz="2400" b="1" dirty="0"/>
              <a:t>2.2.1.1.1 Architektur</a:t>
            </a:r>
          </a:p>
          <a:p>
            <a:pPr lvl="4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  <a:tabLst>
                <a:tab pos="2239963" algn="l"/>
              </a:tabLst>
            </a:pPr>
            <a:r>
              <a:rPr lang="de-DE" sz="2400" b="1" dirty="0"/>
              <a:t>		2.2.1.1.2 Betriebswirtschaftliche Bauplanung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tabLst>
                <a:tab pos="1160463" algn="l"/>
              </a:tabLst>
            </a:pPr>
            <a:r>
              <a:rPr lang="de-DE" sz="2800" dirty="0"/>
              <a:t>		2.2.1.2 Medizinische Geräte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dirty="0"/>
              <a:t>	2.2.2 Instandhaltung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de-DE" sz="2800" dirty="0"/>
              <a:t>	2.2.3 Investitionsrechnung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470EF3A3-7E72-4466-A3CA-2BFD1BCF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5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50"/>
    </mc:Choice>
    <mc:Fallback xmlns="">
      <p:transition spd="slow" advTm="666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Raumbereiche aus Sicht der Patient*innen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/>
              <a:t>Empfang, Aufnahme (bzw. </a:t>
            </a:r>
            <a:r>
              <a:rPr lang="de-DE" dirty="0" err="1"/>
              <a:t>Liegendkrankenanfahrt</a:t>
            </a:r>
            <a:r>
              <a:rPr lang="de-DE" dirty="0"/>
              <a:t>), Erste Hilfe</a:t>
            </a:r>
          </a:p>
          <a:p>
            <a:pPr eaLnBrk="1" hangingPunct="1"/>
            <a:r>
              <a:rPr lang="de-DE" dirty="0"/>
              <a:t>Pflegeeinheit, Krankenzimmer</a:t>
            </a:r>
          </a:p>
          <a:p>
            <a:pPr eaLnBrk="1" hangingPunct="1"/>
            <a:r>
              <a:rPr lang="de-DE" dirty="0"/>
              <a:t>Untersuchungs- und Behandlungsbereich</a:t>
            </a:r>
          </a:p>
          <a:p>
            <a:pPr eaLnBrk="1" hangingPunct="1"/>
            <a:r>
              <a:rPr lang="de-DE" dirty="0"/>
              <a:t>Allgemeine Einrichtungen zur Betreuung der </a:t>
            </a:r>
            <a:r>
              <a:rPr lang="de-DE" dirty="0" smtClean="0"/>
              <a:t>Patient*innen </a:t>
            </a:r>
            <a:r>
              <a:rPr lang="de-DE" dirty="0"/>
              <a:t>(Kiosk, Halle, etc.)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61AFBF5D-A4F4-4892-B4BE-EEDE0B92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7"/>
    </mc:Choice>
    <mc:Fallback xmlns="">
      <p:transition spd="slow" advTm="728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Erlebnisphasen aus Sicht des Patient*innen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000" dirty="0"/>
              <a:t>Erste Kontakte und Eindrücke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Char char="-"/>
            </a:pPr>
            <a:r>
              <a:rPr lang="de-DE" sz="1800" dirty="0"/>
              <a:t>Eingangshalle, Aufnahme, Anamnese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/>
              <a:t>Eingewöhnung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Char char="-"/>
            </a:pPr>
            <a:r>
              <a:rPr lang="de-DE" sz="1800" dirty="0"/>
              <a:t>Orientierung, Bezugsperson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/>
              <a:t>Alltagsablauf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/>
              <a:t>Krisensituation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Char char="-"/>
            </a:pPr>
            <a:r>
              <a:rPr lang="de-DE" sz="1800" dirty="0"/>
              <a:t>Intensivpflege, Ableben</a:t>
            </a:r>
          </a:p>
          <a:p>
            <a:pPr eaLnBrk="1" hangingPunct="1">
              <a:lnSpc>
                <a:spcPct val="80000"/>
              </a:lnSpc>
            </a:pPr>
            <a:r>
              <a:rPr lang="de-DE" sz="2000" dirty="0"/>
              <a:t>Genesung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Char char="-"/>
            </a:pPr>
            <a:r>
              <a:rPr lang="de-DE" sz="1800" dirty="0"/>
              <a:t>Entlassung</a:t>
            </a:r>
          </a:p>
          <a:p>
            <a:pPr lvl="1" eaLnBrk="1" hangingPunct="1">
              <a:lnSpc>
                <a:spcPct val="80000"/>
              </a:lnSpc>
              <a:buFont typeface="Symbol" pitchFamily="18" charset="2"/>
              <a:buChar char="-"/>
            </a:pPr>
            <a:endParaRPr lang="de-DE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>
                <a:sym typeface="Wingdings" pitchFamily="2" charset="2"/>
              </a:rPr>
              <a:t>	In jeder Phase wirken Räume auf </a:t>
            </a:r>
            <a:r>
              <a:rPr lang="de-DE" sz="2000" dirty="0" smtClean="0">
                <a:sym typeface="Wingdings" pitchFamily="2" charset="2"/>
              </a:rPr>
              <a:t>die Patient</a:t>
            </a:r>
            <a:r>
              <a:rPr lang="de-DE" sz="2000" dirty="0"/>
              <a:t>*inn</a:t>
            </a:r>
            <a:r>
              <a:rPr lang="de-DE" sz="2000" dirty="0" smtClean="0">
                <a:sym typeface="Wingdings" pitchFamily="2" charset="2"/>
              </a:rPr>
              <a:t>en</a:t>
            </a:r>
            <a:r>
              <a:rPr lang="de-DE" sz="2000" dirty="0">
                <a:sym typeface="Wingdings" pitchFamily="2" charset="2"/>
              </a:rPr>
              <a:t>. Orientierung, Größen, Farben, Funktionalität. </a:t>
            </a:r>
            <a:r>
              <a:rPr lang="de-DE" sz="2000" dirty="0" smtClean="0">
                <a:sym typeface="Wingdings" pitchFamily="2" charset="2"/>
              </a:rPr>
              <a:t>Die Patient*in </a:t>
            </a:r>
            <a:r>
              <a:rPr lang="de-DE" sz="2000" dirty="0">
                <a:sym typeface="Wingdings" pitchFamily="2" charset="2"/>
              </a:rPr>
              <a:t>sollte sich „heimisch“ fühlen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sz="2000" dirty="0">
                <a:sym typeface="Wingdings" pitchFamily="2" charset="2"/>
              </a:rPr>
              <a:t>	Problem: Durch Verweildauerverkürzung wird die Eingewöhnung sowie die Genesung immer weiter reduziert.</a:t>
            </a:r>
            <a:endParaRPr lang="de-DE" sz="2000" dirty="0"/>
          </a:p>
          <a:p>
            <a:pPr lvl="1" eaLnBrk="1" hangingPunct="1">
              <a:lnSpc>
                <a:spcPct val="80000"/>
              </a:lnSpc>
              <a:buFont typeface="Tahoma" pitchFamily="34" charset="0"/>
              <a:buNone/>
            </a:pPr>
            <a:endParaRPr lang="de-DE" sz="1800" dirty="0">
              <a:sym typeface="Wingdings" pitchFamily="2" charset="2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80D9F529-AB59-46D8-A8CB-570BF0D7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58"/>
    </mc:Choice>
    <mc:Fallback xmlns="">
      <p:transition spd="slow" advTm="1237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Bautypen</a:t>
            </a:r>
          </a:p>
        </p:txBody>
      </p:sp>
      <p:pic>
        <p:nvPicPr>
          <p:cNvPr id="4" name="Grafik 3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3466" r="57514" b="68447"/>
          <a:stretch/>
        </p:blipFill>
        <p:spPr bwMode="auto">
          <a:xfrm>
            <a:off x="0" y="1469348"/>
            <a:ext cx="2915816" cy="2463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4549" r="4762" b="68011"/>
          <a:stretch/>
        </p:blipFill>
        <p:spPr bwMode="auto">
          <a:xfrm>
            <a:off x="3131840" y="1555432"/>
            <a:ext cx="3312368" cy="2377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nhaltsplatzhalter 5" descr="Bautypen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30686" r="53973" b="37473"/>
          <a:stretch/>
        </p:blipFill>
        <p:spPr bwMode="auto">
          <a:xfrm>
            <a:off x="6657975" y="1469348"/>
            <a:ext cx="2497388" cy="2352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2" t="35162" r="7330" b="36174"/>
          <a:stretch/>
        </p:blipFill>
        <p:spPr bwMode="auto">
          <a:xfrm>
            <a:off x="150108" y="4437112"/>
            <a:ext cx="3053740" cy="239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62248" r="55202" b="3309"/>
          <a:stretch/>
        </p:blipFill>
        <p:spPr bwMode="auto">
          <a:xfrm>
            <a:off x="3563888" y="4221088"/>
            <a:ext cx="2880320" cy="2679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5" t="62248" r="6613" b="3309"/>
          <a:stretch/>
        </p:blipFill>
        <p:spPr bwMode="auto">
          <a:xfrm>
            <a:off x="6156177" y="3933057"/>
            <a:ext cx="2987824" cy="2893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317B7DA-87C5-4BC4-AC87-EF954ACAC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4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7"/>
    </mc:Choice>
    <mc:Fallback xmlns="">
      <p:transition spd="slow" advTm="2429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Bautypen</a:t>
            </a:r>
          </a:p>
        </p:txBody>
      </p:sp>
      <p:pic>
        <p:nvPicPr>
          <p:cNvPr id="6" name="Inhaltsplatzhalter 5" descr="Bautypen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30686" r="53973" b="37473"/>
          <a:stretch/>
        </p:blipFill>
        <p:spPr bwMode="auto">
          <a:xfrm>
            <a:off x="323528" y="1092809"/>
            <a:ext cx="2808312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ige Legende 2"/>
          <p:cNvSpPr/>
          <p:nvPr/>
        </p:nvSpPr>
        <p:spPr>
          <a:xfrm>
            <a:off x="4932040" y="2132856"/>
            <a:ext cx="3024336" cy="1944216"/>
          </a:xfrm>
          <a:prstGeom prst="wedgeRectCallout">
            <a:avLst>
              <a:gd name="adj1" fmla="val -161366"/>
              <a:gd name="adj2" fmla="val -40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Pflegedienstplatz </a:t>
            </a:r>
            <a:r>
              <a:rPr lang="de-DE" sz="2400" dirty="0"/>
              <a:t>im Mittelpunkt eines kreuzförmigen Baus. </a:t>
            </a:r>
          </a:p>
        </p:txBody>
      </p:sp>
      <p:pic>
        <p:nvPicPr>
          <p:cNvPr id="10" name="Grafik 9" descr="Bautype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2" t="35162" r="7330" b="36174"/>
          <a:stretch/>
        </p:blipFill>
        <p:spPr bwMode="auto">
          <a:xfrm>
            <a:off x="0" y="3861049"/>
            <a:ext cx="4499992" cy="2996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AE54879-5B4D-4F09-923B-237CBB80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E3FA6-87F8-4116-8720-8FF397C0D42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9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13"/>
    </mc:Choice>
    <mc:Fallback xmlns="">
      <p:transition spd="slow" advTm="3781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1528</Words>
  <Application>Microsoft Office PowerPoint</Application>
  <PresentationFormat>Bildschirmpräsentation (4:3)</PresentationFormat>
  <Paragraphs>767</Paragraphs>
  <Slides>59</Slides>
  <Notes>53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59</vt:i4>
      </vt:variant>
    </vt:vector>
  </HeadingPairs>
  <TitlesOfParts>
    <vt:vector size="69" baseType="lpstr">
      <vt:lpstr>Arial</vt:lpstr>
      <vt:lpstr>Calibri</vt:lpstr>
      <vt:lpstr>Symbol</vt:lpstr>
      <vt:lpstr>Tahoma</vt:lpstr>
      <vt:lpstr>Times New Roman</vt:lpstr>
      <vt:lpstr>Wingdings</vt:lpstr>
      <vt:lpstr>Larissa</vt:lpstr>
      <vt:lpstr>Picture</vt:lpstr>
      <vt:lpstr>Bild</vt:lpstr>
      <vt:lpstr>Formel</vt:lpstr>
      <vt:lpstr>GESUNDHEITSMANAGEMENT II Teil 2-2    Prof. Dr. Steffen Fleßa  Lehrstuhl für Allgemeine Betriebswirtschaftslehre  und Gesundheitsmanagement Universität Greifswald </vt:lpstr>
      <vt:lpstr>Gliederung</vt:lpstr>
      <vt:lpstr>2.2 Betriebsmittel</vt:lpstr>
      <vt:lpstr>2.2.1.1.1 Architektur</vt:lpstr>
      <vt:lpstr>Architektonische Anforderungen</vt:lpstr>
      <vt:lpstr>Raumbereiche aus Sicht der Patient*innen</vt:lpstr>
      <vt:lpstr>Erlebnisphasen aus Sicht des Patient*innen</vt:lpstr>
      <vt:lpstr>Bautypen</vt:lpstr>
      <vt:lpstr>Bautypen</vt:lpstr>
      <vt:lpstr>Blocktyp</vt:lpstr>
      <vt:lpstr>Bereichszuordnungstypen</vt:lpstr>
      <vt:lpstr>Vertikale Zuordnung</vt:lpstr>
      <vt:lpstr>Vertikale Zuordnung</vt:lpstr>
      <vt:lpstr>Horizontale Zuordnung</vt:lpstr>
      <vt:lpstr>Horizontale Zuordnung</vt:lpstr>
      <vt:lpstr>Horizontale Zuordnung: Flachbaukrankenhaus</vt:lpstr>
      <vt:lpstr>Mischtypen</vt:lpstr>
      <vt:lpstr>Pavillontyp</vt:lpstr>
      <vt:lpstr>Einige technische Details</vt:lpstr>
      <vt:lpstr>Bauplanung und Betriebskosten</vt:lpstr>
      <vt:lpstr>Bauplanung und Betriebskosten</vt:lpstr>
      <vt:lpstr>2.2.1.1.2 Betriebswirtschaftliche Bauplanung</vt:lpstr>
      <vt:lpstr>Beispiele für Kosten von Krankenhausbauten: Historische Daten, Krankenhaus Kiel</vt:lpstr>
      <vt:lpstr>Beispiele</vt:lpstr>
      <vt:lpstr>Beispiele</vt:lpstr>
      <vt:lpstr>Klinikneubau: Beispiel Heidelberg</vt:lpstr>
      <vt:lpstr>Neubau Heidelberg: Daten</vt:lpstr>
      <vt:lpstr>Kosten Neubau Uni Heidelberg</vt:lpstr>
      <vt:lpstr>Korrektur der Bauplanung während Bau</vt:lpstr>
      <vt:lpstr>Klinikum Greifswald</vt:lpstr>
      <vt:lpstr>Netzplantechnik</vt:lpstr>
      <vt:lpstr>Netzplantechnik: Strukturplanung</vt:lpstr>
      <vt:lpstr>Tätigkeitsgraph</vt:lpstr>
      <vt:lpstr>Ereignisgraph</vt:lpstr>
      <vt:lpstr>Zeitplanung im Gantt-Diagramm</vt:lpstr>
      <vt:lpstr>Zeitplanung im Gantt-Diagramm</vt:lpstr>
      <vt:lpstr>Erweiterung: Puffer</vt:lpstr>
      <vt:lpstr>Zeitplanung im MPM</vt:lpstr>
      <vt:lpstr>Zeitplanung im MPM</vt:lpstr>
      <vt:lpstr>Zeitplanung im MPM</vt:lpstr>
      <vt:lpstr>Hinrechnung</vt:lpstr>
      <vt:lpstr>Rückrechnung</vt:lpstr>
      <vt:lpstr>Endzeitpunkte</vt:lpstr>
      <vt:lpstr>Puffer</vt:lpstr>
      <vt:lpstr>Puffer</vt:lpstr>
      <vt:lpstr>Kostenplanung </vt:lpstr>
      <vt:lpstr>Kostenverlauf bei frühestem Beginn</vt:lpstr>
      <vt:lpstr>Kostenverlauf für späteste und früheste Zeitpunkte</vt:lpstr>
      <vt:lpstr>PERT-COST</vt:lpstr>
      <vt:lpstr>Ressourcenplanung</vt:lpstr>
      <vt:lpstr>Standortplanung von Funktionszentren</vt:lpstr>
      <vt:lpstr>Quadratisches Zuordnungsproblem  Lösung I: LP</vt:lpstr>
      <vt:lpstr>Quadratisches Zuordnungsproblem Lösung I: LP</vt:lpstr>
      <vt:lpstr>Probleme</vt:lpstr>
      <vt:lpstr>Zweiertausch</vt:lpstr>
      <vt:lpstr>Zweiertausch</vt:lpstr>
      <vt:lpstr>Probleme</vt:lpstr>
      <vt:lpstr>Heuristik</vt:lpstr>
      <vt:lpstr>2.2 Betriebsmittel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636</cp:revision>
  <cp:lastPrinted>2013-05-06T11:52:51Z</cp:lastPrinted>
  <dcterms:created xsi:type="dcterms:W3CDTF">2003-05-27T08:12:45Z</dcterms:created>
  <dcterms:modified xsi:type="dcterms:W3CDTF">2024-01-30T14:10:41Z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