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8" r:id="rId1"/>
  </p:sldMasterIdLst>
  <p:notesMasterIdLst>
    <p:notesMasterId r:id="rId22"/>
  </p:notesMasterIdLst>
  <p:handoutMasterIdLst>
    <p:handoutMasterId r:id="rId23"/>
  </p:handoutMasterIdLst>
  <p:sldIdLst>
    <p:sldId id="889" r:id="rId2"/>
    <p:sldId id="890" r:id="rId3"/>
    <p:sldId id="891" r:id="rId4"/>
    <p:sldId id="892" r:id="rId5"/>
    <p:sldId id="1069" r:id="rId6"/>
    <p:sldId id="893" r:id="rId7"/>
    <p:sldId id="894" r:id="rId8"/>
    <p:sldId id="895" r:id="rId9"/>
    <p:sldId id="1061" r:id="rId10"/>
    <p:sldId id="1060" r:id="rId11"/>
    <p:sldId id="1062" r:id="rId12"/>
    <p:sldId id="896" r:id="rId13"/>
    <p:sldId id="897" r:id="rId14"/>
    <p:sldId id="900" r:id="rId15"/>
    <p:sldId id="1063" r:id="rId16"/>
    <p:sldId id="1073" r:id="rId17"/>
    <p:sldId id="899" r:id="rId18"/>
    <p:sldId id="912" r:id="rId19"/>
    <p:sldId id="913" r:id="rId20"/>
    <p:sldId id="1074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FF"/>
    <a:srgbClr val="FFFFFF"/>
    <a:srgbClr val="FFCCFF"/>
    <a:srgbClr val="DDDDDD"/>
    <a:srgbClr val="FFCCCC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6" autoAdjust="0"/>
    <p:restoredTop sz="95765" autoAdjust="0"/>
  </p:normalViewPr>
  <p:slideViewPr>
    <p:cSldViewPr>
      <p:cViewPr varScale="1">
        <p:scale>
          <a:sx n="91" d="100"/>
          <a:sy n="91" d="100"/>
        </p:scale>
        <p:origin x="1286" y="67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6196CC3-A98F-4DED-A6CD-599E376F57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653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5C39F4F2-1D9D-4FEA-85E6-BD9140A779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760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1955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3CCD623-CD48-4C19-9012-9BD454B15F02}" type="slidenum">
              <a:rPr lang="de-DE" sz="1200" smtClean="0"/>
              <a:pPr eaLnBrk="1" hangingPunct="1"/>
              <a:t>8</a:t>
            </a:fld>
            <a:endParaRPr lang="de-DE" sz="1200" smtClean="0"/>
          </a:p>
        </p:txBody>
      </p:sp>
    </p:spTree>
    <p:extLst>
      <p:ext uri="{BB962C8B-B14F-4D97-AF65-F5344CB8AC3E}">
        <p14:creationId xmlns:p14="http://schemas.microsoft.com/office/powerpoint/2010/main" val="1920092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DC4B-136A-4FA9-B5BF-771522A2DFFA}" type="datetime1">
              <a:rPr lang="en-US" smtClean="0"/>
              <a:t>8/11/2020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D855-E4A8-446A-BF9F-07DEE5EFBC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354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6047-A476-49DB-98E8-277912376AC4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A8A53-C9F5-42D4-89BC-7F33E5DE14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D19F6-7C2C-415D-B9A8-71740FA13540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92B80-581A-4C16-9380-08BCC78A373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266D-AE69-4FC6-B20F-A7BBFD6A3458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DF5C-249F-4548-B904-17B2A3F37F7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7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A188-17FE-49B8-AF1E-B033D864F0BF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2DA65-91F0-4A55-9F95-60A2CAC05C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0307-B9CB-4B16-9C1C-56BA1CBBF93A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F0C35-F990-4628-AB98-A9DDD12F0AF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6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F3602-FA12-4295-83CC-1EA745C1C984}" type="datetime1">
              <a:rPr lang="en-US" smtClean="0"/>
              <a:t>8/11/2020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483CB-11B0-4E23-8817-9A60F5F28F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03630-1D81-4AFB-A1B9-AFB03180DD3F}" type="datetime1">
              <a:rPr lang="en-US" smtClean="0"/>
              <a:t>8/11/2020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40B7-41A3-4291-B2BA-7B5CC53814B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7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4F058-199B-4608-8949-E2DACA53A77D}" type="datetime1">
              <a:rPr lang="en-US" smtClean="0"/>
              <a:t>8/11/2020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44F9-E04E-4F07-AEEF-836E7A2C7E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7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69EAA-CF5F-47DC-9CA9-D4DC008571C5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2D5AA-58E6-44CA-9800-5B64973FB1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3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803DE-0AA6-4F6E-B057-B3125D2BC336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D91CC-6085-4731-A617-FD9789CECA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8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DF9A84-7C39-4E85-91B0-47FC7537A12F}" type="datetime1">
              <a:rPr lang="en-US" smtClean="0"/>
              <a:t>8/11/2020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121CA4-A01A-4C5A-925D-ABB395019C7B}" type="slidenum">
              <a:rPr lang="en-US"/>
              <a:pPr>
                <a:defRPr/>
              </a:pPr>
              <a:t>‹Nr.›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/>
            <a:r>
              <a:rPr lang="de-DE" sz="4000" b="1" dirty="0" smtClean="0">
                <a:cs typeface="Times New Roman" pitchFamily="18" charset="0"/>
              </a:rPr>
              <a:t>GESUNDHEITSMANAGEMENT III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>Teil </a:t>
            </a:r>
            <a:r>
              <a:rPr lang="de-DE" sz="4000" b="1" dirty="0" smtClean="0">
                <a:cs typeface="Times New Roman" pitchFamily="18" charset="0"/>
              </a:rPr>
              <a:t>1-1</a:t>
            </a: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Prof. Dr. rer. pol. Steffen Fleßa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Lehrstuhl für ABWL und Gesundheitsmanagement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Universität Greifswald</a:t>
            </a:r>
            <a:endParaRPr lang="de-D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1781765" name="Rectangle 5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/>
        </p:nvGraphicFramePr>
        <p:xfrm>
          <a:off x="0" y="214313"/>
          <a:ext cx="9144000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Picture" r:id="rId3" imgW="10205156" imgH="7157156" progId="Word.Picture.8">
                  <p:embed/>
                </p:oleObj>
              </mc:Choice>
              <mc:Fallback>
                <p:oleObj name="Picture" r:id="rId3" imgW="10205156" imgH="7157156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4313"/>
                        <a:ext cx="9144000" cy="6416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F8B29-80DF-443F-B07C-305BF320126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1783812" name="Rectangle 4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25605" name="Object 7"/>
          <p:cNvGraphicFramePr>
            <a:graphicFrameLocks noChangeAspect="1"/>
          </p:cNvGraphicFramePr>
          <p:nvPr/>
        </p:nvGraphicFramePr>
        <p:xfrm>
          <a:off x="0" y="214313"/>
          <a:ext cx="9144000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8" name="Picture" r:id="rId3" imgW="10205156" imgH="7157156" progId="Word.Picture.8">
                  <p:embed/>
                </p:oleObj>
              </mc:Choice>
              <mc:Fallback>
                <p:oleObj name="Picture" r:id="rId3" imgW="10205156" imgH="7157156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4313"/>
                        <a:ext cx="9144000" cy="6416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83814" name="AutoShape 6"/>
          <p:cNvSpPr>
            <a:spLocks noChangeArrowheads="1"/>
          </p:cNvSpPr>
          <p:nvPr/>
        </p:nvSpPr>
        <p:spPr bwMode="auto">
          <a:xfrm>
            <a:off x="0" y="0"/>
            <a:ext cx="2952750" cy="2016125"/>
          </a:xfrm>
          <a:prstGeom prst="wedgeRectCallout">
            <a:avLst>
              <a:gd name="adj1" fmla="val 8120"/>
              <a:gd name="adj2" fmla="val 25278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Komponenten:</a:t>
            </a:r>
          </a:p>
          <a:p>
            <a:pPr algn="l">
              <a:buFontTx/>
              <a:buChar char="-"/>
              <a:defRPr/>
            </a:pPr>
            <a:r>
              <a:rPr lang="de-DE" dirty="0">
                <a:effectLst/>
              </a:rPr>
              <a:t>Bedürfnisse</a:t>
            </a:r>
          </a:p>
          <a:p>
            <a:pPr algn="l">
              <a:buFontTx/>
              <a:buChar char="-"/>
              <a:defRPr/>
            </a:pPr>
            <a:r>
              <a:rPr lang="de-DE" dirty="0">
                <a:effectLst/>
              </a:rPr>
              <a:t>Marketing-Mix</a:t>
            </a:r>
          </a:p>
          <a:p>
            <a:pPr algn="l">
              <a:buFontTx/>
              <a:buChar char="-"/>
              <a:defRPr/>
            </a:pPr>
            <a:r>
              <a:rPr lang="de-DE" dirty="0">
                <a:effectLst/>
              </a:rPr>
              <a:t>Subvention</a:t>
            </a:r>
          </a:p>
          <a:p>
            <a:pPr algn="l">
              <a:buFontTx/>
              <a:buChar char="-"/>
              <a:defRPr/>
            </a:pPr>
            <a:r>
              <a:rPr lang="de-DE" dirty="0">
                <a:effectLst/>
              </a:rPr>
              <a:t>Marketing als Gesamtkonzept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45641-CCCB-48EC-A949-D7A7FBCA5C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Bedürfnisse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smtClean="0"/>
              <a:t>Grundsatz: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/>
              <a:t>Subjektives Mangelerlebnis, verbunden mit dem Streben, diesen Mangel zu beseitigen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/>
              <a:t>Bedürfnisse haben Antriebscharakter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/>
              <a:t>Güter stiften Nutzen, indem sie Bedürfnisse befriedigen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smtClean="0"/>
              <a:t>Kommerzieller Anbieter: keine Bewertung von Bedürfnissen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smtClean="0"/>
              <a:t>Nonprofit-Organisation: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/>
              <a:t>Bewertung von Bedürfnissen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/>
              <a:t>„Bedarfsdecker“ oder besser „Bedürfnisdecker“?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4AEEE-17DB-4EDE-A2BD-CF52CE93286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Bewertung von Bedürfnissen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Frage: Welches Bedürfnis steht „wirklich“ hinter einer Nachfrage</a:t>
            </a:r>
          </a:p>
          <a:p>
            <a:pPr lvl="1" eaLnBrk="1" hangingPunct="1"/>
            <a:r>
              <a:rPr lang="de-DE" sz="2400" smtClean="0"/>
              <a:t>z. B. Nachfrage nach Heroin</a:t>
            </a:r>
          </a:p>
          <a:p>
            <a:pPr eaLnBrk="1" hangingPunct="1"/>
            <a:r>
              <a:rPr lang="de-DE" sz="2800" smtClean="0"/>
              <a:t>Folge für NPOs: </a:t>
            </a:r>
          </a:p>
          <a:p>
            <a:pPr lvl="1" eaLnBrk="1" hangingPunct="1"/>
            <a:r>
              <a:rPr lang="de-DE" sz="2400" smtClean="0"/>
              <a:t>Bewertung der Bedürfnisse</a:t>
            </a:r>
          </a:p>
          <a:p>
            <a:pPr lvl="1" eaLnBrk="1" hangingPunct="1"/>
            <a:r>
              <a:rPr lang="de-DE" sz="2400" smtClean="0"/>
              <a:t>Ausschluss der Befriedigung bestimmter Bedürfnisse / Bedarfe</a:t>
            </a:r>
          </a:p>
          <a:p>
            <a:pPr lvl="1" eaLnBrk="1" hangingPunct="1"/>
            <a:r>
              <a:rPr lang="de-DE" sz="2400" smtClean="0"/>
              <a:t>Bewusstmachung der tatsächlichen Bedürfnisse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B3921-0A34-4F5F-84E9-94471D57BDE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Grund- und Zusatznutzen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smtClean="0"/>
              <a:t>Grundnutzen: </a:t>
            </a:r>
            <a:r>
              <a:rPr lang="de-DE" sz="2400" smtClean="0"/>
              <a:t>originärer Nutzen, relativ niedriges Bedürfnis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smtClean="0"/>
              <a:t>Zusatznutzen: </a:t>
            </a:r>
            <a:r>
              <a:rPr lang="de-DE" sz="2400" smtClean="0"/>
              <a:t>zusätzlicher Nutzen auf höherem Niveau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smtClean="0"/>
              <a:t>Primärleistungen im Gesundheitswesen </a:t>
            </a:r>
            <a:r>
              <a:rPr lang="de-DE" sz="2400" smtClean="0"/>
              <a:t>(Behandlung, OP,..): primär physiologisches Grundbedürfnis nach Gesundheit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smtClean="0"/>
              <a:t>Sekundärleistungen </a:t>
            </a:r>
            <a:r>
              <a:rPr lang="de-DE" sz="2400" smtClean="0"/>
              <a:t>(Essen, Zimmer, TV,…): höhere Bedürfnisschichten, Zusatznutzen, „added value</a:t>
            </a:r>
            <a:r>
              <a:rPr lang="de-DE" sz="2800" smtClean="0"/>
              <a:t>“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smtClean="0"/>
              <a:t>„Life-Style-Medizin“: </a:t>
            </a:r>
            <a:r>
              <a:rPr lang="de-DE" sz="2400" smtClean="0"/>
              <a:t>Primär höhere Bedürfnisschichten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35234-734F-4776-9060-04F51439B9E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1784836" name="Rectangle 4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0" y="0"/>
          <a:ext cx="9144000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8" name="Picture" r:id="rId3" imgW="10177470" imgH="7130488" progId="Word.Picture.8">
                  <p:embed/>
                </p:oleObj>
              </mc:Choice>
              <mc:Fallback>
                <p:oleObj name="Picture" r:id="rId3" imgW="10177470" imgH="713048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416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9750" y="333375"/>
            <a:ext cx="35274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b="1">
                <a:effectLst/>
              </a:rPr>
              <a:t>Subvention und sekundärer Kunde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FA0CB-44A8-4198-B282-9AB846EEE4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Besonderheiten des Krankenhausmarketings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de-DE" sz="2800" dirty="0" smtClean="0"/>
              <a:t>= Konzeption der Krankenhausführung, die die Bedürfnisse der primären und sekundären Kunden stets in den Mittelpunkt allen betrieblichen Handelns stellt</a:t>
            </a:r>
          </a:p>
          <a:p>
            <a:pPr>
              <a:defRPr/>
            </a:pPr>
            <a:endParaRPr lang="de-DE" sz="1600" dirty="0"/>
          </a:p>
          <a:p>
            <a:pPr>
              <a:defRPr/>
            </a:pPr>
            <a:r>
              <a:rPr lang="de-DE" sz="2800" dirty="0" smtClean="0"/>
              <a:t>Grundlagen des Allgemeinen Marketings nicht unreflektiert übertragbar, weil:</a:t>
            </a:r>
          </a:p>
          <a:p>
            <a:pPr lvl="1">
              <a:defRPr/>
            </a:pPr>
            <a:r>
              <a:rPr lang="de-DE" sz="2000" dirty="0" smtClean="0"/>
              <a:t>Uno-Actu-Prinzip</a:t>
            </a:r>
          </a:p>
          <a:p>
            <a:pPr lvl="1">
              <a:defRPr/>
            </a:pPr>
            <a:r>
              <a:rPr lang="de-DE" sz="2000" dirty="0" smtClean="0"/>
              <a:t>Häufigkeit von </a:t>
            </a:r>
            <a:r>
              <a:rPr lang="de-DE" sz="2000" dirty="0" err="1" smtClean="0"/>
              <a:t>Nonprofit</a:t>
            </a:r>
            <a:r>
              <a:rPr lang="de-DE" sz="2000" dirty="0" smtClean="0"/>
              <a:t>-Organisationen</a:t>
            </a:r>
          </a:p>
          <a:p>
            <a:pPr lvl="1">
              <a:defRPr/>
            </a:pPr>
            <a:r>
              <a:rPr lang="de-DE" sz="2000" dirty="0" smtClean="0"/>
              <a:t>Dringlichkeit der Gesundheitsbedürfnisse als physiologische Grundbedürfnisse</a:t>
            </a:r>
          </a:p>
          <a:p>
            <a:pPr lvl="1">
              <a:defRPr/>
            </a:pPr>
            <a:r>
              <a:rPr lang="de-DE" sz="2000" dirty="0" smtClean="0"/>
              <a:t>Vermengung von Grund- und Zusatznutzen</a:t>
            </a:r>
            <a:endParaRPr lang="de-DE" sz="2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1C506-34A6-4D22-BD46-E1A955AA526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Folgen für das Marketing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Marketing in NPOs unterscheidet sich vom Marketing von Forprofit Org.</a:t>
            </a:r>
          </a:p>
          <a:p>
            <a:pPr eaLnBrk="1" hangingPunct="1"/>
            <a:r>
              <a:rPr lang="de-DE" sz="2800" smtClean="0"/>
              <a:t>Marketing von Gütern zur Stillung physiologischer Grundbedürfnisse unterscheidet sich vom Marketing für höhere Bedürfnisse</a:t>
            </a:r>
          </a:p>
          <a:p>
            <a:pPr eaLnBrk="1" hangingPunct="1"/>
            <a:r>
              <a:rPr lang="de-DE" sz="2800" smtClean="0"/>
              <a:t>Gesundheitsdienstleistungen stillen heute stets Bedürfnisse auf verschiedenen Ebenen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A3DDE-09C2-4085-A23E-A87EC378BDE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Bedarf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smtClean="0"/>
              <a:t>Wunsch nach einem konkreten Gut, d.h. Projektion des Bedürfnisses auf ein am Markt existierendes Gut, das das Bedürfnis stillen kann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smtClean="0"/>
              <a:t>Bedarfe sind zeitlich, kulturell und individuell geprägt, Bedürfnisse sind tendenziell konstant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smtClean="0"/>
              <a:t>Ein Bedürfnis kann durch sehr unterschiedliche Güter (Bedarfe) gestillt werden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smtClean="0"/>
              <a:t>Werbung überführt das Bedürfnis in den Bedarf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DF660-9D68-439D-957D-CBCA71C24AA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Filter zwischen Bedarf und Nachfrage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smtClean="0"/>
              <a:t>Preisfilter: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/>
              <a:t>Preiselastizitäten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/>
              <a:t>Versicherung als Mittel zur Überwindung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smtClean="0"/>
              <a:t>Qualitätsfilter: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/>
              <a:t>Wahrgenommene vs. reale Qualität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smtClean="0"/>
              <a:t>Distanzfilter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smtClean="0"/>
              <a:t>Nutzenfilter: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/>
              <a:t>Der Nutzen eines Gutes im Verhältnis zu anderen Nutzen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/>
              <a:t>Prioritäten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D59E4-1A03-4B30-89C2-7D4AD094216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b="1" smtClean="0"/>
              <a:t>1</a:t>
            </a:r>
            <a:r>
              <a:rPr lang="de-DE" smtClean="0">
                <a:solidFill>
                  <a:srgbClr val="DDDDDD"/>
                </a:solidFill>
              </a:rPr>
              <a:t> </a:t>
            </a:r>
            <a:r>
              <a:rPr lang="de-DE" b="1" smtClean="0"/>
              <a:t>Outputfaktoren</a:t>
            </a:r>
          </a:p>
          <a:p>
            <a:pPr eaLnBrk="1" hangingPunct="1">
              <a:buFontTx/>
              <a:buNone/>
            </a:pPr>
            <a:r>
              <a:rPr lang="de-DE" smtClean="0"/>
              <a:t>2 Betriebskybernetik</a:t>
            </a:r>
          </a:p>
          <a:p>
            <a:pPr eaLnBrk="1" hangingPunct="1">
              <a:buFontTx/>
              <a:buNone/>
            </a:pPr>
            <a:r>
              <a:rPr lang="de-DE" smtClean="0"/>
              <a:t>3 Logistik</a:t>
            </a:r>
          </a:p>
          <a:p>
            <a:pPr eaLnBrk="1" hangingPunct="1">
              <a:buFontTx/>
              <a:buNone/>
            </a:pPr>
            <a:endParaRPr lang="de-DE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smtClean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D9209-582E-4C12-80B2-3D39ACB434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86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800" b="1" dirty="0" smtClean="0">
                <a:solidFill>
                  <a:srgbClr val="FF0000"/>
                </a:solidFill>
              </a:rPr>
              <a:t>1 Outputfaktoren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b="1" dirty="0" smtClean="0">
                <a:solidFill>
                  <a:srgbClr val="FF0000"/>
                </a:solidFill>
              </a:rPr>
              <a:t>1.1 Marketing im Gesundheitswesen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b="1" dirty="0" smtClean="0">
                <a:solidFill>
                  <a:srgbClr val="FF0000"/>
                </a:solidFill>
              </a:rPr>
              <a:t>	1.1.1 Grundlagen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b="1" dirty="0" smtClean="0">
                <a:solidFill>
                  <a:srgbClr val="FF0000"/>
                </a:solidFill>
              </a:rPr>
              <a:t>	1.1.1.1 Bedürfnisse 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1.1.1.2 Entwicklung des Marketing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1.1.1.3 Konzeptioneller Ansatz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1.1.2 Marketing-Mix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1.1.2.1 Produktpolitik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1.1.2.2 Preispolitik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1.1.2.3 Kommunikationspolitik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1.1.2.4 Distributionspolitik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97432-4C39-4FDF-9440-7F667EEA3C6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800" b="1" dirty="0" smtClean="0">
                <a:solidFill>
                  <a:srgbClr val="FF0000"/>
                </a:solidFill>
              </a:rPr>
              <a:t>1 Outputfaktoren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b="1" dirty="0" smtClean="0">
                <a:solidFill>
                  <a:srgbClr val="FF0000"/>
                </a:solidFill>
              </a:rPr>
              <a:t>1.1 Marketing im Gesundheitswesen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b="1" dirty="0" smtClean="0">
                <a:solidFill>
                  <a:srgbClr val="FF0000"/>
                </a:solidFill>
              </a:rPr>
              <a:t>1.2 Entsorgungswesen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b="1" dirty="0" smtClean="0">
                <a:solidFill>
                  <a:srgbClr val="FF0000"/>
                </a:solidFill>
              </a:rPr>
              <a:t>1.3 Ausbildungsfunktion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b="1" dirty="0" smtClean="0">
                <a:solidFill>
                  <a:srgbClr val="FF0000"/>
                </a:solidFill>
              </a:rPr>
              <a:t>1.4 Tod und Sterben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800" dirty="0" smtClean="0"/>
              <a:t>2 Betriebskybernetik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800" dirty="0" smtClean="0"/>
              <a:t>3 Logistik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800" dirty="0" smtClean="0">
              <a:solidFill>
                <a:srgbClr val="EAEAEA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4553-386D-4E78-9028-C8D4EE9ED4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86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800" b="1" dirty="0" smtClean="0">
                <a:solidFill>
                  <a:srgbClr val="FF0000"/>
                </a:solidFill>
              </a:rPr>
              <a:t>1 Outputfaktoren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b="1" dirty="0" smtClean="0">
                <a:solidFill>
                  <a:srgbClr val="FF0000"/>
                </a:solidFill>
              </a:rPr>
              <a:t>1.1 Marketing im Gesundheitswesen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b="1" dirty="0" smtClean="0">
                <a:solidFill>
                  <a:srgbClr val="FF0000"/>
                </a:solidFill>
              </a:rPr>
              <a:t>	1.1.1 Grundlagen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b="1" dirty="0" smtClean="0">
                <a:solidFill>
                  <a:srgbClr val="FF0000"/>
                </a:solidFill>
              </a:rPr>
              <a:t>	1.1.1.1 Bedürfnisse 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1.1.1.2 Entwicklung des Marketing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1.1.1.3 Konzeptioneller Ansatz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1.1.2 Marketing-Mix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1.1.2.1 Produktpolitik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1.1.2.2 Preispolitik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1.1.2.3 Kommunikationspolitik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1.1.2.4 Distributionspolitik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97432-4C39-4FDF-9440-7F667EEA3C6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1.1.1 Grundlagen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b="1" dirty="0" smtClean="0"/>
              <a:t>Absatz: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e-DE" dirty="0" smtClean="0"/>
              <a:t>Funktion der Leistungsverwertung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e-DE" dirty="0" smtClean="0"/>
              <a:t>Leistungswirtschaftlicher Funktionskreis: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dirty="0" smtClean="0"/>
              <a:t>	Beschaffung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dirty="0"/>
              <a:t>	</a:t>
            </a:r>
            <a:r>
              <a:rPr lang="de-DE" dirty="0" smtClean="0"/>
              <a:t>Produktion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dirty="0"/>
              <a:t>	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Absatz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e-DE" dirty="0" smtClean="0"/>
              <a:t>Ziel</a:t>
            </a:r>
            <a:r>
              <a:rPr lang="de-DE" dirty="0"/>
              <a:t>: bestehende </a:t>
            </a:r>
            <a:r>
              <a:rPr lang="de-DE" dirty="0" smtClean="0"/>
              <a:t>Leistung an den Kunden zu vermitteln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e-DE" dirty="0" smtClean="0"/>
              <a:t> Instrumente: Werbung, Rabatte, Verkaufsaktionen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b="1" dirty="0" smtClean="0"/>
              <a:t>Marketing</a:t>
            </a:r>
            <a:r>
              <a:rPr lang="de-DE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e-DE" dirty="0" smtClean="0"/>
              <a:t>Umfassender Begriff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e-DE" dirty="0" smtClean="0"/>
              <a:t>Konzeption der Unternehmensführung mit Leitbildfunktion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e-DE" dirty="0" smtClean="0"/>
              <a:t>Konsequente Ausrichtung auf </a:t>
            </a:r>
            <a:r>
              <a:rPr lang="de-DE" dirty="0" smtClean="0">
                <a:solidFill>
                  <a:srgbClr val="FF0000"/>
                </a:solidFill>
              </a:rPr>
              <a:t>Bedürfnisse</a:t>
            </a:r>
            <a:r>
              <a:rPr lang="de-DE" dirty="0" smtClean="0"/>
              <a:t> der Kunden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e-DE" dirty="0" smtClean="0"/>
              <a:t>Planung und Gestaltung aller Unternehmens-prozesse und -funktionen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4AAA4-A080-4DAE-9227-278ED3976DB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003800" y="71438"/>
          <a:ext cx="3968750" cy="667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Picture" r:id="rId3" imgW="2607790" imgH="4393989" progId="Word.Picture.8">
                  <p:embed/>
                </p:oleObj>
              </mc:Choice>
              <mc:Fallback>
                <p:oleObj name="Picture" r:id="rId3" imgW="2607790" imgH="4393989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71438"/>
                        <a:ext cx="3968750" cy="6670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292100"/>
            <a:ext cx="8686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 defTabSz="1528763"/>
            <a:r>
              <a:rPr lang="de-DE" sz="4400">
                <a:solidFill>
                  <a:schemeClr val="tx2"/>
                </a:solidFill>
                <a:effectLst/>
                <a:cs typeface="Times New Roman" pitchFamily="18" charset="0"/>
              </a:rPr>
              <a:t>1.1.1.1 Bedürfnisse</a:t>
            </a:r>
            <a:endParaRPr lang="de-DE" sz="4400">
              <a:solidFill>
                <a:schemeClr val="tx2"/>
              </a:solidFill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F86CF-B817-4277-BCA1-AD5270A842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003800" y="74613"/>
          <a:ext cx="3960813" cy="665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Picture" r:id="rId3" imgW="2607790" imgH="4393989" progId="Word.Picture.8">
                  <p:embed/>
                </p:oleObj>
              </mc:Choice>
              <mc:Fallback>
                <p:oleObj name="Picture" r:id="rId3" imgW="2607790" imgH="4393989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74613"/>
                        <a:ext cx="3960813" cy="6656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9011" name="AutoShape 3"/>
          <p:cNvSpPr>
            <a:spLocks noChangeArrowheads="1"/>
          </p:cNvSpPr>
          <p:nvPr/>
        </p:nvSpPr>
        <p:spPr bwMode="auto">
          <a:xfrm>
            <a:off x="684213" y="188913"/>
            <a:ext cx="4103687" cy="1223962"/>
          </a:xfrm>
          <a:prstGeom prst="wedgeRoundRectCallout">
            <a:avLst>
              <a:gd name="adj1" fmla="val 64583"/>
              <a:gd name="adj2" fmla="val 3702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Objektiver Mangel wird nicht von </a:t>
            </a:r>
            <a:r>
              <a:rPr lang="de-DE" dirty="0" err="1">
                <a:effectLst/>
              </a:rPr>
              <a:t>Marketer</a:t>
            </a:r>
            <a:r>
              <a:rPr lang="de-DE" dirty="0">
                <a:effectLst/>
              </a:rPr>
              <a:t> / Anbieter geschaffen.</a:t>
            </a:r>
          </a:p>
        </p:txBody>
      </p:sp>
      <p:sp>
        <p:nvSpPr>
          <p:cNvPr id="1579012" name="AutoShape 4"/>
          <p:cNvSpPr>
            <a:spLocks noChangeArrowheads="1"/>
          </p:cNvSpPr>
          <p:nvPr/>
        </p:nvSpPr>
        <p:spPr bwMode="auto">
          <a:xfrm>
            <a:off x="539750" y="2060575"/>
            <a:ext cx="4103688" cy="1223963"/>
          </a:xfrm>
          <a:prstGeom prst="wedgeRoundRectCallout">
            <a:avLst>
              <a:gd name="adj1" fmla="val 68257"/>
              <a:gd name="adj2" fmla="val 1900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 err="1">
                <a:effectLst/>
              </a:rPr>
              <a:t>Marketer</a:t>
            </a:r>
            <a:r>
              <a:rPr lang="de-DE" dirty="0">
                <a:effectLst/>
              </a:rPr>
              <a:t> schafft keine Bedürfnisse, aber er macht des Mangels gewahr</a:t>
            </a:r>
          </a:p>
        </p:txBody>
      </p:sp>
      <p:sp>
        <p:nvSpPr>
          <p:cNvPr id="1579013" name="AutoShape 5"/>
          <p:cNvSpPr>
            <a:spLocks noChangeArrowheads="1"/>
          </p:cNvSpPr>
          <p:nvPr/>
        </p:nvSpPr>
        <p:spPr bwMode="auto">
          <a:xfrm>
            <a:off x="539750" y="3644900"/>
            <a:ext cx="4103688" cy="1511300"/>
          </a:xfrm>
          <a:prstGeom prst="wedgeRoundRectCallout">
            <a:avLst>
              <a:gd name="adj1" fmla="val 68722"/>
              <a:gd name="adj2" fmla="val 745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 err="1">
                <a:effectLst/>
              </a:rPr>
              <a:t>Marketer</a:t>
            </a:r>
            <a:r>
              <a:rPr lang="de-DE" dirty="0">
                <a:effectLst/>
              </a:rPr>
              <a:t> erzeugt auf Grundlage bestehender Bedürfnisse Wünsche, d.h. konkrete Projektionen auf ein Gut.</a:t>
            </a:r>
          </a:p>
        </p:txBody>
      </p:sp>
      <p:sp>
        <p:nvSpPr>
          <p:cNvPr id="1579014" name="AutoShape 6"/>
          <p:cNvSpPr>
            <a:spLocks noChangeArrowheads="1"/>
          </p:cNvSpPr>
          <p:nvPr/>
        </p:nvSpPr>
        <p:spPr bwMode="auto">
          <a:xfrm>
            <a:off x="250825" y="5373688"/>
            <a:ext cx="4103688" cy="1341437"/>
          </a:xfrm>
          <a:prstGeom prst="wedgeRoundRectCallout">
            <a:avLst>
              <a:gd name="adj1" fmla="val 73636"/>
              <a:gd name="adj2" fmla="val -1201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Bedarf wird zur Nachfrage, wenn die Kaufkraft-, Qualitäts-, Distanz- und Nutzenfilter dies erlauben.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FF18C-A2B8-4DFF-95C6-846CDB888D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5148263" y="1588"/>
          <a:ext cx="3992562" cy="671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Picture" r:id="rId4" imgW="2607790" imgH="4393989" progId="Word.Picture.8">
                  <p:embed/>
                </p:oleObj>
              </mc:Choice>
              <mc:Fallback>
                <p:oleObj name="Picture" r:id="rId4" imgW="2607790" imgH="4393989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588"/>
                        <a:ext cx="3992562" cy="67103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50825" y="188913"/>
            <a:ext cx="4537075" cy="1223962"/>
          </a:xfrm>
          <a:prstGeom prst="wedgeRoundRectCallout">
            <a:avLst>
              <a:gd name="adj1" fmla="val 65153"/>
              <a:gd name="adj2" fmla="val 2250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Gesundheitsdienstleister geht von einem bestehenden Mangel aus – dieser muss aber nicht physisch sein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00063" y="2286000"/>
            <a:ext cx="4103687" cy="1223963"/>
          </a:xfrm>
          <a:prstGeom prst="wedgeRoundRectCallout">
            <a:avLst>
              <a:gd name="adj1" fmla="val 72435"/>
              <a:gd name="adj2" fmla="val 32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Gesundheitsdienstleister erkennt und bewertet Bedürfnisse der Gesellschaft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39750" y="3789363"/>
            <a:ext cx="4103688" cy="1511300"/>
          </a:xfrm>
          <a:prstGeom prst="wedgeRoundRectCallout">
            <a:avLst>
              <a:gd name="adj1" fmla="val 70889"/>
              <a:gd name="adj2" fmla="val 493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Gesundheitsdienstleister weckt auf Grundlage der bestehenden Bedürfnisse klare Bedarfe bzw. Wünsche nach Dienstleistungen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50825" y="5516563"/>
            <a:ext cx="4103688" cy="1152525"/>
          </a:xfrm>
          <a:prstGeom prst="wedgeRoundRectCallout">
            <a:avLst>
              <a:gd name="adj1" fmla="val 77000"/>
              <a:gd name="adj2" fmla="val -1366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dirty="0">
                <a:effectLst/>
              </a:rPr>
              <a:t>Gesundheitsdienstleister nutzt sein Instrumentarium, um die Filter zu überwinden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21DB8-3FFE-41DA-BEE0-F633D4C8C69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1782788" name="Rectangle 4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0" y="0"/>
          <a:ext cx="9144000" cy="641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Bild" r:id="rId3" imgW="10177470" imgH="7130488" progId="Word.Picture.8">
                  <p:embed/>
                </p:oleObj>
              </mc:Choice>
              <mc:Fallback>
                <p:oleObj name="Bild" r:id="rId3" imgW="10177470" imgH="713048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416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2B1DE-877F-49D1-BF6D-55819F9F903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522</Words>
  <Application>Microsoft Office PowerPoint</Application>
  <PresentationFormat>Bildschirmpräsentation (4:3)</PresentationFormat>
  <Paragraphs>139</Paragraphs>
  <Slides>20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Larissa</vt:lpstr>
      <vt:lpstr>Picture</vt:lpstr>
      <vt:lpstr>Bild</vt:lpstr>
      <vt:lpstr>GESUNDHEITSMANAGEMENT III Teil 1-1   Prof. Dr. rer. pol. Steffen Fleßa Lehrstuhl für ABWL und Gesundheitsmanagement Universität Greifswald</vt:lpstr>
      <vt:lpstr>Gliederung</vt:lpstr>
      <vt:lpstr>Gliederung</vt:lpstr>
      <vt:lpstr>Gliederung</vt:lpstr>
      <vt:lpstr>1.1.1 Grundlagen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Bedürfnisse</vt:lpstr>
      <vt:lpstr>Bewertung von Bedürfnissen</vt:lpstr>
      <vt:lpstr>Grund- und Zusatznutzen</vt:lpstr>
      <vt:lpstr>PowerPoint-Präsentation</vt:lpstr>
      <vt:lpstr>Besonderheiten des Krankenhausmarketings</vt:lpstr>
      <vt:lpstr>Folgen für das Marketing</vt:lpstr>
      <vt:lpstr>Bedarf</vt:lpstr>
      <vt:lpstr>Filter zwischen Bedarf und Nachfrage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PC-Benutzer</cp:lastModifiedBy>
  <cp:revision>586</cp:revision>
  <cp:lastPrinted>1601-01-01T00:00:00Z</cp:lastPrinted>
  <dcterms:created xsi:type="dcterms:W3CDTF">2003-05-27T08:12:45Z</dcterms:created>
  <dcterms:modified xsi:type="dcterms:W3CDTF">2020-08-11T12:31:17Z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