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8" r:id="rId1"/>
  </p:sldMasterIdLst>
  <p:notesMasterIdLst>
    <p:notesMasterId r:id="rId26"/>
  </p:notesMasterIdLst>
  <p:handoutMasterIdLst>
    <p:handoutMasterId r:id="rId27"/>
  </p:handoutMasterIdLst>
  <p:sldIdLst>
    <p:sldId id="889" r:id="rId2"/>
    <p:sldId id="891" r:id="rId3"/>
    <p:sldId id="993" r:id="rId4"/>
    <p:sldId id="994" r:id="rId5"/>
    <p:sldId id="1085" r:id="rId6"/>
    <p:sldId id="1086" r:id="rId7"/>
    <p:sldId id="995" r:id="rId8"/>
    <p:sldId id="1120" r:id="rId9"/>
    <p:sldId id="996" r:id="rId10"/>
    <p:sldId id="1121" r:id="rId11"/>
    <p:sldId id="997" r:id="rId12"/>
    <p:sldId id="1004" r:id="rId13"/>
    <p:sldId id="1118" r:id="rId14"/>
    <p:sldId id="1119" r:id="rId15"/>
    <p:sldId id="1117" r:id="rId16"/>
    <p:sldId id="1107" r:id="rId17"/>
    <p:sldId id="1108" r:id="rId18"/>
    <p:sldId id="1109" r:id="rId19"/>
    <p:sldId id="1019" r:id="rId20"/>
    <p:sldId id="1013" r:id="rId21"/>
    <p:sldId id="1014" r:id="rId22"/>
    <p:sldId id="1018" r:id="rId23"/>
    <p:sldId id="1015" r:id="rId24"/>
    <p:sldId id="1122" r:id="rId25"/>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FFFFFF"/>
    <a:srgbClr val="FFCCFF"/>
    <a:srgbClr val="DDDDDD"/>
    <a:srgbClr val="FFCCCC"/>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95765" autoAdjust="0"/>
  </p:normalViewPr>
  <p:slideViewPr>
    <p:cSldViewPr>
      <p:cViewPr varScale="1">
        <p:scale>
          <a:sx n="107" d="100"/>
          <a:sy n="107" d="100"/>
        </p:scale>
        <p:origin x="1842" y="96"/>
      </p:cViewPr>
      <p:guideLst>
        <p:guide orient="horz" pos="2160"/>
        <p:guide pos="2544"/>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66" d="100"/>
        <a:sy n="66" d="100"/>
      </p:scale>
      <p:origin x="0" y="11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Wenn</a:t>
            </a:r>
            <a:r>
              <a:rPr lang="en-US" dirty="0" smtClean="0"/>
              <a:t> </a:t>
            </a:r>
            <a:r>
              <a:rPr lang="en-US" dirty="0" err="1" smtClean="0"/>
              <a:t>ich</a:t>
            </a:r>
            <a:r>
              <a:rPr lang="en-US" dirty="0" smtClean="0"/>
              <a:t> an </a:t>
            </a:r>
            <a:r>
              <a:rPr lang="en-US" dirty="0" err="1" smtClean="0"/>
              <a:t>mein</a:t>
            </a:r>
            <a:r>
              <a:rPr lang="en-US" dirty="0" smtClean="0"/>
              <a:t> </a:t>
            </a:r>
            <a:r>
              <a:rPr lang="en-US" dirty="0" err="1" smtClean="0"/>
              <a:t>eigenes</a:t>
            </a:r>
            <a:r>
              <a:rPr lang="en-US" dirty="0" smtClean="0"/>
              <a:t> </a:t>
            </a:r>
            <a:r>
              <a:rPr lang="en-US" dirty="0" err="1" smtClean="0"/>
              <a:t>Sterben</a:t>
            </a:r>
            <a:r>
              <a:rPr lang="en-US" dirty="0" smtClean="0"/>
              <a:t> </a:t>
            </a:r>
            <a:r>
              <a:rPr lang="en-US" dirty="0" err="1" smtClean="0"/>
              <a:t>denke</a:t>
            </a:r>
            <a:r>
              <a:rPr lang="en-US" dirty="0" smtClean="0"/>
              <a:t>, </a:t>
            </a:r>
          </a:p>
          <a:p>
            <a:pPr>
              <a:defRPr/>
            </a:pPr>
            <a:r>
              <a:rPr lang="en-US" dirty="0" err="1" smtClean="0"/>
              <a:t>habe</a:t>
            </a:r>
            <a:r>
              <a:rPr lang="en-US" dirty="0" smtClean="0"/>
              <a:t> </a:t>
            </a:r>
            <a:r>
              <a:rPr lang="en-US" dirty="0" err="1" smtClean="0"/>
              <a:t>ich</a:t>
            </a:r>
            <a:r>
              <a:rPr lang="en-US" dirty="0" smtClean="0"/>
              <a:t> Angst … </a:t>
            </a:r>
            <a:endParaRPr lang="en-US" dirty="0"/>
          </a:p>
        </c:rich>
      </c:tx>
      <c:layout/>
      <c:overlay val="0"/>
    </c:title>
    <c:autoTitleDeleted val="0"/>
    <c:plotArea>
      <c:layout/>
      <c:barChart>
        <c:barDir val="col"/>
        <c:grouping val="clustered"/>
        <c:varyColors val="0"/>
        <c:ser>
          <c:idx val="0"/>
          <c:order val="0"/>
          <c:tx>
            <c:strRef>
              <c:f>Tabelle1!$B$1</c:f>
              <c:strCache>
                <c:ptCount val="1"/>
                <c:pt idx="0">
                  <c:v>Datenreihe 1</c:v>
                </c:pt>
              </c:strCache>
            </c:strRef>
          </c:tx>
          <c:spPr>
            <a:solidFill>
              <a:srgbClr val="FF0000"/>
            </a:solidFill>
          </c:spPr>
          <c:invertIfNegative val="0"/>
          <c:cat>
            <c:strRef>
              <c:f>Tabelle1!$A$2:$A$8</c:f>
              <c:strCache>
                <c:ptCount val="7"/>
                <c:pt idx="0">
                  <c:v>vor der Ungewissheit, was danach kommt</c:v>
                </c:pt>
                <c:pt idx="1">
                  <c:v>allein zu sterben</c:v>
                </c:pt>
                <c:pt idx="2">
                  <c:v>keine Angst</c:v>
                </c:pt>
                <c:pt idx="3">
                  <c:v>um Hinterbliebene oder Unerledigtes</c:v>
                </c:pt>
                <c:pt idx="4">
                  <c:v>jemandem zu Last zu fallen</c:v>
                </c:pt>
                <c:pt idx="5">
                  <c:v>vor Schmerzen</c:v>
                </c:pt>
                <c:pt idx="6">
                  <c:v>hilflos der Apparatemedizin ausgesetzt zu sein</c:v>
                </c:pt>
              </c:strCache>
            </c:strRef>
          </c:cat>
          <c:val>
            <c:numRef>
              <c:f>Tabelle1!$B$2:$B$8</c:f>
              <c:numCache>
                <c:formatCode>0.00%</c:formatCode>
                <c:ptCount val="7"/>
                <c:pt idx="0">
                  <c:v>0.1</c:v>
                </c:pt>
                <c:pt idx="1">
                  <c:v>0.15</c:v>
                </c:pt>
                <c:pt idx="2">
                  <c:v>0.16</c:v>
                </c:pt>
                <c:pt idx="3">
                  <c:v>0.24</c:v>
                </c:pt>
                <c:pt idx="4">
                  <c:v>0.27</c:v>
                </c:pt>
                <c:pt idx="5">
                  <c:v>0.36</c:v>
                </c:pt>
                <c:pt idx="6">
                  <c:v>0.37</c:v>
                </c:pt>
              </c:numCache>
            </c:numRef>
          </c:val>
          <c:extLst>
            <c:ext xmlns:c16="http://schemas.microsoft.com/office/drawing/2014/chart" uri="{C3380CC4-5D6E-409C-BE32-E72D297353CC}">
              <c16:uniqueId val="{00000000-5C4E-4A4D-A53A-BD10E6123924}"/>
            </c:ext>
          </c:extLst>
        </c:ser>
        <c:dLbls>
          <c:showLegendKey val="0"/>
          <c:showVal val="0"/>
          <c:showCatName val="0"/>
          <c:showSerName val="0"/>
          <c:showPercent val="0"/>
          <c:showBubbleSize val="0"/>
        </c:dLbls>
        <c:gapWidth val="150"/>
        <c:axId val="784256664"/>
        <c:axId val="784255096"/>
      </c:barChart>
      <c:catAx>
        <c:axId val="784256664"/>
        <c:scaling>
          <c:orientation val="minMax"/>
        </c:scaling>
        <c:delete val="0"/>
        <c:axPos val="b"/>
        <c:numFmt formatCode="@" sourceLinked="0"/>
        <c:majorTickMark val="out"/>
        <c:minorTickMark val="none"/>
        <c:tickLblPos val="nextTo"/>
        <c:txPr>
          <a:bodyPr rot="0"/>
          <a:lstStyle/>
          <a:p>
            <a:pPr>
              <a:defRPr sz="1200"/>
            </a:pPr>
            <a:endParaRPr lang="en-US"/>
          </a:p>
        </c:txPr>
        <c:crossAx val="784255096"/>
        <c:crosses val="autoZero"/>
        <c:auto val="1"/>
        <c:lblAlgn val="ctr"/>
        <c:lblOffset val="100"/>
        <c:noMultiLvlLbl val="0"/>
      </c:catAx>
      <c:valAx>
        <c:axId val="784255096"/>
        <c:scaling>
          <c:orientation val="minMax"/>
        </c:scaling>
        <c:delete val="0"/>
        <c:axPos val="l"/>
        <c:majorGridlines/>
        <c:numFmt formatCode="0%" sourceLinked="0"/>
        <c:majorTickMark val="out"/>
        <c:minorTickMark val="none"/>
        <c:tickLblPos val="nextTo"/>
        <c:crossAx val="784256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Wunsch</c:v>
                </c:pt>
              </c:strCache>
            </c:strRef>
          </c:tx>
          <c:spPr>
            <a:solidFill>
              <a:srgbClr val="FF0000"/>
            </a:solidFill>
          </c:spPr>
          <c:invertIfNegative val="0"/>
          <c:cat>
            <c:strRef>
              <c:f>Tabelle1!$A$2:$A$6</c:f>
              <c:strCache>
                <c:ptCount val="5"/>
                <c:pt idx="0">
                  <c:v>Zu Hause</c:v>
                </c:pt>
                <c:pt idx="1">
                  <c:v>Hospiz/Palliativstation</c:v>
                </c:pt>
                <c:pt idx="2">
                  <c:v>Krankenhaus</c:v>
                </c:pt>
                <c:pt idx="3">
                  <c:v>Pflegeheim</c:v>
                </c:pt>
                <c:pt idx="4">
                  <c:v>k.A.</c:v>
                </c:pt>
              </c:strCache>
            </c:strRef>
          </c:cat>
          <c:val>
            <c:numRef>
              <c:f>Tabelle1!$B$2:$B$6</c:f>
              <c:numCache>
                <c:formatCode>0%</c:formatCode>
                <c:ptCount val="5"/>
                <c:pt idx="0">
                  <c:v>0.66</c:v>
                </c:pt>
                <c:pt idx="1">
                  <c:v>0.18</c:v>
                </c:pt>
                <c:pt idx="2">
                  <c:v>0.03</c:v>
                </c:pt>
                <c:pt idx="3">
                  <c:v>0.01</c:v>
                </c:pt>
                <c:pt idx="4">
                  <c:v>0.12</c:v>
                </c:pt>
              </c:numCache>
            </c:numRef>
          </c:val>
          <c:extLst>
            <c:ext xmlns:c16="http://schemas.microsoft.com/office/drawing/2014/chart" uri="{C3380CC4-5D6E-409C-BE32-E72D297353CC}">
              <c16:uniqueId val="{00000000-F098-4DB0-AF68-044055D70170}"/>
            </c:ext>
          </c:extLst>
        </c:ser>
        <c:ser>
          <c:idx val="1"/>
          <c:order val="1"/>
          <c:tx>
            <c:strRef>
              <c:f>Tabelle1!$C$1</c:f>
              <c:strCache>
                <c:ptCount val="1"/>
                <c:pt idx="0">
                  <c:v>Realität</c:v>
                </c:pt>
              </c:strCache>
            </c:strRef>
          </c:tx>
          <c:spPr>
            <a:solidFill>
              <a:srgbClr val="0066FF"/>
            </a:solidFill>
          </c:spPr>
          <c:invertIfNegative val="0"/>
          <c:cat>
            <c:strRef>
              <c:f>Tabelle1!$A$2:$A$6</c:f>
              <c:strCache>
                <c:ptCount val="5"/>
                <c:pt idx="0">
                  <c:v>Zu Hause</c:v>
                </c:pt>
                <c:pt idx="1">
                  <c:v>Hospiz/Palliativstation</c:v>
                </c:pt>
                <c:pt idx="2">
                  <c:v>Krankenhaus</c:v>
                </c:pt>
                <c:pt idx="3">
                  <c:v>Pflegeheim</c:v>
                </c:pt>
                <c:pt idx="4">
                  <c:v>k.A.</c:v>
                </c:pt>
              </c:strCache>
            </c:strRef>
          </c:cat>
          <c:val>
            <c:numRef>
              <c:f>Tabelle1!$C$2:$C$6</c:f>
              <c:numCache>
                <c:formatCode>0%</c:formatCode>
                <c:ptCount val="5"/>
                <c:pt idx="0">
                  <c:v>0.2</c:v>
                </c:pt>
                <c:pt idx="1">
                  <c:v>0.03</c:v>
                </c:pt>
                <c:pt idx="2">
                  <c:v>0.5</c:v>
                </c:pt>
                <c:pt idx="3">
                  <c:v>0.25</c:v>
                </c:pt>
                <c:pt idx="4">
                  <c:v>0.02</c:v>
                </c:pt>
              </c:numCache>
            </c:numRef>
          </c:val>
          <c:extLst>
            <c:ext xmlns:c16="http://schemas.microsoft.com/office/drawing/2014/chart" uri="{C3380CC4-5D6E-409C-BE32-E72D297353CC}">
              <c16:uniqueId val="{00000001-F098-4DB0-AF68-044055D70170}"/>
            </c:ext>
          </c:extLst>
        </c:ser>
        <c:dLbls>
          <c:showLegendKey val="0"/>
          <c:showVal val="0"/>
          <c:showCatName val="0"/>
          <c:showSerName val="0"/>
          <c:showPercent val="0"/>
          <c:showBubbleSize val="0"/>
        </c:dLbls>
        <c:gapWidth val="150"/>
        <c:axId val="784257840"/>
        <c:axId val="784251960"/>
      </c:barChart>
      <c:catAx>
        <c:axId val="784257840"/>
        <c:scaling>
          <c:orientation val="minMax"/>
        </c:scaling>
        <c:delete val="0"/>
        <c:axPos val="b"/>
        <c:numFmt formatCode="General" sourceLinked="0"/>
        <c:majorTickMark val="out"/>
        <c:minorTickMark val="none"/>
        <c:tickLblPos val="nextTo"/>
        <c:crossAx val="784251960"/>
        <c:crosses val="autoZero"/>
        <c:auto val="1"/>
        <c:lblAlgn val="ctr"/>
        <c:lblOffset val="100"/>
        <c:noMultiLvlLbl val="0"/>
      </c:catAx>
      <c:valAx>
        <c:axId val="784251960"/>
        <c:scaling>
          <c:orientation val="minMax"/>
        </c:scaling>
        <c:delete val="0"/>
        <c:axPos val="l"/>
        <c:majorGridlines/>
        <c:numFmt formatCode="0%" sourceLinked="1"/>
        <c:majorTickMark val="out"/>
        <c:minorTickMark val="none"/>
        <c:tickLblPos val="nextTo"/>
        <c:crossAx val="7842578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effectLst>
                  <a:outerShdw blurRad="38100" dist="38100" dir="2700000" algn="tl">
                    <a:srgbClr val="C0C0C0"/>
                  </a:outerShdw>
                </a:effectLst>
              </a:defRPr>
            </a:lvl1pPr>
          </a:lstStyle>
          <a:p>
            <a:pPr>
              <a:defRPr/>
            </a:pPr>
            <a:endParaRPr lang="de-DE"/>
          </a:p>
        </p:txBody>
      </p:sp>
      <p:sp>
        <p:nvSpPr>
          <p:cNvPr id="3747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effectLst>
                  <a:outerShdw blurRad="38100" dist="38100" dir="2700000" algn="tl">
                    <a:srgbClr val="C0C0C0"/>
                  </a:outerShdw>
                </a:effectLst>
              </a:defRPr>
            </a:lvl1pPr>
          </a:lstStyle>
          <a:p>
            <a:pPr>
              <a:defRPr/>
            </a:pPr>
            <a:endParaRPr lang="de-DE"/>
          </a:p>
        </p:txBody>
      </p:sp>
      <p:sp>
        <p:nvSpPr>
          <p:cNvPr id="3747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1">
                <a:effectLst>
                  <a:outerShdw blurRad="38100" dist="38100" dir="2700000" algn="tl">
                    <a:srgbClr val="C0C0C0"/>
                  </a:outerShdw>
                </a:effectLst>
              </a:defRPr>
            </a:lvl1pPr>
          </a:lstStyle>
          <a:p>
            <a:pPr>
              <a:defRPr/>
            </a:pPr>
            <a:endParaRPr lang="de-DE"/>
          </a:p>
        </p:txBody>
      </p:sp>
      <p:sp>
        <p:nvSpPr>
          <p:cNvPr id="3747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effectLst>
                  <a:outerShdw blurRad="38100" dist="38100" dir="2700000" algn="tl">
                    <a:srgbClr val="C0C0C0"/>
                  </a:outerShdw>
                </a:effectLst>
              </a:defRPr>
            </a:lvl1pPr>
          </a:lstStyle>
          <a:p>
            <a:pPr>
              <a:defRPr/>
            </a:pPr>
            <a:fld id="{36196CC3-A98F-4DED-A6CD-599E376F577E}" type="slidenum">
              <a:rPr lang="de-DE"/>
              <a:pPr>
                <a:defRPr/>
              </a:pPr>
              <a:t>‹Nr.›</a:t>
            </a:fld>
            <a:endParaRPr lang="de-DE"/>
          </a:p>
        </p:txBody>
      </p:sp>
    </p:spTree>
    <p:extLst>
      <p:ext uri="{BB962C8B-B14F-4D97-AF65-F5344CB8AC3E}">
        <p14:creationId xmlns:p14="http://schemas.microsoft.com/office/powerpoint/2010/main" val="2523653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pPr>
              <a:defRPr/>
            </a:pPr>
            <a:endParaRPr lang="de-DE"/>
          </a:p>
        </p:txBody>
      </p:sp>
      <p:sp>
        <p:nvSpPr>
          <p:cNvPr id="149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de-DE"/>
          </a:p>
        </p:txBody>
      </p:sp>
      <p:sp>
        <p:nvSpPr>
          <p:cNvPr id="194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49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defRPr>
            </a:lvl1pPr>
          </a:lstStyle>
          <a:p>
            <a:pPr>
              <a:defRPr/>
            </a:pPr>
            <a:endParaRPr lang="de-DE"/>
          </a:p>
        </p:txBody>
      </p:sp>
      <p:sp>
        <p:nvSpPr>
          <p:cNvPr id="149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5C39F4F2-1D9D-4FEA-85E6-BD9140A77954}" type="slidenum">
              <a:rPr lang="de-DE"/>
              <a:pPr>
                <a:defRPr/>
              </a:pPr>
              <a:t>‹Nr.›</a:t>
            </a:fld>
            <a:endParaRPr lang="de-DE"/>
          </a:p>
        </p:txBody>
      </p:sp>
    </p:spTree>
    <p:extLst>
      <p:ext uri="{BB962C8B-B14F-4D97-AF65-F5344CB8AC3E}">
        <p14:creationId xmlns:p14="http://schemas.microsoft.com/office/powerpoint/2010/main" val="3440760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56EFDC4B-136A-4FA9-B5BF-771522A2DFFA}" type="datetime1">
              <a:rPr lang="en-US" smtClean="0"/>
              <a:t>9/29/2020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6E4D855-E4A8-446A-BF9F-07DEE5EFBC77}" type="slidenum">
              <a:rPr lang="de-DE"/>
              <a:pPr>
                <a:defRPr/>
              </a:pPr>
              <a:t>‹Nr.›</a:t>
            </a:fld>
            <a:endParaRPr lang="de-DE"/>
          </a:p>
        </p:txBody>
      </p:sp>
    </p:spTree>
    <p:extLst>
      <p:ext uri="{BB962C8B-B14F-4D97-AF65-F5344CB8AC3E}">
        <p14:creationId xmlns:p14="http://schemas.microsoft.com/office/powerpoint/2010/main" val="365354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5326047-A476-49DB-98E8-277912376AC4}" type="datetime1">
              <a:rPr lang="en-US" smtClean="0"/>
              <a:t>9/29/2020</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96A8A53-C9F5-42D4-89BC-7F33E5DE1454}" type="slidenum">
              <a:rPr lang="en-US"/>
              <a:pPr>
                <a:defRPr/>
              </a:pPr>
              <a:t>‹Nr.›</a:t>
            </a:fld>
            <a:endParaRPr lang="en-US"/>
          </a:p>
        </p:txBody>
      </p:sp>
    </p:spTree>
    <p:extLst>
      <p:ext uri="{BB962C8B-B14F-4D97-AF65-F5344CB8AC3E}">
        <p14:creationId xmlns:p14="http://schemas.microsoft.com/office/powerpoint/2010/main" val="59023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9ED19F6-7C2C-415D-B9A8-71740FA13540}" type="datetime1">
              <a:rPr lang="en-US" smtClean="0"/>
              <a:t>9/29/2020</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9192B80-581A-4C16-9380-08BCC78A3731}" type="slidenum">
              <a:rPr lang="en-US"/>
              <a:pPr>
                <a:defRPr/>
              </a:pPr>
              <a:t>‹Nr.›</a:t>
            </a:fld>
            <a:endParaRPr lang="en-US"/>
          </a:p>
        </p:txBody>
      </p:sp>
    </p:spTree>
    <p:extLst>
      <p:ext uri="{BB962C8B-B14F-4D97-AF65-F5344CB8AC3E}">
        <p14:creationId xmlns:p14="http://schemas.microsoft.com/office/powerpoint/2010/main" val="3557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1790266D-AE69-4FC6-B20F-A7BBFD6A3458}" type="datetime1">
              <a:rPr lang="en-US" smtClean="0"/>
              <a:t>9/29/2020</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F27DF5C-249F-4548-B904-17B2A3F37F7F}" type="slidenum">
              <a:rPr lang="en-US"/>
              <a:pPr>
                <a:defRPr/>
              </a:pPr>
              <a:t>‹Nr.›</a:t>
            </a:fld>
            <a:endParaRPr lang="en-US"/>
          </a:p>
        </p:txBody>
      </p:sp>
    </p:spTree>
    <p:extLst>
      <p:ext uri="{BB962C8B-B14F-4D97-AF65-F5344CB8AC3E}">
        <p14:creationId xmlns:p14="http://schemas.microsoft.com/office/powerpoint/2010/main" val="406227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598AA188-17FE-49B8-AF1E-B033D864F0BF}" type="datetime1">
              <a:rPr lang="en-US" smtClean="0"/>
              <a:t>9/29/2020</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902DA65-91F0-4A55-9F95-60A2CAC05CB6}" type="slidenum">
              <a:rPr lang="en-US"/>
              <a:pPr>
                <a:defRPr/>
              </a:pPr>
              <a:t>‹Nr.›</a:t>
            </a:fld>
            <a:endParaRPr lang="en-US"/>
          </a:p>
        </p:txBody>
      </p:sp>
    </p:spTree>
    <p:extLst>
      <p:ext uri="{BB962C8B-B14F-4D97-AF65-F5344CB8AC3E}">
        <p14:creationId xmlns:p14="http://schemas.microsoft.com/office/powerpoint/2010/main" val="13884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pPr>
              <a:defRPr/>
            </a:pPr>
            <a:fld id="{BE560307-B9CB-4B16-9C1C-56BA1CBBF93A}" type="datetime1">
              <a:rPr lang="en-US" smtClean="0"/>
              <a:t>9/29/2020</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291F0C35-F990-4628-AB98-A9DDD12F0AF0}" type="slidenum">
              <a:rPr lang="en-US"/>
              <a:pPr>
                <a:defRPr/>
              </a:pPr>
              <a:t>‹Nr.›</a:t>
            </a:fld>
            <a:endParaRPr lang="en-US"/>
          </a:p>
        </p:txBody>
      </p:sp>
    </p:spTree>
    <p:extLst>
      <p:ext uri="{BB962C8B-B14F-4D97-AF65-F5344CB8AC3E}">
        <p14:creationId xmlns:p14="http://schemas.microsoft.com/office/powerpoint/2010/main" val="73266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pPr>
              <a:defRPr/>
            </a:pPr>
            <a:fld id="{3C3F3602-FA12-4295-83CC-1EA745C1C984}" type="datetime1">
              <a:rPr lang="en-US" smtClean="0"/>
              <a:t>9/29/2020</a:t>
            </a:fld>
            <a:endParaRPr lang="en-US"/>
          </a:p>
        </p:txBody>
      </p:sp>
      <p:sp>
        <p:nvSpPr>
          <p:cNvPr id="8" name="Fußzeilenplatzhalter 7"/>
          <p:cNvSpPr>
            <a:spLocks noGrp="1"/>
          </p:cNvSpPr>
          <p:nvPr>
            <p:ph type="ftr" sz="quarter" idx="11"/>
          </p:nvPr>
        </p:nvSpPr>
        <p:spPr/>
        <p:txBody>
          <a:bodyPr/>
          <a:lstStyle>
            <a:lvl1pPr>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0F2483CB-11B0-4E23-8817-9A60F5F28F0F}" type="slidenum">
              <a:rPr lang="en-US"/>
              <a:pPr>
                <a:defRPr/>
              </a:pPr>
              <a:t>‹Nr.›</a:t>
            </a:fld>
            <a:endParaRPr lang="en-US"/>
          </a:p>
        </p:txBody>
      </p:sp>
    </p:spTree>
    <p:extLst>
      <p:ext uri="{BB962C8B-B14F-4D97-AF65-F5344CB8AC3E}">
        <p14:creationId xmlns:p14="http://schemas.microsoft.com/office/powerpoint/2010/main" val="24409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pPr>
              <a:defRPr/>
            </a:pPr>
            <a:fld id="{27D03630-1D81-4AFB-A1B9-AFB03180DD3F}" type="datetime1">
              <a:rPr lang="en-US" smtClean="0"/>
              <a:t>9/29/2020</a:t>
            </a:fld>
            <a:endParaRPr lang="en-US"/>
          </a:p>
        </p:txBody>
      </p:sp>
      <p:sp>
        <p:nvSpPr>
          <p:cNvPr id="4" name="Fußzeilenplatzhalter 3"/>
          <p:cNvSpPr>
            <a:spLocks noGrp="1"/>
          </p:cNvSpPr>
          <p:nvPr>
            <p:ph type="ftr" sz="quarter" idx="11"/>
          </p:nvPr>
        </p:nvSpPr>
        <p:spPr/>
        <p:txBody>
          <a:bodyPr/>
          <a:lstStyle>
            <a:lvl1pPr>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85F740B7-41A3-4291-B2BA-7B5CC53814B5}" type="slidenum">
              <a:rPr lang="en-US"/>
              <a:pPr>
                <a:defRPr/>
              </a:pPr>
              <a:t>‹Nr.›</a:t>
            </a:fld>
            <a:endParaRPr lang="en-US"/>
          </a:p>
        </p:txBody>
      </p:sp>
    </p:spTree>
    <p:extLst>
      <p:ext uri="{BB962C8B-B14F-4D97-AF65-F5344CB8AC3E}">
        <p14:creationId xmlns:p14="http://schemas.microsoft.com/office/powerpoint/2010/main" val="157197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8214F058-199B-4608-8949-E2DACA53A77D}" type="datetime1">
              <a:rPr lang="en-US" smtClean="0"/>
              <a:t>9/29/2020</a:t>
            </a:fld>
            <a:endParaRPr lang="en-US"/>
          </a:p>
        </p:txBody>
      </p:sp>
      <p:sp>
        <p:nvSpPr>
          <p:cNvPr id="3" name="Fußzeilenplatzhalter 2"/>
          <p:cNvSpPr>
            <a:spLocks noGrp="1"/>
          </p:cNvSpPr>
          <p:nvPr>
            <p:ph type="ftr" sz="quarter" idx="11"/>
          </p:nvPr>
        </p:nvSpPr>
        <p:spPr/>
        <p:txBody>
          <a:bodyPr/>
          <a:lstStyle>
            <a:lvl1pPr>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649E44F9-E04E-4F07-AEEF-836E7A2C7EC5}" type="slidenum">
              <a:rPr lang="en-US"/>
              <a:pPr>
                <a:defRPr/>
              </a:pPr>
              <a:t>‹Nr.›</a:t>
            </a:fld>
            <a:endParaRPr lang="en-US"/>
          </a:p>
        </p:txBody>
      </p:sp>
    </p:spTree>
    <p:extLst>
      <p:ext uri="{BB962C8B-B14F-4D97-AF65-F5344CB8AC3E}">
        <p14:creationId xmlns:p14="http://schemas.microsoft.com/office/powerpoint/2010/main" val="308837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pPr>
              <a:defRPr/>
            </a:pPr>
            <a:fld id="{ED969EAA-CF5F-47DC-9CA9-D4DC008571C5}" type="datetime1">
              <a:rPr lang="en-US" smtClean="0"/>
              <a:t>9/29/2020</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8562D5AA-58E6-44CA-9800-5B64973FB177}" type="slidenum">
              <a:rPr lang="en-US"/>
              <a:pPr>
                <a:defRPr/>
              </a:pPr>
              <a:t>‹Nr.›</a:t>
            </a:fld>
            <a:endParaRPr lang="en-US"/>
          </a:p>
        </p:txBody>
      </p:sp>
    </p:spTree>
    <p:extLst>
      <p:ext uri="{BB962C8B-B14F-4D97-AF65-F5344CB8AC3E}">
        <p14:creationId xmlns:p14="http://schemas.microsoft.com/office/powerpoint/2010/main" val="61503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pPr>
              <a:defRPr/>
            </a:pPr>
            <a:fld id="{6F1803DE-0AA6-4F6E-B057-B3125D2BC336}" type="datetime1">
              <a:rPr lang="en-US" smtClean="0"/>
              <a:t>9/29/2020</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F3DD91CC-6085-4731-A617-FD9789CECA9C}" type="slidenum">
              <a:rPr lang="en-US"/>
              <a:pPr>
                <a:defRPr/>
              </a:pPr>
              <a:t>‹Nr.›</a:t>
            </a:fld>
            <a:endParaRPr lang="en-US"/>
          </a:p>
        </p:txBody>
      </p:sp>
    </p:spTree>
    <p:extLst>
      <p:ext uri="{BB962C8B-B14F-4D97-AF65-F5344CB8AC3E}">
        <p14:creationId xmlns:p14="http://schemas.microsoft.com/office/powerpoint/2010/main" val="158688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ADF9A84-7C39-4E85-91B0-47FC7537A12F}" type="datetime1">
              <a:rPr lang="en-US" smtClean="0"/>
              <a:t>9/29/2020</a:t>
            </a:fld>
            <a:endParaRPr lang="en-US">
              <a:solidFill>
                <a:schemeClr val="tx1">
                  <a:shade val="50000"/>
                </a:scheme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121CA4-A01A-4C5A-925D-ABB395019C7B}" type="slidenum">
              <a:rPr lang="en-US"/>
              <a:pPr>
                <a:defRPr/>
              </a:pPr>
              <a:t>‹Nr.›</a:t>
            </a:fld>
            <a:endParaRPr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692150"/>
            <a:ext cx="9144000" cy="5113338"/>
          </a:xfrm>
        </p:spPr>
        <p:txBody>
          <a:bodyPr/>
          <a:lstStyle/>
          <a:p>
            <a:pPr eaLnBrk="1" hangingPunct="1"/>
            <a:r>
              <a:rPr lang="de-DE" sz="4000" b="1" dirty="0" smtClean="0">
                <a:cs typeface="Times New Roman" pitchFamily="18" charset="0"/>
              </a:rPr>
              <a:t>GESUNDHEITSMANAGEMENT III</a:t>
            </a:r>
            <a:br>
              <a:rPr lang="de-DE" sz="4000" b="1" dirty="0" smtClean="0">
                <a:cs typeface="Times New Roman" pitchFamily="18" charset="0"/>
              </a:rPr>
            </a:br>
            <a:r>
              <a:rPr lang="de-DE" sz="4000" b="1" dirty="0" smtClean="0">
                <a:cs typeface="Times New Roman" pitchFamily="18" charset="0"/>
              </a:rPr>
              <a:t>Teil 1</a:t>
            </a:r>
            <a:br>
              <a:rPr lang="de-DE" sz="4000" b="1" dirty="0" smtClean="0">
                <a:cs typeface="Times New Roman" pitchFamily="18" charset="0"/>
              </a:rPr>
            </a:br>
            <a:r>
              <a:rPr lang="de-DE" sz="4000" b="1" dirty="0" smtClean="0">
                <a:cs typeface="Times New Roman" pitchFamily="18" charset="0"/>
              </a:rPr>
              <a:t/>
            </a:r>
            <a:br>
              <a:rPr lang="de-DE" sz="4000" b="1" dirty="0" smtClean="0">
                <a:cs typeface="Times New Roman" pitchFamily="18" charset="0"/>
              </a:rPr>
            </a:br>
            <a:r>
              <a:rPr lang="de-DE" sz="4000" b="1" dirty="0" smtClean="0">
                <a:cs typeface="Times New Roman" pitchFamily="18" charset="0"/>
              </a:rPr>
              <a:t/>
            </a:r>
            <a:br>
              <a:rPr lang="de-DE" sz="4000" b="1" dirty="0" smtClean="0">
                <a:cs typeface="Times New Roman" pitchFamily="18" charset="0"/>
              </a:rPr>
            </a:br>
            <a:r>
              <a:rPr lang="de-DE" sz="2400" b="1" dirty="0" smtClean="0">
                <a:cs typeface="Times New Roman" pitchFamily="18" charset="0"/>
              </a:rPr>
              <a:t>Prof. Dr. rer. pol. Steffen Fleßa</a:t>
            </a:r>
            <a:br>
              <a:rPr lang="de-DE" sz="2400" b="1" dirty="0" smtClean="0">
                <a:cs typeface="Times New Roman" pitchFamily="18" charset="0"/>
              </a:rPr>
            </a:br>
            <a:r>
              <a:rPr lang="de-DE" sz="2400" b="1" dirty="0" smtClean="0">
                <a:cs typeface="Times New Roman" pitchFamily="18" charset="0"/>
              </a:rPr>
              <a:t>Lehrstuhl für ABWL und Gesundheitsmanagement</a:t>
            </a:r>
            <a:br>
              <a:rPr lang="de-DE" sz="2400" b="1" dirty="0" smtClean="0">
                <a:cs typeface="Times New Roman" pitchFamily="18" charset="0"/>
              </a:rPr>
            </a:br>
            <a:r>
              <a:rPr lang="de-DE" sz="2400" b="1" dirty="0" smtClean="0">
                <a:cs typeface="Times New Roman" pitchFamily="18" charset="0"/>
              </a:rPr>
              <a:t>Universität Greifswald</a:t>
            </a:r>
            <a:endParaRPr lang="de-DE"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7638"/>
          </a:xfrm>
        </p:spPr>
        <p:txBody>
          <a:bodyPr/>
          <a:lstStyle/>
          <a:p>
            <a:r>
              <a:rPr lang="de-DE" dirty="0" smtClean="0"/>
              <a:t>Regelung ab 2005</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4F27DF5C-249F-4548-B904-17B2A3F37F7F}" type="slidenum">
              <a:rPr lang="en-US" smtClean="0"/>
              <a:pPr>
                <a:defRPr/>
              </a:pPr>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18161834"/>
              </p:ext>
            </p:extLst>
          </p:nvPr>
        </p:nvGraphicFramePr>
        <p:xfrm>
          <a:off x="141718" y="980069"/>
          <a:ext cx="9036495" cy="5766224"/>
        </p:xfrm>
        <a:graphic>
          <a:graphicData uri="http://schemas.openxmlformats.org/presentationml/2006/ole">
            <mc:AlternateContent xmlns:mc="http://schemas.openxmlformats.org/markup-compatibility/2006">
              <mc:Choice xmlns:v="urn:schemas-microsoft-com:vml" Requires="v">
                <p:oleObj spid="_x0000_s128025" name="Picture" r:id="rId3" imgW="8641080" imgH="5512320" progId="Word.Picture.8">
                  <p:embed/>
                </p:oleObj>
              </mc:Choice>
              <mc:Fallback>
                <p:oleObj name="Picture" r:id="rId3" imgW="8641080" imgH="5512320" progId="Word.Picture.8">
                  <p:embed/>
                  <p:pic>
                    <p:nvPicPr>
                      <p:cNvPr id="0" name=""/>
                      <p:cNvPicPr>
                        <a:picLocks noChangeAspect="1" noChangeArrowheads="1"/>
                      </p:cNvPicPr>
                      <p:nvPr/>
                    </p:nvPicPr>
                    <p:blipFill>
                      <a:blip r:embed="rId4"/>
                      <a:srcRect/>
                      <a:stretch>
                        <a:fillRect/>
                      </a:stretch>
                    </p:blipFill>
                    <p:spPr bwMode="auto">
                      <a:xfrm>
                        <a:off x="141718" y="980069"/>
                        <a:ext cx="9036495" cy="5766224"/>
                      </a:xfrm>
                      <a:prstGeom prst="rect">
                        <a:avLst/>
                      </a:prstGeom>
                      <a:solidFill>
                        <a:schemeClr val="bg1"/>
                      </a:solidFill>
                      <a:ln>
                        <a:noFill/>
                      </a:ln>
                      <a:extLst/>
                    </p:spPr>
                  </p:pic>
                </p:oleObj>
              </mc:Fallback>
            </mc:AlternateContent>
          </a:graphicData>
        </a:graphic>
      </p:graphicFrame>
    </p:spTree>
    <p:extLst>
      <p:ext uri="{BB962C8B-B14F-4D97-AF65-F5344CB8AC3E}">
        <p14:creationId xmlns:p14="http://schemas.microsoft.com/office/powerpoint/2010/main" val="4228768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de-DE" smtClean="0"/>
              <a:t>Finanzierung nach § 17a KHG</a:t>
            </a:r>
          </a:p>
        </p:txBody>
      </p:sp>
      <p:sp>
        <p:nvSpPr>
          <p:cNvPr id="171011" name="Rectangle 3"/>
          <p:cNvSpPr>
            <a:spLocks noGrp="1" noChangeArrowheads="1"/>
          </p:cNvSpPr>
          <p:nvPr>
            <p:ph idx="1"/>
          </p:nvPr>
        </p:nvSpPr>
        <p:spPr>
          <a:xfrm>
            <a:off x="457200" y="1905000"/>
            <a:ext cx="8229600" cy="4692650"/>
          </a:xfrm>
        </p:spPr>
        <p:txBody>
          <a:bodyPr/>
          <a:lstStyle/>
          <a:p>
            <a:pPr eaLnBrk="1" hangingPunct="1"/>
            <a:r>
              <a:rPr lang="de-DE" sz="2400" smtClean="0"/>
              <a:t>(6) Der Krankenhausträger hat eine vom Jahresabschlussprüfer bestätigte Aufstellung über die Einnahmen aus dem Ausbildungszuschlag nach Absatz 5 Satz 1 und deren Abführung an den Ausbildungsfonds der Landeskrankenhausgesellschaft vorzulegen. Die von der Landeskrankenhausgesellschaft gezahlten Finanzierungsmittel nach Absatz 5 Satz 4 sind vom Krankenhausträger zweckgebunden zu verwenden.</a:t>
            </a:r>
          </a:p>
        </p:txBody>
      </p:sp>
      <p:sp>
        <p:nvSpPr>
          <p:cNvPr id="2" name="Foliennummernplatzhalter 1"/>
          <p:cNvSpPr>
            <a:spLocks noGrp="1"/>
          </p:cNvSpPr>
          <p:nvPr>
            <p:ph type="sldNum" sz="quarter" idx="12"/>
          </p:nvPr>
        </p:nvSpPr>
        <p:spPr/>
        <p:txBody>
          <a:bodyPr/>
          <a:lstStyle/>
          <a:p>
            <a:pPr>
              <a:defRPr/>
            </a:pPr>
            <a:fld id="{18C862C8-BAA7-49CF-9F12-C21B44327FF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260350"/>
            <a:ext cx="8229600" cy="1384300"/>
          </a:xfrm>
        </p:spPr>
        <p:txBody>
          <a:bodyPr/>
          <a:lstStyle/>
          <a:p>
            <a:pPr eaLnBrk="1" hangingPunct="1"/>
            <a:r>
              <a:rPr lang="de-DE" dirty="0" smtClean="0"/>
              <a:t>1.4 Tod und Sterben</a:t>
            </a:r>
          </a:p>
        </p:txBody>
      </p:sp>
      <p:sp>
        <p:nvSpPr>
          <p:cNvPr id="173059" name="Rectangle 3"/>
          <p:cNvSpPr>
            <a:spLocks noGrp="1" noChangeArrowheads="1"/>
          </p:cNvSpPr>
          <p:nvPr>
            <p:ph idx="1"/>
          </p:nvPr>
        </p:nvSpPr>
        <p:spPr/>
        <p:txBody>
          <a:bodyPr>
            <a:normAutofit lnSpcReduction="10000"/>
          </a:bodyPr>
          <a:lstStyle/>
          <a:p>
            <a:pPr eaLnBrk="1" hangingPunct="1">
              <a:lnSpc>
                <a:spcPct val="90000"/>
              </a:lnSpc>
            </a:pPr>
            <a:r>
              <a:rPr lang="de-DE" sz="2800" dirty="0" smtClean="0"/>
              <a:t>Systematik: Gesundheitsdienstleistungen sind die primären Produkte des Gesundheitsbetriebes. In vielen Fällen wird jedoch auch Leidenslinderung und ein begleitetes Sterben als Leistung des Gesundheitsbetriebes zu sehen sein.</a:t>
            </a:r>
          </a:p>
          <a:p>
            <a:pPr eaLnBrk="1" hangingPunct="1">
              <a:lnSpc>
                <a:spcPct val="90000"/>
              </a:lnSpc>
            </a:pPr>
            <a:r>
              <a:rPr lang="de-DE" sz="2800" dirty="0" smtClean="0"/>
              <a:t>Entwicklung: </a:t>
            </a:r>
          </a:p>
          <a:p>
            <a:pPr lvl="1" eaLnBrk="1" hangingPunct="1">
              <a:lnSpc>
                <a:spcPct val="90000"/>
              </a:lnSpc>
            </a:pPr>
            <a:r>
              <a:rPr lang="de-DE" sz="2400" dirty="0" smtClean="0"/>
              <a:t>Transplantationsmedizin: systematische Auseinandersetzung mit Tod und Sterben im Gesundheitswesen</a:t>
            </a:r>
          </a:p>
          <a:p>
            <a:pPr lvl="1" eaLnBrk="1" hangingPunct="1">
              <a:lnSpc>
                <a:spcPct val="90000"/>
              </a:lnSpc>
            </a:pPr>
            <a:r>
              <a:rPr lang="de-DE" sz="2400" dirty="0" smtClean="0"/>
              <a:t>Palliativmedizin / Hospize</a:t>
            </a:r>
          </a:p>
          <a:p>
            <a:pPr lvl="1" eaLnBrk="1" hangingPunct="1">
              <a:lnSpc>
                <a:spcPct val="90000"/>
              </a:lnSpc>
            </a:pPr>
            <a:r>
              <a:rPr lang="de-DE" sz="2400" dirty="0" smtClean="0"/>
              <a:t>Sterbebegleitung als Qualität</a:t>
            </a:r>
          </a:p>
          <a:p>
            <a:pPr lvl="1" eaLnBrk="1" hangingPunct="1">
              <a:lnSpc>
                <a:spcPct val="90000"/>
              </a:lnSpc>
            </a:pPr>
            <a:r>
              <a:rPr lang="de-DE" sz="2400" dirty="0" smtClean="0"/>
              <a:t>Begleitung von Mitarbeitern</a:t>
            </a:r>
          </a:p>
        </p:txBody>
      </p:sp>
      <p:sp>
        <p:nvSpPr>
          <p:cNvPr id="2" name="Foliennummernplatzhalter 1"/>
          <p:cNvSpPr>
            <a:spLocks noGrp="1"/>
          </p:cNvSpPr>
          <p:nvPr>
            <p:ph type="sldNum" sz="quarter" idx="12"/>
          </p:nvPr>
        </p:nvSpPr>
        <p:spPr/>
        <p:txBody>
          <a:bodyPr/>
          <a:lstStyle/>
          <a:p>
            <a:pPr>
              <a:defRPr/>
            </a:pPr>
            <a:fld id="{1790456E-66B3-407A-9D98-4C683856AD4B}"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Bedeutung</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855528490"/>
              </p:ext>
            </p:extLst>
          </p:nvPr>
        </p:nvGraphicFramePr>
        <p:xfrm>
          <a:off x="0" y="1600200"/>
          <a:ext cx="9144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p:cNvSpPr>
            <a:spLocks noGrp="1"/>
          </p:cNvSpPr>
          <p:nvPr>
            <p:ph type="sldNum" sz="quarter" idx="12"/>
          </p:nvPr>
        </p:nvSpPr>
        <p:spPr/>
        <p:txBody>
          <a:bodyPr/>
          <a:lstStyle/>
          <a:p>
            <a:pPr>
              <a:defRPr/>
            </a:pPr>
            <a:fld id="{4F27DF5C-249F-4548-B904-17B2A3F37F7F}" type="slidenum">
              <a:rPr lang="en-US" smtClean="0"/>
              <a:pPr>
                <a:defRPr/>
              </a:pPr>
              <a:t>13</a:t>
            </a:fld>
            <a:endParaRPr lang="en-US"/>
          </a:p>
        </p:txBody>
      </p:sp>
      <p:sp>
        <p:nvSpPr>
          <p:cNvPr id="6" name="Textfeld 5"/>
          <p:cNvSpPr txBox="1"/>
          <p:nvPr/>
        </p:nvSpPr>
        <p:spPr>
          <a:xfrm>
            <a:off x="2262837" y="6453336"/>
            <a:ext cx="5811206" cy="215444"/>
          </a:xfrm>
          <a:prstGeom prst="rect">
            <a:avLst/>
          </a:prstGeom>
          <a:noFill/>
        </p:spPr>
        <p:txBody>
          <a:bodyPr wrap="none" rtlCol="0">
            <a:spAutoFit/>
          </a:bodyPr>
          <a:lstStyle/>
          <a:p>
            <a:r>
              <a:rPr lang="de-DE" sz="800" dirty="0" smtClean="0">
                <a:effectLst/>
              </a:rPr>
              <a:t>Quelle: Deutscher Hospiz und Palliativverband (2012): </a:t>
            </a:r>
            <a:r>
              <a:rPr lang="de-DE" sz="800" dirty="0" err="1" smtClean="0">
                <a:effectLst/>
              </a:rPr>
              <a:t>Erfahrugnen</a:t>
            </a:r>
            <a:r>
              <a:rPr lang="de-DE" sz="800" dirty="0" smtClean="0">
                <a:effectLst/>
              </a:rPr>
              <a:t> mit dem Sterben eines nahestehenden Menschen. S. 34</a:t>
            </a:r>
            <a:endParaRPr lang="de-DE" sz="800" dirty="0">
              <a:effectLst/>
            </a:endParaRPr>
          </a:p>
        </p:txBody>
      </p:sp>
    </p:spTree>
    <p:extLst>
      <p:ext uri="{BB962C8B-B14F-4D97-AF65-F5344CB8AC3E}">
        <p14:creationId xmlns:p14="http://schemas.microsoft.com/office/powerpoint/2010/main" val="231380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Wunsch für die letzte Lebensphase</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79704101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p:cNvSpPr>
            <a:spLocks noGrp="1"/>
          </p:cNvSpPr>
          <p:nvPr>
            <p:ph type="sldNum" sz="quarter" idx="12"/>
          </p:nvPr>
        </p:nvSpPr>
        <p:spPr/>
        <p:txBody>
          <a:bodyPr/>
          <a:lstStyle/>
          <a:p>
            <a:pPr>
              <a:defRPr/>
            </a:pPr>
            <a:fld id="{4F27DF5C-249F-4548-B904-17B2A3F37F7F}" type="slidenum">
              <a:rPr lang="en-US" smtClean="0"/>
              <a:pPr>
                <a:defRPr/>
              </a:pPr>
              <a:t>14</a:t>
            </a:fld>
            <a:endParaRPr lang="en-US"/>
          </a:p>
        </p:txBody>
      </p:sp>
      <p:sp>
        <p:nvSpPr>
          <p:cNvPr id="6" name="Textfeld 5"/>
          <p:cNvSpPr txBox="1"/>
          <p:nvPr/>
        </p:nvSpPr>
        <p:spPr>
          <a:xfrm>
            <a:off x="2262837" y="6453336"/>
            <a:ext cx="5811206" cy="215444"/>
          </a:xfrm>
          <a:prstGeom prst="rect">
            <a:avLst/>
          </a:prstGeom>
          <a:noFill/>
        </p:spPr>
        <p:txBody>
          <a:bodyPr wrap="none" rtlCol="0">
            <a:spAutoFit/>
          </a:bodyPr>
          <a:lstStyle/>
          <a:p>
            <a:r>
              <a:rPr lang="de-DE" sz="800" dirty="0" smtClean="0">
                <a:effectLst/>
              </a:rPr>
              <a:t>Quelle: Deutscher Hospiz und Palliativverband (2012): </a:t>
            </a:r>
            <a:r>
              <a:rPr lang="de-DE" sz="800" dirty="0" err="1" smtClean="0">
                <a:effectLst/>
              </a:rPr>
              <a:t>Erfahrugnen</a:t>
            </a:r>
            <a:r>
              <a:rPr lang="de-DE" sz="800" dirty="0" smtClean="0">
                <a:effectLst/>
              </a:rPr>
              <a:t> mit dem Sterben eines nahestehenden Menschen. S. </a:t>
            </a:r>
            <a:r>
              <a:rPr lang="de-DE" sz="800" smtClean="0">
                <a:effectLst/>
              </a:rPr>
              <a:t>33</a:t>
            </a:r>
            <a:endParaRPr lang="de-DE" sz="800" dirty="0">
              <a:effectLst/>
            </a:endParaRPr>
          </a:p>
        </p:txBody>
      </p:sp>
    </p:spTree>
    <p:extLst>
      <p:ext uri="{BB962C8B-B14F-4D97-AF65-F5344CB8AC3E}">
        <p14:creationId xmlns:p14="http://schemas.microsoft.com/office/powerpoint/2010/main" val="129277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Bedeutung</a:t>
            </a:r>
            <a:endParaRPr lang="en-US" dirty="0"/>
          </a:p>
        </p:txBody>
      </p:sp>
      <p:sp>
        <p:nvSpPr>
          <p:cNvPr id="3" name="Inhaltsplatzhalter 2"/>
          <p:cNvSpPr>
            <a:spLocks noGrp="1"/>
          </p:cNvSpPr>
          <p:nvPr>
            <p:ph idx="1"/>
          </p:nvPr>
        </p:nvSpPr>
        <p:spPr>
          <a:xfrm>
            <a:off x="457200" y="1600200"/>
            <a:ext cx="8229600" cy="5069160"/>
          </a:xfrm>
        </p:spPr>
        <p:txBody>
          <a:bodyPr>
            <a:normAutofit fontScale="85000" lnSpcReduction="20000"/>
          </a:bodyPr>
          <a:lstStyle/>
          <a:p>
            <a:r>
              <a:rPr lang="de-DE" dirty="0" smtClean="0"/>
              <a:t>Todesfälle </a:t>
            </a:r>
            <a:r>
              <a:rPr lang="de-DE" dirty="0"/>
              <a:t>in deutschen </a:t>
            </a:r>
            <a:r>
              <a:rPr lang="de-DE" dirty="0" smtClean="0"/>
              <a:t>Krankenhäusern: </a:t>
            </a:r>
          </a:p>
          <a:p>
            <a:pPr lvl="1"/>
            <a:r>
              <a:rPr lang="de-DE" dirty="0" smtClean="0"/>
              <a:t>400.000 p.a., 200 p.a. pro Krankenhaus</a:t>
            </a:r>
            <a:endParaRPr lang="de-DE" dirty="0"/>
          </a:p>
          <a:p>
            <a:pPr lvl="1"/>
            <a:r>
              <a:rPr lang="de-DE" dirty="0"/>
              <a:t>jeden zweiten Tag ein Todesfall pro Krankenhaus</a:t>
            </a:r>
          </a:p>
          <a:p>
            <a:pPr lvl="1"/>
            <a:r>
              <a:rPr lang="de-DE" dirty="0"/>
              <a:t>extrem unterschiedlich von Haus und Abteilung</a:t>
            </a:r>
          </a:p>
          <a:p>
            <a:r>
              <a:rPr lang="de-DE" dirty="0"/>
              <a:t>Befragung </a:t>
            </a:r>
            <a:r>
              <a:rPr lang="de-DE" dirty="0" smtClean="0"/>
              <a:t>(das </a:t>
            </a:r>
            <a:r>
              <a:rPr lang="de-DE" dirty="0" err="1" smtClean="0"/>
              <a:t>krankenhaus</a:t>
            </a:r>
            <a:r>
              <a:rPr lang="de-DE" dirty="0" smtClean="0"/>
              <a:t> Nov. 2013, S. 1177-1179)</a:t>
            </a:r>
          </a:p>
          <a:p>
            <a:pPr lvl="1"/>
            <a:r>
              <a:rPr lang="de-DE" dirty="0" smtClean="0"/>
              <a:t>1431 </a:t>
            </a:r>
            <a:r>
              <a:rPr lang="de-DE" dirty="0"/>
              <a:t>Mitarbeiter in 212 Krankenhäusern</a:t>
            </a:r>
          </a:p>
          <a:p>
            <a:pPr lvl="1"/>
            <a:r>
              <a:rPr lang="de-DE" dirty="0" smtClean="0"/>
              <a:t>63 </a:t>
            </a:r>
            <a:r>
              <a:rPr lang="de-DE" dirty="0"/>
              <a:t>%: kein ausreichendes Personal für Sterbebegleitung</a:t>
            </a:r>
          </a:p>
          <a:p>
            <a:pPr lvl="1"/>
            <a:r>
              <a:rPr lang="de-DE" dirty="0"/>
              <a:t>35 %: mangelhafte räumliche </a:t>
            </a:r>
            <a:r>
              <a:rPr lang="de-DE" dirty="0" smtClean="0"/>
              <a:t>Bedingungen</a:t>
            </a:r>
            <a:endParaRPr lang="de-DE" dirty="0"/>
          </a:p>
          <a:p>
            <a:pPr lvl="1"/>
            <a:r>
              <a:rPr lang="de-DE" dirty="0"/>
              <a:t>38 %: mangelhafte Ausbildung im Umgang mit Tod und Sterben</a:t>
            </a:r>
          </a:p>
          <a:p>
            <a:pPr lvl="1"/>
            <a:r>
              <a:rPr lang="de-DE" dirty="0"/>
              <a:t>47 </a:t>
            </a:r>
            <a:r>
              <a:rPr lang="de-DE" dirty="0" smtClean="0"/>
              <a:t>%: keine </a:t>
            </a:r>
            <a:r>
              <a:rPr lang="de-DE" dirty="0"/>
              <a:t>Gesprächsmöglichkeiten nach Tod eines Patienten</a:t>
            </a:r>
          </a:p>
          <a:p>
            <a:pPr lvl="1"/>
            <a:r>
              <a:rPr lang="de-DE" dirty="0"/>
              <a:t>52 %: </a:t>
            </a:r>
            <a:r>
              <a:rPr lang="de-DE" dirty="0" smtClean="0"/>
              <a:t> kein </a:t>
            </a:r>
            <a:r>
              <a:rPr lang="de-DE" dirty="0"/>
              <a:t>würdevolles </a:t>
            </a:r>
            <a:r>
              <a:rPr lang="de-DE" dirty="0" smtClean="0"/>
              <a:t>Sterben </a:t>
            </a:r>
            <a:r>
              <a:rPr lang="de-DE" dirty="0"/>
              <a:t>möglich</a:t>
            </a:r>
          </a:p>
        </p:txBody>
      </p:sp>
    </p:spTree>
    <p:extLst>
      <p:ext uri="{BB962C8B-B14F-4D97-AF65-F5344CB8AC3E}">
        <p14:creationId xmlns:p14="http://schemas.microsoft.com/office/powerpoint/2010/main" val="2792119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250" y="292100"/>
            <a:ext cx="6697166" cy="1384300"/>
          </a:xfrm>
        </p:spPr>
        <p:txBody>
          <a:bodyPr/>
          <a:lstStyle/>
          <a:p>
            <a:r>
              <a:rPr lang="de-DE" sz="3200" dirty="0"/>
              <a:t>Behandlungskosten in </a:t>
            </a:r>
            <a:r>
              <a:rPr lang="de-DE" sz="3200" u="sng" dirty="0"/>
              <a:t>Krankenhäusern</a:t>
            </a:r>
            <a:r>
              <a:rPr lang="de-DE" sz="3200" dirty="0"/>
              <a:t> </a:t>
            </a:r>
            <a:r>
              <a:rPr lang="de-DE" sz="2000" dirty="0" smtClean="0"/>
              <a:t>(</a:t>
            </a:r>
            <a:r>
              <a:rPr lang="de-DE" sz="2000" dirty="0"/>
              <a:t>Euro je Krankenhausbehandlung)</a:t>
            </a:r>
          </a:p>
        </p:txBody>
      </p:sp>
      <p:sp>
        <p:nvSpPr>
          <p:cNvPr id="3" name="Inhaltsplatzhalter 2"/>
          <p:cNvSpPr>
            <a:spLocks noGrp="1"/>
          </p:cNvSpPr>
          <p:nvPr>
            <p:ph idx="1"/>
          </p:nvPr>
        </p:nvSpPr>
        <p:spPr/>
        <p:txBody>
          <a:bodyPr/>
          <a:lstStyle/>
          <a:p>
            <a:endParaRPr lang="de-DE" dirty="0"/>
          </a:p>
        </p:txBody>
      </p:sp>
      <p:pic>
        <p:nvPicPr>
          <p:cNvPr id="5" name="Grafik 4"/>
          <p:cNvPicPr/>
          <p:nvPr/>
        </p:nvPicPr>
        <p:blipFill rotWithShape="1">
          <a:blip r:embed="rId2" cstate="print"/>
          <a:srcRect l="23905" t="41289" r="13812" b="5687"/>
          <a:stretch/>
        </p:blipFill>
        <p:spPr bwMode="auto">
          <a:xfrm>
            <a:off x="1619672" y="1916832"/>
            <a:ext cx="5746085" cy="4140423"/>
          </a:xfrm>
          <a:prstGeom prst="rect">
            <a:avLst/>
          </a:prstGeom>
          <a:ln>
            <a:noFill/>
          </a:ln>
          <a:extLst>
            <a:ext uri="{53640926-AAD7-44D8-BBD7-CCE9431645EC}">
              <a14:shadowObscured xmlns:a14="http://schemas.microsoft.com/office/drawing/2010/main"/>
            </a:ext>
          </a:extLst>
        </p:spPr>
      </p:pic>
      <p:sp>
        <p:nvSpPr>
          <p:cNvPr id="7" name="Textfeld 6"/>
          <p:cNvSpPr txBox="1"/>
          <p:nvPr/>
        </p:nvSpPr>
        <p:spPr>
          <a:xfrm>
            <a:off x="755576" y="6165304"/>
            <a:ext cx="7829387" cy="215444"/>
          </a:xfrm>
          <a:prstGeom prst="rect">
            <a:avLst/>
          </a:prstGeom>
          <a:noFill/>
        </p:spPr>
        <p:txBody>
          <a:bodyPr wrap="none" rtlCol="0">
            <a:spAutoFit/>
          </a:bodyPr>
          <a:lstStyle/>
          <a:p>
            <a:r>
              <a:rPr lang="de-DE" sz="800" dirty="0" err="1">
                <a:solidFill>
                  <a:schemeClr val="tx1"/>
                </a:solidFill>
              </a:rPr>
              <a:t>Nöthen</a:t>
            </a:r>
            <a:r>
              <a:rPr lang="de-DE" sz="800" dirty="0">
                <a:solidFill>
                  <a:schemeClr val="tx1"/>
                </a:solidFill>
              </a:rPr>
              <a:t>, Manuela. "Hohe Kosten im Gesundheitswesen: Eine Frage des Alters." </a:t>
            </a:r>
            <a:r>
              <a:rPr lang="de-DE" sz="800" i="1" dirty="0">
                <a:solidFill>
                  <a:schemeClr val="tx1"/>
                </a:solidFill>
              </a:rPr>
              <a:t>Statistisches Bundesamt, Wirtschaft und Statistik (Juli 2011)</a:t>
            </a:r>
            <a:r>
              <a:rPr lang="de-DE" sz="800" dirty="0">
                <a:solidFill>
                  <a:schemeClr val="tx1"/>
                </a:solidFill>
              </a:rPr>
              <a:t> (2011</a:t>
            </a:r>
            <a:r>
              <a:rPr lang="de-DE" sz="800" dirty="0" smtClean="0">
                <a:solidFill>
                  <a:schemeClr val="tx1"/>
                </a:solidFill>
              </a:rPr>
              <a:t>).</a:t>
            </a:r>
            <a:endParaRPr lang="de-DE" sz="800" dirty="0">
              <a:solidFill>
                <a:schemeClr val="tx1"/>
              </a:solidFill>
            </a:endParaRPr>
          </a:p>
        </p:txBody>
      </p:sp>
      <p:sp>
        <p:nvSpPr>
          <p:cNvPr id="6" name="Foliennummernplatzhalter 5"/>
          <p:cNvSpPr>
            <a:spLocks noGrp="1"/>
          </p:cNvSpPr>
          <p:nvPr>
            <p:ph type="sldNum" sz="quarter" idx="12"/>
          </p:nvPr>
        </p:nvSpPr>
        <p:spPr/>
        <p:txBody>
          <a:bodyPr/>
          <a:lstStyle/>
          <a:p>
            <a:pPr>
              <a:defRPr/>
            </a:pPr>
            <a:fld id="{4F27DF5C-249F-4548-B904-17B2A3F37F7F}" type="slidenum">
              <a:rPr lang="en-US" smtClean="0"/>
              <a:pPr>
                <a:defRPr/>
              </a:pPr>
              <a:t>16</a:t>
            </a:fld>
            <a:endParaRPr lang="en-US"/>
          </a:p>
        </p:txBody>
      </p:sp>
    </p:spTree>
    <p:extLst>
      <p:ext uri="{BB962C8B-B14F-4D97-AF65-F5344CB8AC3E}">
        <p14:creationId xmlns:p14="http://schemas.microsoft.com/office/powerpoint/2010/main" val="374889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250" y="292100"/>
            <a:ext cx="6697166" cy="1384300"/>
          </a:xfrm>
        </p:spPr>
        <p:txBody>
          <a:bodyPr/>
          <a:lstStyle/>
          <a:p>
            <a:r>
              <a:rPr lang="de-DE" sz="3200" dirty="0">
                <a:effectLst/>
              </a:rPr>
              <a:t>Behandlungskosten in Krankenhäusern </a:t>
            </a:r>
            <a:r>
              <a:rPr lang="de-DE" sz="2800" dirty="0" smtClean="0">
                <a:effectLst/>
              </a:rPr>
              <a:t>(</a:t>
            </a:r>
            <a:r>
              <a:rPr lang="de-DE" sz="2800" dirty="0">
                <a:effectLst/>
              </a:rPr>
              <a:t>Euro je Behandlungs</a:t>
            </a:r>
            <a:r>
              <a:rPr lang="de-DE" sz="2800" u="sng" dirty="0">
                <a:effectLst/>
              </a:rPr>
              <a:t>fall</a:t>
            </a:r>
            <a:r>
              <a:rPr lang="de-DE" sz="2800" dirty="0">
                <a:effectLst/>
              </a:rPr>
              <a:t>)</a:t>
            </a:r>
            <a:endParaRPr lang="de-DE" sz="2800" dirty="0"/>
          </a:p>
        </p:txBody>
      </p:sp>
      <p:sp>
        <p:nvSpPr>
          <p:cNvPr id="3" name="Inhaltsplatzhalter 2"/>
          <p:cNvSpPr>
            <a:spLocks noGrp="1"/>
          </p:cNvSpPr>
          <p:nvPr>
            <p:ph idx="1"/>
          </p:nvPr>
        </p:nvSpPr>
        <p:spPr/>
        <p:txBody>
          <a:bodyPr/>
          <a:lstStyle/>
          <a:p>
            <a:endParaRPr lang="de-DE" dirty="0"/>
          </a:p>
        </p:txBody>
      </p:sp>
      <p:sp>
        <p:nvSpPr>
          <p:cNvPr id="7" name="Textfeld 6"/>
          <p:cNvSpPr txBox="1"/>
          <p:nvPr/>
        </p:nvSpPr>
        <p:spPr>
          <a:xfrm>
            <a:off x="755576" y="6165304"/>
            <a:ext cx="7829387" cy="215444"/>
          </a:xfrm>
          <a:prstGeom prst="rect">
            <a:avLst/>
          </a:prstGeom>
          <a:noFill/>
        </p:spPr>
        <p:txBody>
          <a:bodyPr wrap="none" rtlCol="0">
            <a:spAutoFit/>
          </a:bodyPr>
          <a:lstStyle/>
          <a:p>
            <a:r>
              <a:rPr lang="de-DE" sz="800" dirty="0" err="1">
                <a:solidFill>
                  <a:schemeClr val="tx1"/>
                </a:solidFill>
              </a:rPr>
              <a:t>Nöthen</a:t>
            </a:r>
            <a:r>
              <a:rPr lang="de-DE" sz="800" dirty="0">
                <a:solidFill>
                  <a:schemeClr val="tx1"/>
                </a:solidFill>
              </a:rPr>
              <a:t>, Manuela. "Hohe Kosten im Gesundheitswesen: Eine Frage des Alters." </a:t>
            </a:r>
            <a:r>
              <a:rPr lang="de-DE" sz="800" i="1" dirty="0">
                <a:solidFill>
                  <a:schemeClr val="tx1"/>
                </a:solidFill>
              </a:rPr>
              <a:t>Statistisches Bundesamt, Wirtschaft und Statistik (Juli 2011)</a:t>
            </a:r>
            <a:r>
              <a:rPr lang="de-DE" sz="800" dirty="0">
                <a:solidFill>
                  <a:schemeClr val="tx1"/>
                </a:solidFill>
              </a:rPr>
              <a:t> (2011</a:t>
            </a:r>
            <a:r>
              <a:rPr lang="de-DE" sz="800" dirty="0" smtClean="0">
                <a:solidFill>
                  <a:schemeClr val="tx1"/>
                </a:solidFill>
              </a:rPr>
              <a:t>).</a:t>
            </a:r>
            <a:endParaRPr lang="de-DE" sz="800" dirty="0">
              <a:solidFill>
                <a:schemeClr val="tx1"/>
              </a:solidFill>
            </a:endParaRPr>
          </a:p>
        </p:txBody>
      </p:sp>
      <p:pic>
        <p:nvPicPr>
          <p:cNvPr id="8" name="Grafik 7"/>
          <p:cNvPicPr/>
          <p:nvPr/>
        </p:nvPicPr>
        <p:blipFill rotWithShape="1">
          <a:blip r:embed="rId2" cstate="print"/>
          <a:srcRect l="12324" t="29775" r="46320" b="10714"/>
          <a:stretch/>
        </p:blipFill>
        <p:spPr bwMode="auto">
          <a:xfrm>
            <a:off x="1619672" y="1916832"/>
            <a:ext cx="5760640" cy="4104456"/>
          </a:xfrm>
          <a:prstGeom prst="rect">
            <a:avLst/>
          </a:prstGeom>
          <a:ln>
            <a:noFill/>
          </a:ln>
          <a:extLst>
            <a:ext uri="{53640926-AAD7-44D8-BBD7-CCE9431645EC}">
              <a14:shadowObscured xmlns:a14="http://schemas.microsoft.com/office/drawing/2010/main"/>
            </a:ext>
          </a:extLst>
        </p:spPr>
      </p:pic>
      <p:sp>
        <p:nvSpPr>
          <p:cNvPr id="5" name="Foliennummernplatzhalter 4"/>
          <p:cNvSpPr>
            <a:spLocks noGrp="1"/>
          </p:cNvSpPr>
          <p:nvPr>
            <p:ph type="sldNum" sz="quarter" idx="12"/>
          </p:nvPr>
        </p:nvSpPr>
        <p:spPr/>
        <p:txBody>
          <a:bodyPr/>
          <a:lstStyle/>
          <a:p>
            <a:pPr>
              <a:defRPr/>
            </a:pPr>
            <a:fld id="{4F27DF5C-249F-4548-B904-17B2A3F37F7F}" type="slidenum">
              <a:rPr lang="en-US" smtClean="0"/>
              <a:pPr>
                <a:defRPr/>
              </a:pPr>
              <a:t>17</a:t>
            </a:fld>
            <a:endParaRPr lang="en-US"/>
          </a:p>
        </p:txBody>
      </p:sp>
    </p:spTree>
    <p:extLst>
      <p:ext uri="{BB962C8B-B14F-4D97-AF65-F5344CB8AC3E}">
        <p14:creationId xmlns:p14="http://schemas.microsoft.com/office/powerpoint/2010/main" val="2708080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250" y="292100"/>
            <a:ext cx="6625158" cy="1384300"/>
          </a:xfrm>
        </p:spPr>
        <p:txBody>
          <a:bodyPr/>
          <a:lstStyle/>
          <a:p>
            <a:r>
              <a:rPr lang="de-DE" sz="3200" dirty="0">
                <a:effectLst/>
              </a:rPr>
              <a:t>Behandlungskosten in Krankenhäusern </a:t>
            </a:r>
            <a:r>
              <a:rPr lang="de-DE" sz="2800" dirty="0" smtClean="0">
                <a:effectLst/>
              </a:rPr>
              <a:t>(</a:t>
            </a:r>
            <a:r>
              <a:rPr lang="de-DE" sz="2800" dirty="0">
                <a:effectLst/>
              </a:rPr>
              <a:t>Euro je Behandlungs</a:t>
            </a:r>
            <a:r>
              <a:rPr lang="de-DE" sz="2800" u="sng" dirty="0">
                <a:effectLst/>
              </a:rPr>
              <a:t>tag</a:t>
            </a:r>
            <a:r>
              <a:rPr lang="de-DE" sz="2800" dirty="0">
                <a:effectLst/>
              </a:rPr>
              <a:t>)</a:t>
            </a:r>
          </a:p>
        </p:txBody>
      </p:sp>
      <p:sp>
        <p:nvSpPr>
          <p:cNvPr id="3" name="Inhaltsplatzhalter 2"/>
          <p:cNvSpPr>
            <a:spLocks noGrp="1"/>
          </p:cNvSpPr>
          <p:nvPr>
            <p:ph idx="1"/>
          </p:nvPr>
        </p:nvSpPr>
        <p:spPr/>
        <p:txBody>
          <a:bodyPr/>
          <a:lstStyle/>
          <a:p>
            <a:endParaRPr lang="de-DE" dirty="0"/>
          </a:p>
        </p:txBody>
      </p:sp>
      <p:sp>
        <p:nvSpPr>
          <p:cNvPr id="7" name="Textfeld 6"/>
          <p:cNvSpPr txBox="1"/>
          <p:nvPr/>
        </p:nvSpPr>
        <p:spPr>
          <a:xfrm>
            <a:off x="755576" y="6165304"/>
            <a:ext cx="7829387" cy="215444"/>
          </a:xfrm>
          <a:prstGeom prst="rect">
            <a:avLst/>
          </a:prstGeom>
          <a:noFill/>
        </p:spPr>
        <p:txBody>
          <a:bodyPr wrap="none" rtlCol="0">
            <a:spAutoFit/>
          </a:bodyPr>
          <a:lstStyle/>
          <a:p>
            <a:r>
              <a:rPr lang="de-DE" sz="800" dirty="0" err="1">
                <a:solidFill>
                  <a:schemeClr val="tx1"/>
                </a:solidFill>
              </a:rPr>
              <a:t>Nöthen</a:t>
            </a:r>
            <a:r>
              <a:rPr lang="de-DE" sz="800" dirty="0">
                <a:solidFill>
                  <a:schemeClr val="tx1"/>
                </a:solidFill>
              </a:rPr>
              <a:t>, Manuela. "Hohe Kosten im Gesundheitswesen: Eine Frage des Alters." </a:t>
            </a:r>
            <a:r>
              <a:rPr lang="de-DE" sz="800" i="1" dirty="0">
                <a:solidFill>
                  <a:schemeClr val="tx1"/>
                </a:solidFill>
              </a:rPr>
              <a:t>Statistisches Bundesamt, Wirtschaft und Statistik (Juli 2011)</a:t>
            </a:r>
            <a:r>
              <a:rPr lang="de-DE" sz="800" dirty="0">
                <a:solidFill>
                  <a:schemeClr val="tx1"/>
                </a:solidFill>
              </a:rPr>
              <a:t> (2011</a:t>
            </a:r>
            <a:r>
              <a:rPr lang="de-DE" sz="800" dirty="0" smtClean="0">
                <a:solidFill>
                  <a:schemeClr val="tx1"/>
                </a:solidFill>
              </a:rPr>
              <a:t>).</a:t>
            </a:r>
            <a:endParaRPr lang="de-DE" sz="800" dirty="0">
              <a:solidFill>
                <a:schemeClr val="tx1"/>
              </a:solidFill>
            </a:endParaRPr>
          </a:p>
        </p:txBody>
      </p:sp>
      <p:pic>
        <p:nvPicPr>
          <p:cNvPr id="8" name="Grafik 7"/>
          <p:cNvPicPr/>
          <p:nvPr/>
        </p:nvPicPr>
        <p:blipFill rotWithShape="1">
          <a:blip r:embed="rId2" cstate="print"/>
          <a:srcRect l="12324" t="32422" r="45906" b="9391"/>
          <a:stretch/>
        </p:blipFill>
        <p:spPr bwMode="auto">
          <a:xfrm>
            <a:off x="1619672" y="1916832"/>
            <a:ext cx="5760640" cy="4104456"/>
          </a:xfrm>
          <a:prstGeom prst="rect">
            <a:avLst/>
          </a:prstGeom>
          <a:ln>
            <a:noFill/>
          </a:ln>
          <a:extLst>
            <a:ext uri="{53640926-AAD7-44D8-BBD7-CCE9431645EC}">
              <a14:shadowObscured xmlns:a14="http://schemas.microsoft.com/office/drawing/2010/main"/>
            </a:ext>
          </a:extLst>
        </p:spPr>
      </p:pic>
      <p:sp>
        <p:nvSpPr>
          <p:cNvPr id="5" name="Foliennummernplatzhalter 4"/>
          <p:cNvSpPr>
            <a:spLocks noGrp="1"/>
          </p:cNvSpPr>
          <p:nvPr>
            <p:ph type="sldNum" sz="quarter" idx="12"/>
          </p:nvPr>
        </p:nvSpPr>
        <p:spPr/>
        <p:txBody>
          <a:bodyPr/>
          <a:lstStyle/>
          <a:p>
            <a:pPr>
              <a:defRPr/>
            </a:pPr>
            <a:fld id="{4F27DF5C-249F-4548-B904-17B2A3F37F7F}" type="slidenum">
              <a:rPr lang="en-US" smtClean="0"/>
              <a:pPr>
                <a:defRPr/>
              </a:pPr>
              <a:t>18</a:t>
            </a:fld>
            <a:endParaRPr lang="en-US"/>
          </a:p>
        </p:txBody>
      </p:sp>
    </p:spTree>
    <p:extLst>
      <p:ext uri="{BB962C8B-B14F-4D97-AF65-F5344CB8AC3E}">
        <p14:creationId xmlns:p14="http://schemas.microsoft.com/office/powerpoint/2010/main" val="253140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de-DE" sz="4000" dirty="0" smtClean="0"/>
              <a:t>Sterben als Aufgabe des Gesundheitswesens</a:t>
            </a:r>
          </a:p>
        </p:txBody>
      </p:sp>
      <p:sp>
        <p:nvSpPr>
          <p:cNvPr id="181251" name="Rectangle 3"/>
          <p:cNvSpPr>
            <a:spLocks noGrp="1" noChangeArrowheads="1"/>
          </p:cNvSpPr>
          <p:nvPr>
            <p:ph idx="1"/>
          </p:nvPr>
        </p:nvSpPr>
        <p:spPr/>
        <p:txBody>
          <a:bodyPr>
            <a:normAutofit lnSpcReduction="10000"/>
          </a:bodyPr>
          <a:lstStyle/>
          <a:p>
            <a:pPr eaLnBrk="1" hangingPunct="1">
              <a:lnSpc>
                <a:spcPct val="90000"/>
              </a:lnSpc>
            </a:pPr>
            <a:r>
              <a:rPr lang="de-DE" sz="2400" dirty="0" smtClean="0"/>
              <a:t>Todesvorstellungen beeinflussen stark die Fähigkeit, den Tod anzunehmen</a:t>
            </a:r>
          </a:p>
          <a:p>
            <a:pPr eaLnBrk="1" hangingPunct="1">
              <a:lnSpc>
                <a:spcPct val="90000"/>
              </a:lnSpc>
            </a:pPr>
            <a:r>
              <a:rPr lang="de-DE" sz="2400" dirty="0" smtClean="0"/>
              <a:t>Entwicklung:</a:t>
            </a:r>
          </a:p>
          <a:p>
            <a:pPr lvl="1" eaLnBrk="1" hangingPunct="1">
              <a:lnSpc>
                <a:spcPct val="90000"/>
              </a:lnSpc>
            </a:pPr>
            <a:r>
              <a:rPr lang="de-DE" sz="2000" dirty="0" smtClean="0"/>
              <a:t>Tod wird aus unserer Gesellschaft verbannt</a:t>
            </a:r>
          </a:p>
          <a:p>
            <a:pPr lvl="1" eaLnBrk="1" hangingPunct="1">
              <a:lnSpc>
                <a:spcPct val="90000"/>
              </a:lnSpc>
            </a:pPr>
            <a:r>
              <a:rPr lang="de-DE" sz="2000" dirty="0" smtClean="0"/>
              <a:t>Religiosität nimmt mit zunehmender Todesnähe zu</a:t>
            </a:r>
          </a:p>
          <a:p>
            <a:pPr lvl="2" eaLnBrk="1" hangingPunct="1">
              <a:lnSpc>
                <a:spcPct val="90000"/>
              </a:lnSpc>
            </a:pPr>
            <a:r>
              <a:rPr lang="de-DE" sz="1800" dirty="0" smtClean="0"/>
              <a:t>„Absicherung für den Fall, dass es doch einen Gott gibt“?</a:t>
            </a:r>
          </a:p>
          <a:p>
            <a:pPr lvl="1" eaLnBrk="1" hangingPunct="1">
              <a:lnSpc>
                <a:spcPct val="90000"/>
              </a:lnSpc>
            </a:pPr>
            <a:r>
              <a:rPr lang="de-DE" sz="2000" dirty="0" smtClean="0"/>
              <a:t>Verlust des Glaubens an ein Weiterleben nach dem Tode führt zu zwanghaftem Halten am Leben </a:t>
            </a:r>
            <a:r>
              <a:rPr lang="de-DE" sz="2000" dirty="0" smtClean="0">
                <a:sym typeface="Wingdings" pitchFamily="2" charset="2"/>
              </a:rPr>
              <a:t> Lebensverlängerung um jeden Preis</a:t>
            </a:r>
          </a:p>
          <a:p>
            <a:pPr lvl="1" eaLnBrk="1" hangingPunct="1">
              <a:lnSpc>
                <a:spcPct val="90000"/>
              </a:lnSpc>
            </a:pPr>
            <a:r>
              <a:rPr lang="de-DE" sz="2000" dirty="0" smtClean="0">
                <a:sym typeface="Wingdings" pitchFamily="2" charset="2"/>
              </a:rPr>
              <a:t>Viele Menschen haben mehr Angst vor dem (qualvollen) Sterben als vor dem </a:t>
            </a:r>
            <a:r>
              <a:rPr lang="de-DE" sz="2000" dirty="0" err="1" smtClean="0">
                <a:sym typeface="Wingdings" pitchFamily="2" charset="2"/>
              </a:rPr>
              <a:t>Todsein</a:t>
            </a:r>
            <a:endParaRPr lang="de-DE" sz="2000" dirty="0" smtClean="0">
              <a:sym typeface="Wingdings" pitchFamily="2" charset="2"/>
            </a:endParaRPr>
          </a:p>
          <a:p>
            <a:pPr lvl="2" eaLnBrk="1" hangingPunct="1">
              <a:lnSpc>
                <a:spcPct val="90000"/>
              </a:lnSpc>
            </a:pPr>
            <a:r>
              <a:rPr lang="de-DE" sz="1800" dirty="0" smtClean="0">
                <a:sym typeface="Wingdings" pitchFamily="2" charset="2"/>
              </a:rPr>
              <a:t>Schmerztherapie gewinnt an Bedeutung</a:t>
            </a:r>
          </a:p>
          <a:p>
            <a:pPr eaLnBrk="1" hangingPunct="1">
              <a:lnSpc>
                <a:spcPct val="90000"/>
              </a:lnSpc>
            </a:pPr>
            <a:r>
              <a:rPr lang="de-DE" sz="2600" dirty="0" smtClean="0">
                <a:sym typeface="Wingdings" pitchFamily="2" charset="2"/>
              </a:rPr>
              <a:t>Todesvorstellungen</a:t>
            </a:r>
          </a:p>
          <a:p>
            <a:pPr lvl="1" eaLnBrk="1" hangingPunct="1">
              <a:lnSpc>
                <a:spcPct val="90000"/>
              </a:lnSpc>
            </a:pPr>
            <a:r>
              <a:rPr lang="de-DE" sz="2200" dirty="0" smtClean="0">
                <a:sym typeface="Wingdings" pitchFamily="2" charset="2"/>
              </a:rPr>
              <a:t>Religiös</a:t>
            </a:r>
          </a:p>
          <a:p>
            <a:pPr lvl="1" eaLnBrk="1" hangingPunct="1">
              <a:lnSpc>
                <a:spcPct val="90000"/>
              </a:lnSpc>
            </a:pPr>
            <a:r>
              <a:rPr lang="de-DE" sz="2200" dirty="0" smtClean="0">
                <a:sym typeface="Wingdings" pitchFamily="2" charset="2"/>
              </a:rPr>
              <a:t>Nicht-religiös</a:t>
            </a:r>
          </a:p>
          <a:p>
            <a:pPr marL="457200" lvl="1" indent="0" eaLnBrk="1" hangingPunct="1">
              <a:lnSpc>
                <a:spcPct val="90000"/>
              </a:lnSpc>
              <a:buNone/>
            </a:pPr>
            <a:endParaRPr lang="de-DE" sz="2200" dirty="0" smtClean="0">
              <a:sym typeface="Wingdings" pitchFamily="2" charset="2"/>
            </a:endParaRPr>
          </a:p>
        </p:txBody>
      </p:sp>
      <p:sp>
        <p:nvSpPr>
          <p:cNvPr id="2" name="Foliennummernplatzhalter 1"/>
          <p:cNvSpPr>
            <a:spLocks noGrp="1"/>
          </p:cNvSpPr>
          <p:nvPr>
            <p:ph type="sldNum" sz="quarter" idx="12"/>
          </p:nvPr>
        </p:nvSpPr>
        <p:spPr/>
        <p:txBody>
          <a:bodyPr/>
          <a:lstStyle/>
          <a:p>
            <a:pPr>
              <a:defRPr/>
            </a:pPr>
            <a:fld id="{61334671-58C8-4591-A1C2-26C17F4A8B27}"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smtClean="0"/>
              <a:t>Gliederung</a:t>
            </a:r>
          </a:p>
        </p:txBody>
      </p:sp>
      <p:sp>
        <p:nvSpPr>
          <p:cNvPr id="17411" name="Rectangle 3"/>
          <p:cNvSpPr>
            <a:spLocks noGrp="1" noChangeArrowheads="1"/>
          </p:cNvSpPr>
          <p:nvPr>
            <p:ph idx="1"/>
          </p:nvPr>
        </p:nvSpPr>
        <p:spPr>
          <a:xfrm>
            <a:off x="395288" y="1628775"/>
            <a:ext cx="8229600" cy="4953000"/>
          </a:xfrm>
        </p:spPr>
        <p:txBody>
          <a:bodyPr/>
          <a:lstStyle/>
          <a:p>
            <a:pPr eaLnBrk="1" hangingPunct="1">
              <a:lnSpc>
                <a:spcPct val="90000"/>
              </a:lnSpc>
              <a:buFontTx/>
              <a:buNone/>
            </a:pPr>
            <a:r>
              <a:rPr lang="de-DE" sz="2800" b="1" dirty="0" smtClean="0">
                <a:solidFill>
                  <a:srgbClr val="FF0000"/>
                </a:solidFill>
              </a:rPr>
              <a:t>1 Outputfaktoren</a:t>
            </a:r>
          </a:p>
          <a:p>
            <a:pPr lvl="1" eaLnBrk="1" hangingPunct="1">
              <a:lnSpc>
                <a:spcPct val="90000"/>
              </a:lnSpc>
              <a:buFont typeface="Tahoma" pitchFamily="34" charset="0"/>
              <a:buNone/>
            </a:pPr>
            <a:r>
              <a:rPr lang="de-DE" dirty="0"/>
              <a:t>1.1 Marketing im Gesundheitswesen</a:t>
            </a:r>
          </a:p>
          <a:p>
            <a:pPr lvl="1" eaLnBrk="1" hangingPunct="1">
              <a:lnSpc>
                <a:spcPct val="90000"/>
              </a:lnSpc>
              <a:buFont typeface="Tahoma" pitchFamily="34" charset="0"/>
              <a:buNone/>
            </a:pPr>
            <a:r>
              <a:rPr lang="de-DE" dirty="0"/>
              <a:t>1.2 Entsorgungswesen</a:t>
            </a:r>
          </a:p>
          <a:p>
            <a:pPr lvl="1" eaLnBrk="1" hangingPunct="1">
              <a:lnSpc>
                <a:spcPct val="90000"/>
              </a:lnSpc>
              <a:buFont typeface="Tahoma" pitchFamily="34" charset="0"/>
              <a:buNone/>
            </a:pPr>
            <a:r>
              <a:rPr lang="de-DE" b="1" dirty="0" smtClean="0">
                <a:solidFill>
                  <a:srgbClr val="FF0000"/>
                </a:solidFill>
              </a:rPr>
              <a:t>1.3 Ausbildungsfunktion</a:t>
            </a:r>
          </a:p>
          <a:p>
            <a:pPr lvl="1" eaLnBrk="1" hangingPunct="1">
              <a:lnSpc>
                <a:spcPct val="90000"/>
              </a:lnSpc>
              <a:buFont typeface="Tahoma" pitchFamily="34" charset="0"/>
              <a:buNone/>
            </a:pPr>
            <a:r>
              <a:rPr lang="de-DE" b="1" dirty="0" smtClean="0">
                <a:solidFill>
                  <a:srgbClr val="FF0000"/>
                </a:solidFill>
              </a:rPr>
              <a:t>1.4 Tod und Sterben</a:t>
            </a:r>
          </a:p>
          <a:p>
            <a:pPr eaLnBrk="1" hangingPunct="1">
              <a:lnSpc>
                <a:spcPct val="90000"/>
              </a:lnSpc>
              <a:buFontTx/>
              <a:buNone/>
            </a:pPr>
            <a:r>
              <a:rPr lang="de-DE" sz="2800" dirty="0" smtClean="0"/>
              <a:t>2 Betriebskybernetik</a:t>
            </a:r>
          </a:p>
          <a:p>
            <a:pPr eaLnBrk="1" hangingPunct="1">
              <a:lnSpc>
                <a:spcPct val="90000"/>
              </a:lnSpc>
              <a:buFontTx/>
              <a:buNone/>
            </a:pPr>
            <a:r>
              <a:rPr lang="de-DE" sz="2800" dirty="0" smtClean="0"/>
              <a:t>3 Logistik</a:t>
            </a:r>
          </a:p>
          <a:p>
            <a:pPr eaLnBrk="1" hangingPunct="1">
              <a:lnSpc>
                <a:spcPct val="90000"/>
              </a:lnSpc>
              <a:buFontTx/>
              <a:buNone/>
            </a:pPr>
            <a:endParaRPr lang="de-DE" sz="2800" dirty="0" smtClean="0">
              <a:solidFill>
                <a:srgbClr val="EAEAEA"/>
              </a:solidFill>
            </a:endParaRPr>
          </a:p>
          <a:p>
            <a:pPr algn="ctr" eaLnBrk="1" hangingPunct="1">
              <a:lnSpc>
                <a:spcPct val="90000"/>
              </a:lnSpc>
              <a:spcBef>
                <a:spcPct val="0"/>
              </a:spcBef>
              <a:buFontTx/>
              <a:buNone/>
            </a:pPr>
            <a:r>
              <a:rPr lang="de-DE" sz="2800" dirty="0" smtClean="0">
                <a:solidFill>
                  <a:srgbClr val="DDDDDD"/>
                </a:solidFill>
              </a:rPr>
              <a:t>	</a:t>
            </a:r>
          </a:p>
        </p:txBody>
      </p:sp>
      <p:sp>
        <p:nvSpPr>
          <p:cNvPr id="2" name="Foliennummernplatzhalter 1"/>
          <p:cNvSpPr>
            <a:spLocks noGrp="1"/>
          </p:cNvSpPr>
          <p:nvPr>
            <p:ph type="sldNum" sz="quarter" idx="12"/>
          </p:nvPr>
        </p:nvSpPr>
        <p:spPr/>
        <p:txBody>
          <a:bodyPr/>
          <a:lstStyle/>
          <a:p>
            <a:pPr>
              <a:defRPr/>
            </a:pPr>
            <a:fld id="{240A4553-386D-4E78-9028-C8D4EE9ED46D}"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de-DE" sz="4000" smtClean="0"/>
              <a:t>Konsequenzen im Krankenhausmanagement</a:t>
            </a:r>
          </a:p>
        </p:txBody>
      </p:sp>
      <p:sp>
        <p:nvSpPr>
          <p:cNvPr id="189443" name="Rectangle 3"/>
          <p:cNvSpPr>
            <a:spLocks noGrp="1" noChangeArrowheads="1"/>
          </p:cNvSpPr>
          <p:nvPr>
            <p:ph idx="1"/>
          </p:nvPr>
        </p:nvSpPr>
        <p:spPr/>
        <p:txBody>
          <a:bodyPr/>
          <a:lstStyle/>
          <a:p>
            <a:pPr eaLnBrk="1" hangingPunct="1">
              <a:lnSpc>
                <a:spcPct val="80000"/>
              </a:lnSpc>
            </a:pPr>
            <a:r>
              <a:rPr lang="de-DE" sz="2800" smtClean="0"/>
              <a:t>Sterbebegleitung</a:t>
            </a:r>
          </a:p>
          <a:p>
            <a:pPr lvl="1" eaLnBrk="1" hangingPunct="1">
              <a:lnSpc>
                <a:spcPct val="80000"/>
              </a:lnSpc>
            </a:pPr>
            <a:r>
              <a:rPr lang="de-DE" sz="2400" smtClean="0"/>
              <a:t>muss gewährleistet sein</a:t>
            </a:r>
          </a:p>
          <a:p>
            <a:pPr lvl="1" eaLnBrk="1" hangingPunct="1">
              <a:lnSpc>
                <a:spcPct val="80000"/>
              </a:lnSpc>
            </a:pPr>
            <a:r>
              <a:rPr lang="de-DE" sz="2400" smtClean="0"/>
              <a:t>ist ausgesprochen kultur- und kontextbezogen</a:t>
            </a:r>
          </a:p>
          <a:p>
            <a:pPr lvl="1" eaLnBrk="1" hangingPunct="1">
              <a:lnSpc>
                <a:spcPct val="80000"/>
              </a:lnSpc>
            </a:pPr>
            <a:r>
              <a:rPr lang="de-DE" sz="2400" smtClean="0"/>
              <a:t>erfordert geschultes Personal</a:t>
            </a:r>
          </a:p>
          <a:p>
            <a:pPr lvl="2" eaLnBrk="1" hangingPunct="1">
              <a:lnSpc>
                <a:spcPct val="80000"/>
              </a:lnSpc>
            </a:pPr>
            <a:r>
              <a:rPr lang="de-DE" sz="2000" smtClean="0"/>
              <a:t>Sterbebegleitung von Nichtreligiösen ist deutlich schwieriger</a:t>
            </a:r>
          </a:p>
          <a:p>
            <a:pPr lvl="2" eaLnBrk="1" hangingPunct="1">
              <a:lnSpc>
                <a:spcPct val="80000"/>
              </a:lnSpc>
            </a:pPr>
            <a:r>
              <a:rPr lang="de-DE" sz="2000" smtClean="0"/>
              <a:t>„Allgemeine“ Sterbebegleitung von Religiösen dürfte nicht genügen </a:t>
            </a:r>
            <a:r>
              <a:rPr lang="de-DE" sz="2000" smtClean="0">
                <a:sym typeface="Wingdings" pitchFamily="2" charset="2"/>
              </a:rPr>
              <a:t> Aufbau von Beziehungen zu verschiedenen Religionsgemeinschaften nötig</a:t>
            </a:r>
          </a:p>
          <a:p>
            <a:pPr eaLnBrk="1" hangingPunct="1">
              <a:lnSpc>
                <a:spcPct val="80000"/>
              </a:lnSpc>
            </a:pPr>
            <a:r>
              <a:rPr lang="de-DE" sz="2800" smtClean="0"/>
              <a:t>Mitteilung an Angehörige</a:t>
            </a:r>
          </a:p>
          <a:p>
            <a:pPr lvl="1" eaLnBrk="1" hangingPunct="1">
              <a:lnSpc>
                <a:spcPct val="80000"/>
              </a:lnSpc>
            </a:pPr>
            <a:r>
              <a:rPr lang="de-DE" sz="2400" smtClean="0"/>
              <a:t>Aufklärungspflicht: Arzt</a:t>
            </a:r>
          </a:p>
          <a:p>
            <a:pPr lvl="1" eaLnBrk="1" hangingPunct="1">
              <a:lnSpc>
                <a:spcPct val="80000"/>
              </a:lnSpc>
            </a:pPr>
            <a:r>
              <a:rPr lang="de-DE" sz="2400" smtClean="0"/>
              <a:t>Entscheidungen: Raum, Zeit, Schulung </a:t>
            </a:r>
          </a:p>
        </p:txBody>
      </p:sp>
      <p:sp>
        <p:nvSpPr>
          <p:cNvPr id="2" name="Foliennummernplatzhalter 1"/>
          <p:cNvSpPr>
            <a:spLocks noGrp="1"/>
          </p:cNvSpPr>
          <p:nvPr>
            <p:ph type="sldNum" sz="quarter" idx="12"/>
          </p:nvPr>
        </p:nvSpPr>
        <p:spPr/>
        <p:txBody>
          <a:bodyPr/>
          <a:lstStyle/>
          <a:p>
            <a:pPr>
              <a:defRPr/>
            </a:pPr>
            <a:fld id="{175C5188-A524-48CC-8032-4FA0FE726088}"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de-DE" sz="4000" smtClean="0"/>
              <a:t>Konsequenzen im Krankenhausmanagement</a:t>
            </a:r>
          </a:p>
        </p:txBody>
      </p:sp>
      <p:sp>
        <p:nvSpPr>
          <p:cNvPr id="190467" name="Rectangle 3"/>
          <p:cNvSpPr>
            <a:spLocks noGrp="1" noChangeArrowheads="1"/>
          </p:cNvSpPr>
          <p:nvPr>
            <p:ph idx="1"/>
          </p:nvPr>
        </p:nvSpPr>
        <p:spPr/>
        <p:txBody>
          <a:bodyPr/>
          <a:lstStyle/>
          <a:p>
            <a:pPr eaLnBrk="1" hangingPunct="1"/>
            <a:r>
              <a:rPr lang="de-DE" smtClean="0"/>
              <a:t>Abschiednehmen der Angehörigen</a:t>
            </a:r>
          </a:p>
          <a:p>
            <a:pPr lvl="1" eaLnBrk="1" hangingPunct="1"/>
            <a:r>
              <a:rPr lang="de-DE" smtClean="0"/>
              <a:t>Meditations-/Andachtsraum</a:t>
            </a:r>
          </a:p>
          <a:p>
            <a:pPr lvl="1" eaLnBrk="1" hangingPunct="1"/>
            <a:r>
              <a:rPr lang="de-DE" smtClean="0"/>
              <a:t>Abschiedsraum</a:t>
            </a:r>
          </a:p>
          <a:p>
            <a:pPr lvl="1" eaLnBrk="1" hangingPunct="1"/>
            <a:r>
              <a:rPr lang="de-DE" smtClean="0"/>
              <a:t>Trauerbegleitung </a:t>
            </a:r>
          </a:p>
          <a:p>
            <a:pPr eaLnBrk="1" hangingPunct="1"/>
            <a:r>
              <a:rPr lang="de-DE" smtClean="0"/>
              <a:t>Umgang des Personals mit Tod</a:t>
            </a:r>
          </a:p>
          <a:p>
            <a:pPr lvl="1" eaLnBrk="1" hangingPunct="1"/>
            <a:r>
              <a:rPr lang="de-DE" smtClean="0"/>
              <a:t>Schulung</a:t>
            </a:r>
          </a:p>
          <a:p>
            <a:pPr lvl="1" eaLnBrk="1" hangingPunct="1"/>
            <a:r>
              <a:rPr lang="de-DE" smtClean="0"/>
              <a:t>Psychologische / Seelsorgerliche Betreuung</a:t>
            </a:r>
          </a:p>
        </p:txBody>
      </p:sp>
      <p:sp>
        <p:nvSpPr>
          <p:cNvPr id="2" name="Foliennummernplatzhalter 1"/>
          <p:cNvSpPr>
            <a:spLocks noGrp="1"/>
          </p:cNvSpPr>
          <p:nvPr>
            <p:ph type="sldNum" sz="quarter" idx="12"/>
          </p:nvPr>
        </p:nvSpPr>
        <p:spPr/>
        <p:txBody>
          <a:bodyPr/>
          <a:lstStyle/>
          <a:p>
            <a:pPr>
              <a:defRPr/>
            </a:pPr>
            <a:fld id="{65B94C04-9B33-4C4F-85AB-18645386A734}"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de-DE" smtClean="0"/>
              <a:t>Hospizarbeit</a:t>
            </a:r>
          </a:p>
        </p:txBody>
      </p:sp>
      <p:sp>
        <p:nvSpPr>
          <p:cNvPr id="191491" name="Rectangle 3"/>
          <p:cNvSpPr>
            <a:spLocks noGrp="1" noChangeArrowheads="1"/>
          </p:cNvSpPr>
          <p:nvPr>
            <p:ph idx="1"/>
          </p:nvPr>
        </p:nvSpPr>
        <p:spPr>
          <a:xfrm>
            <a:off x="457200" y="1905000"/>
            <a:ext cx="8229600" cy="4764088"/>
          </a:xfrm>
        </p:spPr>
        <p:txBody>
          <a:bodyPr/>
          <a:lstStyle/>
          <a:p>
            <a:pPr eaLnBrk="1" hangingPunct="1">
              <a:lnSpc>
                <a:spcPct val="90000"/>
              </a:lnSpc>
            </a:pPr>
            <a:r>
              <a:rPr lang="de-DE" sz="2400" smtClean="0"/>
              <a:t>Prinzip: Schaffung eines Raumes für die letzte Phase des Lebens, in der ein möglichst würdevolles und schmerzfreies Abschiednehmen möglich ist</a:t>
            </a:r>
          </a:p>
          <a:p>
            <a:pPr eaLnBrk="1" hangingPunct="1">
              <a:lnSpc>
                <a:spcPct val="90000"/>
              </a:lnSpc>
            </a:pPr>
            <a:r>
              <a:rPr lang="de-DE" sz="2400" smtClean="0"/>
              <a:t>Elemente</a:t>
            </a:r>
          </a:p>
          <a:p>
            <a:pPr lvl="1" eaLnBrk="1" hangingPunct="1">
              <a:lnSpc>
                <a:spcPct val="90000"/>
              </a:lnSpc>
            </a:pPr>
            <a:r>
              <a:rPr lang="de-DE" sz="2000" smtClean="0"/>
              <a:t>Intensivpflege, aber nicht lebensverlängernd</a:t>
            </a:r>
          </a:p>
          <a:p>
            <a:pPr lvl="1" eaLnBrk="1" hangingPunct="1">
              <a:lnSpc>
                <a:spcPct val="90000"/>
              </a:lnSpc>
            </a:pPr>
            <a:r>
              <a:rPr lang="de-DE" sz="2000" smtClean="0"/>
              <a:t>Schmerztherapie</a:t>
            </a:r>
          </a:p>
          <a:p>
            <a:pPr lvl="1" eaLnBrk="1" hangingPunct="1">
              <a:lnSpc>
                <a:spcPct val="90000"/>
              </a:lnSpc>
            </a:pPr>
            <a:r>
              <a:rPr lang="de-DE" sz="2000" smtClean="0"/>
              <a:t>Psychologische / seelsorgerliche Betreuung</a:t>
            </a:r>
          </a:p>
          <a:p>
            <a:pPr eaLnBrk="1" hangingPunct="1">
              <a:lnSpc>
                <a:spcPct val="90000"/>
              </a:lnSpc>
            </a:pPr>
            <a:r>
              <a:rPr lang="de-DE" sz="2400" smtClean="0"/>
              <a:t>Alternative zur Euthanasie</a:t>
            </a:r>
          </a:p>
          <a:p>
            <a:pPr eaLnBrk="1" hangingPunct="1">
              <a:lnSpc>
                <a:spcPct val="90000"/>
              </a:lnSpc>
            </a:pPr>
            <a:r>
              <a:rPr lang="de-DE" sz="2400" smtClean="0"/>
              <a:t>Problem: bislang keine eigenständige Finanzierung</a:t>
            </a:r>
          </a:p>
          <a:p>
            <a:pPr lvl="1" eaLnBrk="1" hangingPunct="1">
              <a:lnSpc>
                <a:spcPct val="90000"/>
              </a:lnSpc>
            </a:pPr>
            <a:r>
              <a:rPr lang="de-DE" sz="2000" smtClean="0"/>
              <a:t>lediglich als Pflegeheime anerkannt</a:t>
            </a:r>
          </a:p>
          <a:p>
            <a:pPr lvl="1" eaLnBrk="1" hangingPunct="1">
              <a:lnSpc>
                <a:spcPct val="90000"/>
              </a:lnSpc>
            </a:pPr>
            <a:r>
              <a:rPr lang="de-DE" sz="2000" smtClean="0"/>
              <a:t>keine Finanzierung der spezifischen Leistungen</a:t>
            </a:r>
          </a:p>
          <a:p>
            <a:pPr lvl="1" eaLnBrk="1" hangingPunct="1">
              <a:lnSpc>
                <a:spcPct val="90000"/>
              </a:lnSpc>
            </a:pPr>
            <a:r>
              <a:rPr lang="de-DE" sz="2000" smtClean="0"/>
              <a:t>Folge: Träger meist Vereine</a:t>
            </a:r>
          </a:p>
        </p:txBody>
      </p:sp>
      <p:sp>
        <p:nvSpPr>
          <p:cNvPr id="2" name="Foliennummernplatzhalter 1"/>
          <p:cNvSpPr>
            <a:spLocks noGrp="1"/>
          </p:cNvSpPr>
          <p:nvPr>
            <p:ph type="sldNum" sz="quarter" idx="12"/>
          </p:nvPr>
        </p:nvSpPr>
        <p:spPr/>
        <p:txBody>
          <a:bodyPr/>
          <a:lstStyle/>
          <a:p>
            <a:pPr>
              <a:defRPr/>
            </a:pPr>
            <a:fld id="{1CBDBE4B-F03D-48BD-92FC-CA835F3B2045}"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de-DE" smtClean="0"/>
              <a:t>Exkurs: Schuld und Versagen</a:t>
            </a:r>
          </a:p>
        </p:txBody>
      </p:sp>
      <p:sp>
        <p:nvSpPr>
          <p:cNvPr id="192515" name="Rectangle 3"/>
          <p:cNvSpPr>
            <a:spLocks noGrp="1" noChangeArrowheads="1"/>
          </p:cNvSpPr>
          <p:nvPr>
            <p:ph idx="1"/>
          </p:nvPr>
        </p:nvSpPr>
        <p:spPr/>
        <p:txBody>
          <a:bodyPr/>
          <a:lstStyle/>
          <a:p>
            <a:pPr eaLnBrk="1" hangingPunct="1">
              <a:lnSpc>
                <a:spcPct val="90000"/>
              </a:lnSpc>
            </a:pPr>
            <a:r>
              <a:rPr lang="de-DE" smtClean="0"/>
              <a:t>Grundsatz: Mitarbeiter werden in ihrer Arbeit immer wieder schuldig und versagen. Wie gehen sie und wie geht ein Arbeitgeber damit um?</a:t>
            </a:r>
          </a:p>
          <a:p>
            <a:pPr eaLnBrk="1" hangingPunct="1">
              <a:lnSpc>
                <a:spcPct val="90000"/>
              </a:lnSpc>
            </a:pPr>
            <a:r>
              <a:rPr lang="de-DE" smtClean="0"/>
              <a:t>Ansatzpunkte</a:t>
            </a:r>
          </a:p>
          <a:p>
            <a:pPr lvl="1" eaLnBrk="1" hangingPunct="1">
              <a:lnSpc>
                <a:spcPct val="90000"/>
              </a:lnSpc>
            </a:pPr>
            <a:r>
              <a:rPr lang="de-DE" smtClean="0"/>
              <a:t>Ignorieren und Verdrängung</a:t>
            </a:r>
          </a:p>
          <a:p>
            <a:pPr lvl="1" eaLnBrk="1" hangingPunct="1">
              <a:lnSpc>
                <a:spcPct val="90000"/>
              </a:lnSpc>
            </a:pPr>
            <a:r>
              <a:rPr lang="de-DE" smtClean="0"/>
              <a:t>Psychologische Begleitung</a:t>
            </a:r>
          </a:p>
          <a:p>
            <a:pPr lvl="1" eaLnBrk="1" hangingPunct="1">
              <a:lnSpc>
                <a:spcPct val="90000"/>
              </a:lnSpc>
            </a:pPr>
            <a:r>
              <a:rPr lang="de-DE" smtClean="0"/>
              <a:t>„Entschuldung“ - Vergebung</a:t>
            </a:r>
          </a:p>
        </p:txBody>
      </p:sp>
      <p:sp>
        <p:nvSpPr>
          <p:cNvPr id="2" name="Foliennummernplatzhalter 1"/>
          <p:cNvSpPr>
            <a:spLocks noGrp="1"/>
          </p:cNvSpPr>
          <p:nvPr>
            <p:ph type="sldNum" sz="quarter" idx="12"/>
          </p:nvPr>
        </p:nvSpPr>
        <p:spPr/>
        <p:txBody>
          <a:bodyPr/>
          <a:lstStyle/>
          <a:p>
            <a:pPr>
              <a:defRPr/>
            </a:pPr>
            <a:fld id="{67C304ED-D023-428A-AA29-CD63CD7C3215}"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smtClean="0"/>
              <a:t>Gliederung</a:t>
            </a:r>
          </a:p>
        </p:txBody>
      </p:sp>
      <p:sp>
        <p:nvSpPr>
          <p:cNvPr id="17411" name="Rectangle 3"/>
          <p:cNvSpPr>
            <a:spLocks noGrp="1" noChangeArrowheads="1"/>
          </p:cNvSpPr>
          <p:nvPr>
            <p:ph idx="1"/>
          </p:nvPr>
        </p:nvSpPr>
        <p:spPr>
          <a:xfrm>
            <a:off x="395288" y="1628775"/>
            <a:ext cx="8229600" cy="4953000"/>
          </a:xfrm>
        </p:spPr>
        <p:txBody>
          <a:bodyPr/>
          <a:lstStyle/>
          <a:p>
            <a:pPr eaLnBrk="1" hangingPunct="1">
              <a:lnSpc>
                <a:spcPct val="90000"/>
              </a:lnSpc>
              <a:buFontTx/>
              <a:buNone/>
            </a:pPr>
            <a:r>
              <a:rPr lang="de-DE" sz="2800" b="1" dirty="0" smtClean="0">
                <a:solidFill>
                  <a:srgbClr val="FF0000"/>
                </a:solidFill>
              </a:rPr>
              <a:t>1 Outputfaktoren</a:t>
            </a:r>
          </a:p>
          <a:p>
            <a:pPr lvl="1" eaLnBrk="1" hangingPunct="1">
              <a:lnSpc>
                <a:spcPct val="90000"/>
              </a:lnSpc>
              <a:buFont typeface="Tahoma" pitchFamily="34" charset="0"/>
              <a:buNone/>
            </a:pPr>
            <a:r>
              <a:rPr lang="de-DE" dirty="0"/>
              <a:t>1.1 Marketing im Gesundheitswesen</a:t>
            </a:r>
          </a:p>
          <a:p>
            <a:pPr lvl="1" eaLnBrk="1" hangingPunct="1">
              <a:lnSpc>
                <a:spcPct val="90000"/>
              </a:lnSpc>
              <a:buFont typeface="Tahoma" pitchFamily="34" charset="0"/>
              <a:buNone/>
            </a:pPr>
            <a:r>
              <a:rPr lang="de-DE" dirty="0"/>
              <a:t>1.2 Entsorgungswesen</a:t>
            </a:r>
          </a:p>
          <a:p>
            <a:pPr lvl="1" eaLnBrk="1" hangingPunct="1">
              <a:lnSpc>
                <a:spcPct val="90000"/>
              </a:lnSpc>
              <a:buFont typeface="Tahoma" pitchFamily="34" charset="0"/>
              <a:buNone/>
            </a:pPr>
            <a:r>
              <a:rPr lang="de-DE" b="1" dirty="0" smtClean="0">
                <a:solidFill>
                  <a:srgbClr val="FF0000"/>
                </a:solidFill>
              </a:rPr>
              <a:t>1.3 Ausbildungsfunktion</a:t>
            </a:r>
          </a:p>
          <a:p>
            <a:pPr lvl="1" eaLnBrk="1" hangingPunct="1">
              <a:lnSpc>
                <a:spcPct val="90000"/>
              </a:lnSpc>
              <a:buFont typeface="Tahoma" pitchFamily="34" charset="0"/>
              <a:buNone/>
            </a:pPr>
            <a:r>
              <a:rPr lang="de-DE" b="1" dirty="0" smtClean="0">
                <a:solidFill>
                  <a:srgbClr val="FF0000"/>
                </a:solidFill>
              </a:rPr>
              <a:t>1.4 Tod und Sterben</a:t>
            </a:r>
          </a:p>
          <a:p>
            <a:pPr eaLnBrk="1" hangingPunct="1">
              <a:lnSpc>
                <a:spcPct val="90000"/>
              </a:lnSpc>
              <a:buFontTx/>
              <a:buNone/>
            </a:pPr>
            <a:r>
              <a:rPr lang="de-DE" sz="2800" dirty="0" smtClean="0"/>
              <a:t>2 Betriebskybernetik</a:t>
            </a:r>
          </a:p>
          <a:p>
            <a:pPr eaLnBrk="1" hangingPunct="1">
              <a:lnSpc>
                <a:spcPct val="90000"/>
              </a:lnSpc>
              <a:buFontTx/>
              <a:buNone/>
            </a:pPr>
            <a:r>
              <a:rPr lang="de-DE" sz="2800" dirty="0" smtClean="0"/>
              <a:t>3 Logistik</a:t>
            </a:r>
          </a:p>
          <a:p>
            <a:pPr eaLnBrk="1" hangingPunct="1">
              <a:lnSpc>
                <a:spcPct val="90000"/>
              </a:lnSpc>
              <a:buFontTx/>
              <a:buNone/>
            </a:pPr>
            <a:endParaRPr lang="de-DE" sz="2800" dirty="0" smtClean="0">
              <a:solidFill>
                <a:srgbClr val="EAEAEA"/>
              </a:solidFill>
            </a:endParaRPr>
          </a:p>
          <a:p>
            <a:pPr algn="ctr" eaLnBrk="1" hangingPunct="1">
              <a:lnSpc>
                <a:spcPct val="90000"/>
              </a:lnSpc>
              <a:spcBef>
                <a:spcPct val="0"/>
              </a:spcBef>
              <a:buFontTx/>
              <a:buNone/>
            </a:pPr>
            <a:r>
              <a:rPr lang="de-DE" sz="2800" dirty="0" smtClean="0">
                <a:solidFill>
                  <a:srgbClr val="DDDDDD"/>
                </a:solidFill>
              </a:rPr>
              <a:t>	</a:t>
            </a:r>
          </a:p>
        </p:txBody>
      </p:sp>
      <p:sp>
        <p:nvSpPr>
          <p:cNvPr id="2" name="Foliennummernplatzhalter 1"/>
          <p:cNvSpPr>
            <a:spLocks noGrp="1"/>
          </p:cNvSpPr>
          <p:nvPr>
            <p:ph type="sldNum" sz="quarter" idx="12"/>
          </p:nvPr>
        </p:nvSpPr>
        <p:spPr/>
        <p:txBody>
          <a:bodyPr/>
          <a:lstStyle/>
          <a:p>
            <a:pPr>
              <a:defRPr/>
            </a:pPr>
            <a:fld id="{240A4553-386D-4E78-9028-C8D4EE9ED46D}" type="slidenum">
              <a:rPr lang="en-US" smtClean="0"/>
              <a:pPr>
                <a:defRPr/>
              </a:pPr>
              <a:t>24</a:t>
            </a:fld>
            <a:endParaRPr lang="en-US"/>
          </a:p>
        </p:txBody>
      </p:sp>
    </p:spTree>
    <p:extLst>
      <p:ext uri="{BB962C8B-B14F-4D97-AF65-F5344CB8AC3E}">
        <p14:creationId xmlns:p14="http://schemas.microsoft.com/office/powerpoint/2010/main" val="3693918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de-DE" smtClean="0"/>
              <a:t>1.3 Ausbildungsfunktion</a:t>
            </a:r>
          </a:p>
        </p:txBody>
      </p:sp>
      <p:sp>
        <p:nvSpPr>
          <p:cNvPr id="164867" name="Rectangle 3"/>
          <p:cNvSpPr>
            <a:spLocks noGrp="1" noChangeArrowheads="1"/>
          </p:cNvSpPr>
          <p:nvPr>
            <p:ph idx="1"/>
          </p:nvPr>
        </p:nvSpPr>
        <p:spPr/>
        <p:txBody>
          <a:bodyPr/>
          <a:lstStyle/>
          <a:p>
            <a:pPr eaLnBrk="1" hangingPunct="1">
              <a:lnSpc>
                <a:spcPct val="90000"/>
              </a:lnSpc>
            </a:pPr>
            <a:r>
              <a:rPr lang="de-DE" sz="2800" smtClean="0"/>
              <a:t>Grundsatz: die Aus- und Weiterbildung von Mitarbeitern ist ein wichtiger Output der Einrichtungen des Gesundheitswesen</a:t>
            </a:r>
          </a:p>
          <a:p>
            <a:pPr eaLnBrk="1" hangingPunct="1">
              <a:lnSpc>
                <a:spcPct val="90000"/>
              </a:lnSpc>
            </a:pPr>
            <a:r>
              <a:rPr lang="de-DE" sz="2800" smtClean="0"/>
              <a:t>Nebenleistung, eng mit Hauptleistung verknüpft = Kuppelprodukt</a:t>
            </a:r>
          </a:p>
          <a:p>
            <a:pPr eaLnBrk="1" hangingPunct="1">
              <a:lnSpc>
                <a:spcPct val="90000"/>
              </a:lnSpc>
            </a:pPr>
            <a:endParaRPr lang="de-DE" sz="2800" smtClean="0"/>
          </a:p>
        </p:txBody>
      </p:sp>
      <p:sp>
        <p:nvSpPr>
          <p:cNvPr id="2" name="Foliennummernplatzhalter 1"/>
          <p:cNvSpPr>
            <a:spLocks noGrp="1"/>
          </p:cNvSpPr>
          <p:nvPr>
            <p:ph type="sldNum" sz="quarter" idx="12"/>
          </p:nvPr>
        </p:nvSpPr>
        <p:spPr/>
        <p:txBody>
          <a:bodyPr/>
          <a:lstStyle/>
          <a:p>
            <a:pPr>
              <a:defRPr/>
            </a:pPr>
            <a:fld id="{EF1AF99B-4B7E-4A6B-8973-DC5B3D9C96B7}"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68313" y="0"/>
            <a:ext cx="8229600" cy="1384300"/>
          </a:xfrm>
        </p:spPr>
        <p:txBody>
          <a:bodyPr/>
          <a:lstStyle/>
          <a:p>
            <a:pPr eaLnBrk="1" hangingPunct="1"/>
            <a:r>
              <a:rPr lang="de-DE" sz="2800" smtClean="0"/>
              <a:t>Mit den Krankenhäusern notwendigerweise verbundene Ausbildungsstätten laut KHG § 2</a:t>
            </a:r>
          </a:p>
        </p:txBody>
      </p:sp>
      <p:sp>
        <p:nvSpPr>
          <p:cNvPr id="165891" name="Rectangle 3"/>
          <p:cNvSpPr>
            <a:spLocks noGrp="1" noChangeArrowheads="1"/>
          </p:cNvSpPr>
          <p:nvPr>
            <p:ph idx="1"/>
          </p:nvPr>
        </p:nvSpPr>
        <p:spPr>
          <a:xfrm>
            <a:off x="457200" y="1268413"/>
            <a:ext cx="8229600" cy="5329237"/>
          </a:xfrm>
        </p:spPr>
        <p:txBody>
          <a:bodyPr/>
          <a:lstStyle/>
          <a:p>
            <a:pPr eaLnBrk="1" hangingPunct="1">
              <a:lnSpc>
                <a:spcPct val="80000"/>
              </a:lnSpc>
            </a:pPr>
            <a:endParaRPr lang="de-DE" sz="1800" smtClean="0"/>
          </a:p>
          <a:p>
            <a:pPr eaLnBrk="1" hangingPunct="1">
              <a:lnSpc>
                <a:spcPct val="80000"/>
              </a:lnSpc>
            </a:pPr>
            <a:r>
              <a:rPr lang="de-DE" sz="1800" smtClean="0"/>
              <a:t>Ergotherapeut, Ergotherapeutin,</a:t>
            </a:r>
          </a:p>
          <a:p>
            <a:pPr eaLnBrk="1" hangingPunct="1">
              <a:lnSpc>
                <a:spcPct val="80000"/>
              </a:lnSpc>
            </a:pPr>
            <a:r>
              <a:rPr lang="de-DE" sz="1800" smtClean="0"/>
              <a:t>Diätassistent, Diätassistentin,</a:t>
            </a:r>
          </a:p>
          <a:p>
            <a:pPr eaLnBrk="1" hangingPunct="1">
              <a:lnSpc>
                <a:spcPct val="80000"/>
              </a:lnSpc>
            </a:pPr>
            <a:r>
              <a:rPr lang="de-DE" sz="1800" smtClean="0"/>
              <a:t>Hebamme, Entbindungspfleger, Wochenpflegerin,</a:t>
            </a:r>
          </a:p>
          <a:p>
            <a:pPr eaLnBrk="1" hangingPunct="1">
              <a:lnSpc>
                <a:spcPct val="80000"/>
              </a:lnSpc>
            </a:pPr>
            <a:r>
              <a:rPr lang="de-DE" sz="1800" smtClean="0"/>
              <a:t>Krankengymnast, Krankengymnastin, Physiotherapeut, Physiotherapeutin</a:t>
            </a:r>
          </a:p>
          <a:p>
            <a:pPr eaLnBrk="1" hangingPunct="1">
              <a:lnSpc>
                <a:spcPct val="80000"/>
              </a:lnSpc>
            </a:pPr>
            <a:r>
              <a:rPr lang="de-DE" sz="1800" smtClean="0"/>
              <a:t>Gesundheits- und Krankenpflegerin, Gesundheits- und Krankenpfleger,</a:t>
            </a:r>
          </a:p>
          <a:p>
            <a:pPr eaLnBrk="1" hangingPunct="1">
              <a:lnSpc>
                <a:spcPct val="80000"/>
              </a:lnSpc>
            </a:pPr>
            <a:r>
              <a:rPr lang="de-DE" sz="1800" smtClean="0"/>
              <a:t>Gesundheits- und Kinderkrankenpflegerin, Gesundheits- und Kinderkrankenpfleger,</a:t>
            </a:r>
          </a:p>
          <a:p>
            <a:pPr eaLnBrk="1" hangingPunct="1">
              <a:lnSpc>
                <a:spcPct val="80000"/>
              </a:lnSpc>
            </a:pPr>
            <a:r>
              <a:rPr lang="de-DE" sz="1800" smtClean="0"/>
              <a:t>Krankenpflegehelferin, Krankenpflegehelfer,</a:t>
            </a:r>
          </a:p>
          <a:p>
            <a:pPr eaLnBrk="1" hangingPunct="1">
              <a:lnSpc>
                <a:spcPct val="80000"/>
              </a:lnSpc>
            </a:pPr>
            <a:r>
              <a:rPr lang="de-DE" sz="1800" smtClean="0"/>
              <a:t>medizinisch-technischer Laboratoriumsassistent, medizinisch-technische Laboratoriumsassistentin,</a:t>
            </a:r>
          </a:p>
          <a:p>
            <a:pPr eaLnBrk="1" hangingPunct="1">
              <a:lnSpc>
                <a:spcPct val="80000"/>
              </a:lnSpc>
            </a:pPr>
            <a:r>
              <a:rPr lang="de-DE" sz="1800" smtClean="0"/>
              <a:t>medizinisch-technischer Radiologieassistent, medizinisch-technische Radiologieassistentin,</a:t>
            </a:r>
          </a:p>
          <a:p>
            <a:pPr eaLnBrk="1" hangingPunct="1">
              <a:lnSpc>
                <a:spcPct val="80000"/>
              </a:lnSpc>
            </a:pPr>
            <a:r>
              <a:rPr lang="de-DE" sz="1800" smtClean="0"/>
              <a:t>Logopäde, Logopädin,</a:t>
            </a:r>
          </a:p>
          <a:p>
            <a:pPr eaLnBrk="1" hangingPunct="1">
              <a:lnSpc>
                <a:spcPct val="80000"/>
              </a:lnSpc>
            </a:pPr>
            <a:r>
              <a:rPr lang="de-DE" sz="1800" smtClean="0"/>
              <a:t>Orthoptist, Orthoptistin („Augentechniker“)</a:t>
            </a:r>
          </a:p>
          <a:p>
            <a:pPr eaLnBrk="1" hangingPunct="1">
              <a:lnSpc>
                <a:spcPct val="80000"/>
              </a:lnSpc>
            </a:pPr>
            <a:r>
              <a:rPr lang="de-DE" sz="1800" smtClean="0"/>
              <a:t>medizinisch-technischer Assistent für Funktionsdiagnostik, medizinisch-technische Assistentin für Funktionsdiagnostik</a:t>
            </a:r>
          </a:p>
        </p:txBody>
      </p:sp>
      <p:sp>
        <p:nvSpPr>
          <p:cNvPr id="2" name="Foliennummernplatzhalter 1"/>
          <p:cNvSpPr>
            <a:spLocks noGrp="1"/>
          </p:cNvSpPr>
          <p:nvPr>
            <p:ph type="sldNum" sz="quarter" idx="12"/>
          </p:nvPr>
        </p:nvSpPr>
        <p:spPr/>
        <p:txBody>
          <a:bodyPr/>
          <a:lstStyle/>
          <a:p>
            <a:pPr>
              <a:defRPr/>
            </a:pPr>
            <a:fld id="{5303C4EB-A640-4613-932D-641707A9EEBC}"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el 1"/>
          <p:cNvSpPr>
            <a:spLocks noGrp="1"/>
          </p:cNvSpPr>
          <p:nvPr>
            <p:ph type="title"/>
          </p:nvPr>
        </p:nvSpPr>
        <p:spPr/>
        <p:txBody>
          <a:bodyPr/>
          <a:lstStyle/>
          <a:p>
            <a:r>
              <a:rPr lang="de-DE" smtClean="0"/>
              <a:t>Probleme von Ausbildungsplätzen im KH</a:t>
            </a:r>
          </a:p>
        </p:txBody>
      </p:sp>
      <p:sp>
        <p:nvSpPr>
          <p:cNvPr id="166915" name="Inhaltsplatzhalter 2"/>
          <p:cNvSpPr>
            <a:spLocks noGrp="1"/>
          </p:cNvSpPr>
          <p:nvPr>
            <p:ph idx="1"/>
          </p:nvPr>
        </p:nvSpPr>
        <p:spPr/>
        <p:txBody>
          <a:bodyPr/>
          <a:lstStyle/>
          <a:p>
            <a:r>
              <a:rPr lang="de-DE" dirty="0" smtClean="0"/>
              <a:t>geringes Sozialprestige</a:t>
            </a:r>
          </a:p>
          <a:p>
            <a:r>
              <a:rPr lang="de-DE" dirty="0" smtClean="0"/>
              <a:t>geringe Nachfrage nach Ausbildungsplätzen</a:t>
            </a:r>
          </a:p>
          <a:p>
            <a:r>
              <a:rPr lang="de-DE" dirty="0" smtClean="0"/>
              <a:t>Folge: Fachkräftemangel oder „Notstand“</a:t>
            </a:r>
          </a:p>
          <a:p>
            <a:r>
              <a:rPr lang="de-DE" dirty="0" smtClean="0">
                <a:sym typeface="Wingdings" pitchFamily="2" charset="2"/>
              </a:rPr>
              <a:t>Akademisierung der Pflege, Physiotherapie, Logopädie, Ergotherapie </a:t>
            </a:r>
            <a:endParaRPr lang="de-DE" dirty="0" smtClean="0"/>
          </a:p>
        </p:txBody>
      </p:sp>
      <p:sp>
        <p:nvSpPr>
          <p:cNvPr id="4" name="Foliennummernplatzhalter 3"/>
          <p:cNvSpPr>
            <a:spLocks noGrp="1"/>
          </p:cNvSpPr>
          <p:nvPr>
            <p:ph type="sldNum" sz="quarter" idx="12"/>
          </p:nvPr>
        </p:nvSpPr>
        <p:spPr/>
        <p:txBody>
          <a:bodyPr/>
          <a:lstStyle/>
          <a:p>
            <a:pPr>
              <a:defRPr/>
            </a:pPr>
            <a:fld id="{411C6493-9641-4145-8C07-932896A51D2B}"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el 1"/>
          <p:cNvSpPr>
            <a:spLocks noGrp="1"/>
          </p:cNvSpPr>
          <p:nvPr>
            <p:ph type="title"/>
          </p:nvPr>
        </p:nvSpPr>
        <p:spPr/>
        <p:txBody>
          <a:bodyPr/>
          <a:lstStyle/>
          <a:p>
            <a:r>
              <a:rPr lang="de-DE" smtClean="0"/>
              <a:t>Finanzierung der Ausbildung im KH</a:t>
            </a:r>
          </a:p>
        </p:txBody>
      </p:sp>
      <p:sp>
        <p:nvSpPr>
          <p:cNvPr id="167939" name="Inhaltsplatzhalter 2"/>
          <p:cNvSpPr>
            <a:spLocks noGrp="1"/>
          </p:cNvSpPr>
          <p:nvPr>
            <p:ph idx="1"/>
          </p:nvPr>
        </p:nvSpPr>
        <p:spPr/>
        <p:txBody>
          <a:bodyPr/>
          <a:lstStyle/>
          <a:p>
            <a:r>
              <a:rPr lang="de-DE" sz="2800" smtClean="0"/>
              <a:t>Grundlage: §17a KHG</a:t>
            </a:r>
          </a:p>
          <a:p>
            <a:r>
              <a:rPr lang="de-DE" sz="2800" b="1" smtClean="0"/>
              <a:t>Bis 2005: </a:t>
            </a:r>
            <a:r>
              <a:rPr lang="de-DE" sz="2800" smtClean="0"/>
              <a:t>Kosten der Ausbildungsstätten u. -vergütung im Pflegesatz zu berücksichtigen</a:t>
            </a:r>
          </a:p>
          <a:p>
            <a:r>
              <a:rPr lang="de-DE" sz="2800" b="1" smtClean="0"/>
              <a:t>Nach Einführung der DRG: </a:t>
            </a:r>
            <a:r>
              <a:rPr lang="de-DE" sz="2800" smtClean="0"/>
              <a:t>pauschalisierter Zuschlag je Fall für alle KH einheitlich </a:t>
            </a:r>
            <a:r>
              <a:rPr lang="de-DE" sz="2800" smtClean="0">
                <a:sym typeface="Wingdings" pitchFamily="2" charset="2"/>
              </a:rPr>
              <a:t> Ausgleichsfond bei Landeskrankenhausgesellschaft  Auszahlung an ausbildende KH (Grundsatz d. Fairness!)</a:t>
            </a:r>
            <a:endParaRPr lang="de-DE" sz="2800" smtClean="0"/>
          </a:p>
        </p:txBody>
      </p:sp>
      <p:sp>
        <p:nvSpPr>
          <p:cNvPr id="4" name="Foliennummernplatzhalter 3"/>
          <p:cNvSpPr>
            <a:spLocks noGrp="1"/>
          </p:cNvSpPr>
          <p:nvPr>
            <p:ph type="sldNum" sz="quarter" idx="12"/>
          </p:nvPr>
        </p:nvSpPr>
        <p:spPr/>
        <p:txBody>
          <a:bodyPr/>
          <a:lstStyle/>
          <a:p>
            <a:pPr>
              <a:defRPr/>
            </a:pPr>
            <a:fld id="{CDEE78D2-240D-4815-9CDF-B6D604CBE83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de-DE" smtClean="0"/>
              <a:t>Finanzierung nach § 17a KHG</a:t>
            </a:r>
          </a:p>
        </p:txBody>
      </p:sp>
      <p:sp>
        <p:nvSpPr>
          <p:cNvPr id="168963" name="Rectangle 3"/>
          <p:cNvSpPr>
            <a:spLocks noGrp="1" noChangeArrowheads="1"/>
          </p:cNvSpPr>
          <p:nvPr>
            <p:ph idx="1"/>
          </p:nvPr>
        </p:nvSpPr>
        <p:spPr>
          <a:xfrm>
            <a:off x="457200" y="1905000"/>
            <a:ext cx="8229600" cy="4692650"/>
          </a:xfrm>
        </p:spPr>
        <p:txBody>
          <a:bodyPr/>
          <a:lstStyle/>
          <a:p>
            <a:pPr eaLnBrk="1" hangingPunct="1">
              <a:lnSpc>
                <a:spcPct val="90000"/>
              </a:lnSpc>
            </a:pPr>
            <a:r>
              <a:rPr lang="de-DE" sz="2400" smtClean="0"/>
              <a:t>(1) Die Kosten der in § 2 Nr. 1a genannten Ausbildungsstätten und der Ausbildungsvergütung sind im Pflegesatz zu berücksichtigen, soweit diese Kosten nicht nach anderen Vorschriften aufzubringen sind. Bei der Ermittlung der berücksichtigungsfähigen Ausbildungsvergütung sind Personen, die in der Krankenpflege oder Kinderkrankenpflege ausgebildet werden, im Verhältnis 7 zu 1 auf die Stelle einer in diesen Berufen voll ausgebildeten Person anzurechnen; ab dem 1. Januar 2005 gilt das Verhältnis 9,5 zu 1. Personen, die in der Krankenpflegehilfe ausgebildet werden, sind im Verhältnis 6 zu 1 auf die Stelle einer voll ausgebildeten Person nach Satz 2 anzurechnen. </a:t>
            </a:r>
          </a:p>
        </p:txBody>
      </p:sp>
      <p:sp>
        <p:nvSpPr>
          <p:cNvPr id="2" name="Foliennummernplatzhalter 1"/>
          <p:cNvSpPr>
            <a:spLocks noGrp="1"/>
          </p:cNvSpPr>
          <p:nvPr>
            <p:ph type="sldNum" sz="quarter" idx="12"/>
          </p:nvPr>
        </p:nvSpPr>
        <p:spPr/>
        <p:txBody>
          <a:bodyPr/>
          <a:lstStyle/>
          <a:p>
            <a:pPr>
              <a:defRPr/>
            </a:pPr>
            <a:fld id="{55324E50-53D3-4915-9E5C-9DE6A8E3B0EA}"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7638"/>
          </a:xfrm>
        </p:spPr>
        <p:txBody>
          <a:bodyPr/>
          <a:lstStyle/>
          <a:p>
            <a:r>
              <a:rPr lang="de-DE" dirty="0" smtClean="0"/>
              <a:t>Regelung bis 2005</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4F27DF5C-249F-4548-B904-17B2A3F37F7F}" type="slidenum">
              <a:rPr lang="en-US" smtClean="0"/>
              <a:pPr>
                <a:defRPr/>
              </a:pPr>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55997777"/>
              </p:ext>
            </p:extLst>
          </p:nvPr>
        </p:nvGraphicFramePr>
        <p:xfrm>
          <a:off x="141718" y="980069"/>
          <a:ext cx="9036495" cy="5766224"/>
        </p:xfrm>
        <a:graphic>
          <a:graphicData uri="http://schemas.openxmlformats.org/presentationml/2006/ole">
            <mc:AlternateContent xmlns:mc="http://schemas.openxmlformats.org/markup-compatibility/2006">
              <mc:Choice xmlns:v="urn:schemas-microsoft-com:vml" Requires="v">
                <p:oleObj spid="_x0000_s127003" name="Picture" r:id="rId3" imgW="8641080" imgH="5512320" progId="Word.Picture.8">
                  <p:embed/>
                </p:oleObj>
              </mc:Choice>
              <mc:Fallback>
                <p:oleObj name="Picture" r:id="rId3" imgW="8641080" imgH="5512320" progId="Word.Picture.8">
                  <p:embed/>
                  <p:pic>
                    <p:nvPicPr>
                      <p:cNvPr id="0" name=""/>
                      <p:cNvPicPr>
                        <a:picLocks noChangeAspect="1" noChangeArrowheads="1"/>
                      </p:cNvPicPr>
                      <p:nvPr/>
                    </p:nvPicPr>
                    <p:blipFill>
                      <a:blip r:embed="rId4"/>
                      <a:srcRect/>
                      <a:stretch>
                        <a:fillRect/>
                      </a:stretch>
                    </p:blipFill>
                    <p:spPr bwMode="auto">
                      <a:xfrm>
                        <a:off x="141718" y="980069"/>
                        <a:ext cx="9036495" cy="5766224"/>
                      </a:xfrm>
                      <a:prstGeom prst="rect">
                        <a:avLst/>
                      </a:prstGeom>
                      <a:solidFill>
                        <a:schemeClr val="bg1"/>
                      </a:solidFill>
                      <a:ln>
                        <a:noFill/>
                      </a:ln>
                      <a:extLst/>
                    </p:spPr>
                  </p:pic>
                </p:oleObj>
              </mc:Fallback>
            </mc:AlternateContent>
          </a:graphicData>
        </a:graphic>
      </p:graphicFrame>
    </p:spTree>
    <p:extLst>
      <p:ext uri="{BB962C8B-B14F-4D97-AF65-F5344CB8AC3E}">
        <p14:creationId xmlns:p14="http://schemas.microsoft.com/office/powerpoint/2010/main" val="1251348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68313" y="0"/>
            <a:ext cx="8229600" cy="908050"/>
          </a:xfrm>
        </p:spPr>
        <p:txBody>
          <a:bodyPr/>
          <a:lstStyle/>
          <a:p>
            <a:pPr eaLnBrk="1" hangingPunct="1"/>
            <a:r>
              <a:rPr lang="de-DE" smtClean="0"/>
              <a:t>Finanzierung nach § 17a KHG</a:t>
            </a:r>
          </a:p>
        </p:txBody>
      </p:sp>
      <p:sp>
        <p:nvSpPr>
          <p:cNvPr id="169987" name="Rectangle 3"/>
          <p:cNvSpPr>
            <a:spLocks noGrp="1" noChangeArrowheads="1"/>
          </p:cNvSpPr>
          <p:nvPr>
            <p:ph idx="1"/>
          </p:nvPr>
        </p:nvSpPr>
        <p:spPr>
          <a:xfrm>
            <a:off x="457200" y="1268760"/>
            <a:ext cx="8229600" cy="4824536"/>
          </a:xfrm>
        </p:spPr>
        <p:txBody>
          <a:bodyPr>
            <a:normAutofit fontScale="62500" lnSpcReduction="20000"/>
          </a:bodyPr>
          <a:lstStyle/>
          <a:p>
            <a:pPr eaLnBrk="1" hangingPunct="1">
              <a:lnSpc>
                <a:spcPct val="120000"/>
              </a:lnSpc>
            </a:pPr>
            <a:r>
              <a:rPr lang="de-DE" dirty="0"/>
              <a:t>(2) Die Kosten nach Absatz 1 werden ab dem 1. Januar 2005 pauschaliert über einen Zuschlag je Fall nach § </a:t>
            </a:r>
            <a:r>
              <a:rPr lang="de-DE" dirty="0" err="1"/>
              <a:t>17b</a:t>
            </a:r>
            <a:r>
              <a:rPr lang="de-DE" dirty="0"/>
              <a:t> Abs. 1 Satz 4, den alle Krankenhäuser im Land einheitlich erheben, finanziert. Die Kosten der Ausbildungsvergütung sind nur insoweit zu berücksichtigen, als sie die Kosten der nach Absatz 1 Satz 2 und 3 anzurechnenden Stellen übersteigen. </a:t>
            </a:r>
          </a:p>
          <a:p>
            <a:pPr eaLnBrk="1" hangingPunct="1">
              <a:lnSpc>
                <a:spcPct val="120000"/>
              </a:lnSpc>
            </a:pPr>
            <a:r>
              <a:rPr lang="de-DE" dirty="0"/>
              <a:t>5) Der Zuschlag nach Absatz 4 Satz 1 Nr. 2 wird von allen Krankenhäusern erhoben und an die Landeskrankenhausgesellschaft des jeweiligen Landes als Ausgleichsstelle abgeführt. Die Landeskrankenhausgesellschaft errichtet einen Ausgleichsfonds, der von ihr treuhänderisch verwaltet wird. Die Summe aller Zuschläge nach Satz 1 bildet die Höhe des Ausgleichsfonds. Die Landeskrankenhausgesellschaften zahlen an die Krankenhäuser die diesen nach Absatz 3 Satz 1 zustehenden Beträge zur pauschalierten Finanzierung der Ausbildungskosten.</a:t>
            </a:r>
          </a:p>
          <a:p>
            <a:pPr eaLnBrk="1" hangingPunct="1">
              <a:lnSpc>
                <a:spcPct val="120000"/>
              </a:lnSpc>
            </a:pPr>
            <a:endParaRPr lang="de-DE" dirty="0"/>
          </a:p>
        </p:txBody>
      </p:sp>
      <p:sp>
        <p:nvSpPr>
          <p:cNvPr id="2" name="Foliennummernplatzhalter 1"/>
          <p:cNvSpPr>
            <a:spLocks noGrp="1"/>
          </p:cNvSpPr>
          <p:nvPr>
            <p:ph type="sldNum" sz="quarter" idx="12"/>
          </p:nvPr>
        </p:nvSpPr>
        <p:spPr/>
        <p:txBody>
          <a:bodyPr/>
          <a:lstStyle/>
          <a:p>
            <a:pPr>
              <a:defRPr/>
            </a:pPr>
            <a:fld id="{99571159-DDE1-4AC7-8596-87FB486AF425}"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1148</Words>
  <Application>Microsoft Office PowerPoint</Application>
  <PresentationFormat>Bildschirmpräsentation (4:3)</PresentationFormat>
  <Paragraphs>156</Paragraphs>
  <Slides>24</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24</vt:i4>
      </vt:variant>
    </vt:vector>
  </HeadingPairs>
  <TitlesOfParts>
    <vt:vector size="31" baseType="lpstr">
      <vt:lpstr>Arial</vt:lpstr>
      <vt:lpstr>Calibri</vt:lpstr>
      <vt:lpstr>Tahoma</vt:lpstr>
      <vt:lpstr>Times New Roman</vt:lpstr>
      <vt:lpstr>Wingdings</vt:lpstr>
      <vt:lpstr>Larissa</vt:lpstr>
      <vt:lpstr>Picture</vt:lpstr>
      <vt:lpstr>GESUNDHEITSMANAGEMENT III Teil 1   Prof. Dr. rer. pol. Steffen Fleßa Lehrstuhl für ABWL und Gesundheitsmanagement Universität Greifswald</vt:lpstr>
      <vt:lpstr>Gliederung</vt:lpstr>
      <vt:lpstr>1.3 Ausbildungsfunktion</vt:lpstr>
      <vt:lpstr>Mit den Krankenhäusern notwendigerweise verbundene Ausbildungsstätten laut KHG § 2</vt:lpstr>
      <vt:lpstr>Probleme von Ausbildungsplätzen im KH</vt:lpstr>
      <vt:lpstr>Finanzierung der Ausbildung im KH</vt:lpstr>
      <vt:lpstr>Finanzierung nach § 17a KHG</vt:lpstr>
      <vt:lpstr>Regelung bis 2005</vt:lpstr>
      <vt:lpstr>Finanzierung nach § 17a KHG</vt:lpstr>
      <vt:lpstr>Regelung ab 2005</vt:lpstr>
      <vt:lpstr>Finanzierung nach § 17a KHG</vt:lpstr>
      <vt:lpstr>1.4 Tod und Sterben</vt:lpstr>
      <vt:lpstr>Bedeutung</vt:lpstr>
      <vt:lpstr>Wunsch für die letzte Lebensphase</vt:lpstr>
      <vt:lpstr>Bedeutung</vt:lpstr>
      <vt:lpstr>Behandlungskosten in Krankenhäusern (Euro je Krankenhausbehandlung)</vt:lpstr>
      <vt:lpstr>Behandlungskosten in Krankenhäusern (Euro je Behandlungsfall)</vt:lpstr>
      <vt:lpstr>Behandlungskosten in Krankenhäusern (Euro je Behandlungstag)</vt:lpstr>
      <vt:lpstr>Sterben als Aufgabe des Gesundheitswesens</vt:lpstr>
      <vt:lpstr>Konsequenzen im Krankenhausmanagement</vt:lpstr>
      <vt:lpstr>Konsequenzen im Krankenhausmanagement</vt:lpstr>
      <vt:lpstr>Hospizarbeit</vt:lpstr>
      <vt:lpstr>Exkurs: Schuld und Versagen</vt:lpstr>
      <vt:lpstr>Gliederung</vt:lpstr>
    </vt:vector>
  </TitlesOfParts>
  <Company>ATHOEG Klinikum 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der Gesundheitsökonomik</dc:title>
  <dc:creator>SteffenF</dc:creator>
  <cp:lastModifiedBy>Steffen Flessa</cp:lastModifiedBy>
  <cp:revision>587</cp:revision>
  <cp:lastPrinted>1601-01-01T00:00:00Z</cp:lastPrinted>
  <dcterms:created xsi:type="dcterms:W3CDTF">2003-05-27T08:12:45Z</dcterms:created>
  <dcterms:modified xsi:type="dcterms:W3CDTF">2020-09-29T17:45:17Z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