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28" r:id="rId1"/>
  </p:sldMasterIdLst>
  <p:notesMasterIdLst>
    <p:notesMasterId r:id="rId27"/>
  </p:notesMasterIdLst>
  <p:handoutMasterIdLst>
    <p:handoutMasterId r:id="rId28"/>
  </p:handoutMasterIdLst>
  <p:sldIdLst>
    <p:sldId id="423" r:id="rId2"/>
    <p:sldId id="889" r:id="rId3"/>
    <p:sldId id="890" r:id="rId4"/>
    <p:sldId id="922" r:id="rId5"/>
    <p:sldId id="1026" r:id="rId6"/>
    <p:sldId id="891" r:id="rId7"/>
    <p:sldId id="892" r:id="rId8"/>
    <p:sldId id="893" r:id="rId9"/>
    <p:sldId id="904" r:id="rId10"/>
    <p:sldId id="894" r:id="rId11"/>
    <p:sldId id="895" r:id="rId12"/>
    <p:sldId id="905" r:id="rId13"/>
    <p:sldId id="896" r:id="rId14"/>
    <p:sldId id="897" r:id="rId15"/>
    <p:sldId id="906" r:id="rId16"/>
    <p:sldId id="898" r:id="rId17"/>
    <p:sldId id="899" r:id="rId18"/>
    <p:sldId id="900" r:id="rId19"/>
    <p:sldId id="901" r:id="rId20"/>
    <p:sldId id="907" r:id="rId21"/>
    <p:sldId id="908" r:id="rId22"/>
    <p:sldId id="909" r:id="rId23"/>
    <p:sldId id="910" r:id="rId24"/>
    <p:sldId id="903" r:id="rId25"/>
    <p:sldId id="1027" r:id="rId26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54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FFCCFF"/>
    <a:srgbClr val="DDDDDD"/>
    <a:srgbClr val="FF0000"/>
    <a:srgbClr val="000000"/>
    <a:srgbClr val="FFFFFF"/>
    <a:srgbClr val="0000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265" autoAdjust="0"/>
    <p:restoredTop sz="95833" autoAdjust="0"/>
  </p:normalViewPr>
  <p:slideViewPr>
    <p:cSldViewPr>
      <p:cViewPr varScale="1">
        <p:scale>
          <a:sx n="91" d="100"/>
          <a:sy n="91" d="100"/>
        </p:scale>
        <p:origin x="581" y="86"/>
      </p:cViewPr>
      <p:guideLst>
        <p:guide orient="horz" pos="2160"/>
        <p:guide pos="2544"/>
      </p:guideLst>
    </p:cSldViewPr>
  </p:slideViewPr>
  <p:outlineViewPr>
    <p:cViewPr>
      <p:scale>
        <a:sx n="25" d="100"/>
        <a:sy n="25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985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747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747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747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53AC17F0-DBE9-43B8-9B55-E12D2C2A927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26551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5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9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Klicken Sie, um die Formate des Vorlagentextes zu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149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9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pPr>
              <a:defRPr/>
            </a:pPr>
            <a:fld id="{9581FEA7-9304-475E-AFCE-1C3AA186A03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30499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BEC72-4525-446C-8524-23BD7FD05C23}" type="datetime1">
              <a:rPr lang="de-DE" smtClean="0"/>
              <a:t>04.11.2020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28367-052F-41AA-B9A9-039B3CCEAA1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3572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3CCF67-4AC7-4B98-9F6A-C3BEBF7867E8}" type="datetime1">
              <a:rPr lang="de-DE" smtClean="0"/>
              <a:t>04.11.2020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A96C1-DA23-4569-B619-A3B8B1ABD15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93518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CEEBC-5412-414B-A942-E55664BF98DB}" type="datetime1">
              <a:rPr lang="de-DE" smtClean="0"/>
              <a:t>04.11.2020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06F0C-22C3-4227-9F82-257946E97BA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9824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63BF8-7377-4C63-940F-D29E155FCB16}" type="datetime1">
              <a:rPr lang="de-DE" smtClean="0"/>
              <a:t>04.11.2020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DBA7A-18D6-49EE-A47F-064EE5A2C8A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7687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EF90D-009B-442E-A1D4-18C38913123D}" type="datetime1">
              <a:rPr lang="de-DE" smtClean="0"/>
              <a:t>04.11.2020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67C07-FF15-49C8-BF28-B08DE7303E8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9999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3626F7-731D-4B14-A8C8-023424062AB4}" type="datetime1">
              <a:rPr lang="de-DE" smtClean="0"/>
              <a:t>04.11.2020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1AB1B-2D66-4DA7-80A6-2D9B9FF38FA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3225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3D901-F83C-45A0-9D23-59D0273A3217}" type="datetime1">
              <a:rPr lang="de-DE" smtClean="0"/>
              <a:t>04.11.2020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78D87-EB5A-43CB-92D0-63CA8F9C3F0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7925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C9B6F-BD5F-46A1-84C3-0CE25C101DE7}" type="datetime1">
              <a:rPr lang="de-DE" smtClean="0"/>
              <a:t>04.11.2020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BEA01-9E43-4B71-BD8B-FEC76E169C4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0430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EF9CD-E107-478A-AC4B-C0526224CA81}" type="datetime1">
              <a:rPr lang="de-DE" smtClean="0"/>
              <a:t>04.11.2020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865DB-A7AC-4C67-B58E-DC0634001D6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7651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09A86-3484-473A-BED5-822E17FD7FCB}" type="datetime1">
              <a:rPr lang="de-DE" smtClean="0"/>
              <a:t>04.11.2020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74B46-B031-4058-819C-AA8A07E425A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8338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F69A6-116B-4A63-9891-FC0AC060FED8}" type="datetime1">
              <a:rPr lang="de-DE" smtClean="0"/>
              <a:t>04.11.2020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3B2C5-FBC1-49B2-A348-C0E75E5BA3E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7285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9C0431B-A069-48FD-BF17-7BA61DA9767F}" type="datetime1">
              <a:rPr lang="de-DE" smtClean="0"/>
              <a:t>04.11.2020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8392E03-98AB-44B4-9787-0752209FCAA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9" r:id="rId1"/>
    <p:sldLayoutId id="2147483990" r:id="rId2"/>
    <p:sldLayoutId id="2147483991" r:id="rId3"/>
    <p:sldLayoutId id="2147483992" r:id="rId4"/>
    <p:sldLayoutId id="2147483993" r:id="rId5"/>
    <p:sldLayoutId id="2147483994" r:id="rId6"/>
    <p:sldLayoutId id="2147483995" r:id="rId7"/>
    <p:sldLayoutId id="2147483996" r:id="rId8"/>
    <p:sldLayoutId id="2147483997" r:id="rId9"/>
    <p:sldLayoutId id="2147483998" r:id="rId10"/>
    <p:sldLayoutId id="214748399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88913"/>
            <a:ext cx="9144000" cy="6480175"/>
          </a:xfrm>
        </p:spPr>
        <p:txBody>
          <a:bodyPr/>
          <a:lstStyle/>
          <a:p>
            <a:pPr eaLnBrk="1" hangingPunct="1"/>
            <a:r>
              <a:rPr lang="de-DE" sz="4000" b="1">
                <a:cs typeface="Times New Roman" pitchFamily="18" charset="0"/>
              </a:rPr>
              <a:t>GESUNDHEITSMANAGEMENT III</a:t>
            </a:r>
            <a:br>
              <a:rPr lang="de-DE" sz="4000" b="1">
                <a:cs typeface="Times New Roman" pitchFamily="18" charset="0"/>
              </a:rPr>
            </a:br>
            <a:r>
              <a:rPr lang="de-DE" sz="4000" b="1">
                <a:cs typeface="Times New Roman" pitchFamily="18" charset="0"/>
              </a:rPr>
              <a:t>Teil 3</a:t>
            </a:r>
            <a:br>
              <a:rPr lang="de-DE" sz="4000" b="1">
                <a:cs typeface="Times New Roman" pitchFamily="18" charset="0"/>
              </a:rPr>
            </a:br>
            <a:r>
              <a:rPr lang="de-DE" b="1">
                <a:cs typeface="Times New Roman" pitchFamily="18" charset="0"/>
              </a:rPr>
              <a:t/>
            </a:r>
            <a:br>
              <a:rPr lang="de-DE" b="1">
                <a:cs typeface="Times New Roman" pitchFamily="18" charset="0"/>
              </a:rPr>
            </a:br>
            <a:r>
              <a:rPr lang="de-DE" sz="2800" b="1">
                <a:cs typeface="Times New Roman" pitchFamily="18" charset="0"/>
              </a:rPr>
              <a:t>Prof. Dr. Steffen Fleßa</a:t>
            </a:r>
            <a:br>
              <a:rPr lang="de-DE" sz="2800" b="1">
                <a:cs typeface="Times New Roman" pitchFamily="18" charset="0"/>
              </a:rPr>
            </a:br>
            <a:r>
              <a:rPr lang="de-DE" sz="2800" b="1">
                <a:cs typeface="Times New Roman" pitchFamily="18" charset="0"/>
              </a:rPr>
              <a:t>Lst. für Allgemeine Betriebswirtschaftslehre und Gesundheitsmanagement</a:t>
            </a:r>
            <a:br>
              <a:rPr lang="de-DE" sz="2800" b="1">
                <a:cs typeface="Times New Roman" pitchFamily="18" charset="0"/>
              </a:rPr>
            </a:br>
            <a:r>
              <a:rPr lang="de-DE" sz="2800" b="1">
                <a:cs typeface="Times New Roman" pitchFamily="18" charset="0"/>
              </a:rPr>
              <a:t>Universität Greifswald</a:t>
            </a:r>
            <a:r>
              <a:rPr lang="de-DE" b="1">
                <a:cs typeface="Times New Roman" pitchFamily="18" charset="0"/>
              </a:rPr>
              <a:t/>
            </a:r>
            <a:br>
              <a:rPr lang="de-DE" b="1">
                <a:cs typeface="Times New Roman" pitchFamily="18" charset="0"/>
              </a:rPr>
            </a:br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427"/>
    </mc:Choice>
    <mc:Fallback xmlns="">
      <p:transition spd="slow" advTm="8427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957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sz="4000"/>
              <a:t>Kernprobleme der Beschaffung &amp; des Einkaufs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de-DE" sz="2000"/>
              <a:t>Gewachsene Strukturen – teilweise unorganisiert</a:t>
            </a:r>
          </a:p>
          <a:p>
            <a:pPr eaLnBrk="1" hangingPunct="1">
              <a:lnSpc>
                <a:spcPct val="80000"/>
              </a:lnSpc>
            </a:pPr>
            <a:r>
              <a:rPr lang="de-DE" sz="2000"/>
              <a:t>Zentralisierung / Dezentralisierung der Einkaufsentscheidungen</a:t>
            </a:r>
          </a:p>
          <a:p>
            <a:pPr eaLnBrk="1" hangingPunct="1">
              <a:lnSpc>
                <a:spcPct val="80000"/>
              </a:lnSpc>
              <a:spcAft>
                <a:spcPct val="40000"/>
              </a:spcAft>
            </a:pPr>
            <a:r>
              <a:rPr lang="de-DE" sz="2000"/>
              <a:t>Schwachstellen:</a:t>
            </a:r>
          </a:p>
          <a:p>
            <a:pPr lvl="1" eaLnBrk="1" hangingPunct="1">
              <a:lnSpc>
                <a:spcPct val="80000"/>
              </a:lnSpc>
              <a:spcAft>
                <a:spcPct val="40000"/>
              </a:spcAft>
            </a:pPr>
            <a:r>
              <a:rPr lang="de-DE" sz="1800"/>
              <a:t>hoher Bestellaufwand</a:t>
            </a:r>
          </a:p>
          <a:p>
            <a:pPr lvl="1" eaLnBrk="1" hangingPunct="1">
              <a:lnSpc>
                <a:spcPct val="80000"/>
              </a:lnSpc>
              <a:spcAft>
                <a:spcPct val="40000"/>
              </a:spcAft>
            </a:pPr>
            <a:r>
              <a:rPr lang="de-DE" sz="1800"/>
              <a:t>keine Bündelung von Bestellungen</a:t>
            </a:r>
          </a:p>
          <a:p>
            <a:pPr lvl="1" eaLnBrk="1" hangingPunct="1">
              <a:lnSpc>
                <a:spcPct val="80000"/>
              </a:lnSpc>
              <a:spcAft>
                <a:spcPct val="40000"/>
              </a:spcAft>
            </a:pPr>
            <a:r>
              <a:rPr lang="de-DE" sz="1800"/>
              <a:t>sehr großes Artikelspektrum, viele davon in geringen Stückzahlen</a:t>
            </a:r>
          </a:p>
          <a:p>
            <a:pPr lvl="1" eaLnBrk="1" hangingPunct="1">
              <a:lnSpc>
                <a:spcPct val="80000"/>
              </a:lnSpc>
              <a:spcAft>
                <a:spcPct val="40000"/>
              </a:spcAft>
            </a:pPr>
            <a:r>
              <a:rPr lang="de-DE" sz="1800"/>
              <a:t>geringe Standardisierung des Artikelsortiments</a:t>
            </a:r>
          </a:p>
          <a:p>
            <a:pPr lvl="1" eaLnBrk="1" hangingPunct="1">
              <a:lnSpc>
                <a:spcPct val="80000"/>
              </a:lnSpc>
              <a:spcAft>
                <a:spcPct val="40000"/>
              </a:spcAft>
            </a:pPr>
            <a:r>
              <a:rPr lang="de-DE" sz="1800"/>
              <a:t>keine mittel- bis langfristige Beschaffungsplanung, keine Einkaufsstrategien</a:t>
            </a:r>
          </a:p>
          <a:p>
            <a:pPr eaLnBrk="1" hangingPunct="1">
              <a:lnSpc>
                <a:spcPct val="80000"/>
              </a:lnSpc>
            </a:pPr>
            <a:endParaRPr lang="de-DE" sz="200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CC92E6-4230-4DCF-8F91-B43ADA2A5065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99141"/>
    </mc:Choice>
    <mc:Fallback xmlns="">
      <p:transition spd="slow" advTm="399141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/>
              <a:t>Lagerlogistik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de-DE"/>
              <a:t>Warenannahme und Eingangskontrolle</a:t>
            </a:r>
          </a:p>
          <a:p>
            <a:pPr eaLnBrk="1" hangingPunct="1"/>
            <a:r>
              <a:rPr lang="de-DE"/>
              <a:t>Lagerung und Kommissionierung</a:t>
            </a:r>
          </a:p>
          <a:p>
            <a:pPr eaLnBrk="1" hangingPunct="1"/>
            <a:r>
              <a:rPr lang="de-DE"/>
              <a:t>Bedarfsermittlung</a:t>
            </a:r>
          </a:p>
          <a:p>
            <a:pPr eaLnBrk="1" hangingPunct="1"/>
            <a:r>
              <a:rPr lang="de-DE"/>
              <a:t>Bestandsmanagement</a:t>
            </a:r>
          </a:p>
          <a:p>
            <a:pPr eaLnBrk="1" hangingPunct="1"/>
            <a:r>
              <a:rPr lang="de-DE"/>
              <a:t>Vorratshaltung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D98697-E5EA-47BA-A91D-913EDA8962ED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3509"/>
    </mc:Choice>
    <mc:Fallback xmlns="">
      <p:transition spd="slow" advTm="283509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/>
              <a:t>Lagerlogistik</a:t>
            </a:r>
          </a:p>
        </p:txBody>
      </p:sp>
      <p:pic>
        <p:nvPicPr>
          <p:cNvPr id="16387" name="Picture 5" descr="lager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341438"/>
            <a:ext cx="4356100" cy="4087812"/>
          </a:xfrm>
          <a:noFill/>
        </p:spPr>
      </p:pic>
      <p:pic>
        <p:nvPicPr>
          <p:cNvPr id="16388" name="Picture 7" descr="PICT0115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9788" y="2347913"/>
            <a:ext cx="4035425" cy="3030537"/>
          </a:xfrm>
          <a:noFill/>
        </p:spPr>
      </p:pic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044167-5989-48C2-8F17-F796697DF4E3}" type="slidenum">
              <a:rPr lang="de-DE" smtClean="0"/>
              <a:pPr>
                <a:defRPr/>
              </a:pPr>
              <a:t>12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4081"/>
    </mc:Choice>
    <mc:Fallback xmlns="">
      <p:transition spd="slow" advTm="74081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981075"/>
          </a:xfrm>
        </p:spPr>
        <p:txBody>
          <a:bodyPr/>
          <a:lstStyle/>
          <a:p>
            <a:pPr eaLnBrk="1" hangingPunct="1"/>
            <a:r>
              <a:rPr lang="de-DE"/>
              <a:t>Kernprobleme der Lagerlogistik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68413"/>
            <a:ext cx="8229600" cy="55895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</a:pPr>
            <a:r>
              <a:rPr lang="de-DE" sz="2400"/>
              <a:t>Lager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</a:pPr>
            <a:r>
              <a:rPr lang="de-DE" sz="2000"/>
              <a:t>Zentrallager und viele Lagerräume verteilt auf dem Gelände bzw. in den Gebäuden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</a:pPr>
            <a:r>
              <a:rPr lang="de-DE" sz="2000"/>
              <a:t>interne Lagerorte ungeplant, mit dem Bedarf </a:t>
            </a:r>
            <a:br>
              <a:rPr lang="de-DE" sz="2000"/>
            </a:br>
            <a:r>
              <a:rPr lang="de-DE" sz="2000"/>
              <a:t>gewachsen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</a:pPr>
            <a:r>
              <a:rPr lang="de-DE" sz="2400"/>
              <a:t>Schwachstellen: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</a:pPr>
            <a:r>
              <a:rPr lang="de-DE" sz="2000"/>
              <a:t>überhöhte Bestände in Zentral- &amp; Stationslagern </a:t>
            </a:r>
            <a:br>
              <a:rPr lang="de-DE" sz="2000"/>
            </a:br>
            <a:r>
              <a:rPr lang="de-DE" sz="2000">
                <a:sym typeface="Symbol" pitchFamily="18" charset="2"/>
              </a:rPr>
              <a:t> </a:t>
            </a:r>
            <a:r>
              <a:rPr lang="de-DE" sz="2000"/>
              <a:t>hohe Kapitalbindung und Lagerkapazität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</a:pPr>
            <a:r>
              <a:rPr lang="de-DE" sz="2000"/>
              <a:t>hoher Schwund durch Verfall </a:t>
            </a:r>
            <a:r>
              <a:rPr lang="de-DE" sz="2000">
                <a:sym typeface="Symbol" pitchFamily="18" charset="2"/>
              </a:rPr>
              <a:t> </a:t>
            </a:r>
            <a:r>
              <a:rPr lang="de-DE" sz="2000"/>
              <a:t>Entsorgungs- und Materialkosten 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</a:pPr>
            <a:r>
              <a:rPr lang="de-DE" sz="2000"/>
              <a:t>fehlende Bestands- und Bestellmengen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</a:pPr>
            <a:r>
              <a:rPr lang="de-DE" sz="2000"/>
              <a:t>undurchschaubare Kostenzuordnung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</a:pPr>
            <a:r>
              <a:rPr lang="de-DE" sz="2000"/>
              <a:t>Belastung des Pflegepersonals durch artfremde Tätigkeiten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de-DE" sz="240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370A3D-62CC-4FEC-A890-A461F0DFC69A}" type="slidenum">
              <a:rPr lang="de-DE" smtClean="0"/>
              <a:pPr>
                <a:defRPr/>
              </a:pPr>
              <a:t>13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9720"/>
    </mc:Choice>
    <mc:Fallback xmlns="">
      <p:transition spd="slow" advTm="27972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/>
              <a:t>Innerbetriebliche Transporte</a:t>
            </a:r>
          </a:p>
        </p:txBody>
      </p:sp>
      <p:sp>
        <p:nvSpPr>
          <p:cNvPr id="18435" name="Rectangle 4"/>
          <p:cNvSpPr>
            <a:spLocks noChangeArrowheads="1"/>
          </p:cNvSpPr>
          <p:nvPr/>
        </p:nvSpPr>
        <p:spPr bwMode="auto">
          <a:xfrm>
            <a:off x="173038" y="2270125"/>
            <a:ext cx="2527300" cy="3044825"/>
          </a:xfrm>
          <a:prstGeom prst="rect">
            <a:avLst/>
          </a:prstGeom>
          <a:solidFill>
            <a:srgbClr val="FFCC99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dist="17961" dir="13500000" algn="ctr" rotWithShape="0">
              <a:srgbClr val="808080"/>
            </a:outerShdw>
          </a:effectLst>
        </p:spPr>
        <p:txBody>
          <a:bodyPr lIns="92075" tIns="46038" rIns="92075" bIns="46038"/>
          <a:lstStyle/>
          <a:p>
            <a:pPr marL="185738" indent="-185738" eaLnBrk="0" hangingPunct="0">
              <a:spcBef>
                <a:spcPct val="50000"/>
              </a:spcBef>
            </a:pPr>
            <a:r>
              <a:rPr lang="de-DE">
                <a:solidFill>
                  <a:srgbClr val="000000"/>
                </a:solidFill>
                <a:effectLst/>
                <a:latin typeface="Frutiger 55 Roman" pitchFamily="34" charset="0"/>
              </a:rPr>
              <a:t>Hol- und Bringdienst</a:t>
            </a:r>
            <a:endParaRPr lang="de-DE" sz="1800">
              <a:solidFill>
                <a:srgbClr val="000000"/>
              </a:solidFill>
              <a:effectLst/>
              <a:latin typeface="Frutiger 55 Roman" pitchFamily="34" charset="0"/>
            </a:endParaRPr>
          </a:p>
          <a:p>
            <a:pPr marL="185738" indent="-185738" algn="l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de-DE" sz="1800">
                <a:solidFill>
                  <a:srgbClr val="000000"/>
                </a:solidFill>
                <a:effectLst/>
                <a:latin typeface="Frutiger 55 Roman" pitchFamily="34" charset="0"/>
              </a:rPr>
              <a:t>ärztliches und </a:t>
            </a:r>
            <a:br>
              <a:rPr lang="de-DE" sz="1800">
                <a:solidFill>
                  <a:srgbClr val="000000"/>
                </a:solidFill>
                <a:effectLst/>
                <a:latin typeface="Frutiger 55 Roman" pitchFamily="34" charset="0"/>
              </a:rPr>
            </a:br>
            <a:r>
              <a:rPr lang="de-DE" sz="1800">
                <a:solidFill>
                  <a:srgbClr val="000000"/>
                </a:solidFill>
                <a:effectLst/>
                <a:latin typeface="Frutiger 55 Roman" pitchFamily="34" charset="0"/>
              </a:rPr>
              <a:t>pflegerisches Ver-brauchsmaterial</a:t>
            </a:r>
          </a:p>
          <a:p>
            <a:pPr marL="185738" indent="-185738" algn="l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de-DE" sz="1800">
                <a:solidFill>
                  <a:srgbClr val="000000"/>
                </a:solidFill>
                <a:effectLst/>
                <a:latin typeface="Frutiger 55 Roman" pitchFamily="34" charset="0"/>
              </a:rPr>
              <a:t>Bluttransporte</a:t>
            </a:r>
          </a:p>
          <a:p>
            <a:pPr marL="185738" indent="-185738" algn="l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de-DE" sz="1800">
                <a:solidFill>
                  <a:srgbClr val="000000"/>
                </a:solidFill>
                <a:effectLst/>
                <a:latin typeface="Frutiger 55 Roman" pitchFamily="34" charset="0"/>
              </a:rPr>
              <a:t>Laborproben</a:t>
            </a:r>
          </a:p>
          <a:p>
            <a:pPr marL="185738" indent="-185738" algn="l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de-DE" sz="1800">
                <a:solidFill>
                  <a:srgbClr val="000000"/>
                </a:solidFill>
                <a:effectLst/>
                <a:latin typeface="Frutiger 55 Roman" pitchFamily="34" charset="0"/>
              </a:rPr>
              <a:t>reparierte Geräte</a:t>
            </a:r>
          </a:p>
        </p:txBody>
      </p:sp>
      <p:grpSp>
        <p:nvGrpSpPr>
          <p:cNvPr id="18436" name="Group 5"/>
          <p:cNvGrpSpPr>
            <a:grpSpLocks/>
          </p:cNvGrpSpPr>
          <p:nvPr/>
        </p:nvGrpSpPr>
        <p:grpSpPr bwMode="auto">
          <a:xfrm>
            <a:off x="2843213" y="2276475"/>
            <a:ext cx="2160587" cy="3044825"/>
            <a:chOff x="569" y="1266"/>
            <a:chExt cx="1495" cy="1918"/>
          </a:xfrm>
        </p:grpSpPr>
        <p:sp>
          <p:nvSpPr>
            <p:cNvPr id="1392646" name="Line 6"/>
            <p:cNvSpPr>
              <a:spLocks noChangeShapeType="1"/>
            </p:cNvSpPr>
            <p:nvPr/>
          </p:nvSpPr>
          <p:spPr bwMode="auto">
            <a:xfrm>
              <a:off x="680" y="1697"/>
              <a:ext cx="1274" cy="0"/>
            </a:xfrm>
            <a:prstGeom prst="line">
              <a:avLst/>
            </a:prstGeom>
            <a:noFill/>
            <a:ln w="12700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8445" name="Rectangle 7"/>
            <p:cNvSpPr>
              <a:spLocks noChangeArrowheads="1"/>
            </p:cNvSpPr>
            <p:nvPr/>
          </p:nvSpPr>
          <p:spPr bwMode="auto">
            <a:xfrm>
              <a:off x="569" y="1266"/>
              <a:ext cx="1495" cy="1918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>
              <a:outerShdw dist="17961" dir="13500000" algn="ctr" rotWithShape="0">
                <a:srgbClr val="808080"/>
              </a:outerShdw>
            </a:effectLst>
          </p:spPr>
          <p:txBody>
            <a:bodyPr lIns="92075" tIns="46038" rIns="92075" bIns="46038"/>
            <a:lstStyle/>
            <a:p>
              <a:pPr marL="187325" indent="-187325" eaLnBrk="0" hangingPunct="0">
                <a:spcBef>
                  <a:spcPct val="100000"/>
                </a:spcBef>
              </a:pPr>
              <a:r>
                <a:rPr lang="de-DE">
                  <a:solidFill>
                    <a:srgbClr val="000000"/>
                  </a:solidFill>
                  <a:effectLst/>
                  <a:latin typeface="Frutiger 55 Roman" pitchFamily="34" charset="0"/>
                </a:rPr>
                <a:t>Ver- &amp; Entsorgung</a:t>
              </a:r>
            </a:p>
            <a:p>
              <a:pPr marL="187325" indent="-187325" algn="l" eaLnBrk="0" hangingPunct="0">
                <a:spcBef>
                  <a:spcPct val="100000"/>
                </a:spcBef>
                <a:buFont typeface="Wingdings" pitchFamily="2" charset="2"/>
                <a:buChar char="§"/>
              </a:pPr>
              <a:r>
                <a:rPr lang="de-DE" sz="1800">
                  <a:solidFill>
                    <a:srgbClr val="000000"/>
                  </a:solidFill>
                  <a:effectLst/>
                  <a:latin typeface="Frutiger 55 Roman" pitchFamily="34" charset="0"/>
                </a:rPr>
                <a:t>Speisen</a:t>
              </a:r>
            </a:p>
            <a:p>
              <a:pPr marL="187325" indent="-187325" algn="l" eaLnBrk="0" hangingPunct="0">
                <a:spcBef>
                  <a:spcPct val="100000"/>
                </a:spcBef>
                <a:buFont typeface="Wingdings" pitchFamily="2" charset="2"/>
                <a:buChar char="§"/>
              </a:pPr>
              <a:r>
                <a:rPr lang="de-DE" sz="1800">
                  <a:solidFill>
                    <a:srgbClr val="000000"/>
                  </a:solidFill>
                  <a:effectLst/>
                  <a:latin typeface="Frutiger 55 Roman" pitchFamily="34" charset="0"/>
                </a:rPr>
                <a:t>Wäsche</a:t>
              </a:r>
            </a:p>
            <a:p>
              <a:pPr marL="187325" indent="-187325" algn="l" eaLnBrk="0" hangingPunct="0">
                <a:spcBef>
                  <a:spcPct val="100000"/>
                </a:spcBef>
                <a:buFont typeface="Wingdings" pitchFamily="2" charset="2"/>
                <a:buChar char="§"/>
              </a:pPr>
              <a:r>
                <a:rPr lang="de-DE" sz="1800">
                  <a:solidFill>
                    <a:srgbClr val="000000"/>
                  </a:solidFill>
                  <a:effectLst/>
                  <a:latin typeface="Frutiger 55 Roman" pitchFamily="34" charset="0"/>
                </a:rPr>
                <a:t>Betten</a:t>
              </a:r>
            </a:p>
            <a:p>
              <a:pPr marL="187325" indent="-187325" algn="l" eaLnBrk="0" hangingPunct="0">
                <a:spcBef>
                  <a:spcPct val="100000"/>
                </a:spcBef>
                <a:buFont typeface="Wingdings" pitchFamily="2" charset="2"/>
                <a:buChar char="§"/>
              </a:pPr>
              <a:r>
                <a:rPr lang="de-DE" sz="1800">
                  <a:solidFill>
                    <a:srgbClr val="000000"/>
                  </a:solidFill>
                  <a:effectLst/>
                  <a:latin typeface="Frutiger 55 Roman" pitchFamily="34" charset="0"/>
                </a:rPr>
                <a:t>Abfall</a:t>
              </a:r>
            </a:p>
          </p:txBody>
        </p:sp>
      </p:grpSp>
      <p:sp>
        <p:nvSpPr>
          <p:cNvPr id="18437" name="Text Box 8"/>
          <p:cNvSpPr txBox="1">
            <a:spLocks noChangeArrowheads="1"/>
          </p:cNvSpPr>
          <p:nvPr/>
        </p:nvSpPr>
        <p:spPr bwMode="auto">
          <a:xfrm>
            <a:off x="179388" y="1773238"/>
            <a:ext cx="9626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190500" indent="-190500" defTabSz="762000" eaLnBrk="0" hangingPunct="0">
              <a:tabLst>
                <a:tab pos="190500" algn="l"/>
              </a:tabLst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762000" eaLnBrk="0" hangingPunct="0">
              <a:tabLst>
                <a:tab pos="190500" algn="l"/>
              </a:tabLst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762000" eaLnBrk="0" hangingPunct="0">
              <a:tabLst>
                <a:tab pos="190500" algn="l"/>
              </a:tabLst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762000" eaLnBrk="0" hangingPunct="0">
              <a:tabLst>
                <a:tab pos="190500" algn="l"/>
              </a:tabLst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762000" eaLnBrk="0" hangingPunct="0">
              <a:tabLst>
                <a:tab pos="190500" algn="l"/>
              </a:tabLst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>
              <a:spcAft>
                <a:spcPct val="50000"/>
              </a:spcAft>
              <a:buFontTx/>
              <a:buChar char="•"/>
            </a:pPr>
            <a:r>
              <a:rPr lang="de-DE" sz="1800">
                <a:effectLst/>
                <a:latin typeface="Frutiger 55 Roman" pitchFamily="34" charset="0"/>
              </a:rPr>
              <a:t>Belieferung der Bedarfsstellen mit unterschiedlichen Lieferfrequenzen</a:t>
            </a: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5219700" y="2276475"/>
            <a:ext cx="3924300" cy="3049588"/>
            <a:chOff x="3947" y="1266"/>
            <a:chExt cx="2602" cy="1921"/>
          </a:xfrm>
        </p:grpSpPr>
        <p:sp>
          <p:nvSpPr>
            <p:cNvPr id="18440" name="Rectangle 10"/>
            <p:cNvSpPr>
              <a:spLocks noChangeArrowheads="1"/>
            </p:cNvSpPr>
            <p:nvPr/>
          </p:nvSpPr>
          <p:spPr bwMode="auto">
            <a:xfrm>
              <a:off x="3947" y="1266"/>
              <a:ext cx="2602" cy="1921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>
              <a:outerShdw dist="17961" dir="13500000" algn="ctr" rotWithShape="0">
                <a:srgbClr val="808080"/>
              </a:outerShdw>
            </a:effectLst>
          </p:spPr>
          <p:txBody>
            <a:bodyPr lIns="92075" tIns="46038" rIns="92075" bIns="46038"/>
            <a:lstStyle/>
            <a:p>
              <a:pPr eaLnBrk="0" hangingPunct="0">
                <a:spcBef>
                  <a:spcPct val="50000"/>
                </a:spcBef>
              </a:pPr>
              <a:r>
                <a:rPr lang="de-DE">
                  <a:solidFill>
                    <a:srgbClr val="000000"/>
                  </a:solidFill>
                  <a:effectLst/>
                  <a:latin typeface="Frutiger 55 Roman" pitchFamily="34" charset="0"/>
                </a:rPr>
                <a:t>Fahrdienst</a:t>
              </a:r>
            </a:p>
            <a:p>
              <a:pPr eaLnBrk="0" hangingPunct="0"/>
              <a:r>
                <a:rPr lang="de-DE" sz="1800">
                  <a:solidFill>
                    <a:srgbClr val="000000"/>
                  </a:solidFill>
                  <a:effectLst/>
                  <a:latin typeface="Frutiger 55 Roman" pitchFamily="34" charset="0"/>
                </a:rPr>
                <a:t>(Transport von Patienten)</a:t>
              </a:r>
            </a:p>
            <a:p>
              <a:pPr eaLnBrk="0" hangingPunct="0">
                <a:spcBef>
                  <a:spcPct val="50000"/>
                </a:spcBef>
              </a:pPr>
              <a:endParaRPr lang="de-DE" sz="1600">
                <a:solidFill>
                  <a:srgbClr val="000000"/>
                </a:solidFill>
                <a:effectLst/>
                <a:latin typeface="Frutiger 55 Roman" pitchFamily="34" charset="0"/>
              </a:endParaRPr>
            </a:p>
            <a:p>
              <a:pPr eaLnBrk="0" hangingPunct="0">
                <a:spcBef>
                  <a:spcPct val="50000"/>
                </a:spcBef>
              </a:pPr>
              <a:endParaRPr lang="de-DE" sz="1600">
                <a:solidFill>
                  <a:srgbClr val="000000"/>
                </a:solidFill>
                <a:effectLst/>
                <a:latin typeface="Frutiger 55 Roman" pitchFamily="34" charset="0"/>
              </a:endParaRPr>
            </a:p>
          </p:txBody>
        </p:sp>
        <p:sp>
          <p:nvSpPr>
            <p:cNvPr id="18441" name="Rectangle 11"/>
            <p:cNvSpPr>
              <a:spLocks noChangeArrowheads="1"/>
            </p:cNvSpPr>
            <p:nvPr/>
          </p:nvSpPr>
          <p:spPr bwMode="auto">
            <a:xfrm>
              <a:off x="4001" y="1720"/>
              <a:ext cx="1275" cy="144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marL="185738" indent="-185738" eaLnBrk="0" hangingPunct="0">
                <a:spcBef>
                  <a:spcPct val="50000"/>
                </a:spcBef>
              </a:pPr>
              <a:r>
                <a:rPr lang="de-DE" sz="1800" b="1">
                  <a:solidFill>
                    <a:srgbClr val="000000"/>
                  </a:solidFill>
                  <a:effectLst/>
                  <a:latin typeface="Frutiger 55 Roman" pitchFamily="34" charset="0"/>
                </a:rPr>
                <a:t>intern</a:t>
              </a:r>
            </a:p>
            <a:p>
              <a:pPr marL="185738" indent="-185738" algn="l" eaLnBrk="0" hangingPunct="0">
                <a:spcBef>
                  <a:spcPct val="50000"/>
                </a:spcBef>
                <a:buFont typeface="Wingdings" pitchFamily="2" charset="2"/>
                <a:buChar char="§"/>
              </a:pPr>
              <a:r>
                <a:rPr lang="de-DE" sz="1800">
                  <a:solidFill>
                    <a:srgbClr val="000000"/>
                  </a:solidFill>
                  <a:effectLst/>
                  <a:latin typeface="Frutiger 55 Roman" pitchFamily="34" charset="0"/>
                </a:rPr>
                <a:t>innerhalb der Gebäude</a:t>
              </a:r>
            </a:p>
            <a:p>
              <a:pPr marL="185738" indent="-185738" algn="l" eaLnBrk="0" hangingPunct="0">
                <a:spcBef>
                  <a:spcPct val="50000"/>
                </a:spcBef>
                <a:buFont typeface="Wingdings" pitchFamily="2" charset="2"/>
                <a:buChar char="§"/>
              </a:pPr>
              <a:r>
                <a:rPr lang="de-DE" sz="1800">
                  <a:solidFill>
                    <a:srgbClr val="000000"/>
                  </a:solidFill>
                  <a:effectLst/>
                  <a:latin typeface="Frutiger 55 Roman" pitchFamily="34" charset="0"/>
                </a:rPr>
                <a:t>zwischen</a:t>
              </a:r>
              <a:br>
                <a:rPr lang="de-DE" sz="1800">
                  <a:solidFill>
                    <a:srgbClr val="000000"/>
                  </a:solidFill>
                  <a:effectLst/>
                  <a:latin typeface="Frutiger 55 Roman" pitchFamily="34" charset="0"/>
                </a:rPr>
              </a:br>
              <a:r>
                <a:rPr lang="de-DE" sz="1800">
                  <a:solidFill>
                    <a:srgbClr val="000000"/>
                  </a:solidFill>
                  <a:effectLst/>
                  <a:latin typeface="Frutiger 55 Roman" pitchFamily="34" charset="0"/>
                </a:rPr>
                <a:t>Gebäuden</a:t>
              </a:r>
              <a:br>
                <a:rPr lang="de-DE" sz="1800">
                  <a:solidFill>
                    <a:srgbClr val="000000"/>
                  </a:solidFill>
                  <a:effectLst/>
                  <a:latin typeface="Frutiger 55 Roman" pitchFamily="34" charset="0"/>
                </a:rPr>
              </a:br>
              <a:r>
                <a:rPr lang="de-DE" sz="1800">
                  <a:solidFill>
                    <a:srgbClr val="000000"/>
                  </a:solidFill>
                  <a:effectLst/>
                  <a:latin typeface="Frutiger 55 Roman" pitchFamily="34" charset="0"/>
                </a:rPr>
                <a:t>innerhalb des KH-Campus</a:t>
              </a:r>
            </a:p>
          </p:txBody>
        </p:sp>
        <p:sp>
          <p:nvSpPr>
            <p:cNvPr id="1392652" name="Line 12"/>
            <p:cNvSpPr>
              <a:spLocks noChangeShapeType="1"/>
            </p:cNvSpPr>
            <p:nvPr/>
          </p:nvSpPr>
          <p:spPr bwMode="auto">
            <a:xfrm>
              <a:off x="4058" y="1720"/>
              <a:ext cx="2271" cy="0"/>
            </a:xfrm>
            <a:prstGeom prst="line">
              <a:avLst/>
            </a:prstGeom>
            <a:noFill/>
            <a:ln w="12700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8443" name="Rectangle 13"/>
            <p:cNvSpPr>
              <a:spLocks noChangeArrowheads="1"/>
            </p:cNvSpPr>
            <p:nvPr/>
          </p:nvSpPr>
          <p:spPr bwMode="auto">
            <a:xfrm>
              <a:off x="5136" y="1720"/>
              <a:ext cx="1405" cy="1270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marL="185738" indent="-185738" eaLnBrk="0" hangingPunct="0">
                <a:spcBef>
                  <a:spcPct val="50000"/>
                </a:spcBef>
              </a:pPr>
              <a:r>
                <a:rPr lang="de-DE" sz="1800" b="1">
                  <a:solidFill>
                    <a:srgbClr val="000000"/>
                  </a:solidFill>
                  <a:effectLst/>
                  <a:latin typeface="Frutiger 55 Roman" pitchFamily="34" charset="0"/>
                </a:rPr>
                <a:t>extern</a:t>
              </a:r>
            </a:p>
            <a:p>
              <a:pPr marL="185738" indent="-185738" algn="l" eaLnBrk="0" hangingPunct="0">
                <a:spcBef>
                  <a:spcPct val="50000"/>
                </a:spcBef>
                <a:buFont typeface="Wingdings" pitchFamily="2" charset="2"/>
                <a:buChar char="§"/>
              </a:pPr>
              <a:r>
                <a:rPr lang="de-DE" sz="1800">
                  <a:solidFill>
                    <a:srgbClr val="000000"/>
                  </a:solidFill>
                  <a:effectLst/>
                  <a:latin typeface="Frutiger 55 Roman" pitchFamily="34" charset="0"/>
                </a:rPr>
                <a:t>zu ausgelagerten</a:t>
              </a:r>
              <a:br>
                <a:rPr lang="de-DE" sz="1800">
                  <a:solidFill>
                    <a:srgbClr val="000000"/>
                  </a:solidFill>
                  <a:effectLst/>
                  <a:latin typeface="Frutiger 55 Roman" pitchFamily="34" charset="0"/>
                </a:rPr>
              </a:br>
              <a:r>
                <a:rPr lang="de-DE" sz="1800">
                  <a:solidFill>
                    <a:srgbClr val="000000"/>
                  </a:solidFill>
                  <a:effectLst/>
                  <a:latin typeface="Frutiger 55 Roman" pitchFamily="34" charset="0"/>
                </a:rPr>
                <a:t>Stationen</a:t>
              </a:r>
            </a:p>
            <a:p>
              <a:pPr marL="185738" indent="-185738" algn="l" eaLnBrk="0" hangingPunct="0">
                <a:spcBef>
                  <a:spcPct val="50000"/>
                </a:spcBef>
                <a:buFont typeface="Wingdings" pitchFamily="2" charset="2"/>
                <a:buChar char="§"/>
              </a:pPr>
              <a:r>
                <a:rPr lang="de-DE" sz="1800">
                  <a:solidFill>
                    <a:srgbClr val="000000"/>
                  </a:solidFill>
                  <a:effectLst/>
                  <a:latin typeface="Frutiger 55 Roman" pitchFamily="34" charset="0"/>
                </a:rPr>
                <a:t>zwischen Standorten</a:t>
              </a:r>
            </a:p>
          </p:txBody>
        </p:sp>
      </p:grp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59DCD-959B-46F2-9259-DAB501CC7CF0}" type="slidenum">
              <a:rPr lang="de-DE" smtClean="0"/>
              <a:pPr>
                <a:defRPr/>
              </a:pPr>
              <a:t>14</a:t>
            </a:fld>
            <a:endParaRPr lang="de-DE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2594"/>
    </mc:Choice>
    <mc:Fallback xmlns="">
      <p:transition spd="slow" advTm="15259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/>
              <a:t>Innerbetriebliche Transporte</a:t>
            </a:r>
          </a:p>
        </p:txBody>
      </p:sp>
      <p:pic>
        <p:nvPicPr>
          <p:cNvPr id="19459" name="Picture 13" descr="Transport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9388" y="1795463"/>
            <a:ext cx="3744912" cy="2624137"/>
          </a:xfrm>
          <a:noFill/>
        </p:spPr>
      </p:pic>
      <p:pic>
        <p:nvPicPr>
          <p:cNvPr id="19460" name="Picture 15" descr="PICT011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2347913"/>
            <a:ext cx="4038600" cy="3028950"/>
          </a:xfrm>
          <a:noFill/>
        </p:spPr>
      </p:pic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BCA760-4033-432A-A8A0-F8EB5A325757}" type="slidenum">
              <a:rPr lang="de-DE" smtClean="0"/>
              <a:pPr>
                <a:defRPr/>
              </a:pPr>
              <a:t>15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8826"/>
    </mc:Choice>
    <mc:Fallback xmlns="">
      <p:transition spd="slow" advTm="78826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366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sz="4000"/>
              <a:t>Kernprobleme der innerbetrieblichen Transporte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de-DE" sz="2800"/>
              <a:t>unzureichende Bündelung von Transportaufträgen</a:t>
            </a:r>
          </a:p>
          <a:p>
            <a:pPr eaLnBrk="1" hangingPunct="1"/>
            <a:r>
              <a:rPr lang="de-DE" sz="2800"/>
              <a:t>unüberschaubare Zahl an Transportvorgängen</a:t>
            </a:r>
          </a:p>
          <a:p>
            <a:pPr eaLnBrk="1" hangingPunct="1"/>
            <a:r>
              <a:rPr lang="de-DE" sz="2800"/>
              <a:t>Vielzahl an Sonder- und Leerfahrten</a:t>
            </a:r>
          </a:p>
          <a:p>
            <a:pPr eaLnBrk="1" hangingPunct="1"/>
            <a:r>
              <a:rPr lang="de-DE" sz="2800"/>
              <a:t>Leer-, Warte- und Stillstandzeiten</a:t>
            </a:r>
          </a:p>
          <a:p>
            <a:pPr eaLnBrk="1" hangingPunct="1"/>
            <a:r>
              <a:rPr lang="de-DE" sz="2800"/>
              <a:t>Infrastrukturengpässe (z.B. Aufzüge, keine automatischen Türen)</a:t>
            </a:r>
          </a:p>
          <a:p>
            <a:pPr eaLnBrk="1" hangingPunct="1"/>
            <a:r>
              <a:rPr lang="de-DE" sz="2800"/>
              <a:t>Behinderungen der Transportwege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522A93-20EF-4C7F-BBC8-86F65D6F975C}" type="slidenum">
              <a:rPr lang="de-DE" smtClean="0"/>
              <a:pPr>
                <a:defRPr/>
              </a:pPr>
              <a:t>16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5012"/>
    </mc:Choice>
    <mc:Fallback xmlns="">
      <p:transition spd="slow" advTm="235012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/>
              <a:t>Informationslogistik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de-DE" sz="2800" dirty="0"/>
              <a:t>Abwicklung der Informationsflüsse innerhalb des Krankenhauses</a:t>
            </a:r>
          </a:p>
          <a:p>
            <a:pPr eaLnBrk="1" hangingPunct="1">
              <a:lnSpc>
                <a:spcPct val="80000"/>
              </a:lnSpc>
            </a:pPr>
            <a:r>
              <a:rPr lang="de-DE" sz="2800" dirty="0"/>
              <a:t>EDV-Unterstützung: 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400" dirty="0"/>
              <a:t>Daten in standardisierter Form sammeln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400" dirty="0"/>
              <a:t>Informationen jederzeit und von überall verfügbar machen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400" dirty="0"/>
              <a:t>Beispiele:</a:t>
            </a:r>
          </a:p>
          <a:p>
            <a:pPr lvl="2" eaLnBrk="1" hangingPunct="1">
              <a:lnSpc>
                <a:spcPct val="80000"/>
              </a:lnSpc>
            </a:pPr>
            <a:r>
              <a:rPr lang="de-DE" sz="2000" dirty="0"/>
              <a:t>Krankenhausinformationssystem (KIS)</a:t>
            </a:r>
          </a:p>
          <a:p>
            <a:pPr lvl="2" eaLnBrk="1" hangingPunct="1">
              <a:lnSpc>
                <a:spcPct val="80000"/>
              </a:lnSpc>
            </a:pPr>
            <a:r>
              <a:rPr lang="de-DE" sz="2000" dirty="0"/>
              <a:t>Materialwirtschaftssystem</a:t>
            </a:r>
            <a:endParaRPr lang="en-GB" sz="2000" dirty="0"/>
          </a:p>
          <a:p>
            <a:pPr eaLnBrk="1" hangingPunct="1">
              <a:lnSpc>
                <a:spcPct val="80000"/>
              </a:lnSpc>
            </a:pPr>
            <a:endParaRPr lang="de-DE" sz="2800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C011ED-F36E-4175-9C70-52CD8C615DD2}" type="slidenum">
              <a:rPr lang="de-DE" smtClean="0"/>
              <a:pPr>
                <a:defRPr/>
              </a:pPr>
              <a:t>17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7468"/>
    </mc:Choice>
    <mc:Fallback xmlns="">
      <p:transition spd="slow" advTm="107468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4000"/>
              <a:t>Kernprobleme der Informationslogistik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43100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DE" sz="2800"/>
              <a:t>vorwiegend gute Ausstattung mit Computern, jedoch werden viele Vorgänge noch in Papierform erfasst bzw. durchgeführt</a:t>
            </a:r>
          </a:p>
          <a:p>
            <a:pPr eaLnBrk="1" hangingPunct="1">
              <a:lnSpc>
                <a:spcPct val="90000"/>
              </a:lnSpc>
            </a:pPr>
            <a:r>
              <a:rPr lang="de-DE" sz="2800"/>
              <a:t>Vielzahl verschiedener Informationssysteme / Module im Einsatz</a:t>
            </a:r>
          </a:p>
          <a:p>
            <a:pPr eaLnBrk="1" hangingPunct="1">
              <a:lnSpc>
                <a:spcPct val="90000"/>
              </a:lnSpc>
            </a:pPr>
            <a:r>
              <a:rPr lang="de-DE" sz="2800"/>
              <a:t>EDV-Systeme bieten keine Planungs- bzw. Entscheidungsunterstützung: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400"/>
              <a:t>keine Möglichkeiten zur Prozessoptimierung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400"/>
              <a:t>keine Erschließung von Einsparpotentialen</a:t>
            </a:r>
          </a:p>
          <a:p>
            <a:pPr eaLnBrk="1" hangingPunct="1">
              <a:lnSpc>
                <a:spcPct val="90000"/>
              </a:lnSpc>
            </a:pPr>
            <a:endParaRPr lang="de-DE" sz="280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F1BA8F-FEE1-4D4C-A0CE-5E47A9A7DE9C}" type="slidenum">
              <a:rPr lang="de-DE" smtClean="0"/>
              <a:pPr>
                <a:defRPr/>
              </a:pPr>
              <a:t>18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4467"/>
    </mc:Choice>
    <mc:Fallback xmlns="">
      <p:transition spd="slow" advTm="124467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6748" name="Rectangle 12"/>
          <p:cNvSpPr>
            <a:spLocks noChangeArrowheads="1"/>
          </p:cNvSpPr>
          <p:nvPr/>
        </p:nvSpPr>
        <p:spPr bwMode="auto">
          <a:xfrm>
            <a:off x="971550" y="1916113"/>
            <a:ext cx="7777163" cy="4608512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4000"/>
              <a:t>Integration von logistischen Prozessen</a:t>
            </a:r>
          </a:p>
        </p:txBody>
      </p:sp>
      <p:sp>
        <p:nvSpPr>
          <p:cNvPr id="1396740" name="Oval 4"/>
          <p:cNvSpPr>
            <a:spLocks noChangeAspect="1" noChangeArrowheads="1"/>
          </p:cNvSpPr>
          <p:nvPr/>
        </p:nvSpPr>
        <p:spPr bwMode="auto">
          <a:xfrm>
            <a:off x="3924300" y="4149725"/>
            <a:ext cx="1571625" cy="1343025"/>
          </a:xfrm>
          <a:prstGeom prst="ellipse">
            <a:avLst/>
          </a:prstGeom>
          <a:solidFill>
            <a:srgbClr val="FFCC99"/>
          </a:solidFill>
          <a:ln w="19050">
            <a:solidFill>
              <a:srgbClr val="FF99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defTabSz="762000"/>
            <a:r>
              <a:rPr lang="de-DE" sz="1800" b="1">
                <a:solidFill>
                  <a:srgbClr val="000000"/>
                </a:solidFill>
                <a:effectLst/>
                <a:latin typeface="Frutiger 55 Roman" pitchFamily="34" charset="0"/>
              </a:rPr>
              <a:t>OP-</a:t>
            </a:r>
            <a:br>
              <a:rPr lang="de-DE" sz="1800" b="1">
                <a:solidFill>
                  <a:srgbClr val="000000"/>
                </a:solidFill>
                <a:effectLst/>
                <a:latin typeface="Frutiger 55 Roman" pitchFamily="34" charset="0"/>
              </a:rPr>
            </a:br>
            <a:r>
              <a:rPr lang="de-DE" sz="1800" b="1">
                <a:solidFill>
                  <a:srgbClr val="000000"/>
                </a:solidFill>
                <a:effectLst/>
                <a:latin typeface="Frutiger 55 Roman" pitchFamily="34" charset="0"/>
              </a:rPr>
              <a:t>Management</a:t>
            </a:r>
            <a:endParaRPr lang="en-GB" sz="1800" b="1">
              <a:solidFill>
                <a:srgbClr val="000000"/>
              </a:solidFill>
              <a:effectLst/>
              <a:latin typeface="Frutiger 55 Roman" pitchFamily="34" charset="0"/>
            </a:endParaRPr>
          </a:p>
        </p:txBody>
      </p:sp>
      <p:sp>
        <p:nvSpPr>
          <p:cNvPr id="23557" name="Oval 6"/>
          <p:cNvSpPr>
            <a:spLocks noChangeAspect="1" noChangeArrowheads="1"/>
          </p:cNvSpPr>
          <p:nvPr/>
        </p:nvSpPr>
        <p:spPr bwMode="auto">
          <a:xfrm>
            <a:off x="6367463" y="4237038"/>
            <a:ext cx="1366837" cy="1166812"/>
          </a:xfrm>
          <a:prstGeom prst="ellipse">
            <a:avLst/>
          </a:prstGeom>
          <a:solidFill>
            <a:srgbClr val="CC99FF"/>
          </a:solidFill>
          <a:ln w="19050">
            <a:solidFill>
              <a:srgbClr val="9900FF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defTabSz="762000"/>
            <a:r>
              <a:rPr lang="de-DE" sz="1800" b="1">
                <a:solidFill>
                  <a:srgbClr val="000000"/>
                </a:solidFill>
                <a:effectLst/>
                <a:latin typeface="Frutiger 55 Roman" pitchFamily="34" charset="0"/>
              </a:rPr>
              <a:t>Personal-</a:t>
            </a:r>
            <a:br>
              <a:rPr lang="de-DE" sz="1800" b="1">
                <a:solidFill>
                  <a:srgbClr val="000000"/>
                </a:solidFill>
                <a:effectLst/>
                <a:latin typeface="Frutiger 55 Roman" pitchFamily="34" charset="0"/>
              </a:rPr>
            </a:br>
            <a:r>
              <a:rPr lang="de-DE" sz="1800" b="1">
                <a:solidFill>
                  <a:srgbClr val="000000"/>
                </a:solidFill>
                <a:effectLst/>
                <a:latin typeface="Frutiger 55 Roman" pitchFamily="34" charset="0"/>
              </a:rPr>
              <a:t>einsatz-</a:t>
            </a:r>
            <a:br>
              <a:rPr lang="de-DE" sz="1800" b="1">
                <a:solidFill>
                  <a:srgbClr val="000000"/>
                </a:solidFill>
                <a:effectLst/>
                <a:latin typeface="Frutiger 55 Roman" pitchFamily="34" charset="0"/>
              </a:rPr>
            </a:br>
            <a:r>
              <a:rPr lang="de-DE" sz="1800" b="1">
                <a:solidFill>
                  <a:srgbClr val="000000"/>
                </a:solidFill>
                <a:effectLst/>
                <a:latin typeface="Frutiger 55 Roman" pitchFamily="34" charset="0"/>
              </a:rPr>
              <a:t>planung</a:t>
            </a:r>
            <a:endParaRPr lang="en-GB" sz="1800" b="1">
              <a:solidFill>
                <a:srgbClr val="000000"/>
              </a:solidFill>
              <a:effectLst/>
              <a:latin typeface="Frutiger 55 Roman" pitchFamily="34" charset="0"/>
            </a:endParaRPr>
          </a:p>
        </p:txBody>
      </p:sp>
      <p:cxnSp>
        <p:nvCxnSpPr>
          <p:cNvPr id="23558" name="AutoShape 7"/>
          <p:cNvCxnSpPr>
            <a:cxnSpLocks noChangeShapeType="1"/>
            <a:stCxn id="1396740" idx="6"/>
            <a:endCxn id="23557" idx="2"/>
          </p:cNvCxnSpPr>
          <p:nvPr/>
        </p:nvCxnSpPr>
        <p:spPr bwMode="auto">
          <a:xfrm>
            <a:off x="5505450" y="4821238"/>
            <a:ext cx="852488" cy="0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 type="triangl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59" name="AutoShape 8"/>
          <p:cNvCxnSpPr>
            <a:cxnSpLocks noChangeShapeType="1"/>
            <a:stCxn id="1396740" idx="2"/>
            <a:endCxn id="23562" idx="6"/>
          </p:cNvCxnSpPr>
          <p:nvPr/>
        </p:nvCxnSpPr>
        <p:spPr bwMode="auto">
          <a:xfrm flipH="1">
            <a:off x="3024188" y="4821238"/>
            <a:ext cx="890587" cy="0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 type="triangl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60" name="AutoShape 9"/>
          <p:cNvCxnSpPr>
            <a:cxnSpLocks noChangeShapeType="1"/>
            <a:stCxn id="1396740" idx="0"/>
            <a:endCxn id="23561" idx="4"/>
          </p:cNvCxnSpPr>
          <p:nvPr/>
        </p:nvCxnSpPr>
        <p:spPr bwMode="auto">
          <a:xfrm flipV="1">
            <a:off x="4710113" y="3619500"/>
            <a:ext cx="1587" cy="520700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 type="triangl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561" name="Oval 10"/>
          <p:cNvSpPr>
            <a:spLocks noChangeAspect="1" noChangeArrowheads="1"/>
          </p:cNvSpPr>
          <p:nvPr/>
        </p:nvSpPr>
        <p:spPr bwMode="auto">
          <a:xfrm>
            <a:off x="4017963" y="2425700"/>
            <a:ext cx="1387475" cy="1184275"/>
          </a:xfrm>
          <a:prstGeom prst="ellipse">
            <a:avLst/>
          </a:prstGeom>
          <a:solidFill>
            <a:srgbClr val="CCFFFF"/>
          </a:solidFill>
          <a:ln w="19050">
            <a:solidFill>
              <a:srgbClr val="00FFFF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defTabSz="762000"/>
            <a:r>
              <a:rPr lang="de-DE" sz="1800" b="1">
                <a:solidFill>
                  <a:srgbClr val="000000"/>
                </a:solidFill>
                <a:effectLst/>
                <a:latin typeface="Frutiger 55 Roman" pitchFamily="34" charset="0"/>
              </a:rPr>
              <a:t>Transport-</a:t>
            </a:r>
            <a:br>
              <a:rPr lang="de-DE" sz="1800" b="1">
                <a:solidFill>
                  <a:srgbClr val="000000"/>
                </a:solidFill>
                <a:effectLst/>
                <a:latin typeface="Frutiger 55 Roman" pitchFamily="34" charset="0"/>
              </a:rPr>
            </a:br>
            <a:r>
              <a:rPr lang="de-DE" sz="1800" b="1">
                <a:solidFill>
                  <a:srgbClr val="000000"/>
                </a:solidFill>
                <a:effectLst/>
                <a:latin typeface="Frutiger 55 Roman" pitchFamily="34" charset="0"/>
              </a:rPr>
              <a:t>dienst</a:t>
            </a:r>
            <a:endParaRPr lang="en-GB" sz="1800" b="1">
              <a:solidFill>
                <a:srgbClr val="000000"/>
              </a:solidFill>
              <a:effectLst/>
              <a:latin typeface="Frutiger 55 Roman" pitchFamily="34" charset="0"/>
            </a:endParaRPr>
          </a:p>
        </p:txBody>
      </p:sp>
      <p:sp>
        <p:nvSpPr>
          <p:cNvPr id="23562" name="Oval 11"/>
          <p:cNvSpPr>
            <a:spLocks noChangeAspect="1" noChangeArrowheads="1"/>
          </p:cNvSpPr>
          <p:nvPr/>
        </p:nvSpPr>
        <p:spPr bwMode="auto">
          <a:xfrm>
            <a:off x="1495425" y="4224338"/>
            <a:ext cx="1519238" cy="1193800"/>
          </a:xfrm>
          <a:prstGeom prst="ellipse">
            <a:avLst/>
          </a:prstGeom>
          <a:solidFill>
            <a:srgbClr val="FFFF99"/>
          </a:solidFill>
          <a:ln w="19050">
            <a:solidFill>
              <a:srgbClr val="FFCC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defTabSz="762000"/>
            <a:r>
              <a:rPr lang="de-DE" sz="1800" b="1">
                <a:solidFill>
                  <a:srgbClr val="000000"/>
                </a:solidFill>
                <a:effectLst/>
                <a:latin typeface="Frutiger 55 Roman" pitchFamily="34" charset="0"/>
              </a:rPr>
              <a:t>Material-</a:t>
            </a:r>
            <a:br>
              <a:rPr lang="de-DE" sz="1800" b="1">
                <a:solidFill>
                  <a:srgbClr val="000000"/>
                </a:solidFill>
                <a:effectLst/>
                <a:latin typeface="Frutiger 55 Roman" pitchFamily="34" charset="0"/>
              </a:rPr>
            </a:br>
            <a:r>
              <a:rPr lang="de-DE" sz="1800" b="1">
                <a:solidFill>
                  <a:srgbClr val="000000"/>
                </a:solidFill>
                <a:effectLst/>
                <a:latin typeface="Frutiger 55 Roman" pitchFamily="34" charset="0"/>
              </a:rPr>
              <a:t>versorgung</a:t>
            </a:r>
            <a:endParaRPr lang="en-GB" sz="1800" b="1">
              <a:solidFill>
                <a:srgbClr val="000000"/>
              </a:solidFill>
              <a:effectLst/>
              <a:latin typeface="Frutiger 55 Roman" pitchFamily="34" charset="0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1FAC92-46CD-4813-86E4-3F64F2EAB415}" type="slidenum">
              <a:rPr lang="de-DE" smtClean="0"/>
              <a:pPr>
                <a:defRPr/>
              </a:pPr>
              <a:t>19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7727"/>
    </mc:Choice>
    <mc:Fallback xmlns="">
      <p:transition spd="slow" advTm="6772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967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967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6740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836613"/>
          </a:xfrm>
        </p:spPr>
        <p:txBody>
          <a:bodyPr/>
          <a:lstStyle/>
          <a:p>
            <a:pPr eaLnBrk="1" hangingPunct="1"/>
            <a:r>
              <a:rPr lang="de-DE"/>
              <a:t>Gliederung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4813"/>
            <a:ext cx="8229600" cy="4681537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dirty="0"/>
              <a:t>1 Outputfaktoren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dirty="0"/>
              <a:t>2 Betriebskybernetik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dirty="0">
                <a:solidFill>
                  <a:srgbClr val="FF0000"/>
                </a:solidFill>
              </a:rPr>
              <a:t>3 Logistik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dirty="0">
                <a:solidFill>
                  <a:srgbClr val="FF0000"/>
                </a:solidFill>
              </a:rPr>
              <a:t>	3.0 Überblick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dirty="0"/>
              <a:t>	3.1 Materialwirtschaft und Lagerhaltung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dirty="0"/>
              <a:t>		3.1.1 Materialbedarfsplanung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dirty="0"/>
              <a:t>		3.1.2 Lagerhaltungsmodelle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dirty="0"/>
              <a:t>	3.2 Transportplanung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dirty="0"/>
              <a:t>		3.2.1 Grundlagen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dirty="0"/>
              <a:t>		3.2.2 Optimierung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dirty="0"/>
              <a:t>	3.3 Standortprobleme		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94F53E-9CBD-4D22-BDCD-A7F762B59B3D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104"/>
    </mc:Choice>
    <mc:Fallback xmlns="">
      <p:transition spd="slow" advTm="33104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8002" name="Rectangle 2"/>
          <p:cNvSpPr>
            <a:spLocks noChangeArrowheads="1"/>
          </p:cNvSpPr>
          <p:nvPr/>
        </p:nvSpPr>
        <p:spPr bwMode="auto">
          <a:xfrm>
            <a:off x="971550" y="1916113"/>
            <a:ext cx="7777163" cy="4608512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/>
              <a:t>wenn … nicht funktioniert …</a:t>
            </a:r>
          </a:p>
        </p:txBody>
      </p:sp>
      <p:sp>
        <p:nvSpPr>
          <p:cNvPr id="1408004" name="Oval 4"/>
          <p:cNvSpPr>
            <a:spLocks noChangeAspect="1" noChangeArrowheads="1"/>
          </p:cNvSpPr>
          <p:nvPr/>
        </p:nvSpPr>
        <p:spPr bwMode="auto">
          <a:xfrm>
            <a:off x="3924300" y="4149725"/>
            <a:ext cx="1571625" cy="1343025"/>
          </a:xfrm>
          <a:prstGeom prst="ellipse">
            <a:avLst/>
          </a:prstGeom>
          <a:solidFill>
            <a:srgbClr val="FFCC99"/>
          </a:solidFill>
          <a:ln w="19050">
            <a:solidFill>
              <a:srgbClr val="FF99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defTabSz="762000"/>
            <a:r>
              <a:rPr lang="de-DE" sz="1800" b="1">
                <a:solidFill>
                  <a:srgbClr val="000000"/>
                </a:solidFill>
                <a:effectLst/>
                <a:latin typeface="Frutiger 55 Roman" pitchFamily="34" charset="0"/>
              </a:rPr>
              <a:t>OP-</a:t>
            </a:r>
            <a:br>
              <a:rPr lang="de-DE" sz="1800" b="1">
                <a:solidFill>
                  <a:srgbClr val="000000"/>
                </a:solidFill>
                <a:effectLst/>
                <a:latin typeface="Frutiger 55 Roman" pitchFamily="34" charset="0"/>
              </a:rPr>
            </a:br>
            <a:r>
              <a:rPr lang="de-DE" sz="1800" b="1">
                <a:solidFill>
                  <a:srgbClr val="000000"/>
                </a:solidFill>
                <a:effectLst/>
                <a:latin typeface="Frutiger 55 Roman" pitchFamily="34" charset="0"/>
              </a:rPr>
              <a:t>Management</a:t>
            </a:r>
            <a:endParaRPr lang="en-GB" sz="1800" b="1">
              <a:solidFill>
                <a:srgbClr val="000000"/>
              </a:solidFill>
              <a:effectLst/>
              <a:latin typeface="Frutiger 55 Roman" pitchFamily="34" charset="0"/>
            </a:endParaRPr>
          </a:p>
        </p:txBody>
      </p:sp>
      <p:sp>
        <p:nvSpPr>
          <p:cNvPr id="24581" name="Oval 5"/>
          <p:cNvSpPr>
            <a:spLocks noChangeAspect="1" noChangeArrowheads="1"/>
          </p:cNvSpPr>
          <p:nvPr/>
        </p:nvSpPr>
        <p:spPr bwMode="auto">
          <a:xfrm>
            <a:off x="6367463" y="4237038"/>
            <a:ext cx="1366837" cy="1166812"/>
          </a:xfrm>
          <a:prstGeom prst="ellipse">
            <a:avLst/>
          </a:prstGeom>
          <a:solidFill>
            <a:srgbClr val="CC99FF"/>
          </a:solidFill>
          <a:ln w="19050">
            <a:solidFill>
              <a:srgbClr val="9900FF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defTabSz="762000"/>
            <a:r>
              <a:rPr lang="de-DE" sz="1800" b="1">
                <a:solidFill>
                  <a:srgbClr val="000000"/>
                </a:solidFill>
                <a:effectLst/>
                <a:latin typeface="Frutiger 55 Roman" pitchFamily="34" charset="0"/>
              </a:rPr>
              <a:t>Personal-</a:t>
            </a:r>
            <a:br>
              <a:rPr lang="de-DE" sz="1800" b="1">
                <a:solidFill>
                  <a:srgbClr val="000000"/>
                </a:solidFill>
                <a:effectLst/>
                <a:latin typeface="Frutiger 55 Roman" pitchFamily="34" charset="0"/>
              </a:rPr>
            </a:br>
            <a:r>
              <a:rPr lang="de-DE" sz="1800" b="1">
                <a:solidFill>
                  <a:srgbClr val="000000"/>
                </a:solidFill>
                <a:effectLst/>
                <a:latin typeface="Frutiger 55 Roman" pitchFamily="34" charset="0"/>
              </a:rPr>
              <a:t>einsatz-</a:t>
            </a:r>
            <a:br>
              <a:rPr lang="de-DE" sz="1800" b="1">
                <a:solidFill>
                  <a:srgbClr val="000000"/>
                </a:solidFill>
                <a:effectLst/>
                <a:latin typeface="Frutiger 55 Roman" pitchFamily="34" charset="0"/>
              </a:rPr>
            </a:br>
            <a:r>
              <a:rPr lang="de-DE" sz="1800" b="1">
                <a:solidFill>
                  <a:srgbClr val="000000"/>
                </a:solidFill>
                <a:effectLst/>
                <a:latin typeface="Frutiger 55 Roman" pitchFamily="34" charset="0"/>
              </a:rPr>
              <a:t>planung</a:t>
            </a:r>
            <a:endParaRPr lang="en-GB" sz="1800" b="1">
              <a:solidFill>
                <a:srgbClr val="000000"/>
              </a:solidFill>
              <a:effectLst/>
              <a:latin typeface="Frutiger 55 Roman" pitchFamily="34" charset="0"/>
            </a:endParaRPr>
          </a:p>
        </p:txBody>
      </p:sp>
      <p:cxnSp>
        <p:nvCxnSpPr>
          <p:cNvPr id="24582" name="AutoShape 6"/>
          <p:cNvCxnSpPr>
            <a:cxnSpLocks noChangeShapeType="1"/>
            <a:stCxn id="1408004" idx="6"/>
            <a:endCxn id="24581" idx="2"/>
          </p:cNvCxnSpPr>
          <p:nvPr/>
        </p:nvCxnSpPr>
        <p:spPr bwMode="auto">
          <a:xfrm>
            <a:off x="5505450" y="4821238"/>
            <a:ext cx="852488" cy="0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 type="triangl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83" name="AutoShape 7"/>
          <p:cNvCxnSpPr>
            <a:cxnSpLocks noChangeShapeType="1"/>
            <a:stCxn id="1408004" idx="2"/>
            <a:endCxn id="24586" idx="6"/>
          </p:cNvCxnSpPr>
          <p:nvPr/>
        </p:nvCxnSpPr>
        <p:spPr bwMode="auto">
          <a:xfrm flipH="1">
            <a:off x="3024188" y="4821238"/>
            <a:ext cx="890587" cy="0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 type="triangl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84" name="AutoShape 8"/>
          <p:cNvCxnSpPr>
            <a:cxnSpLocks noChangeShapeType="1"/>
            <a:stCxn id="1408004" idx="0"/>
            <a:endCxn id="24585" idx="4"/>
          </p:cNvCxnSpPr>
          <p:nvPr/>
        </p:nvCxnSpPr>
        <p:spPr bwMode="auto">
          <a:xfrm flipV="1">
            <a:off x="4710113" y="3619500"/>
            <a:ext cx="1587" cy="520700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 type="triangl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585" name="Oval 9"/>
          <p:cNvSpPr>
            <a:spLocks noChangeAspect="1" noChangeArrowheads="1"/>
          </p:cNvSpPr>
          <p:nvPr/>
        </p:nvSpPr>
        <p:spPr bwMode="auto">
          <a:xfrm>
            <a:off x="4017963" y="2425700"/>
            <a:ext cx="1387475" cy="1184275"/>
          </a:xfrm>
          <a:prstGeom prst="ellipse">
            <a:avLst/>
          </a:prstGeom>
          <a:solidFill>
            <a:srgbClr val="CCFFFF"/>
          </a:solidFill>
          <a:ln w="19050">
            <a:solidFill>
              <a:srgbClr val="00FFFF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defTabSz="762000"/>
            <a:r>
              <a:rPr lang="de-DE" sz="1800" b="1">
                <a:solidFill>
                  <a:srgbClr val="000000"/>
                </a:solidFill>
                <a:effectLst/>
                <a:latin typeface="Frutiger 55 Roman" pitchFamily="34" charset="0"/>
              </a:rPr>
              <a:t>Transport-</a:t>
            </a:r>
            <a:br>
              <a:rPr lang="de-DE" sz="1800" b="1">
                <a:solidFill>
                  <a:srgbClr val="000000"/>
                </a:solidFill>
                <a:effectLst/>
                <a:latin typeface="Frutiger 55 Roman" pitchFamily="34" charset="0"/>
              </a:rPr>
            </a:br>
            <a:r>
              <a:rPr lang="de-DE" sz="1800" b="1">
                <a:solidFill>
                  <a:srgbClr val="000000"/>
                </a:solidFill>
                <a:effectLst/>
                <a:latin typeface="Frutiger 55 Roman" pitchFamily="34" charset="0"/>
              </a:rPr>
              <a:t>dienst</a:t>
            </a:r>
            <a:endParaRPr lang="en-GB" sz="1800" b="1">
              <a:solidFill>
                <a:srgbClr val="000000"/>
              </a:solidFill>
              <a:effectLst/>
              <a:latin typeface="Frutiger 55 Roman" pitchFamily="34" charset="0"/>
            </a:endParaRPr>
          </a:p>
        </p:txBody>
      </p:sp>
      <p:sp>
        <p:nvSpPr>
          <p:cNvPr id="24586" name="Oval 10"/>
          <p:cNvSpPr>
            <a:spLocks noChangeAspect="1" noChangeArrowheads="1"/>
          </p:cNvSpPr>
          <p:nvPr/>
        </p:nvSpPr>
        <p:spPr bwMode="auto">
          <a:xfrm>
            <a:off x="1495425" y="4224338"/>
            <a:ext cx="1519238" cy="1193800"/>
          </a:xfrm>
          <a:prstGeom prst="ellipse">
            <a:avLst/>
          </a:prstGeom>
          <a:solidFill>
            <a:srgbClr val="FFFF99"/>
          </a:solidFill>
          <a:ln w="19050">
            <a:solidFill>
              <a:srgbClr val="FFCC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defTabSz="762000"/>
            <a:r>
              <a:rPr lang="de-DE" sz="1800" b="1">
                <a:solidFill>
                  <a:srgbClr val="000000"/>
                </a:solidFill>
                <a:effectLst/>
                <a:latin typeface="Frutiger 55 Roman" pitchFamily="34" charset="0"/>
              </a:rPr>
              <a:t>Material-</a:t>
            </a:r>
            <a:br>
              <a:rPr lang="de-DE" sz="1800" b="1">
                <a:solidFill>
                  <a:srgbClr val="000000"/>
                </a:solidFill>
                <a:effectLst/>
                <a:latin typeface="Frutiger 55 Roman" pitchFamily="34" charset="0"/>
              </a:rPr>
            </a:br>
            <a:r>
              <a:rPr lang="de-DE" sz="1800" b="1">
                <a:solidFill>
                  <a:srgbClr val="000000"/>
                </a:solidFill>
                <a:effectLst/>
                <a:latin typeface="Frutiger 55 Roman" pitchFamily="34" charset="0"/>
              </a:rPr>
              <a:t>versorgung</a:t>
            </a:r>
            <a:endParaRPr lang="en-GB" sz="1800" b="1">
              <a:solidFill>
                <a:srgbClr val="000000"/>
              </a:solidFill>
              <a:effectLst/>
              <a:latin typeface="Frutiger 55 Roman" pitchFamily="34" charset="0"/>
            </a:endParaRPr>
          </a:p>
        </p:txBody>
      </p:sp>
      <p:sp>
        <p:nvSpPr>
          <p:cNvPr id="1408011" name="AutoShape 11"/>
          <p:cNvSpPr>
            <a:spLocks noChangeArrowheads="1"/>
          </p:cNvSpPr>
          <p:nvPr/>
        </p:nvSpPr>
        <p:spPr bwMode="auto">
          <a:xfrm>
            <a:off x="5867400" y="1916113"/>
            <a:ext cx="2879725" cy="765175"/>
          </a:xfrm>
          <a:prstGeom prst="wedgeRoundRectCallout">
            <a:avLst>
              <a:gd name="adj1" fmla="val -67477"/>
              <a:gd name="adj2" fmla="val 82157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lnSpc>
                <a:spcPts val="2200"/>
              </a:lnSpc>
              <a:spcAft>
                <a:spcPct val="80000"/>
              </a:spcAft>
              <a:defRPr/>
            </a:pPr>
            <a:r>
              <a:rPr lang="de-DE">
                <a:effectLst/>
              </a:rPr>
              <a:t>Stillstands- und Wartezeiten im OP</a:t>
            </a:r>
            <a:endParaRPr lang="de-DE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A1CBA2-F188-4CFA-B61D-6B25E9090740}" type="slidenum">
              <a:rPr lang="de-DE" smtClean="0"/>
              <a:pPr>
                <a:defRPr/>
              </a:pPr>
              <a:t>20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810"/>
    </mc:Choice>
    <mc:Fallback xmlns="">
      <p:transition spd="slow" advTm="2181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8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080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080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8004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9026" name="Rectangle 2"/>
          <p:cNvSpPr>
            <a:spLocks noChangeArrowheads="1"/>
          </p:cNvSpPr>
          <p:nvPr/>
        </p:nvSpPr>
        <p:spPr bwMode="auto">
          <a:xfrm>
            <a:off x="971550" y="1916113"/>
            <a:ext cx="7777163" cy="4608512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1409027" name="Rectangle 3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sz="4000"/>
              <a:t>Grundproblem: Integration von logistischen Prozessen</a:t>
            </a:r>
          </a:p>
        </p:txBody>
      </p:sp>
      <p:sp>
        <p:nvSpPr>
          <p:cNvPr id="1409028" name="Oval 4"/>
          <p:cNvSpPr>
            <a:spLocks noChangeAspect="1" noChangeArrowheads="1"/>
          </p:cNvSpPr>
          <p:nvPr/>
        </p:nvSpPr>
        <p:spPr bwMode="auto">
          <a:xfrm>
            <a:off x="3924300" y="4149725"/>
            <a:ext cx="1571625" cy="1343025"/>
          </a:xfrm>
          <a:prstGeom prst="ellipse">
            <a:avLst/>
          </a:prstGeom>
          <a:solidFill>
            <a:srgbClr val="FFCC99"/>
          </a:solidFill>
          <a:ln w="19050">
            <a:solidFill>
              <a:srgbClr val="FF99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defTabSz="762000"/>
            <a:r>
              <a:rPr lang="de-DE" sz="1800" b="1">
                <a:solidFill>
                  <a:srgbClr val="000000"/>
                </a:solidFill>
                <a:effectLst/>
                <a:latin typeface="Frutiger 55 Roman" pitchFamily="34" charset="0"/>
              </a:rPr>
              <a:t>OP-</a:t>
            </a:r>
            <a:br>
              <a:rPr lang="de-DE" sz="1800" b="1">
                <a:solidFill>
                  <a:srgbClr val="000000"/>
                </a:solidFill>
                <a:effectLst/>
                <a:latin typeface="Frutiger 55 Roman" pitchFamily="34" charset="0"/>
              </a:rPr>
            </a:br>
            <a:r>
              <a:rPr lang="de-DE" sz="1800" b="1">
                <a:solidFill>
                  <a:srgbClr val="000000"/>
                </a:solidFill>
                <a:effectLst/>
                <a:latin typeface="Frutiger 55 Roman" pitchFamily="34" charset="0"/>
              </a:rPr>
              <a:t>Management</a:t>
            </a:r>
            <a:endParaRPr lang="en-GB" sz="1800" b="1">
              <a:solidFill>
                <a:srgbClr val="000000"/>
              </a:solidFill>
              <a:effectLst/>
              <a:latin typeface="Frutiger 55 Roman" pitchFamily="34" charset="0"/>
            </a:endParaRPr>
          </a:p>
        </p:txBody>
      </p:sp>
      <p:sp>
        <p:nvSpPr>
          <p:cNvPr id="25605" name="Oval 5"/>
          <p:cNvSpPr>
            <a:spLocks noChangeAspect="1" noChangeArrowheads="1"/>
          </p:cNvSpPr>
          <p:nvPr/>
        </p:nvSpPr>
        <p:spPr bwMode="auto">
          <a:xfrm>
            <a:off x="6367463" y="4237038"/>
            <a:ext cx="1366837" cy="1166812"/>
          </a:xfrm>
          <a:prstGeom prst="ellipse">
            <a:avLst/>
          </a:prstGeom>
          <a:solidFill>
            <a:srgbClr val="CC99FF"/>
          </a:solidFill>
          <a:ln w="19050">
            <a:solidFill>
              <a:srgbClr val="9900FF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defTabSz="762000"/>
            <a:r>
              <a:rPr lang="de-DE" sz="1800" b="1">
                <a:solidFill>
                  <a:srgbClr val="000000"/>
                </a:solidFill>
                <a:effectLst/>
                <a:latin typeface="Frutiger 55 Roman" pitchFamily="34" charset="0"/>
              </a:rPr>
              <a:t>Personal-</a:t>
            </a:r>
            <a:br>
              <a:rPr lang="de-DE" sz="1800" b="1">
                <a:solidFill>
                  <a:srgbClr val="000000"/>
                </a:solidFill>
                <a:effectLst/>
                <a:latin typeface="Frutiger 55 Roman" pitchFamily="34" charset="0"/>
              </a:rPr>
            </a:br>
            <a:r>
              <a:rPr lang="de-DE" sz="1800" b="1">
                <a:solidFill>
                  <a:srgbClr val="000000"/>
                </a:solidFill>
                <a:effectLst/>
                <a:latin typeface="Frutiger 55 Roman" pitchFamily="34" charset="0"/>
              </a:rPr>
              <a:t>einsatz-</a:t>
            </a:r>
            <a:br>
              <a:rPr lang="de-DE" sz="1800" b="1">
                <a:solidFill>
                  <a:srgbClr val="000000"/>
                </a:solidFill>
                <a:effectLst/>
                <a:latin typeface="Frutiger 55 Roman" pitchFamily="34" charset="0"/>
              </a:rPr>
            </a:br>
            <a:r>
              <a:rPr lang="de-DE" sz="1800" b="1">
                <a:solidFill>
                  <a:srgbClr val="000000"/>
                </a:solidFill>
                <a:effectLst/>
                <a:latin typeface="Frutiger 55 Roman" pitchFamily="34" charset="0"/>
              </a:rPr>
              <a:t>planung</a:t>
            </a:r>
            <a:endParaRPr lang="en-GB" sz="1800" b="1">
              <a:solidFill>
                <a:srgbClr val="000000"/>
              </a:solidFill>
              <a:effectLst/>
              <a:latin typeface="Frutiger 55 Roman" pitchFamily="34" charset="0"/>
            </a:endParaRPr>
          </a:p>
        </p:txBody>
      </p:sp>
      <p:cxnSp>
        <p:nvCxnSpPr>
          <p:cNvPr id="25606" name="AutoShape 6"/>
          <p:cNvCxnSpPr>
            <a:cxnSpLocks noChangeShapeType="1"/>
            <a:stCxn id="1409028" idx="6"/>
            <a:endCxn id="25605" idx="2"/>
          </p:cNvCxnSpPr>
          <p:nvPr/>
        </p:nvCxnSpPr>
        <p:spPr bwMode="auto">
          <a:xfrm>
            <a:off x="5505450" y="4821238"/>
            <a:ext cx="852488" cy="0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 type="triangl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07" name="AutoShape 7"/>
          <p:cNvCxnSpPr>
            <a:cxnSpLocks noChangeShapeType="1"/>
            <a:stCxn id="1409028" idx="2"/>
            <a:endCxn id="25610" idx="6"/>
          </p:cNvCxnSpPr>
          <p:nvPr/>
        </p:nvCxnSpPr>
        <p:spPr bwMode="auto">
          <a:xfrm flipH="1">
            <a:off x="3024188" y="4821238"/>
            <a:ext cx="890587" cy="0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 type="triangl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08" name="AutoShape 8"/>
          <p:cNvCxnSpPr>
            <a:cxnSpLocks noChangeShapeType="1"/>
            <a:stCxn id="1409028" idx="0"/>
            <a:endCxn id="25609" idx="4"/>
          </p:cNvCxnSpPr>
          <p:nvPr/>
        </p:nvCxnSpPr>
        <p:spPr bwMode="auto">
          <a:xfrm flipV="1">
            <a:off x="4710113" y="3619500"/>
            <a:ext cx="1587" cy="520700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 type="triangl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609" name="Oval 9"/>
          <p:cNvSpPr>
            <a:spLocks noChangeAspect="1" noChangeArrowheads="1"/>
          </p:cNvSpPr>
          <p:nvPr/>
        </p:nvSpPr>
        <p:spPr bwMode="auto">
          <a:xfrm>
            <a:off x="4017963" y="2425700"/>
            <a:ext cx="1387475" cy="1184275"/>
          </a:xfrm>
          <a:prstGeom prst="ellipse">
            <a:avLst/>
          </a:prstGeom>
          <a:solidFill>
            <a:srgbClr val="CCFFFF"/>
          </a:solidFill>
          <a:ln w="19050">
            <a:solidFill>
              <a:srgbClr val="00FFFF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defTabSz="762000"/>
            <a:r>
              <a:rPr lang="de-DE" sz="1800" b="1">
                <a:solidFill>
                  <a:srgbClr val="000000"/>
                </a:solidFill>
                <a:effectLst/>
                <a:latin typeface="Frutiger 55 Roman" pitchFamily="34" charset="0"/>
              </a:rPr>
              <a:t>Transport-</a:t>
            </a:r>
            <a:br>
              <a:rPr lang="de-DE" sz="1800" b="1">
                <a:solidFill>
                  <a:srgbClr val="000000"/>
                </a:solidFill>
                <a:effectLst/>
                <a:latin typeface="Frutiger 55 Roman" pitchFamily="34" charset="0"/>
              </a:rPr>
            </a:br>
            <a:r>
              <a:rPr lang="de-DE" sz="1800" b="1">
                <a:solidFill>
                  <a:srgbClr val="000000"/>
                </a:solidFill>
                <a:effectLst/>
                <a:latin typeface="Frutiger 55 Roman" pitchFamily="34" charset="0"/>
              </a:rPr>
              <a:t>dienst</a:t>
            </a:r>
            <a:endParaRPr lang="en-GB" sz="1800" b="1">
              <a:solidFill>
                <a:srgbClr val="000000"/>
              </a:solidFill>
              <a:effectLst/>
              <a:latin typeface="Frutiger 55 Roman" pitchFamily="34" charset="0"/>
            </a:endParaRPr>
          </a:p>
        </p:txBody>
      </p:sp>
      <p:sp>
        <p:nvSpPr>
          <p:cNvPr id="25610" name="Oval 10"/>
          <p:cNvSpPr>
            <a:spLocks noChangeAspect="1" noChangeArrowheads="1"/>
          </p:cNvSpPr>
          <p:nvPr/>
        </p:nvSpPr>
        <p:spPr bwMode="auto">
          <a:xfrm>
            <a:off x="1495425" y="4224338"/>
            <a:ext cx="1519238" cy="1193800"/>
          </a:xfrm>
          <a:prstGeom prst="ellipse">
            <a:avLst/>
          </a:prstGeom>
          <a:solidFill>
            <a:srgbClr val="FFFF99"/>
          </a:solidFill>
          <a:ln w="19050">
            <a:solidFill>
              <a:srgbClr val="FFCC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defTabSz="762000"/>
            <a:r>
              <a:rPr lang="de-DE" sz="1800" b="1">
                <a:solidFill>
                  <a:srgbClr val="000000"/>
                </a:solidFill>
                <a:effectLst/>
                <a:latin typeface="Frutiger 55 Roman" pitchFamily="34" charset="0"/>
              </a:rPr>
              <a:t>Material-</a:t>
            </a:r>
            <a:br>
              <a:rPr lang="de-DE" sz="1800" b="1">
                <a:solidFill>
                  <a:srgbClr val="000000"/>
                </a:solidFill>
                <a:effectLst/>
                <a:latin typeface="Frutiger 55 Roman" pitchFamily="34" charset="0"/>
              </a:rPr>
            </a:br>
            <a:r>
              <a:rPr lang="de-DE" sz="1800" b="1">
                <a:solidFill>
                  <a:srgbClr val="000000"/>
                </a:solidFill>
                <a:effectLst/>
                <a:latin typeface="Frutiger 55 Roman" pitchFamily="34" charset="0"/>
              </a:rPr>
              <a:t>versorgung</a:t>
            </a:r>
            <a:endParaRPr lang="en-GB" sz="1800" b="1">
              <a:solidFill>
                <a:srgbClr val="000000"/>
              </a:solidFill>
              <a:effectLst/>
              <a:latin typeface="Frutiger 55 Roman" pitchFamily="34" charset="0"/>
            </a:endParaRPr>
          </a:p>
        </p:txBody>
      </p:sp>
      <p:sp>
        <p:nvSpPr>
          <p:cNvPr id="25611" name="AutoShape 11"/>
          <p:cNvSpPr>
            <a:spLocks noChangeArrowheads="1"/>
          </p:cNvSpPr>
          <p:nvPr/>
        </p:nvSpPr>
        <p:spPr bwMode="auto">
          <a:xfrm>
            <a:off x="971550" y="5734050"/>
            <a:ext cx="4248150" cy="765175"/>
          </a:xfrm>
          <a:prstGeom prst="wedgeRoundRectCallout">
            <a:avLst>
              <a:gd name="adj1" fmla="val 38639"/>
              <a:gd name="adj2" fmla="val -135060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>
              <a:lnSpc>
                <a:spcPts val="2200"/>
              </a:lnSpc>
              <a:spcAft>
                <a:spcPct val="80000"/>
              </a:spcAft>
            </a:pPr>
            <a:r>
              <a:rPr lang="de-DE">
                <a:effectLst/>
              </a:rPr>
              <a:t>Wartezeiten für Patienten &amp;                        Überstunden für das OP-Personal</a:t>
            </a:r>
          </a:p>
        </p:txBody>
      </p:sp>
      <p:sp>
        <p:nvSpPr>
          <p:cNvPr id="1409036" name="AutoShape 12"/>
          <p:cNvSpPr>
            <a:spLocks noChangeArrowheads="1"/>
          </p:cNvSpPr>
          <p:nvPr/>
        </p:nvSpPr>
        <p:spPr bwMode="auto">
          <a:xfrm>
            <a:off x="5867400" y="1916113"/>
            <a:ext cx="2879725" cy="765175"/>
          </a:xfrm>
          <a:prstGeom prst="wedgeRoundRectCallout">
            <a:avLst>
              <a:gd name="adj1" fmla="val -67310"/>
              <a:gd name="adj2" fmla="val 78218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lnSpc>
                <a:spcPts val="2200"/>
              </a:lnSpc>
              <a:spcAft>
                <a:spcPct val="80000"/>
              </a:spcAft>
              <a:defRPr/>
            </a:pPr>
            <a:r>
              <a:rPr lang="de-DE">
                <a:effectLst/>
              </a:rPr>
              <a:t>Stillstands- und Wartezeiten im OP</a:t>
            </a:r>
            <a:endParaRPr lang="de-DE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452527-8C49-40CC-BF08-AFAE3F606C5B}" type="slidenum">
              <a:rPr lang="de-DE" smtClean="0"/>
              <a:pPr>
                <a:defRPr/>
              </a:pPr>
              <a:t>21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4621"/>
    </mc:Choice>
    <mc:Fallback xmlns="">
      <p:transition spd="slow" advTm="4462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9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09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09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9028" grpId="0" animBg="1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0050" name="Rectangle 2"/>
          <p:cNvSpPr>
            <a:spLocks noChangeArrowheads="1"/>
          </p:cNvSpPr>
          <p:nvPr/>
        </p:nvSpPr>
        <p:spPr bwMode="auto">
          <a:xfrm>
            <a:off x="971550" y="1916113"/>
            <a:ext cx="7777163" cy="4608512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1410051" name="Rectangle 3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sz="4000"/>
              <a:t>Grundproblem: Integration von logistischen Prozessen</a:t>
            </a:r>
          </a:p>
        </p:txBody>
      </p:sp>
      <p:sp>
        <p:nvSpPr>
          <p:cNvPr id="1410052" name="Oval 4"/>
          <p:cNvSpPr>
            <a:spLocks noChangeAspect="1" noChangeArrowheads="1"/>
          </p:cNvSpPr>
          <p:nvPr/>
        </p:nvSpPr>
        <p:spPr bwMode="auto">
          <a:xfrm>
            <a:off x="3924300" y="4149725"/>
            <a:ext cx="1571625" cy="1343025"/>
          </a:xfrm>
          <a:prstGeom prst="ellipse">
            <a:avLst/>
          </a:prstGeom>
          <a:solidFill>
            <a:srgbClr val="FFCC99"/>
          </a:solidFill>
          <a:ln w="19050">
            <a:solidFill>
              <a:srgbClr val="FF99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defTabSz="762000"/>
            <a:r>
              <a:rPr lang="de-DE" sz="1800" b="1">
                <a:solidFill>
                  <a:srgbClr val="000000"/>
                </a:solidFill>
                <a:effectLst/>
                <a:latin typeface="Frutiger 55 Roman" pitchFamily="34" charset="0"/>
              </a:rPr>
              <a:t>OP-</a:t>
            </a:r>
            <a:br>
              <a:rPr lang="de-DE" sz="1800" b="1">
                <a:solidFill>
                  <a:srgbClr val="000000"/>
                </a:solidFill>
                <a:effectLst/>
                <a:latin typeface="Frutiger 55 Roman" pitchFamily="34" charset="0"/>
              </a:rPr>
            </a:br>
            <a:r>
              <a:rPr lang="de-DE" sz="1800" b="1">
                <a:solidFill>
                  <a:srgbClr val="000000"/>
                </a:solidFill>
                <a:effectLst/>
                <a:latin typeface="Frutiger 55 Roman" pitchFamily="34" charset="0"/>
              </a:rPr>
              <a:t>Management</a:t>
            </a:r>
            <a:endParaRPr lang="en-GB" sz="1800" b="1">
              <a:solidFill>
                <a:srgbClr val="000000"/>
              </a:solidFill>
              <a:effectLst/>
              <a:latin typeface="Frutiger 55 Roman" pitchFamily="34" charset="0"/>
            </a:endParaRPr>
          </a:p>
        </p:txBody>
      </p:sp>
      <p:sp>
        <p:nvSpPr>
          <p:cNvPr id="26629" name="Oval 5"/>
          <p:cNvSpPr>
            <a:spLocks noChangeAspect="1" noChangeArrowheads="1"/>
          </p:cNvSpPr>
          <p:nvPr/>
        </p:nvSpPr>
        <p:spPr bwMode="auto">
          <a:xfrm>
            <a:off x="6367463" y="4237038"/>
            <a:ext cx="1366837" cy="1166812"/>
          </a:xfrm>
          <a:prstGeom prst="ellipse">
            <a:avLst/>
          </a:prstGeom>
          <a:solidFill>
            <a:srgbClr val="CC99FF"/>
          </a:solidFill>
          <a:ln w="19050">
            <a:solidFill>
              <a:srgbClr val="9900FF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defTabSz="762000"/>
            <a:r>
              <a:rPr lang="de-DE" sz="1800" b="1">
                <a:solidFill>
                  <a:srgbClr val="000000"/>
                </a:solidFill>
                <a:effectLst/>
                <a:latin typeface="Frutiger 55 Roman" pitchFamily="34" charset="0"/>
              </a:rPr>
              <a:t>Personal-</a:t>
            </a:r>
            <a:br>
              <a:rPr lang="de-DE" sz="1800" b="1">
                <a:solidFill>
                  <a:srgbClr val="000000"/>
                </a:solidFill>
                <a:effectLst/>
                <a:latin typeface="Frutiger 55 Roman" pitchFamily="34" charset="0"/>
              </a:rPr>
            </a:br>
            <a:r>
              <a:rPr lang="de-DE" sz="1800" b="1">
                <a:solidFill>
                  <a:srgbClr val="000000"/>
                </a:solidFill>
                <a:effectLst/>
                <a:latin typeface="Frutiger 55 Roman" pitchFamily="34" charset="0"/>
              </a:rPr>
              <a:t>einsatz-</a:t>
            </a:r>
            <a:br>
              <a:rPr lang="de-DE" sz="1800" b="1">
                <a:solidFill>
                  <a:srgbClr val="000000"/>
                </a:solidFill>
                <a:effectLst/>
                <a:latin typeface="Frutiger 55 Roman" pitchFamily="34" charset="0"/>
              </a:rPr>
            </a:br>
            <a:r>
              <a:rPr lang="de-DE" sz="1800" b="1">
                <a:solidFill>
                  <a:srgbClr val="000000"/>
                </a:solidFill>
                <a:effectLst/>
                <a:latin typeface="Frutiger 55 Roman" pitchFamily="34" charset="0"/>
              </a:rPr>
              <a:t>planung</a:t>
            </a:r>
            <a:endParaRPr lang="en-GB" sz="1800" b="1">
              <a:solidFill>
                <a:srgbClr val="000000"/>
              </a:solidFill>
              <a:effectLst/>
              <a:latin typeface="Frutiger 55 Roman" pitchFamily="34" charset="0"/>
            </a:endParaRPr>
          </a:p>
        </p:txBody>
      </p:sp>
      <p:cxnSp>
        <p:nvCxnSpPr>
          <p:cNvPr id="26630" name="AutoShape 6"/>
          <p:cNvCxnSpPr>
            <a:cxnSpLocks noChangeShapeType="1"/>
            <a:stCxn id="1410052" idx="6"/>
            <a:endCxn id="26629" idx="2"/>
          </p:cNvCxnSpPr>
          <p:nvPr/>
        </p:nvCxnSpPr>
        <p:spPr bwMode="auto">
          <a:xfrm>
            <a:off x="5505450" y="4821238"/>
            <a:ext cx="852488" cy="0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 type="triangl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31" name="AutoShape 7"/>
          <p:cNvCxnSpPr>
            <a:cxnSpLocks noChangeShapeType="1"/>
            <a:stCxn id="1410052" idx="2"/>
            <a:endCxn id="26634" idx="6"/>
          </p:cNvCxnSpPr>
          <p:nvPr/>
        </p:nvCxnSpPr>
        <p:spPr bwMode="auto">
          <a:xfrm flipH="1">
            <a:off x="3024188" y="4821238"/>
            <a:ext cx="890587" cy="0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 type="triangl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32" name="AutoShape 8"/>
          <p:cNvCxnSpPr>
            <a:cxnSpLocks noChangeShapeType="1"/>
            <a:stCxn id="1410052" idx="0"/>
            <a:endCxn id="26633" idx="4"/>
          </p:cNvCxnSpPr>
          <p:nvPr/>
        </p:nvCxnSpPr>
        <p:spPr bwMode="auto">
          <a:xfrm flipV="1">
            <a:off x="4710113" y="3619500"/>
            <a:ext cx="1587" cy="520700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 type="triangl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633" name="Oval 9"/>
          <p:cNvSpPr>
            <a:spLocks noChangeAspect="1" noChangeArrowheads="1"/>
          </p:cNvSpPr>
          <p:nvPr/>
        </p:nvSpPr>
        <p:spPr bwMode="auto">
          <a:xfrm>
            <a:off x="4017963" y="2425700"/>
            <a:ext cx="1387475" cy="1184275"/>
          </a:xfrm>
          <a:prstGeom prst="ellipse">
            <a:avLst/>
          </a:prstGeom>
          <a:solidFill>
            <a:srgbClr val="CCFFFF"/>
          </a:solidFill>
          <a:ln w="19050">
            <a:solidFill>
              <a:srgbClr val="00FFFF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defTabSz="762000"/>
            <a:r>
              <a:rPr lang="de-DE" sz="1800" b="1">
                <a:solidFill>
                  <a:srgbClr val="000000"/>
                </a:solidFill>
                <a:effectLst/>
                <a:latin typeface="Frutiger 55 Roman" pitchFamily="34" charset="0"/>
              </a:rPr>
              <a:t>Transport-</a:t>
            </a:r>
            <a:br>
              <a:rPr lang="de-DE" sz="1800" b="1">
                <a:solidFill>
                  <a:srgbClr val="000000"/>
                </a:solidFill>
                <a:effectLst/>
                <a:latin typeface="Frutiger 55 Roman" pitchFamily="34" charset="0"/>
              </a:rPr>
            </a:br>
            <a:r>
              <a:rPr lang="de-DE" sz="1800" b="1">
                <a:solidFill>
                  <a:srgbClr val="000000"/>
                </a:solidFill>
                <a:effectLst/>
                <a:latin typeface="Frutiger 55 Roman" pitchFamily="34" charset="0"/>
              </a:rPr>
              <a:t>dienst</a:t>
            </a:r>
            <a:endParaRPr lang="en-GB" sz="1800" b="1">
              <a:solidFill>
                <a:srgbClr val="000000"/>
              </a:solidFill>
              <a:effectLst/>
              <a:latin typeface="Frutiger 55 Roman" pitchFamily="34" charset="0"/>
            </a:endParaRPr>
          </a:p>
        </p:txBody>
      </p:sp>
      <p:sp>
        <p:nvSpPr>
          <p:cNvPr id="26634" name="Oval 10"/>
          <p:cNvSpPr>
            <a:spLocks noChangeAspect="1" noChangeArrowheads="1"/>
          </p:cNvSpPr>
          <p:nvPr/>
        </p:nvSpPr>
        <p:spPr bwMode="auto">
          <a:xfrm>
            <a:off x="1495425" y="4224338"/>
            <a:ext cx="1519238" cy="1193800"/>
          </a:xfrm>
          <a:prstGeom prst="ellipse">
            <a:avLst/>
          </a:prstGeom>
          <a:solidFill>
            <a:srgbClr val="FFFF99"/>
          </a:solidFill>
          <a:ln w="19050">
            <a:solidFill>
              <a:srgbClr val="FFCC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defTabSz="762000"/>
            <a:r>
              <a:rPr lang="de-DE" sz="1800" b="1">
                <a:solidFill>
                  <a:srgbClr val="000000"/>
                </a:solidFill>
                <a:effectLst/>
                <a:latin typeface="Frutiger 55 Roman" pitchFamily="34" charset="0"/>
              </a:rPr>
              <a:t>Material-</a:t>
            </a:r>
            <a:br>
              <a:rPr lang="de-DE" sz="1800" b="1">
                <a:solidFill>
                  <a:srgbClr val="000000"/>
                </a:solidFill>
                <a:effectLst/>
                <a:latin typeface="Frutiger 55 Roman" pitchFamily="34" charset="0"/>
              </a:rPr>
            </a:br>
            <a:r>
              <a:rPr lang="de-DE" sz="1800" b="1">
                <a:solidFill>
                  <a:srgbClr val="000000"/>
                </a:solidFill>
                <a:effectLst/>
                <a:latin typeface="Frutiger 55 Roman" pitchFamily="34" charset="0"/>
              </a:rPr>
              <a:t>versorgung</a:t>
            </a:r>
            <a:endParaRPr lang="en-GB" sz="1800" b="1">
              <a:solidFill>
                <a:srgbClr val="000000"/>
              </a:solidFill>
              <a:effectLst/>
              <a:latin typeface="Frutiger 55 Roman" pitchFamily="34" charset="0"/>
            </a:endParaRPr>
          </a:p>
        </p:txBody>
      </p:sp>
      <p:sp>
        <p:nvSpPr>
          <p:cNvPr id="1410060" name="AutoShape 12"/>
          <p:cNvSpPr>
            <a:spLocks noChangeArrowheads="1"/>
          </p:cNvSpPr>
          <p:nvPr/>
        </p:nvSpPr>
        <p:spPr bwMode="auto">
          <a:xfrm>
            <a:off x="5867400" y="1916113"/>
            <a:ext cx="2879725" cy="765175"/>
          </a:xfrm>
          <a:prstGeom prst="wedgeRoundRectCallout">
            <a:avLst>
              <a:gd name="adj1" fmla="val -67310"/>
              <a:gd name="adj2" fmla="val 78218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lnSpc>
                <a:spcPts val="2200"/>
              </a:lnSpc>
              <a:spcAft>
                <a:spcPct val="80000"/>
              </a:spcAft>
              <a:defRPr/>
            </a:pPr>
            <a:r>
              <a:rPr lang="de-DE">
                <a:effectLst/>
              </a:rPr>
              <a:t>Stillstands- und Wartezeiten im OP</a:t>
            </a:r>
            <a:endParaRPr lang="de-DE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10061" name="AutoShape 13"/>
          <p:cNvSpPr>
            <a:spLocks noChangeArrowheads="1"/>
          </p:cNvSpPr>
          <p:nvPr/>
        </p:nvSpPr>
        <p:spPr bwMode="auto">
          <a:xfrm>
            <a:off x="971550" y="1916113"/>
            <a:ext cx="2879725" cy="765175"/>
          </a:xfrm>
          <a:prstGeom prst="wedgeRoundRectCallout">
            <a:avLst>
              <a:gd name="adj1" fmla="val -4574"/>
              <a:gd name="adj2" fmla="val 248134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lnSpc>
                <a:spcPts val="2200"/>
              </a:lnSpc>
              <a:spcAft>
                <a:spcPct val="80000"/>
              </a:spcAft>
              <a:defRPr/>
            </a:pPr>
            <a:r>
              <a:rPr lang="de-DE">
                <a:effectLst/>
              </a:rPr>
              <a:t>Stillstands- und Wartezeiten im OP</a:t>
            </a:r>
            <a:endParaRPr lang="de-DE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6637" name="AutoShape 14"/>
          <p:cNvSpPr>
            <a:spLocks noChangeArrowheads="1"/>
          </p:cNvSpPr>
          <p:nvPr/>
        </p:nvSpPr>
        <p:spPr bwMode="auto">
          <a:xfrm>
            <a:off x="971550" y="5734050"/>
            <a:ext cx="4248150" cy="765175"/>
          </a:xfrm>
          <a:prstGeom prst="wedgeRoundRectCallout">
            <a:avLst>
              <a:gd name="adj1" fmla="val 38639"/>
              <a:gd name="adj2" fmla="val -135060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>
              <a:lnSpc>
                <a:spcPts val="2200"/>
              </a:lnSpc>
              <a:spcAft>
                <a:spcPct val="80000"/>
              </a:spcAft>
            </a:pPr>
            <a:r>
              <a:rPr lang="de-DE">
                <a:effectLst/>
              </a:rPr>
              <a:t>Wartezeiten für Patienten &amp;                        Überstunden für das OP-Personal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CC6728-7A23-42D7-8448-1445ECAD784E}" type="slidenum">
              <a:rPr lang="de-DE" smtClean="0"/>
              <a:pPr>
                <a:defRPr/>
              </a:pPr>
              <a:t>22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297"/>
    </mc:Choice>
    <mc:Fallback xmlns="">
      <p:transition spd="slow" advTm="1329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0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10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10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0052" grpId="0" animBg="1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1074" name="Rectangle 2"/>
          <p:cNvSpPr>
            <a:spLocks noChangeArrowheads="1"/>
          </p:cNvSpPr>
          <p:nvPr/>
        </p:nvSpPr>
        <p:spPr bwMode="auto">
          <a:xfrm>
            <a:off x="971550" y="1916113"/>
            <a:ext cx="7777163" cy="4608512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1411075" name="Rectangle 3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sz="4000"/>
              <a:t>Grundproblem: Integration von logistischen Prozessen</a:t>
            </a:r>
          </a:p>
        </p:txBody>
      </p:sp>
      <p:sp>
        <p:nvSpPr>
          <p:cNvPr id="1411076" name="Oval 4"/>
          <p:cNvSpPr>
            <a:spLocks noChangeAspect="1" noChangeArrowheads="1"/>
          </p:cNvSpPr>
          <p:nvPr/>
        </p:nvSpPr>
        <p:spPr bwMode="auto">
          <a:xfrm>
            <a:off x="3924300" y="4149725"/>
            <a:ext cx="1571625" cy="1343025"/>
          </a:xfrm>
          <a:prstGeom prst="ellipse">
            <a:avLst/>
          </a:prstGeom>
          <a:solidFill>
            <a:srgbClr val="FFCC99"/>
          </a:solidFill>
          <a:ln w="19050">
            <a:solidFill>
              <a:srgbClr val="FF99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defTabSz="762000"/>
            <a:r>
              <a:rPr lang="de-DE" sz="1800" b="1">
                <a:solidFill>
                  <a:srgbClr val="000000"/>
                </a:solidFill>
                <a:effectLst/>
                <a:latin typeface="Frutiger 55 Roman" pitchFamily="34" charset="0"/>
              </a:rPr>
              <a:t>OP-</a:t>
            </a:r>
            <a:br>
              <a:rPr lang="de-DE" sz="1800" b="1">
                <a:solidFill>
                  <a:srgbClr val="000000"/>
                </a:solidFill>
                <a:effectLst/>
                <a:latin typeface="Frutiger 55 Roman" pitchFamily="34" charset="0"/>
              </a:rPr>
            </a:br>
            <a:r>
              <a:rPr lang="de-DE" sz="1800" b="1">
                <a:solidFill>
                  <a:srgbClr val="000000"/>
                </a:solidFill>
                <a:effectLst/>
                <a:latin typeface="Frutiger 55 Roman" pitchFamily="34" charset="0"/>
              </a:rPr>
              <a:t>Management</a:t>
            </a:r>
            <a:endParaRPr lang="en-GB" sz="1800" b="1">
              <a:solidFill>
                <a:srgbClr val="000000"/>
              </a:solidFill>
              <a:effectLst/>
              <a:latin typeface="Frutiger 55 Roman" pitchFamily="34" charset="0"/>
            </a:endParaRPr>
          </a:p>
        </p:txBody>
      </p:sp>
      <p:sp>
        <p:nvSpPr>
          <p:cNvPr id="27653" name="Oval 5"/>
          <p:cNvSpPr>
            <a:spLocks noChangeAspect="1" noChangeArrowheads="1"/>
          </p:cNvSpPr>
          <p:nvPr/>
        </p:nvSpPr>
        <p:spPr bwMode="auto">
          <a:xfrm>
            <a:off x="6367463" y="4237038"/>
            <a:ext cx="1366837" cy="1166812"/>
          </a:xfrm>
          <a:prstGeom prst="ellipse">
            <a:avLst/>
          </a:prstGeom>
          <a:solidFill>
            <a:srgbClr val="CC99FF"/>
          </a:solidFill>
          <a:ln w="19050">
            <a:solidFill>
              <a:srgbClr val="9900FF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defTabSz="762000"/>
            <a:r>
              <a:rPr lang="de-DE" sz="1800" b="1">
                <a:solidFill>
                  <a:srgbClr val="000000"/>
                </a:solidFill>
                <a:effectLst/>
                <a:latin typeface="Frutiger 55 Roman" pitchFamily="34" charset="0"/>
              </a:rPr>
              <a:t>Personal-</a:t>
            </a:r>
            <a:br>
              <a:rPr lang="de-DE" sz="1800" b="1">
                <a:solidFill>
                  <a:srgbClr val="000000"/>
                </a:solidFill>
                <a:effectLst/>
                <a:latin typeface="Frutiger 55 Roman" pitchFamily="34" charset="0"/>
              </a:rPr>
            </a:br>
            <a:r>
              <a:rPr lang="de-DE" sz="1800" b="1">
                <a:solidFill>
                  <a:srgbClr val="000000"/>
                </a:solidFill>
                <a:effectLst/>
                <a:latin typeface="Frutiger 55 Roman" pitchFamily="34" charset="0"/>
              </a:rPr>
              <a:t>einsatz-</a:t>
            </a:r>
            <a:br>
              <a:rPr lang="de-DE" sz="1800" b="1">
                <a:solidFill>
                  <a:srgbClr val="000000"/>
                </a:solidFill>
                <a:effectLst/>
                <a:latin typeface="Frutiger 55 Roman" pitchFamily="34" charset="0"/>
              </a:rPr>
            </a:br>
            <a:r>
              <a:rPr lang="de-DE" sz="1800" b="1">
                <a:solidFill>
                  <a:srgbClr val="000000"/>
                </a:solidFill>
                <a:effectLst/>
                <a:latin typeface="Frutiger 55 Roman" pitchFamily="34" charset="0"/>
              </a:rPr>
              <a:t>planung</a:t>
            </a:r>
            <a:endParaRPr lang="en-GB" sz="1800" b="1">
              <a:solidFill>
                <a:srgbClr val="000000"/>
              </a:solidFill>
              <a:effectLst/>
              <a:latin typeface="Frutiger 55 Roman" pitchFamily="34" charset="0"/>
            </a:endParaRPr>
          </a:p>
        </p:txBody>
      </p:sp>
      <p:cxnSp>
        <p:nvCxnSpPr>
          <p:cNvPr id="27654" name="AutoShape 6"/>
          <p:cNvCxnSpPr>
            <a:cxnSpLocks noChangeShapeType="1"/>
            <a:stCxn id="1411076" idx="6"/>
            <a:endCxn id="27653" idx="2"/>
          </p:cNvCxnSpPr>
          <p:nvPr/>
        </p:nvCxnSpPr>
        <p:spPr bwMode="auto">
          <a:xfrm>
            <a:off x="5505450" y="4821238"/>
            <a:ext cx="852488" cy="0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 type="triangl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55" name="AutoShape 7"/>
          <p:cNvCxnSpPr>
            <a:cxnSpLocks noChangeShapeType="1"/>
            <a:stCxn id="1411076" idx="2"/>
            <a:endCxn id="27658" idx="6"/>
          </p:cNvCxnSpPr>
          <p:nvPr/>
        </p:nvCxnSpPr>
        <p:spPr bwMode="auto">
          <a:xfrm flipH="1">
            <a:off x="3024188" y="4821238"/>
            <a:ext cx="890587" cy="0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 type="triangl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56" name="AutoShape 8"/>
          <p:cNvCxnSpPr>
            <a:cxnSpLocks noChangeShapeType="1"/>
            <a:stCxn id="1411076" idx="0"/>
            <a:endCxn id="27657" idx="4"/>
          </p:cNvCxnSpPr>
          <p:nvPr/>
        </p:nvCxnSpPr>
        <p:spPr bwMode="auto">
          <a:xfrm flipV="1">
            <a:off x="4710113" y="3619500"/>
            <a:ext cx="1587" cy="520700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 type="triangl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657" name="Oval 9"/>
          <p:cNvSpPr>
            <a:spLocks noChangeAspect="1" noChangeArrowheads="1"/>
          </p:cNvSpPr>
          <p:nvPr/>
        </p:nvSpPr>
        <p:spPr bwMode="auto">
          <a:xfrm>
            <a:off x="4017963" y="2425700"/>
            <a:ext cx="1387475" cy="1184275"/>
          </a:xfrm>
          <a:prstGeom prst="ellipse">
            <a:avLst/>
          </a:prstGeom>
          <a:solidFill>
            <a:srgbClr val="CCFFFF"/>
          </a:solidFill>
          <a:ln w="19050">
            <a:solidFill>
              <a:srgbClr val="00FFFF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defTabSz="762000"/>
            <a:r>
              <a:rPr lang="de-DE" sz="1800" b="1">
                <a:solidFill>
                  <a:srgbClr val="000000"/>
                </a:solidFill>
                <a:effectLst/>
                <a:latin typeface="Frutiger 55 Roman" pitchFamily="34" charset="0"/>
              </a:rPr>
              <a:t>Transport-</a:t>
            </a:r>
            <a:br>
              <a:rPr lang="de-DE" sz="1800" b="1">
                <a:solidFill>
                  <a:srgbClr val="000000"/>
                </a:solidFill>
                <a:effectLst/>
                <a:latin typeface="Frutiger 55 Roman" pitchFamily="34" charset="0"/>
              </a:rPr>
            </a:br>
            <a:r>
              <a:rPr lang="de-DE" sz="1800" b="1">
                <a:solidFill>
                  <a:srgbClr val="000000"/>
                </a:solidFill>
                <a:effectLst/>
                <a:latin typeface="Frutiger 55 Roman" pitchFamily="34" charset="0"/>
              </a:rPr>
              <a:t>dienst</a:t>
            </a:r>
            <a:endParaRPr lang="en-GB" sz="1800" b="1">
              <a:solidFill>
                <a:srgbClr val="000000"/>
              </a:solidFill>
              <a:effectLst/>
              <a:latin typeface="Frutiger 55 Roman" pitchFamily="34" charset="0"/>
            </a:endParaRPr>
          </a:p>
        </p:txBody>
      </p:sp>
      <p:sp>
        <p:nvSpPr>
          <p:cNvPr id="27658" name="Oval 10"/>
          <p:cNvSpPr>
            <a:spLocks noChangeAspect="1" noChangeArrowheads="1"/>
          </p:cNvSpPr>
          <p:nvPr/>
        </p:nvSpPr>
        <p:spPr bwMode="auto">
          <a:xfrm>
            <a:off x="1495425" y="4224338"/>
            <a:ext cx="1519238" cy="1193800"/>
          </a:xfrm>
          <a:prstGeom prst="ellipse">
            <a:avLst/>
          </a:prstGeom>
          <a:solidFill>
            <a:srgbClr val="FFFF99"/>
          </a:solidFill>
          <a:ln w="19050">
            <a:solidFill>
              <a:srgbClr val="FFCC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defTabSz="762000"/>
            <a:r>
              <a:rPr lang="de-DE" sz="1800" b="1">
                <a:solidFill>
                  <a:srgbClr val="000000"/>
                </a:solidFill>
                <a:effectLst/>
                <a:latin typeface="Frutiger 55 Roman" pitchFamily="34" charset="0"/>
              </a:rPr>
              <a:t>Material-</a:t>
            </a:r>
            <a:br>
              <a:rPr lang="de-DE" sz="1800" b="1">
                <a:solidFill>
                  <a:srgbClr val="000000"/>
                </a:solidFill>
                <a:effectLst/>
                <a:latin typeface="Frutiger 55 Roman" pitchFamily="34" charset="0"/>
              </a:rPr>
            </a:br>
            <a:r>
              <a:rPr lang="de-DE" sz="1800" b="1">
                <a:solidFill>
                  <a:srgbClr val="000000"/>
                </a:solidFill>
                <a:effectLst/>
                <a:latin typeface="Frutiger 55 Roman" pitchFamily="34" charset="0"/>
              </a:rPr>
              <a:t>versorgung</a:t>
            </a:r>
            <a:endParaRPr lang="en-GB" sz="1800" b="1">
              <a:solidFill>
                <a:srgbClr val="000000"/>
              </a:solidFill>
              <a:effectLst/>
              <a:latin typeface="Frutiger 55 Roman" pitchFamily="34" charset="0"/>
            </a:endParaRPr>
          </a:p>
        </p:txBody>
      </p:sp>
      <p:sp>
        <p:nvSpPr>
          <p:cNvPr id="1411083" name="AutoShape 11"/>
          <p:cNvSpPr>
            <a:spLocks noChangeArrowheads="1"/>
          </p:cNvSpPr>
          <p:nvPr/>
        </p:nvSpPr>
        <p:spPr bwMode="auto">
          <a:xfrm>
            <a:off x="5867400" y="1916113"/>
            <a:ext cx="2879725" cy="765175"/>
          </a:xfrm>
          <a:prstGeom prst="wedgeRoundRectCallout">
            <a:avLst>
              <a:gd name="adj1" fmla="val -67310"/>
              <a:gd name="adj2" fmla="val 78218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lnSpc>
                <a:spcPts val="2200"/>
              </a:lnSpc>
              <a:spcAft>
                <a:spcPct val="80000"/>
              </a:spcAft>
              <a:defRPr/>
            </a:pPr>
            <a:r>
              <a:rPr lang="de-DE">
                <a:effectLst/>
              </a:rPr>
              <a:t>Stillstands- und Wartezeiten im OP</a:t>
            </a:r>
            <a:endParaRPr lang="de-DE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11084" name="AutoShape 12"/>
          <p:cNvSpPr>
            <a:spLocks noChangeArrowheads="1"/>
          </p:cNvSpPr>
          <p:nvPr/>
        </p:nvSpPr>
        <p:spPr bwMode="auto">
          <a:xfrm>
            <a:off x="971550" y="1916113"/>
            <a:ext cx="2879725" cy="765175"/>
          </a:xfrm>
          <a:prstGeom prst="wedgeRoundRectCallout">
            <a:avLst>
              <a:gd name="adj1" fmla="val -4574"/>
              <a:gd name="adj2" fmla="val 248134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lnSpc>
                <a:spcPts val="2200"/>
              </a:lnSpc>
              <a:spcAft>
                <a:spcPct val="80000"/>
              </a:spcAft>
              <a:defRPr/>
            </a:pPr>
            <a:r>
              <a:rPr lang="de-DE">
                <a:effectLst/>
              </a:rPr>
              <a:t>Stillstands- und Wartezeiten im OP</a:t>
            </a:r>
            <a:endParaRPr lang="de-DE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661" name="AutoShape 13"/>
          <p:cNvSpPr>
            <a:spLocks noChangeArrowheads="1"/>
          </p:cNvSpPr>
          <p:nvPr/>
        </p:nvSpPr>
        <p:spPr bwMode="auto">
          <a:xfrm>
            <a:off x="971550" y="5734050"/>
            <a:ext cx="4248150" cy="765175"/>
          </a:xfrm>
          <a:prstGeom prst="wedgeRoundRectCallout">
            <a:avLst>
              <a:gd name="adj1" fmla="val 38639"/>
              <a:gd name="adj2" fmla="val -135060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>
              <a:lnSpc>
                <a:spcPts val="2200"/>
              </a:lnSpc>
              <a:spcAft>
                <a:spcPct val="80000"/>
              </a:spcAft>
            </a:pPr>
            <a:r>
              <a:rPr lang="de-DE">
                <a:effectLst/>
              </a:rPr>
              <a:t>Wartezeiten für Patienten &amp;                        Überstunden für das OP-Personal</a:t>
            </a:r>
          </a:p>
        </p:txBody>
      </p:sp>
      <p:sp>
        <p:nvSpPr>
          <p:cNvPr id="27662" name="AutoShape 14"/>
          <p:cNvSpPr>
            <a:spLocks noChangeArrowheads="1"/>
          </p:cNvSpPr>
          <p:nvPr/>
        </p:nvSpPr>
        <p:spPr bwMode="auto">
          <a:xfrm>
            <a:off x="5651500" y="5734050"/>
            <a:ext cx="3095625" cy="765175"/>
          </a:xfrm>
          <a:prstGeom prst="wedgeRoundRectCallout">
            <a:avLst>
              <a:gd name="adj1" fmla="val -5130"/>
              <a:gd name="adj2" fmla="val -115144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l" eaLnBrk="0" hangingPunct="0">
              <a:lnSpc>
                <a:spcPts val="2200"/>
              </a:lnSpc>
              <a:spcAft>
                <a:spcPct val="80000"/>
              </a:spcAft>
            </a:pPr>
            <a:r>
              <a:rPr lang="de-DE">
                <a:effectLst/>
              </a:rPr>
              <a:t>Verfügbarkeitsprobleme von Personal im OP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0697F5-9FF0-41D2-A9BE-BD2310024973}" type="slidenum">
              <a:rPr lang="de-DE" smtClean="0"/>
              <a:pPr>
                <a:defRPr/>
              </a:pPr>
              <a:t>23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579"/>
    </mc:Choice>
    <mc:Fallback xmlns="">
      <p:transition spd="slow" advTm="3457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1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11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11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1076" grpId="0" animBg="1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4000"/>
              <a:t>Gründe für mangelhafte Integration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DE" sz="2400"/>
              <a:t>unzureichende EDV-Unterstützung</a:t>
            </a:r>
          </a:p>
          <a:p>
            <a:pPr eaLnBrk="1" hangingPunct="1">
              <a:lnSpc>
                <a:spcPct val="90000"/>
              </a:lnSpc>
            </a:pPr>
            <a:r>
              <a:rPr lang="de-DE" sz="2400"/>
              <a:t>Insellösungen, keine Schnittstellen</a:t>
            </a:r>
          </a:p>
          <a:p>
            <a:pPr eaLnBrk="1" hangingPunct="1">
              <a:lnSpc>
                <a:spcPct val="90000"/>
              </a:lnSpc>
            </a:pPr>
            <a:r>
              <a:rPr lang="de-DE" sz="2400"/>
              <a:t>keine Vernetzung der Prozesse &amp; Prozessbeteiligten</a:t>
            </a:r>
          </a:p>
          <a:p>
            <a:pPr eaLnBrk="1" hangingPunct="1">
              <a:lnSpc>
                <a:spcPct val="90000"/>
              </a:lnSpc>
            </a:pPr>
            <a:r>
              <a:rPr lang="de-DE" sz="2400"/>
              <a:t>mangelhafte Kommunikation </a:t>
            </a:r>
          </a:p>
          <a:p>
            <a:pPr eaLnBrk="1" hangingPunct="1">
              <a:lnSpc>
                <a:spcPct val="90000"/>
              </a:lnSpc>
            </a:pPr>
            <a:r>
              <a:rPr lang="de-DE" sz="2400"/>
              <a:t>fehlende Koordination der Stationen, Funktionsbereiche untereinander</a:t>
            </a:r>
          </a:p>
          <a:p>
            <a:pPr eaLnBrk="1" hangingPunct="1">
              <a:lnSpc>
                <a:spcPct val="90000"/>
              </a:lnSpc>
            </a:pPr>
            <a:r>
              <a:rPr lang="de-DE" sz="2400"/>
              <a:t>keine Transparenz</a:t>
            </a:r>
          </a:p>
          <a:p>
            <a:pPr eaLnBrk="1" hangingPunct="1">
              <a:lnSpc>
                <a:spcPct val="90000"/>
              </a:lnSpc>
            </a:pPr>
            <a:r>
              <a:rPr lang="de-DE" sz="2400"/>
              <a:t>Dominoeffekt: 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000"/>
              <a:t>wenn einmal etwas schief läuft, gehen alle nachgelagerten Prozesse auch schief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C78824-8E02-4974-B5A5-143845BCF242}" type="slidenum">
              <a:rPr lang="de-DE" smtClean="0"/>
              <a:pPr>
                <a:defRPr/>
              </a:pPr>
              <a:t>24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0462"/>
    </mc:Choice>
    <mc:Fallback xmlns="">
      <p:transition spd="slow" advTm="280462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836613"/>
          </a:xfrm>
        </p:spPr>
        <p:txBody>
          <a:bodyPr/>
          <a:lstStyle/>
          <a:p>
            <a:pPr eaLnBrk="1" hangingPunct="1"/>
            <a:r>
              <a:rPr lang="de-DE"/>
              <a:t>Gliederung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4813"/>
            <a:ext cx="8229600" cy="4681537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dirty="0"/>
              <a:t>1 Outputfaktoren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dirty="0"/>
              <a:t>2 Betriebskybernetik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dirty="0">
                <a:solidFill>
                  <a:srgbClr val="FF0000"/>
                </a:solidFill>
              </a:rPr>
              <a:t>3 Logistik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dirty="0">
                <a:solidFill>
                  <a:srgbClr val="FF0000"/>
                </a:solidFill>
              </a:rPr>
              <a:t>	3.0 Überblick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dirty="0"/>
              <a:t>	3.1 Materialwirtschaft und Lagerhaltung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dirty="0"/>
              <a:t>		3.1.1 Materialbedarfsplanung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dirty="0"/>
              <a:t>		3.1.2 Lagerhaltungsmodelle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dirty="0"/>
              <a:t>	3.2 Transportplanung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dirty="0"/>
              <a:t>		3.2.1 Grundlagen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dirty="0"/>
              <a:t>		3.2.2 Optimierung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dirty="0"/>
              <a:t>	3.3 Standortprobleme		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94F53E-9CBD-4D22-BDCD-A7F762B59B3D}" type="slidenum">
              <a:rPr lang="de-DE" smtClean="0"/>
              <a:pPr>
                <a:defRPr/>
              </a:pPr>
              <a:t>25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1203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2489"/>
    </mc:Choice>
    <mc:Fallback xmlns="">
      <p:transition spd="slow" advTm="42489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/>
              <a:t>3 Logistik: Überblick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700213"/>
            <a:ext cx="8507412" cy="4764087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2800" dirty="0"/>
              <a:t>Definition: Bereitstellung von Gütern, Personen und Informationen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2800" dirty="0"/>
              <a:t>Teilgebiete: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de-DE" sz="2400" dirty="0"/>
              <a:t>Beschaffungslogistik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de-DE" sz="2400" dirty="0"/>
              <a:t>Interne Logistik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de-DE" sz="2400" dirty="0"/>
              <a:t>Absatz- bzw. Distributionslogistik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de-DE" sz="2400" dirty="0"/>
              <a:t>Entsorgungslogistik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2800" dirty="0"/>
              <a:t>Einteilung nach Logistikobjekten: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de-DE" sz="2400" dirty="0"/>
              <a:t>Güterlogistik, Personenlogistik, Informations- u. Kommunikationslogistik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2800" dirty="0"/>
              <a:t>Logistik als Querschnittsfunktion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25D789-515F-4D41-8261-854B1E6F5E82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3299"/>
    </mc:Choice>
    <mc:Fallback xmlns="">
      <p:transition spd="slow" advTm="93299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62" name="Rectangle 2"/>
          <p:cNvSpPr>
            <a:spLocks noChangeArrowheads="1"/>
          </p:cNvSpPr>
          <p:nvPr/>
        </p:nvSpPr>
        <p:spPr bwMode="auto">
          <a:xfrm>
            <a:off x="6588125" y="1484313"/>
            <a:ext cx="2555875" cy="5373687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8229600" cy="908050"/>
          </a:xfrm>
        </p:spPr>
        <p:txBody>
          <a:bodyPr/>
          <a:lstStyle/>
          <a:p>
            <a:pPr eaLnBrk="1" hangingPunct="1"/>
            <a:r>
              <a:rPr lang="de-DE"/>
              <a:t>Logistik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idx="1"/>
          </p:nvPr>
        </p:nvSpPr>
        <p:spPr>
          <a:xfrm>
            <a:off x="457200" y="908050"/>
            <a:ext cx="6275388" cy="594995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2400" dirty="0"/>
              <a:t>Kriterien: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de-DE" sz="2000" dirty="0"/>
              <a:t>rechtzeitig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de-DE" sz="2000" dirty="0"/>
              <a:t>in den benötigten Mengen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de-DE" sz="2000" dirty="0"/>
              <a:t>in der benötigten Qualität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de-DE" sz="2000" dirty="0"/>
              <a:t>am richtigen Ort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de-DE" sz="2000" dirty="0"/>
              <a:t>in der richtigen Zusammenstellung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de-DE" sz="2000" dirty="0"/>
              <a:t>unter Beachtung aller Vorschriften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à"/>
              <a:defRPr/>
            </a:pPr>
            <a:r>
              <a:rPr lang="de-DE" sz="2400">
                <a:sym typeface="Wingdings" pitchFamily="2" charset="2"/>
              </a:rPr>
              <a:t>5 </a:t>
            </a:r>
            <a:r>
              <a:rPr lang="de-DE" sz="2400" dirty="0" err="1">
                <a:sym typeface="Wingdings" pitchFamily="2" charset="2"/>
              </a:rPr>
              <a:t>Rs</a:t>
            </a:r>
            <a:r>
              <a:rPr lang="de-DE" sz="2400" dirty="0">
                <a:sym typeface="Wingdings" pitchFamily="2" charset="2"/>
              </a:rPr>
              <a:t> (6 </a:t>
            </a:r>
            <a:r>
              <a:rPr lang="de-DE" sz="2400" dirty="0" err="1">
                <a:sym typeface="Wingdings" pitchFamily="2" charset="2"/>
              </a:rPr>
              <a:t>Rs</a:t>
            </a:r>
            <a:r>
              <a:rPr lang="de-DE" sz="2400" dirty="0">
                <a:sym typeface="Wingdings" pitchFamily="2" charset="2"/>
              </a:rPr>
              <a:t>)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de-DE" sz="1000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2400" dirty="0"/>
              <a:t>Abgrenzung: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de-DE" sz="2000" dirty="0"/>
              <a:t>Materiallogistik: Bereitstellung von Produktionsfaktoren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de-DE" sz="2000" dirty="0"/>
              <a:t>Materialwirtschaft: = Materiallogistik + vertragliche Aspekte des Einkaufs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de-DE" sz="2000" dirty="0" err="1"/>
              <a:t>Supply</a:t>
            </a:r>
            <a:r>
              <a:rPr lang="de-DE" sz="2000" dirty="0"/>
              <a:t> Chain: komplette Wertschöpfungskette, bestehend aus Beschaffungs-, Produktions-, Lager- und Transportaktivitäten</a:t>
            </a:r>
          </a:p>
          <a:p>
            <a:pPr lvl="2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1800" dirty="0" err="1"/>
              <a:t>Supply</a:t>
            </a:r>
            <a:r>
              <a:rPr lang="de-DE" sz="1800" dirty="0"/>
              <a:t> Chain Management: Koordination aller an der </a:t>
            </a:r>
            <a:r>
              <a:rPr lang="de-DE" sz="1800" dirty="0" err="1"/>
              <a:t>Supply</a:t>
            </a:r>
            <a:r>
              <a:rPr lang="de-DE" sz="1800" dirty="0"/>
              <a:t> Chain beteiligten Prozesse auf die Erfüllung der Kundenanforderungen hin</a:t>
            </a:r>
          </a:p>
        </p:txBody>
      </p:sp>
      <p:pic>
        <p:nvPicPr>
          <p:cNvPr id="8197" name="Picture 5" descr="hospit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6925" y="3565525"/>
            <a:ext cx="1423988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8" name="Rectangle 6"/>
          <p:cNvSpPr>
            <a:spLocks noChangeAspect="1" noChangeArrowheads="1"/>
          </p:cNvSpPr>
          <p:nvPr/>
        </p:nvSpPr>
        <p:spPr bwMode="auto">
          <a:xfrm>
            <a:off x="7092950" y="2205038"/>
            <a:ext cx="1431925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4612" tIns="36512" rIns="74612" bIns="36512">
            <a:spAutoFit/>
          </a:bodyPr>
          <a:lstStyle/>
          <a:p>
            <a:pPr algn="l" defTabSz="598488"/>
            <a:r>
              <a:rPr lang="de-DE" sz="1800" b="1">
                <a:solidFill>
                  <a:srgbClr val="3366CC"/>
                </a:solidFill>
                <a:effectLst/>
                <a:latin typeface="Frutiger 55 Roman" pitchFamily="34" charset="0"/>
              </a:rPr>
              <a:t>Versorgung</a:t>
            </a:r>
          </a:p>
        </p:txBody>
      </p:sp>
      <p:pic>
        <p:nvPicPr>
          <p:cNvPr id="8199" name="Picture 7" descr="PostLk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1263" y="2714625"/>
            <a:ext cx="596900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23368" name="Line 8"/>
          <p:cNvSpPr>
            <a:spLocks noChangeShapeType="1"/>
          </p:cNvSpPr>
          <p:nvPr/>
        </p:nvSpPr>
        <p:spPr bwMode="auto">
          <a:xfrm>
            <a:off x="7826375" y="3052763"/>
            <a:ext cx="0" cy="46831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7099300" y="5021263"/>
            <a:ext cx="1431925" cy="1316037"/>
            <a:chOff x="5638" y="2944"/>
            <a:chExt cx="902" cy="829"/>
          </a:xfrm>
        </p:grpSpPr>
        <p:sp>
          <p:nvSpPr>
            <p:cNvPr id="8203" name="Rectangle 10"/>
            <p:cNvSpPr>
              <a:spLocks noChangeAspect="1" noChangeArrowheads="1"/>
            </p:cNvSpPr>
            <p:nvPr/>
          </p:nvSpPr>
          <p:spPr bwMode="auto">
            <a:xfrm>
              <a:off x="5638" y="3554"/>
              <a:ext cx="90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4612" tIns="36512" rIns="74612" bIns="36512">
              <a:spAutoFit/>
            </a:bodyPr>
            <a:lstStyle/>
            <a:p>
              <a:pPr algn="l" defTabSz="598488"/>
              <a:r>
                <a:rPr lang="de-DE" sz="1800" b="1">
                  <a:solidFill>
                    <a:srgbClr val="3366CC"/>
                  </a:solidFill>
                  <a:effectLst/>
                  <a:latin typeface="Frutiger 55 Roman" pitchFamily="34" charset="0"/>
                </a:rPr>
                <a:t>Entsorgung</a:t>
              </a:r>
            </a:p>
          </p:txBody>
        </p:sp>
        <p:pic>
          <p:nvPicPr>
            <p:cNvPr id="8204" name="Picture 11" descr="PostLkw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29" y="3252"/>
              <a:ext cx="376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23372" name="Line 12"/>
            <p:cNvSpPr>
              <a:spLocks noChangeShapeType="1"/>
            </p:cNvSpPr>
            <p:nvPr/>
          </p:nvSpPr>
          <p:spPr bwMode="auto">
            <a:xfrm>
              <a:off x="6096" y="2944"/>
              <a:ext cx="0" cy="295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</p:grp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DB1891-4578-4925-9C31-9F75D6BB905A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0857"/>
    </mc:Choice>
    <mc:Fallback xmlns="">
      <p:transition spd="slow" advTm="17085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3600"/>
              <a:t>Unternehmenslogistik (Disziplinen)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8313" y="1557338"/>
            <a:ext cx="8229600" cy="4525962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2600" dirty="0"/>
              <a:t>Materiallogistik: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de-DE" sz="2200" dirty="0"/>
              <a:t>Beschaffungslogistik: Sicherstellung einer mengen-, termin- u. qualitätsgerechten Materialversorgung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de-DE" sz="2200" dirty="0"/>
              <a:t>Produktionslogistik: Planung, Steuerung u. Kontrolle des Güterflusses zw. Wareneingang, Fertigung u. Versand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2600" dirty="0"/>
              <a:t>Distributionslogistik: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de-DE" sz="2200" dirty="0"/>
              <a:t>Planung u. Steuerung der Verteilung der Endprodukte an die Abnehmer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2600" dirty="0"/>
              <a:t>Entsorgungslogistik: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de-DE" sz="2200" dirty="0"/>
              <a:t>Aufgaben und Prozesse der Abfallentsorgung in allen Stationen der Logistikkette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2600" dirty="0"/>
              <a:t>Transport- und Verkehrslogistik: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de-DE" sz="2200" dirty="0"/>
              <a:t>Reine Beförderung von Gütern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59553B-1184-4306-9D95-1B22D2365A51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1465"/>
    </mc:Choice>
    <mc:Fallback xmlns="">
      <p:transition spd="slow" advTm="221465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/>
              <a:t>Logistik im Krankenhaus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00213"/>
            <a:ext cx="8229600" cy="49688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de-DE" sz="2000"/>
              <a:t>Krankenhauslogistik ist eine Variante der Unternehmenslogistik</a:t>
            </a:r>
          </a:p>
          <a:p>
            <a:pPr eaLnBrk="1" hangingPunct="1">
              <a:lnSpc>
                <a:spcPct val="80000"/>
              </a:lnSpc>
            </a:pPr>
            <a:r>
              <a:rPr lang="de-DE" sz="2000"/>
              <a:t>Versorgung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1800"/>
              <a:t>Bereitstellung von Personal, Medikamente, Räume, Geräte, und Informationen zur Durchführung und Aufrechterhaltung des medizinischen Betriebes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1800"/>
              <a:t>Elemente</a:t>
            </a:r>
          </a:p>
          <a:p>
            <a:pPr lvl="2" eaLnBrk="1" hangingPunct="1">
              <a:lnSpc>
                <a:spcPct val="80000"/>
              </a:lnSpc>
            </a:pPr>
            <a:r>
              <a:rPr lang="de-DE" sz="1600"/>
              <a:t>Einkauf</a:t>
            </a:r>
          </a:p>
          <a:p>
            <a:pPr lvl="2" eaLnBrk="1" hangingPunct="1">
              <a:lnSpc>
                <a:spcPct val="80000"/>
              </a:lnSpc>
            </a:pPr>
            <a:r>
              <a:rPr lang="de-DE" sz="1600"/>
              <a:t>Lagerhaltung</a:t>
            </a:r>
          </a:p>
          <a:p>
            <a:pPr lvl="2" eaLnBrk="1" hangingPunct="1">
              <a:lnSpc>
                <a:spcPct val="80000"/>
              </a:lnSpc>
            </a:pPr>
            <a:r>
              <a:rPr lang="de-DE" sz="1600"/>
              <a:t>Externer Transport</a:t>
            </a:r>
          </a:p>
          <a:p>
            <a:pPr lvl="2" eaLnBrk="1" hangingPunct="1">
              <a:lnSpc>
                <a:spcPct val="80000"/>
              </a:lnSpc>
            </a:pPr>
            <a:r>
              <a:rPr lang="de-DE" sz="1600"/>
              <a:t>Interner Transport</a:t>
            </a:r>
          </a:p>
          <a:p>
            <a:pPr lvl="2" eaLnBrk="1" hangingPunct="1">
              <a:lnSpc>
                <a:spcPct val="80000"/>
              </a:lnSpc>
            </a:pPr>
            <a:r>
              <a:rPr lang="de-DE" sz="1600"/>
              <a:t>Informationswirtschaft</a:t>
            </a:r>
          </a:p>
          <a:p>
            <a:pPr eaLnBrk="1" hangingPunct="1">
              <a:lnSpc>
                <a:spcPct val="80000"/>
              </a:lnSpc>
            </a:pPr>
            <a:r>
              <a:rPr lang="de-DE" sz="2000"/>
              <a:t>Patiententransport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1800"/>
              <a:t>Rettungswesen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1800"/>
              <a:t>Krankentransport ins Krankenhaus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1800"/>
              <a:t>Interner Patiententransport 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1800"/>
              <a:t>Entlassungs- und Verlegungstransport</a:t>
            </a:r>
          </a:p>
          <a:p>
            <a:pPr eaLnBrk="1" hangingPunct="1">
              <a:lnSpc>
                <a:spcPct val="80000"/>
              </a:lnSpc>
            </a:pPr>
            <a:r>
              <a:rPr lang="de-DE" sz="2000"/>
              <a:t>Entsorgung des Krankenhausbetriebes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1800"/>
              <a:t>Beseitigung bzw. Aufbereitung von Abfällen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3BE446-C7B2-477D-A733-FD9FA6937C9C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8571"/>
    </mc:Choice>
    <mc:Fallback xmlns="">
      <p:transition spd="slow" advTm="128571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7542" name="Rectangle 22"/>
          <p:cNvSpPr>
            <a:spLocks noChangeArrowheads="1"/>
          </p:cNvSpPr>
          <p:nvPr/>
        </p:nvSpPr>
        <p:spPr bwMode="auto">
          <a:xfrm>
            <a:off x="0" y="2276475"/>
            <a:ext cx="9144000" cy="5040313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138752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sz="4000"/>
              <a:t>Aufgabenbereiche der Krankenhauslogistik</a:t>
            </a:r>
          </a:p>
        </p:txBody>
      </p:sp>
      <p:sp>
        <p:nvSpPr>
          <p:cNvPr id="11268" name="Oval 13"/>
          <p:cNvSpPr>
            <a:spLocks noChangeAspect="1" noChangeArrowheads="1"/>
          </p:cNvSpPr>
          <p:nvPr/>
        </p:nvSpPr>
        <p:spPr bwMode="auto">
          <a:xfrm>
            <a:off x="663575" y="2940050"/>
            <a:ext cx="1666875" cy="1422400"/>
          </a:xfrm>
          <a:prstGeom prst="ellipse">
            <a:avLst/>
          </a:prstGeom>
          <a:solidFill>
            <a:srgbClr val="FFFF99"/>
          </a:solidFill>
          <a:ln w="19050">
            <a:solidFill>
              <a:srgbClr val="FFCC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defTabSz="762000"/>
            <a:r>
              <a:rPr lang="de-DE" sz="1800" b="1">
                <a:effectLst/>
                <a:latin typeface="Frutiger 55 Roman" pitchFamily="34" charset="0"/>
              </a:rPr>
              <a:t>Beschaffung</a:t>
            </a:r>
            <a:br>
              <a:rPr lang="de-DE" sz="1800" b="1">
                <a:effectLst/>
                <a:latin typeface="Frutiger 55 Roman" pitchFamily="34" charset="0"/>
              </a:rPr>
            </a:br>
            <a:r>
              <a:rPr lang="de-DE" sz="1800" b="1">
                <a:effectLst/>
                <a:latin typeface="Frutiger 55 Roman" pitchFamily="34" charset="0"/>
              </a:rPr>
              <a:t>&amp; Einkauf</a:t>
            </a:r>
            <a:endParaRPr lang="en-GB" sz="1800" b="1">
              <a:effectLst/>
              <a:latin typeface="Frutiger 55 Roman" pitchFamily="34" charset="0"/>
            </a:endParaRPr>
          </a:p>
        </p:txBody>
      </p:sp>
      <p:sp>
        <p:nvSpPr>
          <p:cNvPr id="11269" name="Oval 14"/>
          <p:cNvSpPr>
            <a:spLocks noChangeAspect="1" noChangeArrowheads="1"/>
          </p:cNvSpPr>
          <p:nvPr/>
        </p:nvSpPr>
        <p:spPr bwMode="auto">
          <a:xfrm>
            <a:off x="663575" y="5283200"/>
            <a:ext cx="1666875" cy="1422400"/>
          </a:xfrm>
          <a:prstGeom prst="ellipse">
            <a:avLst/>
          </a:prstGeom>
          <a:solidFill>
            <a:srgbClr val="CCFFCC"/>
          </a:solidFill>
          <a:ln w="19050">
            <a:solidFill>
              <a:srgbClr val="66FF99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defTabSz="762000"/>
            <a:r>
              <a:rPr lang="de-DE" sz="1800" b="1">
                <a:effectLst/>
                <a:latin typeface="Frutiger 55 Roman" pitchFamily="34" charset="0"/>
              </a:rPr>
              <a:t>Lagerlogistik</a:t>
            </a:r>
            <a:endParaRPr lang="en-GB" sz="1800" b="1">
              <a:effectLst/>
              <a:latin typeface="Frutiger 55 Roman" pitchFamily="34" charset="0"/>
            </a:endParaRPr>
          </a:p>
        </p:txBody>
      </p:sp>
      <p:sp>
        <p:nvSpPr>
          <p:cNvPr id="11270" name="Oval 15"/>
          <p:cNvSpPr>
            <a:spLocks noChangeAspect="1" noChangeArrowheads="1"/>
          </p:cNvSpPr>
          <p:nvPr/>
        </p:nvSpPr>
        <p:spPr bwMode="auto">
          <a:xfrm>
            <a:off x="6327775" y="2940050"/>
            <a:ext cx="1666875" cy="1422400"/>
          </a:xfrm>
          <a:prstGeom prst="ellipse">
            <a:avLst/>
          </a:prstGeom>
          <a:solidFill>
            <a:srgbClr val="FFCC99"/>
          </a:solidFill>
          <a:ln w="19050">
            <a:solidFill>
              <a:srgbClr val="FF99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defTabSz="762000"/>
            <a:r>
              <a:rPr lang="de-DE" sz="1800" b="1">
                <a:effectLst/>
                <a:latin typeface="Frutiger 55 Roman" pitchFamily="34" charset="0"/>
              </a:rPr>
              <a:t>inner-</a:t>
            </a:r>
            <a:br>
              <a:rPr lang="de-DE" sz="1800" b="1">
                <a:effectLst/>
                <a:latin typeface="Frutiger 55 Roman" pitchFamily="34" charset="0"/>
              </a:rPr>
            </a:br>
            <a:r>
              <a:rPr lang="de-DE" sz="1800" b="1">
                <a:effectLst/>
                <a:latin typeface="Frutiger 55 Roman" pitchFamily="34" charset="0"/>
              </a:rPr>
              <a:t>betriebliche</a:t>
            </a:r>
            <a:br>
              <a:rPr lang="de-DE" sz="1800" b="1">
                <a:effectLst/>
                <a:latin typeface="Frutiger 55 Roman" pitchFamily="34" charset="0"/>
              </a:rPr>
            </a:br>
            <a:r>
              <a:rPr lang="de-DE" sz="1800" b="1">
                <a:effectLst/>
                <a:latin typeface="Frutiger 55 Roman" pitchFamily="34" charset="0"/>
              </a:rPr>
              <a:t>Transporte</a:t>
            </a:r>
            <a:endParaRPr lang="en-GB" sz="1800" b="1">
              <a:effectLst/>
              <a:latin typeface="Frutiger 55 Roman" pitchFamily="34" charset="0"/>
            </a:endParaRPr>
          </a:p>
        </p:txBody>
      </p:sp>
      <p:pic>
        <p:nvPicPr>
          <p:cNvPr id="11271" name="Picture 16" descr="hospit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6325" y="3970338"/>
            <a:ext cx="1423988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87537" name="Line 17"/>
          <p:cNvSpPr>
            <a:spLocks noChangeShapeType="1"/>
          </p:cNvSpPr>
          <p:nvPr/>
        </p:nvSpPr>
        <p:spPr bwMode="auto">
          <a:xfrm flipV="1">
            <a:off x="2159000" y="4727575"/>
            <a:ext cx="1435100" cy="8382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387538" name="Line 18"/>
          <p:cNvSpPr>
            <a:spLocks noChangeShapeType="1"/>
          </p:cNvSpPr>
          <p:nvPr/>
        </p:nvSpPr>
        <p:spPr bwMode="auto">
          <a:xfrm>
            <a:off x="2336800" y="3622675"/>
            <a:ext cx="1244600" cy="93662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387539" name="Line 19"/>
          <p:cNvSpPr>
            <a:spLocks noChangeShapeType="1"/>
          </p:cNvSpPr>
          <p:nvPr/>
        </p:nvSpPr>
        <p:spPr bwMode="auto">
          <a:xfrm flipH="1">
            <a:off x="5054600" y="3863975"/>
            <a:ext cx="1319213" cy="69532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387540" name="Line 20"/>
          <p:cNvSpPr>
            <a:spLocks noChangeShapeType="1"/>
          </p:cNvSpPr>
          <p:nvPr/>
        </p:nvSpPr>
        <p:spPr bwMode="auto">
          <a:xfrm flipH="1" flipV="1">
            <a:off x="5054600" y="4714875"/>
            <a:ext cx="1436688" cy="97472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1276" name="Oval 21"/>
          <p:cNvSpPr>
            <a:spLocks noChangeAspect="1" noChangeArrowheads="1"/>
          </p:cNvSpPr>
          <p:nvPr/>
        </p:nvSpPr>
        <p:spPr bwMode="auto">
          <a:xfrm>
            <a:off x="6327775" y="5435600"/>
            <a:ext cx="1666875" cy="1422400"/>
          </a:xfrm>
          <a:prstGeom prst="ellipse">
            <a:avLst/>
          </a:prstGeom>
          <a:solidFill>
            <a:srgbClr val="CC99FF"/>
          </a:solidFill>
          <a:ln w="19050">
            <a:solidFill>
              <a:srgbClr val="9900FF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defTabSz="762000"/>
            <a:r>
              <a:rPr lang="de-DE" sz="1800" b="1">
                <a:effectLst/>
                <a:latin typeface="Frutiger 55 Roman" pitchFamily="34" charset="0"/>
              </a:rPr>
              <a:t>Informations-</a:t>
            </a:r>
            <a:br>
              <a:rPr lang="de-DE" sz="1800" b="1">
                <a:effectLst/>
                <a:latin typeface="Frutiger 55 Roman" pitchFamily="34" charset="0"/>
              </a:rPr>
            </a:br>
            <a:r>
              <a:rPr lang="de-DE" sz="1800" b="1">
                <a:effectLst/>
                <a:latin typeface="Frutiger 55 Roman" pitchFamily="34" charset="0"/>
              </a:rPr>
              <a:t>logistik</a:t>
            </a:r>
            <a:endParaRPr lang="en-GB" sz="1800" b="1">
              <a:effectLst/>
              <a:latin typeface="Frutiger 55 Roman" pitchFamily="34" charset="0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C73457-85AF-4B27-A5A4-0EF9BE61D263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410"/>
    </mc:Choice>
    <mc:Fallback xmlns="">
      <p:transition spd="slow" advTm="3041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/>
              <a:t>Beschaffung &amp; Einkauf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de-DE" sz="2400"/>
              <a:t>Strategische Aufgaben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000"/>
              <a:t>Lieferantenauswahl, -pflege,  -bewertung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000"/>
              <a:t>Produktauswahl, -bewertung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000"/>
              <a:t>Verhandlung von Kaufverträgen und Konditionen</a:t>
            </a:r>
          </a:p>
          <a:p>
            <a:pPr eaLnBrk="1" hangingPunct="1">
              <a:lnSpc>
                <a:spcPct val="80000"/>
              </a:lnSpc>
            </a:pPr>
            <a:r>
              <a:rPr lang="de-DE" sz="2400"/>
              <a:t>Operative Aufgaben</a:t>
            </a:r>
          </a:p>
          <a:p>
            <a:pPr eaLnBrk="1" hangingPunct="1">
              <a:lnSpc>
                <a:spcPct val="80000"/>
              </a:lnSpc>
            </a:pPr>
            <a:r>
              <a:rPr lang="de-DE" sz="2400"/>
              <a:t>Bestellung von Material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000"/>
              <a:t>Arzneimittel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000"/>
              <a:t>ärztliches und pflegerisches Verbrauchsmaterial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000"/>
              <a:t>Verbrauchsmaterial für Funktionsstellen (Röntgen, Labor, EKG, usw.)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000"/>
              <a:t>Lebensmittel, Bürobedarf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000"/>
              <a:t>...</a:t>
            </a:r>
            <a:endParaRPr lang="en-GB" sz="2000"/>
          </a:p>
          <a:p>
            <a:pPr lvl="1" eaLnBrk="1" hangingPunct="1">
              <a:lnSpc>
                <a:spcPct val="80000"/>
              </a:lnSpc>
            </a:pPr>
            <a:endParaRPr lang="de-DE" sz="200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89E73F-13E0-4F82-88EE-3AE721FBE5D2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3753"/>
    </mc:Choice>
    <mc:Fallback xmlns="">
      <p:transition spd="slow" advTm="363753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/>
              <a:t>Beschaffung &amp; Einkauf</a:t>
            </a:r>
          </a:p>
        </p:txBody>
      </p:sp>
      <p:pic>
        <p:nvPicPr>
          <p:cNvPr id="13315" name="Picture 5" descr="logistik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24075" y="1773238"/>
            <a:ext cx="4813300" cy="4813300"/>
          </a:xfrm>
          <a:noFill/>
        </p:spPr>
      </p:pic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276CA0-24A0-4D60-B06C-DD1141E9B8E8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2181"/>
    </mc:Choice>
    <mc:Fallback xmlns="">
      <p:transition spd="slow" advTm="102181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5.1"/>
</p:tagLst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708</Words>
  <Application>Microsoft Office PowerPoint</Application>
  <PresentationFormat>Bildschirmpräsentation (4:3)</PresentationFormat>
  <Paragraphs>233</Paragraphs>
  <Slides>25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25</vt:i4>
      </vt:variant>
    </vt:vector>
  </HeadingPairs>
  <TitlesOfParts>
    <vt:vector size="33" baseType="lpstr">
      <vt:lpstr>Arial</vt:lpstr>
      <vt:lpstr>Calibri</vt:lpstr>
      <vt:lpstr>Frutiger 55 Roman</vt:lpstr>
      <vt:lpstr>Symbol</vt:lpstr>
      <vt:lpstr>Tahoma</vt:lpstr>
      <vt:lpstr>Times New Roman</vt:lpstr>
      <vt:lpstr>Wingdings</vt:lpstr>
      <vt:lpstr>Larissa</vt:lpstr>
      <vt:lpstr>GESUNDHEITSMANAGEMENT III Teil 3  Prof. Dr. Steffen Fleßa Lst. für Allgemeine Betriebswirtschaftslehre und Gesundheitsmanagement Universität Greifswald </vt:lpstr>
      <vt:lpstr>Gliederung</vt:lpstr>
      <vt:lpstr>3 Logistik: Überblick</vt:lpstr>
      <vt:lpstr>Logistik</vt:lpstr>
      <vt:lpstr>Unternehmenslogistik (Disziplinen)</vt:lpstr>
      <vt:lpstr>Logistik im Krankenhaus</vt:lpstr>
      <vt:lpstr>Aufgabenbereiche der Krankenhauslogistik</vt:lpstr>
      <vt:lpstr>Beschaffung &amp; Einkauf</vt:lpstr>
      <vt:lpstr>Beschaffung &amp; Einkauf</vt:lpstr>
      <vt:lpstr>Kernprobleme der Beschaffung &amp; des Einkaufs</vt:lpstr>
      <vt:lpstr>Lagerlogistik</vt:lpstr>
      <vt:lpstr>Lagerlogistik</vt:lpstr>
      <vt:lpstr>Kernprobleme der Lagerlogistik</vt:lpstr>
      <vt:lpstr>Innerbetriebliche Transporte</vt:lpstr>
      <vt:lpstr>Innerbetriebliche Transporte</vt:lpstr>
      <vt:lpstr>Kernprobleme der innerbetrieblichen Transporte</vt:lpstr>
      <vt:lpstr>Informationslogistik</vt:lpstr>
      <vt:lpstr>Kernprobleme der Informationslogistik</vt:lpstr>
      <vt:lpstr>Integration von logistischen Prozessen</vt:lpstr>
      <vt:lpstr>wenn … nicht funktioniert …</vt:lpstr>
      <vt:lpstr>Grundproblem: Integration von logistischen Prozessen</vt:lpstr>
      <vt:lpstr>Grundproblem: Integration von logistischen Prozessen</vt:lpstr>
      <vt:lpstr>Grundproblem: Integration von logistischen Prozessen</vt:lpstr>
      <vt:lpstr>Gründe für mangelhafte Integration</vt:lpstr>
      <vt:lpstr>Gliederung</vt:lpstr>
    </vt:vector>
  </TitlesOfParts>
  <Company>ATHOEG Klinikum HD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der Gesundheitsökonomik</dc:title>
  <dc:creator>SteffenF</dc:creator>
  <cp:lastModifiedBy>PC-Benutzer</cp:lastModifiedBy>
  <cp:revision>460</cp:revision>
  <cp:lastPrinted>1601-01-01T00:00:00Z</cp:lastPrinted>
  <dcterms:created xsi:type="dcterms:W3CDTF">2003-05-27T08:12:45Z</dcterms:created>
  <dcterms:modified xsi:type="dcterms:W3CDTF">2020-11-04T09:17:43Z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6</vt:i4>
  </property>
</Properties>
</file>