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8" r:id="rId1"/>
  </p:sldMasterIdLst>
  <p:notesMasterIdLst>
    <p:notesMasterId r:id="rId17"/>
  </p:notesMasterIdLst>
  <p:handoutMasterIdLst>
    <p:handoutMasterId r:id="rId18"/>
  </p:handoutMasterIdLst>
  <p:sldIdLst>
    <p:sldId id="889" r:id="rId2"/>
    <p:sldId id="892" r:id="rId3"/>
    <p:sldId id="901" r:id="rId4"/>
    <p:sldId id="902" r:id="rId5"/>
    <p:sldId id="903" r:id="rId6"/>
    <p:sldId id="1020" r:id="rId7"/>
    <p:sldId id="906" r:id="rId8"/>
    <p:sldId id="908" r:id="rId9"/>
    <p:sldId id="1026" r:id="rId10"/>
    <p:sldId id="915" r:id="rId11"/>
    <p:sldId id="916" r:id="rId12"/>
    <p:sldId id="917" r:id="rId13"/>
    <p:sldId id="918" r:id="rId14"/>
    <p:sldId id="909" r:id="rId15"/>
    <p:sldId id="1027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FFFFFF"/>
    <a:srgbClr val="FFCCFF"/>
    <a:srgbClr val="DDDDDD"/>
    <a:srgbClr val="FFCCCC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6" autoAdjust="0"/>
    <p:restoredTop sz="95765" autoAdjust="0"/>
  </p:normalViewPr>
  <p:slideViewPr>
    <p:cSldViewPr>
      <p:cViewPr varScale="1">
        <p:scale>
          <a:sx n="91" d="100"/>
          <a:sy n="91" d="100"/>
        </p:scale>
        <p:origin x="1286" y="67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196CC3-A98F-4DED-A6CD-599E376F57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653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5C39F4F2-1D9D-4FEA-85E6-BD9140A779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760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DC4B-136A-4FA9-B5BF-771522A2DFFA}" type="datetime1">
              <a:rPr lang="en-US" smtClean="0"/>
              <a:t>8/14/2023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D855-E4A8-446A-BF9F-07DEE5EFBC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54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6047-A476-49DB-98E8-277912376AC4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A8A53-C9F5-42D4-89BC-7F33E5DE14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19F6-7C2C-415D-B9A8-71740FA13540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2B80-581A-4C16-9380-08BCC78A373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05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266D-AE69-4FC6-B20F-A7BBFD6A3458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DF5C-249F-4548-B904-17B2A3F37F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7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A188-17FE-49B8-AF1E-B033D864F0BF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DA65-91F0-4A55-9F95-60A2CAC05C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0307-B9CB-4B16-9C1C-56BA1CBBF93A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0C35-F990-4628-AB98-A9DDD12F0A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3602-FA12-4295-83CC-1EA745C1C984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83CB-11B0-4E23-8817-9A60F5F28F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3630-1D81-4AFB-A1B9-AFB03180DD3F}" type="datetime1">
              <a:rPr lang="en-US" smtClean="0"/>
              <a:t>8/14/2023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40B7-41A3-4291-B2BA-7B5CC53814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7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F058-199B-4608-8949-E2DACA53A77D}" type="datetime1">
              <a:rPr lang="en-US" smtClean="0"/>
              <a:t>8/14/2023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44F9-E04E-4F07-AEEF-836E7A2C7E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69EAA-CF5F-47DC-9CA9-D4DC008571C5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D5AA-58E6-44CA-9800-5B64973FB1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03DE-0AA6-4F6E-B057-B3125D2BC336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91CC-6085-4731-A617-FD9789CECA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DF9A84-7C39-4E85-91B0-47FC7537A12F}" type="datetime1">
              <a:rPr lang="en-US" smtClean="0"/>
              <a:t>8/14/2023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121CA4-A01A-4C5A-925D-ABB395019C7B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  <p:sldLayoutId id="214748422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 smtClean="0">
                <a:cs typeface="Times New Roman" pitchFamily="18" charset="0"/>
              </a:rPr>
              <a:t>GESUNDHEITSMANAGEMENT III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smtClean="0">
                <a:cs typeface="Times New Roman" pitchFamily="18" charset="0"/>
              </a:rPr>
              <a:t>Teil 1-2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rer. pol.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Lehrstuhl für ABWL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Produkt-Markt-Matrix</a:t>
            </a:r>
          </a:p>
        </p:txBody>
      </p:sp>
      <p:graphicFrame>
        <p:nvGraphicFramePr>
          <p:cNvPr id="160256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Marktdurch-</a:t>
                      </a: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dringung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Marktentwick-lung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Produktent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-wicklung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Diversifikation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02581" name="AutoShape 21"/>
          <p:cNvSpPr>
            <a:spLocks noChangeArrowheads="1"/>
          </p:cNvSpPr>
          <p:nvPr/>
        </p:nvSpPr>
        <p:spPr bwMode="auto">
          <a:xfrm>
            <a:off x="250825" y="188913"/>
            <a:ext cx="6842125" cy="2879725"/>
          </a:xfrm>
          <a:prstGeom prst="wedgeEllipseCallout">
            <a:avLst>
              <a:gd name="adj1" fmla="val 16657"/>
              <a:gd name="adj2" fmla="val 6168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„</a:t>
            </a:r>
            <a:r>
              <a:rPr lang="de-DE" dirty="0">
                <a:effectLst/>
              </a:rPr>
              <a:t>Unser Krankenhaus wird Branchenführer in Orthopädie in Vorpommern“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wir machen schon immer Orthopädie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wir bearbeiten schon immer Vorpommern 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wir intensivieren diese Arbeit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Produkt-Markt-Matrix</a:t>
            </a:r>
          </a:p>
        </p:txBody>
      </p:sp>
      <p:graphicFrame>
        <p:nvGraphicFramePr>
          <p:cNvPr id="160358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Marktdurch-</a:t>
                      </a: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dringung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Marktentwick-lung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Produktent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-wicklung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Diversifikation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03605" name="AutoShape 21"/>
          <p:cNvSpPr>
            <a:spLocks noChangeArrowheads="1"/>
          </p:cNvSpPr>
          <p:nvPr/>
        </p:nvSpPr>
        <p:spPr bwMode="auto">
          <a:xfrm>
            <a:off x="0" y="0"/>
            <a:ext cx="9144000" cy="2852738"/>
          </a:xfrm>
          <a:prstGeom prst="wedgeEllipseCallout">
            <a:avLst>
              <a:gd name="adj1" fmla="val 17481"/>
              <a:gd name="adj2" fmla="val 6936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sz="1800" dirty="0">
                <a:effectLst/>
              </a:rPr>
              <a:t>„Unser Medikament zur Behandlung von Bluthochdruck (</a:t>
            </a:r>
            <a:r>
              <a:rPr lang="de-DE" sz="1800" dirty="0" err="1">
                <a:effectLst/>
              </a:rPr>
              <a:t>Sildenafil</a:t>
            </a:r>
            <a:r>
              <a:rPr lang="de-DE" sz="1800" dirty="0">
                <a:effectLst/>
              </a:rPr>
              <a:t>) wird nun auch bei erektiler Dysfunktion (Viagra) verwendet“</a:t>
            </a:r>
          </a:p>
          <a:p>
            <a:pPr algn="l">
              <a:buFontTx/>
              <a:buChar char="-"/>
              <a:defRPr/>
            </a:pPr>
            <a:r>
              <a:rPr lang="de-DE" sz="1800" dirty="0">
                <a:effectLst/>
              </a:rPr>
              <a:t>wir produzieren schon Viagra, aber zur Behandlung von Bluthochdruck </a:t>
            </a:r>
          </a:p>
          <a:p>
            <a:pPr algn="l">
              <a:buFontTx/>
              <a:buChar char="-"/>
              <a:defRPr/>
            </a:pPr>
            <a:r>
              <a:rPr lang="de-DE" sz="1800" dirty="0">
                <a:effectLst/>
              </a:rPr>
              <a:t>wir stellen fest, dass es auch noch andere Märkte bedienen kann</a:t>
            </a:r>
            <a:endParaRPr lang="de-DE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Produkt-Markt-Matrix</a:t>
            </a:r>
          </a:p>
        </p:txBody>
      </p:sp>
      <p:graphicFrame>
        <p:nvGraphicFramePr>
          <p:cNvPr id="1604611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Marktdurch-</a:t>
                      </a: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dringung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Marktentwick-lung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Produktent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-wicklung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Diversifikation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04629" name="AutoShape 21"/>
          <p:cNvSpPr>
            <a:spLocks noChangeArrowheads="1"/>
          </p:cNvSpPr>
          <p:nvPr/>
        </p:nvSpPr>
        <p:spPr bwMode="auto">
          <a:xfrm>
            <a:off x="250825" y="188913"/>
            <a:ext cx="8893175" cy="2303462"/>
          </a:xfrm>
          <a:prstGeom prst="wedgeEllipseCallout">
            <a:avLst>
              <a:gd name="adj1" fmla="val -2287"/>
              <a:gd name="adj2" fmla="val 14531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„</a:t>
            </a:r>
            <a:r>
              <a:rPr lang="de-DE" dirty="0">
                <a:effectLst/>
              </a:rPr>
              <a:t>Unser Krankenhaus bietet jetzt auch minimal-invasive Operationen des Kreuzbandes an“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 wir haben </a:t>
            </a:r>
            <a:r>
              <a:rPr lang="de-DE" dirty="0" err="1">
                <a:effectLst/>
              </a:rPr>
              <a:t>Athroskopietechnik</a:t>
            </a:r>
            <a:r>
              <a:rPr lang="de-DE" dirty="0">
                <a:effectLst/>
              </a:rPr>
              <a:t> neu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 unsere </a:t>
            </a:r>
            <a:r>
              <a:rPr lang="de-DE" dirty="0" smtClean="0">
                <a:effectLst/>
              </a:rPr>
              <a:t>Kund*innen </a:t>
            </a:r>
            <a:r>
              <a:rPr lang="de-DE" dirty="0">
                <a:effectLst/>
              </a:rPr>
              <a:t>sind exakt dieselben, die vorher konventionell operiert wurden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Produkt-Markt-Matrix</a:t>
            </a:r>
          </a:p>
        </p:txBody>
      </p:sp>
      <p:graphicFrame>
        <p:nvGraphicFramePr>
          <p:cNvPr id="1605635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Marktdurch-</a:t>
                      </a: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dringung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Marktentwick-lung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Produktent-wicklung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Diversifikation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05653" name="AutoShape 21"/>
          <p:cNvSpPr>
            <a:spLocks noChangeArrowheads="1"/>
          </p:cNvSpPr>
          <p:nvPr/>
        </p:nvSpPr>
        <p:spPr bwMode="auto">
          <a:xfrm>
            <a:off x="323850" y="0"/>
            <a:ext cx="8569325" cy="2897188"/>
          </a:xfrm>
          <a:prstGeom prst="wedgeEllipseCallout">
            <a:avLst>
              <a:gd name="adj1" fmla="val 25194"/>
              <a:gd name="adj2" fmla="val 114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>
                <a:effectLst/>
              </a:rPr>
              <a:t>„Unser Krankenhaus betreibt jetzt auch ein Altenheim“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wir haben bislang nur Akutmedizin betrieben, Langzeitpflege noch nie</a:t>
            </a:r>
          </a:p>
          <a:p>
            <a:pPr algn="l">
              <a:buFontTx/>
              <a:buChar char="-"/>
              <a:defRPr/>
            </a:pPr>
            <a:r>
              <a:rPr lang="de-DE" dirty="0">
                <a:effectLst/>
              </a:rPr>
              <a:t> diese Zielgruppe haben wir bislang immer an andere abgegeben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Marktforschung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Prinzip: Gewinnung von Informationen für alle Aktivitäten des Marketing, insbesondere für die Einschätzung der Bedürfnisse der Kund</a:t>
            </a:r>
            <a:r>
              <a:rPr lang="de-DE" sz="2800" dirty="0"/>
              <a:t>*inn</a:t>
            </a:r>
            <a:r>
              <a:rPr lang="de-DE" sz="2800" dirty="0" smtClean="0"/>
              <a:t>en</a:t>
            </a:r>
          </a:p>
          <a:p>
            <a:pPr eaLnBrk="1" hangingPunct="1"/>
            <a:r>
              <a:rPr lang="de-DE" sz="2800" dirty="0" smtClean="0"/>
              <a:t>Quellen:</a:t>
            </a:r>
          </a:p>
          <a:p>
            <a:pPr lvl="1" eaLnBrk="1" hangingPunct="1"/>
            <a:r>
              <a:rPr lang="de-DE" sz="2400" dirty="0" smtClean="0"/>
              <a:t>Primäre Quellen: werden neu für eine bestimmte Auswertung erhoben</a:t>
            </a:r>
          </a:p>
          <a:p>
            <a:pPr lvl="1" eaLnBrk="1" hangingPunct="1"/>
            <a:r>
              <a:rPr lang="de-DE" sz="2400" dirty="0" smtClean="0"/>
              <a:t>Sekundäre Quellen: Auswertung bestehender Daten, die für andere Zwecke erhoben wurden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409B2-BACF-466E-A688-9DEE5B8353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1 Outputfaktoren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 smtClean="0">
                <a:solidFill>
                  <a:srgbClr val="FF0000"/>
                </a:solidFill>
              </a:rPr>
              <a:t>1.1 Marketing im Gesundheitswesen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1.1.1 Grundlagen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1.1.1.1 Bedürfnisse 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1.1.1.2 Entwicklung des Marketing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1.1.1.3 Konzeptioneller Ansatz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1.1.2 Marketing-Mix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1.1.2.1 Produktpolitik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1.1.2.2 Preispolitik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1.1.2.3 Kommunikationspolitik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1.1.2.4 Distributionspolitik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97432-4C39-4FDF-9440-7F667EEA3C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1 Outputfaktoren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 smtClean="0">
                <a:solidFill>
                  <a:srgbClr val="FF0000"/>
                </a:solidFill>
              </a:rPr>
              <a:t>1.1 Marketing im Gesundheitswesen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1.1.1 Grundlagen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1.1.1.1 Bedürfnisse 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1.1.1.2 Entwicklung des Marketing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</a:t>
            </a:r>
            <a:r>
              <a:rPr lang="de-DE" sz="2400" dirty="0" smtClean="0">
                <a:solidFill>
                  <a:srgbClr val="FF0000"/>
                </a:solidFill>
              </a:rPr>
              <a:t>1.1.1.3 Konzeptioneller Ansatz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1.1.2 Marketing-Mix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1.1.2.1 Produktpolitik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1.1.2.2 Preispolitik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1.1.2.3 Kommunikationspolitik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sz="2400" dirty="0" smtClean="0"/>
              <a:t>		1.1.2.4 Distributionspolitik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97432-4C39-4FDF-9440-7F667EEA3C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1.1.1.2 Entwicklung des Marketing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 smtClean="0"/>
              <a:t>Entwicklung der BWL – 4 Phasen: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400" dirty="0" smtClean="0"/>
              <a:t>1. Produktionskonzept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Abnehmer ist glücklich, solange er nur eine Leistung erhält (z. B. Gesundheitswesen in Entwicklungsländern)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Arzt als Produzent im Mittelpunkt allen betrieblichen Handelns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Ziel: flächendeckende Versorgung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Haltung: „Kund*in kann froh sein, dass wir sie behandeln“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400" dirty="0" smtClean="0"/>
              <a:t>2. Produktkonzept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Abnehmer möchte eine Dienstleistung mit möglichst hoher Qualität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Ziel: Leistungsverbesserung, Qualitätsmanagement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Haltung: „Wir produzieren die Dienstleistung bestmöglich, so wie wir als Experten es für richtig halten. Damit soll die Patient*in glücklich gemacht werden“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de-DE" dirty="0" smtClean="0"/>
              <a:t>…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4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19D44-98F0-40FE-B4C9-C7A6C24D122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Entwicklung des Marketing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 smtClean="0"/>
              <a:t>Entwicklung der BWL: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400" dirty="0" smtClean="0"/>
              <a:t>…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400" dirty="0" smtClean="0"/>
              <a:t>3. Verkaufskonzept: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Wir verkaufen mit allen Mitteln die Leistung, die wir für richtig halten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Im Gesundheitswesen bislang kaum möglich (z. B. Werbebeschränkung)</a:t>
            </a:r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2400" dirty="0" smtClean="0"/>
              <a:t>4. Marketingkonzept: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Die Bedürfnisse der Patient*in stehen im Mittelpunkt allen betrieblichen Handelns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Ärzt*innen und Pflegekräfte müssen ihr Selbstverständnis ändern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Ziel: Ermittlung der Bedürfnisse der Kunden*innen und die Ausrichtung an ihren Bedürfnissen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 smtClean="0"/>
              <a:t>Haltung: „Wir produzieren das, was die Kund*in will und ihr langfristig am meisten nutzt“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4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3D5D7-3ABF-4E76-A91B-8CFFFD6BF3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Marketingorientierung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91512" cy="4764087"/>
          </a:xfrm>
        </p:spPr>
        <p:txBody>
          <a:bodyPr/>
          <a:lstStyle/>
          <a:p>
            <a:pPr eaLnBrk="1" hangingPunct="1"/>
            <a:r>
              <a:rPr lang="de-DE" dirty="0" smtClean="0"/>
              <a:t>Was will die Kund*in wirklich?</a:t>
            </a:r>
          </a:p>
          <a:p>
            <a:pPr lvl="1" eaLnBrk="1" hangingPunct="1"/>
            <a:r>
              <a:rPr lang="de-DE" dirty="0" smtClean="0"/>
              <a:t>Primär: überhaupt nicht krank werden!</a:t>
            </a:r>
          </a:p>
          <a:p>
            <a:pPr lvl="1" eaLnBrk="1" hangingPunct="1"/>
            <a:r>
              <a:rPr lang="de-DE" dirty="0" smtClean="0"/>
              <a:t>Sekundär: </a:t>
            </a:r>
          </a:p>
          <a:p>
            <a:pPr lvl="2" eaLnBrk="1" hangingPunct="1"/>
            <a:r>
              <a:rPr lang="de-DE" dirty="0" smtClean="0"/>
              <a:t>möglichst schnell gesund werden!</a:t>
            </a:r>
          </a:p>
          <a:p>
            <a:pPr lvl="2" eaLnBrk="1" hangingPunct="1"/>
            <a:r>
              <a:rPr lang="de-DE" dirty="0" smtClean="0"/>
              <a:t>„Angenehm krank sein“ </a:t>
            </a:r>
          </a:p>
          <a:p>
            <a:pPr lvl="3" eaLnBrk="1" hangingPunct="1"/>
            <a:r>
              <a:rPr lang="de-DE" dirty="0" smtClean="0"/>
              <a:t>Schmerzfreiheit</a:t>
            </a:r>
          </a:p>
          <a:p>
            <a:pPr lvl="3" eaLnBrk="1" hangingPunct="1"/>
            <a:r>
              <a:rPr lang="de-DE" dirty="0" smtClean="0"/>
              <a:t>Mobilität</a:t>
            </a:r>
          </a:p>
          <a:p>
            <a:pPr lvl="3" eaLnBrk="1" hangingPunct="1"/>
            <a:r>
              <a:rPr lang="de-DE" dirty="0" smtClean="0"/>
              <a:t>Häufigkeit der Untersuchungen etc.</a:t>
            </a:r>
          </a:p>
          <a:p>
            <a:pPr lvl="3" eaLnBrk="1" hangingPunct="1"/>
            <a:r>
              <a:rPr lang="de-DE" dirty="0" smtClean="0"/>
              <a:t>Freundlichkeit, Zuwendung</a:t>
            </a:r>
          </a:p>
          <a:p>
            <a:pPr lvl="3" eaLnBrk="1" hangingPunct="1"/>
            <a:r>
              <a:rPr lang="de-DE" dirty="0" smtClean="0"/>
              <a:t>Ausrichtung der Behandlung an ihren Bedürfnissen, nicht an den Bedürfnissen der Leistungsersteller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BDC5A-9715-4166-B69E-B37F6F7C88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Exkurs: Kundenbegriff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43597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Wer ist meine Kund*in?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interne und externe Kund*innen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extern: Abnehmer außerhalb des Unternehmens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intern: innerhalb des Unternehmens, z.B. Station für Labor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direkte und indirekte </a:t>
            </a:r>
            <a:r>
              <a:rPr lang="de-DE" sz="2400" dirty="0"/>
              <a:t>Kund*innen</a:t>
            </a:r>
            <a:endParaRPr lang="de-DE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direkt: Konsument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 smtClean="0"/>
              <a:t>indirekt: Finanzier des Konsumenten, z.B. Versicherung, Sozialhilfestelle…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Kundenbegriff im Gesundheitswesen?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/>
              <a:t>Kund*in als Konsument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Kund*in </a:t>
            </a:r>
            <a:r>
              <a:rPr lang="de-DE" sz="2400" dirty="0" smtClean="0"/>
              <a:t>hat Wahlfreiheit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Kund*in </a:t>
            </a:r>
            <a:r>
              <a:rPr lang="de-DE" sz="2400" dirty="0" smtClean="0"/>
              <a:t>kann Leistung beurteilen</a:t>
            </a:r>
          </a:p>
          <a:p>
            <a:pPr eaLnBrk="1" hangingPunct="1">
              <a:lnSpc>
                <a:spcPct val="90000"/>
              </a:lnSpc>
            </a:pPr>
            <a:endParaRPr lang="de-DE" sz="28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DC45B-C443-45B0-8034-7019B78C06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1.1.1.3 Konzeptioneller Ansatz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Ebenen:</a:t>
            </a:r>
          </a:p>
          <a:p>
            <a:pPr lvl="1" eaLnBrk="1" hangingPunct="1"/>
            <a:r>
              <a:rPr lang="de-DE" sz="2400" b="1" smtClean="0"/>
              <a:t>1. Ebene: Marketingziele</a:t>
            </a:r>
          </a:p>
          <a:p>
            <a:pPr lvl="2" eaLnBrk="1" hangingPunct="1"/>
            <a:r>
              <a:rPr lang="de-DE" sz="2000" smtClean="0"/>
              <a:t>Vision und Mission des Unternehmens in Bezug auf seine Märkte</a:t>
            </a:r>
          </a:p>
          <a:p>
            <a:pPr lvl="1" eaLnBrk="1" hangingPunct="1"/>
            <a:r>
              <a:rPr lang="de-DE" sz="2400" b="1" smtClean="0"/>
              <a:t>2. Ebene: Marketingstrategien</a:t>
            </a:r>
          </a:p>
          <a:p>
            <a:pPr lvl="2" eaLnBrk="1" hangingPunct="1"/>
            <a:r>
              <a:rPr lang="de-DE" sz="2000" smtClean="0"/>
              <a:t>Festlegung der „Route“, wie diese Visionen und Missionen erreicht werden können</a:t>
            </a:r>
          </a:p>
          <a:p>
            <a:pPr lvl="1" eaLnBrk="1" hangingPunct="1"/>
            <a:r>
              <a:rPr lang="de-DE" sz="2400" b="1" smtClean="0"/>
              <a:t>3. Ebene: Marketing-Mix</a:t>
            </a:r>
          </a:p>
          <a:p>
            <a:pPr lvl="2" eaLnBrk="1" hangingPunct="1"/>
            <a:r>
              <a:rPr lang="de-DE" sz="2000" smtClean="0"/>
              <a:t>Wahl der Maßnahmen, wie die Marketingstrategien bestmöglichen umgesetzt werden können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2F3BF-1060-4292-8D34-B33E9B218A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Produkt-Markt-Matrix</a:t>
            </a:r>
          </a:p>
        </p:txBody>
      </p:sp>
      <p:graphicFrame>
        <p:nvGraphicFramePr>
          <p:cNvPr id="1594393" name="Group 25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Produkt-Markt-Matrix</a:t>
            </a:r>
          </a:p>
        </p:txBody>
      </p:sp>
      <p:graphicFrame>
        <p:nvGraphicFramePr>
          <p:cNvPr id="174694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Märkte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Gegenwärtige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Marktdurch-</a:t>
                      </a: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dringung</a:t>
                      </a: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Marktentwick-lung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Neue Produkte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Produktent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-wicklung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Diversifikation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624</Words>
  <Application>Microsoft Office PowerPoint</Application>
  <PresentationFormat>Bildschirmpräsentation (4:3)</PresentationFormat>
  <Paragraphs>155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Larissa</vt:lpstr>
      <vt:lpstr>GESUNDHEITSMANAGEMENT III Teil 1-2   Prof. Dr. rer. pol. Steffen Fleßa Lehrstuhl für ABWL und Gesundheitsmanagement Universität Greifswald</vt:lpstr>
      <vt:lpstr>Gliederung</vt:lpstr>
      <vt:lpstr>1.1.1.2 Entwicklung des Marketing</vt:lpstr>
      <vt:lpstr>Entwicklung des Marketing</vt:lpstr>
      <vt:lpstr>Marketingorientierung</vt:lpstr>
      <vt:lpstr>Exkurs: Kundenbegriff</vt:lpstr>
      <vt:lpstr>1.1.1.3 Konzeptioneller Ansatz</vt:lpstr>
      <vt:lpstr>Produkt-Markt-Matrix</vt:lpstr>
      <vt:lpstr>Produkt-Markt-Matrix</vt:lpstr>
      <vt:lpstr>Produkt-Markt-Matrix</vt:lpstr>
      <vt:lpstr>Produkt-Markt-Matrix</vt:lpstr>
      <vt:lpstr>Produkt-Markt-Matrix</vt:lpstr>
      <vt:lpstr>Produkt-Markt-Matrix</vt:lpstr>
      <vt:lpstr>Marktforschung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590</cp:revision>
  <cp:lastPrinted>1601-01-01T00:00:00Z</cp:lastPrinted>
  <dcterms:created xsi:type="dcterms:W3CDTF">2003-05-27T08:12:45Z</dcterms:created>
  <dcterms:modified xsi:type="dcterms:W3CDTF">2023-08-14T07:19:05Z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