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1"/>
  </p:sldMasterIdLst>
  <p:notesMasterIdLst>
    <p:notesMasterId r:id="rId43"/>
  </p:notesMasterIdLst>
  <p:handoutMasterIdLst>
    <p:handoutMasterId r:id="rId44"/>
  </p:handoutMasterIdLst>
  <p:sldIdLst>
    <p:sldId id="889" r:id="rId2"/>
    <p:sldId id="892" r:id="rId3"/>
    <p:sldId id="673" r:id="rId4"/>
    <p:sldId id="1074" r:id="rId5"/>
    <p:sldId id="919" r:id="rId6"/>
    <p:sldId id="920" r:id="rId7"/>
    <p:sldId id="921" r:id="rId8"/>
    <p:sldId id="1075" r:id="rId9"/>
    <p:sldId id="922" r:id="rId10"/>
    <p:sldId id="1077" r:id="rId11"/>
    <p:sldId id="1080" r:id="rId12"/>
    <p:sldId id="1078" r:id="rId13"/>
    <p:sldId id="1079" r:id="rId14"/>
    <p:sldId id="1122" r:id="rId15"/>
    <p:sldId id="928" r:id="rId16"/>
    <p:sldId id="939" r:id="rId17"/>
    <p:sldId id="1027" r:id="rId18"/>
    <p:sldId id="927" r:id="rId19"/>
    <p:sldId id="923" r:id="rId20"/>
    <p:sldId id="925" r:id="rId21"/>
    <p:sldId id="1065" r:id="rId22"/>
    <p:sldId id="1081" r:id="rId23"/>
    <p:sldId id="926" r:id="rId24"/>
    <p:sldId id="1083" r:id="rId25"/>
    <p:sldId id="1126" r:id="rId26"/>
    <p:sldId id="931" r:id="rId27"/>
    <p:sldId id="929" r:id="rId28"/>
    <p:sldId id="930" r:id="rId29"/>
    <p:sldId id="937" r:id="rId30"/>
    <p:sldId id="1037" r:id="rId31"/>
    <p:sldId id="1028" r:id="rId32"/>
    <p:sldId id="1044" r:id="rId33"/>
    <p:sldId id="1038" r:id="rId34"/>
    <p:sldId id="1039" r:id="rId35"/>
    <p:sldId id="1040" r:id="rId36"/>
    <p:sldId id="1045" r:id="rId37"/>
    <p:sldId id="1041" r:id="rId38"/>
    <p:sldId id="938" r:id="rId39"/>
    <p:sldId id="932" r:id="rId40"/>
    <p:sldId id="949" r:id="rId41"/>
    <p:sldId id="1127" r:id="rId42"/>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FF"/>
    <a:srgbClr val="FFCCFF"/>
    <a:srgbClr val="DDDDDD"/>
    <a:srgbClr val="FFCCCC"/>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5765" autoAdjust="0"/>
  </p:normalViewPr>
  <p:slideViewPr>
    <p:cSldViewPr>
      <p:cViewPr varScale="1">
        <p:scale>
          <a:sx n="91" d="100"/>
          <a:sy n="91" d="100"/>
        </p:scale>
        <p:origin x="1286" y="67"/>
      </p:cViewPr>
      <p:guideLst>
        <p:guide orient="horz" pos="2160"/>
        <p:guide pos="254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1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defRPr>
            </a:lvl1pPr>
          </a:lstStyle>
          <a:p>
            <a:pPr>
              <a:defRPr/>
            </a:pPr>
            <a:endParaRPr lang="de-DE"/>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defRPr>
            </a:lvl1pPr>
          </a:lstStyle>
          <a:p>
            <a:pPr>
              <a:defRPr/>
            </a:pPr>
            <a:fld id="{36196CC3-A98F-4DED-A6CD-599E376F577E}" type="slidenum">
              <a:rPr lang="de-DE"/>
              <a:pPr>
                <a:defRPr/>
              </a:pPr>
              <a:t>‹Nr.›</a:t>
            </a:fld>
            <a:endParaRPr lang="de-DE"/>
          </a:p>
        </p:txBody>
      </p:sp>
    </p:spTree>
    <p:extLst>
      <p:ext uri="{BB962C8B-B14F-4D97-AF65-F5344CB8AC3E}">
        <p14:creationId xmlns:p14="http://schemas.microsoft.com/office/powerpoint/2010/main" val="252365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a:p>
        </p:txBody>
      </p:sp>
      <p:sp>
        <p:nvSpPr>
          <p:cNvPr id="194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5C39F4F2-1D9D-4FEA-85E6-BD9140A77954}" type="slidenum">
              <a:rPr lang="de-DE"/>
              <a:pPr>
                <a:defRPr/>
              </a:pPr>
              <a:t>‹Nr.›</a:t>
            </a:fld>
            <a:endParaRPr lang="de-DE"/>
          </a:p>
        </p:txBody>
      </p:sp>
    </p:spTree>
    <p:extLst>
      <p:ext uri="{BB962C8B-B14F-4D97-AF65-F5344CB8AC3E}">
        <p14:creationId xmlns:p14="http://schemas.microsoft.com/office/powerpoint/2010/main" val="3440760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A12F09A-919B-4164-AD5C-33ADF9422489}" type="slidenum">
              <a:rPr lang="de-DE" smtClean="0"/>
              <a:pPr>
                <a:defRPr/>
              </a:pPr>
              <a:t>14</a:t>
            </a:fld>
            <a:endParaRPr lang="de-DE" dirty="0"/>
          </a:p>
        </p:txBody>
      </p:sp>
    </p:spTree>
    <p:extLst>
      <p:ext uri="{BB962C8B-B14F-4D97-AF65-F5344CB8AC3E}">
        <p14:creationId xmlns:p14="http://schemas.microsoft.com/office/powerpoint/2010/main" val="179738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56EFDC4B-136A-4FA9-B5BF-771522A2DFFA}" type="datetime1">
              <a:rPr lang="en-US" smtClean="0"/>
              <a:t>8/14/2023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E4D855-E4A8-446A-BF9F-07DEE5EFBC77}" type="slidenum">
              <a:rPr lang="de-DE"/>
              <a:pPr>
                <a:defRPr/>
              </a:pPr>
              <a:t>‹Nr.›</a:t>
            </a:fld>
            <a:endParaRPr lang="de-DE"/>
          </a:p>
        </p:txBody>
      </p:sp>
    </p:spTree>
    <p:extLst>
      <p:ext uri="{BB962C8B-B14F-4D97-AF65-F5344CB8AC3E}">
        <p14:creationId xmlns:p14="http://schemas.microsoft.com/office/powerpoint/2010/main" val="365354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5326047-A476-49DB-98E8-277912376AC4}"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96A8A53-C9F5-42D4-89BC-7F33E5DE1454}" type="slidenum">
              <a:rPr lang="en-US"/>
              <a:pPr>
                <a:defRPr/>
              </a:pPr>
              <a:t>‹Nr.›</a:t>
            </a:fld>
            <a:endParaRPr lang="en-US"/>
          </a:p>
        </p:txBody>
      </p:sp>
    </p:spTree>
    <p:extLst>
      <p:ext uri="{BB962C8B-B14F-4D97-AF65-F5344CB8AC3E}">
        <p14:creationId xmlns:p14="http://schemas.microsoft.com/office/powerpoint/2010/main" val="59023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9ED19F6-7C2C-415D-B9A8-71740FA13540}"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192B80-581A-4C16-9380-08BCC78A3731}" type="slidenum">
              <a:rPr lang="en-US"/>
              <a:pPr>
                <a:defRPr/>
              </a:pPr>
              <a:t>‹Nr.›</a:t>
            </a:fld>
            <a:endParaRPr lang="en-US"/>
          </a:p>
        </p:txBody>
      </p:sp>
    </p:spTree>
    <p:extLst>
      <p:ext uri="{BB962C8B-B14F-4D97-AF65-F5344CB8AC3E}">
        <p14:creationId xmlns:p14="http://schemas.microsoft.com/office/powerpoint/2010/main" val="3557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8"/>
          <p:cNvSpPr>
            <a:spLocks noGrp="1" noChangeArrowheads="1"/>
          </p:cNvSpPr>
          <p:nvPr>
            <p:ph type="ftr" sz="quarter" idx="10"/>
          </p:nvPr>
        </p:nvSpPr>
        <p:spPr/>
        <p:txBody>
          <a:bodyPr/>
          <a:lstStyle>
            <a:lvl1pPr>
              <a:defRPr/>
            </a:lvl1pPr>
          </a:lstStyle>
          <a:p>
            <a:pPr>
              <a:defRPr/>
            </a:pPr>
            <a:endParaRPr lang="de-DE"/>
          </a:p>
        </p:txBody>
      </p:sp>
    </p:spTree>
    <p:extLst>
      <p:ext uri="{BB962C8B-B14F-4D97-AF65-F5344CB8AC3E}">
        <p14:creationId xmlns:p14="http://schemas.microsoft.com/office/powerpoint/2010/main" val="137090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790266D-AE69-4FC6-B20F-A7BBFD6A3458}"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27DF5C-249F-4548-B904-17B2A3F37F7F}" type="slidenum">
              <a:rPr lang="en-US"/>
              <a:pPr>
                <a:defRPr/>
              </a:pPr>
              <a:t>‹Nr.›</a:t>
            </a:fld>
            <a:endParaRPr lang="en-US"/>
          </a:p>
        </p:txBody>
      </p:sp>
    </p:spTree>
    <p:extLst>
      <p:ext uri="{BB962C8B-B14F-4D97-AF65-F5344CB8AC3E}">
        <p14:creationId xmlns:p14="http://schemas.microsoft.com/office/powerpoint/2010/main" val="40622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98AA188-17FE-49B8-AF1E-B033D864F0BF}"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02DA65-91F0-4A55-9F95-60A2CAC05CB6}" type="slidenum">
              <a:rPr lang="en-US"/>
              <a:pPr>
                <a:defRPr/>
              </a:pPr>
              <a:t>‹Nr.›</a:t>
            </a:fld>
            <a:endParaRPr lang="en-US"/>
          </a:p>
        </p:txBody>
      </p:sp>
    </p:spTree>
    <p:extLst>
      <p:ext uri="{BB962C8B-B14F-4D97-AF65-F5344CB8AC3E}">
        <p14:creationId xmlns:p14="http://schemas.microsoft.com/office/powerpoint/2010/main" val="1388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fld id="{BE560307-B9CB-4B16-9C1C-56BA1CBBF93A}"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291F0C35-F990-4628-AB98-A9DDD12F0AF0}" type="slidenum">
              <a:rPr lang="en-US"/>
              <a:pPr>
                <a:defRPr/>
              </a:pPr>
              <a:t>‹Nr.›</a:t>
            </a:fld>
            <a:endParaRPr lang="en-US"/>
          </a:p>
        </p:txBody>
      </p:sp>
    </p:spTree>
    <p:extLst>
      <p:ext uri="{BB962C8B-B14F-4D97-AF65-F5344CB8AC3E}">
        <p14:creationId xmlns:p14="http://schemas.microsoft.com/office/powerpoint/2010/main" val="73266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fld id="{3C3F3602-FA12-4295-83CC-1EA745C1C984}" type="datetime1">
              <a:rPr lang="en-US" smtClean="0"/>
              <a:t>8/14/2023</a:t>
            </a:fld>
            <a:endParaRPr lang="en-US"/>
          </a:p>
        </p:txBody>
      </p:sp>
      <p:sp>
        <p:nvSpPr>
          <p:cNvPr id="8" name="Fußzeilenplatzhalter 7"/>
          <p:cNvSpPr>
            <a:spLocks noGrp="1"/>
          </p:cNvSpPr>
          <p:nvPr>
            <p:ph type="ftr" sz="quarter" idx="11"/>
          </p:nvPr>
        </p:nvSpPr>
        <p:spPr/>
        <p:txBody>
          <a:bodyPr/>
          <a:lstStyle>
            <a:lvl1pPr>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0F2483CB-11B0-4E23-8817-9A60F5F28F0F}" type="slidenum">
              <a:rPr lang="en-US"/>
              <a:pPr>
                <a:defRPr/>
              </a:pPr>
              <a:t>‹Nr.›</a:t>
            </a:fld>
            <a:endParaRPr lang="en-US"/>
          </a:p>
        </p:txBody>
      </p:sp>
    </p:spTree>
    <p:extLst>
      <p:ext uri="{BB962C8B-B14F-4D97-AF65-F5344CB8AC3E}">
        <p14:creationId xmlns:p14="http://schemas.microsoft.com/office/powerpoint/2010/main" val="2440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fld id="{27D03630-1D81-4AFB-A1B9-AFB03180DD3F}" type="datetime1">
              <a:rPr lang="en-US" smtClean="0"/>
              <a:t>8/14/2023</a:t>
            </a:fld>
            <a:endParaRPr lang="en-US"/>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85F740B7-41A3-4291-B2BA-7B5CC53814B5}" type="slidenum">
              <a:rPr lang="en-US"/>
              <a:pPr>
                <a:defRPr/>
              </a:pPr>
              <a:t>‹Nr.›</a:t>
            </a:fld>
            <a:endParaRPr lang="en-US"/>
          </a:p>
        </p:txBody>
      </p:sp>
    </p:spTree>
    <p:extLst>
      <p:ext uri="{BB962C8B-B14F-4D97-AF65-F5344CB8AC3E}">
        <p14:creationId xmlns:p14="http://schemas.microsoft.com/office/powerpoint/2010/main" val="15719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8214F058-199B-4608-8949-E2DACA53A77D}" type="datetime1">
              <a:rPr lang="en-US" smtClean="0"/>
              <a:t>8/14/2023</a:t>
            </a:fld>
            <a:endParaRPr lang="en-US"/>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649E44F9-E04E-4F07-AEEF-836E7A2C7EC5}" type="slidenum">
              <a:rPr lang="en-US"/>
              <a:pPr>
                <a:defRPr/>
              </a:pPr>
              <a:t>‹Nr.›</a:t>
            </a:fld>
            <a:endParaRPr lang="en-US"/>
          </a:p>
        </p:txBody>
      </p:sp>
    </p:spTree>
    <p:extLst>
      <p:ext uri="{BB962C8B-B14F-4D97-AF65-F5344CB8AC3E}">
        <p14:creationId xmlns:p14="http://schemas.microsoft.com/office/powerpoint/2010/main" val="30883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ED969EAA-CF5F-47DC-9CA9-D4DC008571C5}"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562D5AA-58E6-44CA-9800-5B64973FB177}" type="slidenum">
              <a:rPr lang="en-US"/>
              <a:pPr>
                <a:defRPr/>
              </a:pPr>
              <a:t>‹Nr.›</a:t>
            </a:fld>
            <a:endParaRPr lang="en-US"/>
          </a:p>
        </p:txBody>
      </p:sp>
    </p:spTree>
    <p:extLst>
      <p:ext uri="{BB962C8B-B14F-4D97-AF65-F5344CB8AC3E}">
        <p14:creationId xmlns:p14="http://schemas.microsoft.com/office/powerpoint/2010/main" val="6150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6F1803DE-0AA6-4F6E-B057-B3125D2BC336}"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F3DD91CC-6085-4731-A617-FD9789CECA9C}" type="slidenum">
              <a:rPr lang="en-US"/>
              <a:pPr>
                <a:defRPr/>
              </a:pPr>
              <a:t>‹Nr.›</a:t>
            </a:fld>
            <a:endParaRPr lang="en-US"/>
          </a:p>
        </p:txBody>
      </p:sp>
    </p:spTree>
    <p:extLst>
      <p:ext uri="{BB962C8B-B14F-4D97-AF65-F5344CB8AC3E}">
        <p14:creationId xmlns:p14="http://schemas.microsoft.com/office/powerpoint/2010/main" val="158688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DF9A84-7C39-4E85-91B0-47FC7537A12F}" type="datetime1">
              <a:rPr lang="en-US" smtClean="0"/>
              <a:t>8/14/2023</a:t>
            </a:fld>
            <a:endParaRPr lang="en-US">
              <a:solidFill>
                <a:schemeClr val="tx1">
                  <a:shade val="50000"/>
                </a:scheme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121CA4-A01A-4C5A-925D-ABB395019C7B}" type="slidenum">
              <a:rPr lang="en-US"/>
              <a:pPr>
                <a:defRPr/>
              </a:pPr>
              <a:t>‹Nr.›</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yoclinic.org/about/" TargetMode="External"/><Relationship Id="rId2" Type="http://schemas.openxmlformats.org/officeDocument/2006/relationships/hyperlink" Target="http://www.charite.de/" TargetMode="External"/><Relationship Id="rId1" Type="http://schemas.openxmlformats.org/officeDocument/2006/relationships/slideLayout" Target="../slideLayouts/slideLayout2.xml"/><Relationship Id="rId5" Type="http://schemas.openxmlformats.org/officeDocument/2006/relationships/hyperlink" Target="http://www.diakonie.de/die-diakonie-4.htm" TargetMode="External"/><Relationship Id="rId4" Type="http://schemas.openxmlformats.org/officeDocument/2006/relationships/hyperlink" Target="http://www.sana.de/wir-ueber-u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olikum.de/start.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692150"/>
            <a:ext cx="9144000" cy="5113338"/>
          </a:xfrm>
        </p:spPr>
        <p:txBody>
          <a:bodyPr/>
          <a:lstStyle/>
          <a:p>
            <a:pPr eaLnBrk="1" hangingPunct="1"/>
            <a:r>
              <a:rPr lang="de-DE" sz="4000" b="1" dirty="0" smtClean="0">
                <a:cs typeface="Times New Roman" pitchFamily="18" charset="0"/>
              </a:rPr>
              <a:t>GESUNDHEITSMANAGEMENT III</a:t>
            </a:r>
            <a:br>
              <a:rPr lang="de-DE" sz="4000" b="1" dirty="0" smtClean="0">
                <a:cs typeface="Times New Roman" pitchFamily="18" charset="0"/>
              </a:rPr>
            </a:br>
            <a:r>
              <a:rPr lang="de-DE" sz="4000" b="1" smtClean="0">
                <a:cs typeface="Times New Roman" pitchFamily="18" charset="0"/>
              </a:rPr>
              <a:t>Teil 1-3</a:t>
            </a:r>
            <a:r>
              <a:rPr lang="de-DE" sz="4000" b="1" dirty="0" smtClean="0">
                <a:cs typeface="Times New Roman" pitchFamily="18" charset="0"/>
              </a:rPr>
              <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2400" b="1" dirty="0" smtClean="0">
                <a:cs typeface="Times New Roman" pitchFamily="18" charset="0"/>
              </a:rPr>
              <a:t>Prof. Dr. rer. pol. Steffen Fleßa</a:t>
            </a:r>
            <a:br>
              <a:rPr lang="de-DE" sz="2400" b="1" dirty="0" smtClean="0">
                <a:cs typeface="Times New Roman" pitchFamily="18" charset="0"/>
              </a:rPr>
            </a:br>
            <a:r>
              <a:rPr lang="de-DE" sz="2400" b="1" dirty="0" smtClean="0">
                <a:cs typeface="Times New Roman" pitchFamily="18" charset="0"/>
              </a:rPr>
              <a:t>Lehrstuhl für ABWL und Gesundheitsmanagement</a:t>
            </a:r>
            <a:br>
              <a:rPr lang="de-DE" sz="2400" b="1" dirty="0" smtClean="0">
                <a:cs typeface="Times New Roman" pitchFamily="18" charset="0"/>
              </a:rPr>
            </a:br>
            <a:r>
              <a:rPr lang="de-DE" sz="2400" b="1" dirty="0" smtClean="0">
                <a:cs typeface="Times New Roman" pitchFamily="18" charset="0"/>
              </a:rPr>
              <a:t>Universität Greifswald</a:t>
            </a:r>
            <a:endParaRPr lang="de-DE"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DE" smtClean="0"/>
              <a:t>Produktpolitik</a:t>
            </a:r>
          </a:p>
        </p:txBody>
      </p:sp>
      <p:sp>
        <p:nvSpPr>
          <p:cNvPr id="67587" name="Rectangle 3"/>
          <p:cNvSpPr>
            <a:spLocks noGrp="1" noChangeArrowheads="1"/>
          </p:cNvSpPr>
          <p:nvPr>
            <p:ph idx="1"/>
          </p:nvPr>
        </p:nvSpPr>
        <p:spPr>
          <a:xfrm>
            <a:off x="457200" y="1600200"/>
            <a:ext cx="8229600" cy="4708525"/>
          </a:xfrm>
        </p:spPr>
        <p:txBody>
          <a:bodyPr/>
          <a:lstStyle/>
          <a:p>
            <a:pPr lvl="1" eaLnBrk="1" hangingPunct="1"/>
            <a:r>
              <a:rPr lang="de-DE" dirty="0" smtClean="0">
                <a:cs typeface="Times New Roman" pitchFamily="18" charset="0"/>
              </a:rPr>
              <a:t>Inhalt: Gestaltung der Problemlösung, so dass der Kunde ihr eine hohe Priorität zumisst</a:t>
            </a:r>
            <a:r>
              <a:rPr lang="de-DE" dirty="0" smtClean="0"/>
              <a:t> </a:t>
            </a:r>
          </a:p>
          <a:p>
            <a:pPr lvl="1" eaLnBrk="1" hangingPunct="1"/>
            <a:r>
              <a:rPr lang="de-DE" dirty="0" smtClean="0">
                <a:cs typeface="Times New Roman" pitchFamily="18" charset="0"/>
              </a:rPr>
              <a:t>Klassische Elemente</a:t>
            </a:r>
            <a:r>
              <a:rPr lang="de-DE" dirty="0" smtClean="0"/>
              <a:t> </a:t>
            </a:r>
          </a:p>
          <a:p>
            <a:pPr lvl="2" eaLnBrk="1" hangingPunct="1"/>
            <a:r>
              <a:rPr lang="de-DE" sz="2200" dirty="0" smtClean="0">
                <a:cs typeface="Times New Roman" pitchFamily="18" charset="0"/>
              </a:rPr>
              <a:t>Politik der Kernleistung</a:t>
            </a:r>
          </a:p>
          <a:p>
            <a:pPr lvl="3" eaLnBrk="1" hangingPunct="1"/>
            <a:r>
              <a:rPr lang="de-DE" sz="1800" dirty="0" smtClean="0"/>
              <a:t>Medizinisch-pflegerische Leistung </a:t>
            </a:r>
          </a:p>
          <a:p>
            <a:pPr lvl="2" eaLnBrk="1" hangingPunct="1"/>
            <a:r>
              <a:rPr lang="de-DE" sz="2200" dirty="0" smtClean="0">
                <a:cs typeface="Times New Roman" pitchFamily="18" charset="0"/>
              </a:rPr>
              <a:t>Verpackungspolitik</a:t>
            </a:r>
            <a:r>
              <a:rPr lang="de-DE" sz="2200" dirty="0" smtClean="0"/>
              <a:t> </a:t>
            </a:r>
          </a:p>
          <a:p>
            <a:pPr lvl="3" eaLnBrk="1" hangingPunct="1"/>
            <a:r>
              <a:rPr lang="de-DE" sz="1800" dirty="0" smtClean="0"/>
              <a:t>Wahlleistungen (</a:t>
            </a:r>
            <a:r>
              <a:rPr lang="de-DE" sz="1800" dirty="0" err="1" smtClean="0"/>
              <a:t>Chefärzt</a:t>
            </a:r>
            <a:r>
              <a:rPr lang="de-DE" sz="1800" dirty="0" smtClean="0"/>
              <a:t>*in, Telefon, Fernseher, Einbettzimmer, Internet, Wahlessen, Begleitperson)</a:t>
            </a:r>
          </a:p>
          <a:p>
            <a:pPr lvl="2" eaLnBrk="1" hangingPunct="1"/>
            <a:r>
              <a:rPr lang="de-DE" sz="2200" dirty="0" smtClean="0">
                <a:cs typeface="Times New Roman" pitchFamily="18" charset="0"/>
              </a:rPr>
              <a:t>Politik des Kundendienstes und verwandter Software</a:t>
            </a:r>
          </a:p>
          <a:p>
            <a:pPr lvl="3" eaLnBrk="1" hangingPunct="1"/>
            <a:r>
              <a:rPr lang="de-DE" sz="1800" dirty="0" smtClean="0"/>
              <a:t>Vor- und Nachbetreuung, Weiterleitung von Informationen</a:t>
            </a:r>
          </a:p>
          <a:p>
            <a:pPr lvl="2" eaLnBrk="1" hangingPunct="1"/>
            <a:r>
              <a:rPr lang="de-DE" sz="2200" dirty="0" smtClean="0">
                <a:cs typeface="Times New Roman" pitchFamily="18" charset="0"/>
              </a:rPr>
              <a:t>Namensgebungspolitik</a:t>
            </a:r>
            <a:r>
              <a:rPr lang="de-DE" sz="2200" dirty="0" smtClean="0"/>
              <a:t> </a:t>
            </a:r>
          </a:p>
          <a:p>
            <a:pPr lvl="3" eaLnBrk="1" hangingPunct="1"/>
            <a:r>
              <a:rPr lang="de-DE" sz="1800" dirty="0" smtClean="0"/>
              <a:t>Markennamen</a:t>
            </a:r>
          </a:p>
        </p:txBody>
      </p:sp>
      <p:sp>
        <p:nvSpPr>
          <p:cNvPr id="2" name="Foliennummernplatzhalter 1"/>
          <p:cNvSpPr>
            <a:spLocks noGrp="1"/>
          </p:cNvSpPr>
          <p:nvPr>
            <p:ph type="sldNum" sz="quarter" idx="12"/>
          </p:nvPr>
        </p:nvSpPr>
        <p:spPr/>
        <p:txBody>
          <a:bodyPr/>
          <a:lstStyle/>
          <a:p>
            <a:pPr>
              <a:defRPr/>
            </a:pPr>
            <a:fld id="{9C89335E-5C2D-4FA4-B3A6-F31E1A96FCD8}" type="slidenum">
              <a:rPr lang="en-US" smtClean="0"/>
              <a:pPr>
                <a:defRPr/>
              </a:pPr>
              <a:t>10</a:t>
            </a:fld>
            <a:endParaRPr lang="en-US"/>
          </a:p>
        </p:txBody>
      </p:sp>
      <p:sp>
        <p:nvSpPr>
          <p:cNvPr id="3" name="Ovale Legende 2"/>
          <p:cNvSpPr/>
          <p:nvPr/>
        </p:nvSpPr>
        <p:spPr>
          <a:xfrm>
            <a:off x="4859338" y="2565400"/>
            <a:ext cx="2520950" cy="576263"/>
          </a:xfrm>
          <a:prstGeom prst="wedgeEllipseCallout">
            <a:avLst>
              <a:gd name="adj1" fmla="val -68169"/>
              <a:gd name="adj2" fmla="val 41590"/>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Subjektive Qualität entscheidet</a:t>
            </a:r>
          </a:p>
        </p:txBody>
      </p:sp>
      <p:sp>
        <p:nvSpPr>
          <p:cNvPr id="4" name="Ovale Legende 3"/>
          <p:cNvSpPr/>
          <p:nvPr/>
        </p:nvSpPr>
        <p:spPr>
          <a:xfrm>
            <a:off x="5508625" y="3281363"/>
            <a:ext cx="3455988" cy="795337"/>
          </a:xfrm>
          <a:prstGeom prst="wedgeEllipseCallout">
            <a:avLst>
              <a:gd name="adj1" fmla="val -93389"/>
              <a:gd name="adj2" fmla="val 33194"/>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Preis-Leistungsverhältnis entscheidet, nutzenmaximale Zusammenstellung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de-DE" smtClean="0"/>
              <a:t>Kundendienst </a:t>
            </a:r>
            <a:r>
              <a:rPr lang="de-DE" sz="4000" smtClean="0"/>
              <a:t>(verwandte Software)</a:t>
            </a:r>
          </a:p>
        </p:txBody>
      </p:sp>
      <p:sp>
        <p:nvSpPr>
          <p:cNvPr id="3" name="Inhaltsplatzhalter 2"/>
          <p:cNvSpPr>
            <a:spLocks noGrp="1"/>
          </p:cNvSpPr>
          <p:nvPr>
            <p:ph idx="1"/>
          </p:nvPr>
        </p:nvSpPr>
        <p:spPr/>
        <p:txBody>
          <a:bodyPr/>
          <a:lstStyle/>
          <a:p>
            <a:pPr>
              <a:defRPr/>
            </a:pPr>
            <a:r>
              <a:rPr lang="de-DE" sz="2400" dirty="0" smtClean="0"/>
              <a:t>Umfasst alle Dienstleistungen, die der Kunde erhält, um die Kernleistung (inkl. Verpackung) gut nutzen zu können</a:t>
            </a:r>
          </a:p>
          <a:p>
            <a:pPr lvl="1">
              <a:defRPr/>
            </a:pPr>
            <a:r>
              <a:rPr lang="de-DE" sz="2000" dirty="0" smtClean="0"/>
              <a:t>Reibungslose Zusammenarbeit mit vor- und nachgelagerten Bereichen (Datenaustausch, zeitnahe Information der niedergelassenen Ärzte)</a:t>
            </a:r>
          </a:p>
          <a:p>
            <a:pPr lvl="1">
              <a:defRPr/>
            </a:pPr>
            <a:r>
              <a:rPr lang="de-DE" sz="2000" dirty="0" smtClean="0"/>
              <a:t>Vor- und Nachbetreuung von Patient*innen (Überleitung Reha)</a:t>
            </a:r>
          </a:p>
          <a:p>
            <a:pPr>
              <a:defRPr/>
            </a:pPr>
            <a:r>
              <a:rPr lang="de-DE" sz="2400" dirty="0" smtClean="0"/>
              <a:t>Ziel: Patient*in soll die medizinisch-pflegerische Leistung des stationären Aufenthaltes in einen Outcome der Heilung oder Linderung umsetzen können</a:t>
            </a:r>
          </a:p>
          <a:p>
            <a:pPr marL="0" indent="0">
              <a:buFont typeface="Arial" charset="0"/>
              <a:buNone/>
              <a:defRPr/>
            </a:pPr>
            <a:r>
              <a:rPr lang="de-DE" sz="2400" dirty="0" smtClean="0">
                <a:sym typeface="Wingdings" pitchFamily="2" charset="2"/>
              </a:rPr>
              <a:t> Sicherung des Erfolgs des gesamten Behandlungsprozesses   (inkl. ambulanter Bereich, Reha usw.)</a:t>
            </a:r>
            <a:endParaRPr lang="de-DE" sz="2400" dirty="0" smtClean="0"/>
          </a:p>
          <a:p>
            <a:pPr lvl="1">
              <a:defRPr/>
            </a:pPr>
            <a:endParaRPr lang="de-DE" sz="2000" dirty="0" smtClean="0"/>
          </a:p>
          <a:p>
            <a:pPr lvl="1">
              <a:defRPr/>
            </a:pPr>
            <a:endParaRPr lang="de-DE" sz="2000" dirty="0" smtClean="0"/>
          </a:p>
          <a:p>
            <a:pPr>
              <a:defRPr/>
            </a:pPr>
            <a:endParaRPr lang="de-DE" sz="2400" dirty="0"/>
          </a:p>
        </p:txBody>
      </p:sp>
      <p:sp>
        <p:nvSpPr>
          <p:cNvPr id="4" name="Foliennummernplatzhalter 3"/>
          <p:cNvSpPr>
            <a:spLocks noGrp="1"/>
          </p:cNvSpPr>
          <p:nvPr>
            <p:ph type="sldNum" sz="quarter" idx="12"/>
          </p:nvPr>
        </p:nvSpPr>
        <p:spPr/>
        <p:txBody>
          <a:bodyPr/>
          <a:lstStyle/>
          <a:p>
            <a:pPr>
              <a:defRPr/>
            </a:pPr>
            <a:fld id="{8A51ABD5-E040-4F0F-8B81-E842E5EFD32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de-DE" smtClean="0"/>
              <a:t>Produktpolitik</a:t>
            </a:r>
          </a:p>
        </p:txBody>
      </p:sp>
      <p:sp>
        <p:nvSpPr>
          <p:cNvPr id="69635" name="Rectangle 3"/>
          <p:cNvSpPr>
            <a:spLocks noGrp="1" noChangeArrowheads="1"/>
          </p:cNvSpPr>
          <p:nvPr>
            <p:ph idx="1"/>
          </p:nvPr>
        </p:nvSpPr>
        <p:spPr>
          <a:xfrm>
            <a:off x="457200" y="1600200"/>
            <a:ext cx="8229600" cy="4708525"/>
          </a:xfrm>
        </p:spPr>
        <p:txBody>
          <a:bodyPr/>
          <a:lstStyle/>
          <a:p>
            <a:pPr lvl="1" eaLnBrk="1" hangingPunct="1"/>
            <a:r>
              <a:rPr lang="de-DE" dirty="0" smtClean="0">
                <a:cs typeface="Times New Roman" pitchFamily="18" charset="0"/>
              </a:rPr>
              <a:t>Inhalt: Gestaltung der Problemlösung, so dass der Kunde ihr eine hohe Priorität zumisst</a:t>
            </a:r>
            <a:r>
              <a:rPr lang="de-DE" dirty="0" smtClean="0"/>
              <a:t> </a:t>
            </a:r>
          </a:p>
          <a:p>
            <a:pPr lvl="1" eaLnBrk="1" hangingPunct="1"/>
            <a:r>
              <a:rPr lang="de-DE" dirty="0" smtClean="0">
                <a:cs typeface="Times New Roman" pitchFamily="18" charset="0"/>
              </a:rPr>
              <a:t>Klassische Elemente</a:t>
            </a:r>
            <a:r>
              <a:rPr lang="de-DE" dirty="0" smtClean="0"/>
              <a:t> </a:t>
            </a:r>
          </a:p>
          <a:p>
            <a:pPr lvl="2" eaLnBrk="1" hangingPunct="1"/>
            <a:r>
              <a:rPr lang="de-DE" sz="2200" dirty="0" smtClean="0">
                <a:cs typeface="Times New Roman" pitchFamily="18" charset="0"/>
              </a:rPr>
              <a:t>Politik der Kernleistung</a:t>
            </a:r>
          </a:p>
          <a:p>
            <a:pPr lvl="3" eaLnBrk="1" hangingPunct="1"/>
            <a:r>
              <a:rPr lang="de-DE" sz="1800" dirty="0" smtClean="0"/>
              <a:t>Medizinisch-pflegerische Leistung </a:t>
            </a:r>
          </a:p>
          <a:p>
            <a:pPr lvl="2" eaLnBrk="1" hangingPunct="1"/>
            <a:r>
              <a:rPr lang="de-DE" sz="2200" dirty="0" smtClean="0">
                <a:cs typeface="Times New Roman" pitchFamily="18" charset="0"/>
              </a:rPr>
              <a:t>Verpackungspolitik</a:t>
            </a:r>
            <a:r>
              <a:rPr lang="de-DE" sz="2200" dirty="0" smtClean="0"/>
              <a:t> </a:t>
            </a:r>
          </a:p>
          <a:p>
            <a:pPr lvl="3" eaLnBrk="1" hangingPunct="1"/>
            <a:r>
              <a:rPr lang="de-DE" sz="1800" dirty="0" smtClean="0"/>
              <a:t>Wahlleistungen (</a:t>
            </a:r>
            <a:r>
              <a:rPr lang="de-DE" sz="1800" dirty="0" err="1" smtClean="0"/>
              <a:t>Chefärzt</a:t>
            </a:r>
            <a:r>
              <a:rPr lang="de-DE" sz="1800" dirty="0" smtClean="0"/>
              <a:t>*in, Telefon, Fernseher, Einbettzimmer, Internet, Wahlessen, Begleitperson)</a:t>
            </a:r>
          </a:p>
          <a:p>
            <a:pPr lvl="2" eaLnBrk="1" hangingPunct="1"/>
            <a:r>
              <a:rPr lang="de-DE" sz="2200" dirty="0" smtClean="0">
                <a:cs typeface="Times New Roman" pitchFamily="18" charset="0"/>
              </a:rPr>
              <a:t>Politik des Kundendienstes und verwandter Software</a:t>
            </a:r>
          </a:p>
          <a:p>
            <a:pPr lvl="3" eaLnBrk="1" hangingPunct="1"/>
            <a:r>
              <a:rPr lang="de-DE" sz="1800" dirty="0" smtClean="0"/>
              <a:t>Vor- und Nachbetreuung, Weiterleitung von Informationen, </a:t>
            </a:r>
          </a:p>
          <a:p>
            <a:pPr lvl="2" eaLnBrk="1" hangingPunct="1"/>
            <a:r>
              <a:rPr lang="de-DE" sz="2200" dirty="0" smtClean="0">
                <a:cs typeface="Times New Roman" pitchFamily="18" charset="0"/>
              </a:rPr>
              <a:t>Namensgebungspolitik</a:t>
            </a:r>
            <a:r>
              <a:rPr lang="de-DE" sz="2200" dirty="0" smtClean="0"/>
              <a:t> </a:t>
            </a:r>
          </a:p>
          <a:p>
            <a:pPr lvl="3" eaLnBrk="1" hangingPunct="1"/>
            <a:r>
              <a:rPr lang="de-DE" sz="1800" dirty="0" smtClean="0"/>
              <a:t>Markennamen</a:t>
            </a:r>
          </a:p>
        </p:txBody>
      </p:sp>
      <p:sp>
        <p:nvSpPr>
          <p:cNvPr id="2" name="Foliennummernplatzhalter 1"/>
          <p:cNvSpPr>
            <a:spLocks noGrp="1"/>
          </p:cNvSpPr>
          <p:nvPr>
            <p:ph type="sldNum" sz="quarter" idx="12"/>
          </p:nvPr>
        </p:nvSpPr>
        <p:spPr/>
        <p:txBody>
          <a:bodyPr/>
          <a:lstStyle/>
          <a:p>
            <a:pPr>
              <a:defRPr/>
            </a:pPr>
            <a:fld id="{57E33B98-1CAC-420D-9E0A-16008DED4BE0}" type="slidenum">
              <a:rPr lang="en-US" smtClean="0"/>
              <a:pPr>
                <a:defRPr/>
              </a:pPr>
              <a:t>12</a:t>
            </a:fld>
            <a:endParaRPr lang="en-US"/>
          </a:p>
        </p:txBody>
      </p:sp>
      <p:sp>
        <p:nvSpPr>
          <p:cNvPr id="3" name="Ovale Legende 2"/>
          <p:cNvSpPr/>
          <p:nvPr/>
        </p:nvSpPr>
        <p:spPr>
          <a:xfrm>
            <a:off x="4859338" y="2565400"/>
            <a:ext cx="2520950" cy="576263"/>
          </a:xfrm>
          <a:prstGeom prst="wedgeEllipseCallout">
            <a:avLst>
              <a:gd name="adj1" fmla="val -68169"/>
              <a:gd name="adj2" fmla="val 41590"/>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Subjektive Qualität entscheidet</a:t>
            </a:r>
          </a:p>
        </p:txBody>
      </p:sp>
      <p:sp>
        <p:nvSpPr>
          <p:cNvPr id="4" name="Ovale Legende 3"/>
          <p:cNvSpPr/>
          <p:nvPr/>
        </p:nvSpPr>
        <p:spPr>
          <a:xfrm>
            <a:off x="5508625" y="3281363"/>
            <a:ext cx="3455988" cy="795337"/>
          </a:xfrm>
          <a:prstGeom prst="wedgeEllipseCallout">
            <a:avLst>
              <a:gd name="adj1" fmla="val -93389"/>
              <a:gd name="adj2" fmla="val 33194"/>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Preis-Leistungsverhältnis entscheidet, nutzenmaximale Zusammenstellung</a:t>
            </a:r>
          </a:p>
        </p:txBody>
      </p:sp>
      <p:sp>
        <p:nvSpPr>
          <p:cNvPr id="5" name="Ovale Legende 4"/>
          <p:cNvSpPr/>
          <p:nvPr/>
        </p:nvSpPr>
        <p:spPr>
          <a:xfrm>
            <a:off x="6119813" y="5516563"/>
            <a:ext cx="2413000" cy="936625"/>
          </a:xfrm>
          <a:prstGeom prst="wedgeEllipseCallout">
            <a:avLst>
              <a:gd name="adj1" fmla="val -85288"/>
              <a:gd name="adj2" fmla="val -96232"/>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Sicherung des Erfolgs des Gesamtbehandlungs-prozesses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e-DE" smtClean="0"/>
              <a:t>Produktpolitik</a:t>
            </a:r>
          </a:p>
        </p:txBody>
      </p:sp>
      <p:sp>
        <p:nvSpPr>
          <p:cNvPr id="70659" name="Rectangle 3"/>
          <p:cNvSpPr>
            <a:spLocks noGrp="1" noChangeArrowheads="1"/>
          </p:cNvSpPr>
          <p:nvPr>
            <p:ph idx="1"/>
          </p:nvPr>
        </p:nvSpPr>
        <p:spPr>
          <a:xfrm>
            <a:off x="457200" y="1600200"/>
            <a:ext cx="8229600" cy="4708525"/>
          </a:xfrm>
        </p:spPr>
        <p:txBody>
          <a:bodyPr/>
          <a:lstStyle/>
          <a:p>
            <a:pPr lvl="1" eaLnBrk="1" hangingPunct="1"/>
            <a:r>
              <a:rPr lang="de-DE" dirty="0" smtClean="0">
                <a:cs typeface="Times New Roman" pitchFamily="18" charset="0"/>
              </a:rPr>
              <a:t>Inhalt: Gestaltung der Problemlösung, so dass der Kunde ihr eine hohe Priorität zumisst</a:t>
            </a:r>
            <a:r>
              <a:rPr lang="de-DE" dirty="0" smtClean="0"/>
              <a:t> </a:t>
            </a:r>
          </a:p>
          <a:p>
            <a:pPr lvl="1" eaLnBrk="1" hangingPunct="1"/>
            <a:r>
              <a:rPr lang="de-DE" dirty="0" smtClean="0">
                <a:cs typeface="Times New Roman" pitchFamily="18" charset="0"/>
              </a:rPr>
              <a:t>Klassische Elemente</a:t>
            </a:r>
            <a:r>
              <a:rPr lang="de-DE" dirty="0" smtClean="0"/>
              <a:t> </a:t>
            </a:r>
          </a:p>
          <a:p>
            <a:pPr lvl="2" eaLnBrk="1" hangingPunct="1"/>
            <a:r>
              <a:rPr lang="de-DE" sz="2200" dirty="0" smtClean="0">
                <a:cs typeface="Times New Roman" pitchFamily="18" charset="0"/>
              </a:rPr>
              <a:t>Politik der Kernleistung</a:t>
            </a:r>
          </a:p>
          <a:p>
            <a:pPr lvl="3" eaLnBrk="1" hangingPunct="1"/>
            <a:r>
              <a:rPr lang="de-DE" sz="1800" dirty="0" smtClean="0"/>
              <a:t>Medizinisch-pflegerische Leistung </a:t>
            </a:r>
          </a:p>
          <a:p>
            <a:pPr lvl="2" eaLnBrk="1" hangingPunct="1"/>
            <a:r>
              <a:rPr lang="de-DE" sz="2200" dirty="0" smtClean="0">
                <a:cs typeface="Times New Roman" pitchFamily="18" charset="0"/>
              </a:rPr>
              <a:t>Verpackungspolitik</a:t>
            </a:r>
            <a:r>
              <a:rPr lang="de-DE" sz="2200" dirty="0" smtClean="0"/>
              <a:t> </a:t>
            </a:r>
          </a:p>
          <a:p>
            <a:pPr lvl="3" eaLnBrk="1" hangingPunct="1"/>
            <a:r>
              <a:rPr lang="de-DE" sz="1800" dirty="0" smtClean="0"/>
              <a:t>Wahlleistungen (</a:t>
            </a:r>
            <a:r>
              <a:rPr lang="de-DE" sz="1800" dirty="0" err="1" smtClean="0"/>
              <a:t>Chefärzt</a:t>
            </a:r>
            <a:r>
              <a:rPr lang="de-DE" sz="1800" dirty="0" smtClean="0"/>
              <a:t>*in, Telefon, Fernseher, Einbettzimmer, Internet, Wahlessen, Begleitperson)</a:t>
            </a:r>
          </a:p>
          <a:p>
            <a:pPr lvl="2" eaLnBrk="1" hangingPunct="1"/>
            <a:r>
              <a:rPr lang="de-DE" sz="2200" dirty="0" smtClean="0">
                <a:cs typeface="Times New Roman" pitchFamily="18" charset="0"/>
              </a:rPr>
              <a:t>Politik des Kundendienstes und verwandter Software</a:t>
            </a:r>
          </a:p>
          <a:p>
            <a:pPr lvl="3" eaLnBrk="1" hangingPunct="1"/>
            <a:r>
              <a:rPr lang="de-DE" sz="1800" dirty="0" smtClean="0"/>
              <a:t>Vor- und Nachbetreuung, Weiterleitung von Informationen, </a:t>
            </a:r>
          </a:p>
          <a:p>
            <a:pPr lvl="2" eaLnBrk="1" hangingPunct="1"/>
            <a:r>
              <a:rPr lang="de-DE" sz="2200" dirty="0" smtClean="0">
                <a:cs typeface="Times New Roman" pitchFamily="18" charset="0"/>
              </a:rPr>
              <a:t>Namensgebungspolitik</a:t>
            </a:r>
            <a:r>
              <a:rPr lang="de-DE" sz="2200" dirty="0" smtClean="0"/>
              <a:t> </a:t>
            </a:r>
          </a:p>
          <a:p>
            <a:pPr lvl="3" eaLnBrk="1" hangingPunct="1"/>
            <a:r>
              <a:rPr lang="de-DE" sz="1800" dirty="0" smtClean="0"/>
              <a:t>Markennamen</a:t>
            </a:r>
          </a:p>
        </p:txBody>
      </p:sp>
      <p:sp>
        <p:nvSpPr>
          <p:cNvPr id="2" name="Foliennummernplatzhalter 1"/>
          <p:cNvSpPr>
            <a:spLocks noGrp="1"/>
          </p:cNvSpPr>
          <p:nvPr>
            <p:ph type="sldNum" sz="quarter" idx="12"/>
          </p:nvPr>
        </p:nvSpPr>
        <p:spPr/>
        <p:txBody>
          <a:bodyPr/>
          <a:lstStyle/>
          <a:p>
            <a:pPr>
              <a:defRPr/>
            </a:pPr>
            <a:fld id="{8FCC87EA-18E8-4BF1-90AC-3075DF105025}" type="slidenum">
              <a:rPr lang="en-US" smtClean="0"/>
              <a:pPr>
                <a:defRPr/>
              </a:pPr>
              <a:t>13</a:t>
            </a:fld>
            <a:endParaRPr lang="en-US"/>
          </a:p>
        </p:txBody>
      </p:sp>
      <p:sp>
        <p:nvSpPr>
          <p:cNvPr id="3" name="Ovale Legende 2"/>
          <p:cNvSpPr/>
          <p:nvPr/>
        </p:nvSpPr>
        <p:spPr>
          <a:xfrm>
            <a:off x="4859338" y="2565400"/>
            <a:ext cx="2520950" cy="576263"/>
          </a:xfrm>
          <a:prstGeom prst="wedgeEllipseCallout">
            <a:avLst>
              <a:gd name="adj1" fmla="val -68169"/>
              <a:gd name="adj2" fmla="val 41590"/>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Subjektive Qualität entscheidet</a:t>
            </a:r>
          </a:p>
        </p:txBody>
      </p:sp>
      <p:sp>
        <p:nvSpPr>
          <p:cNvPr id="4" name="Ovale Legende 3"/>
          <p:cNvSpPr/>
          <p:nvPr/>
        </p:nvSpPr>
        <p:spPr>
          <a:xfrm>
            <a:off x="5508625" y="3281363"/>
            <a:ext cx="3455988" cy="795337"/>
          </a:xfrm>
          <a:prstGeom prst="wedgeEllipseCallout">
            <a:avLst>
              <a:gd name="adj1" fmla="val -93389"/>
              <a:gd name="adj2" fmla="val 33194"/>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Preis-Leistungsverhältnis entscheidet, nutzenmaximale Zusammenstellung</a:t>
            </a:r>
          </a:p>
        </p:txBody>
      </p:sp>
      <p:sp>
        <p:nvSpPr>
          <p:cNvPr id="5" name="Ovale Legende 4"/>
          <p:cNvSpPr/>
          <p:nvPr/>
        </p:nvSpPr>
        <p:spPr>
          <a:xfrm>
            <a:off x="6119813" y="5516563"/>
            <a:ext cx="2413000" cy="936625"/>
          </a:xfrm>
          <a:prstGeom prst="wedgeEllipseCallout">
            <a:avLst>
              <a:gd name="adj1" fmla="val -81734"/>
              <a:gd name="adj2" fmla="val -96232"/>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Sicherung des Erfolgs des Gesamtbehandlungs-prozesses</a:t>
            </a:r>
          </a:p>
        </p:txBody>
      </p:sp>
      <p:sp>
        <p:nvSpPr>
          <p:cNvPr id="7" name="Ovale Legende 6"/>
          <p:cNvSpPr/>
          <p:nvPr/>
        </p:nvSpPr>
        <p:spPr>
          <a:xfrm>
            <a:off x="3708400" y="5984875"/>
            <a:ext cx="1943100" cy="757238"/>
          </a:xfrm>
          <a:prstGeom prst="wedgeEllipseCallout">
            <a:avLst>
              <a:gd name="adj1" fmla="val -37735"/>
              <a:gd name="adj2" fmla="val -72044"/>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400" dirty="0">
                <a:effectLst/>
              </a:rPr>
              <a:t>Vorstellungsbild im Kopf des Kunden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33419"/>
          </a:xfrm>
        </p:spPr>
      </p:pic>
      <p:sp>
        <p:nvSpPr>
          <p:cNvPr id="6" name="Rechteck 5"/>
          <p:cNvSpPr/>
          <p:nvPr/>
        </p:nvSpPr>
        <p:spPr>
          <a:xfrm>
            <a:off x="0" y="2871216"/>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patient described</a:t>
            </a:r>
            <a:endParaRPr lang="en-GB" sz="1400" dirty="0">
              <a:solidFill>
                <a:schemeClr val="bg2"/>
              </a:solidFill>
            </a:endParaRPr>
          </a:p>
        </p:txBody>
      </p:sp>
      <p:sp>
        <p:nvSpPr>
          <p:cNvPr id="7" name="Rechteck 6"/>
          <p:cNvSpPr/>
          <p:nvPr/>
        </p:nvSpPr>
        <p:spPr>
          <a:xfrm>
            <a:off x="1887894" y="2871216"/>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physician understood</a:t>
            </a:r>
            <a:endParaRPr lang="en-GB" sz="1600" dirty="0">
              <a:solidFill>
                <a:schemeClr val="bg2"/>
              </a:solidFill>
            </a:endParaRPr>
          </a:p>
        </p:txBody>
      </p:sp>
      <p:sp>
        <p:nvSpPr>
          <p:cNvPr id="8" name="Rechteck 7"/>
          <p:cNvSpPr/>
          <p:nvPr/>
        </p:nvSpPr>
        <p:spPr>
          <a:xfrm>
            <a:off x="3752234" y="2858924"/>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nurse understood</a:t>
            </a:r>
            <a:endParaRPr lang="en-GB" sz="1600" dirty="0">
              <a:solidFill>
                <a:schemeClr val="bg2"/>
              </a:solidFill>
            </a:endParaRPr>
          </a:p>
        </p:txBody>
      </p:sp>
      <p:sp>
        <p:nvSpPr>
          <p:cNvPr id="9" name="Rechteck 8"/>
          <p:cNvSpPr/>
          <p:nvPr/>
        </p:nvSpPr>
        <p:spPr>
          <a:xfrm>
            <a:off x="5566260" y="2871216"/>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Dr. i/c understood</a:t>
            </a:r>
            <a:endParaRPr lang="en-GB" sz="1600" dirty="0">
              <a:solidFill>
                <a:schemeClr val="bg2"/>
              </a:solidFill>
            </a:endParaRPr>
          </a:p>
        </p:txBody>
      </p:sp>
      <p:sp>
        <p:nvSpPr>
          <p:cNvPr id="10" name="Rechteck 9"/>
          <p:cNvSpPr/>
          <p:nvPr/>
        </p:nvSpPr>
        <p:spPr>
          <a:xfrm>
            <a:off x="7405444" y="2858924"/>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surgeon understood</a:t>
            </a:r>
            <a:endParaRPr lang="en-GB" sz="1600" dirty="0">
              <a:solidFill>
                <a:schemeClr val="bg2"/>
              </a:solidFill>
            </a:endParaRPr>
          </a:p>
        </p:txBody>
      </p:sp>
      <p:sp>
        <p:nvSpPr>
          <p:cNvPr id="11" name="Rechteck 10"/>
          <p:cNvSpPr/>
          <p:nvPr/>
        </p:nvSpPr>
        <p:spPr>
          <a:xfrm>
            <a:off x="49763" y="6300217"/>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How the treatment was documented</a:t>
            </a:r>
            <a:endParaRPr lang="en-GB" sz="1600" dirty="0">
              <a:solidFill>
                <a:schemeClr val="bg2"/>
              </a:solidFill>
            </a:endParaRPr>
          </a:p>
        </p:txBody>
      </p:sp>
      <p:sp>
        <p:nvSpPr>
          <p:cNvPr id="12" name="Rechteck 11"/>
          <p:cNvSpPr/>
          <p:nvPr/>
        </p:nvSpPr>
        <p:spPr>
          <a:xfrm>
            <a:off x="1887894" y="6300217"/>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insurance wanted to pay</a:t>
            </a:r>
            <a:endParaRPr lang="en-GB" sz="1600" dirty="0">
              <a:solidFill>
                <a:schemeClr val="bg2"/>
              </a:solidFill>
            </a:endParaRPr>
          </a:p>
        </p:txBody>
      </p:sp>
      <p:sp>
        <p:nvSpPr>
          <p:cNvPr id="13" name="Rechteck 12"/>
          <p:cNvSpPr/>
          <p:nvPr/>
        </p:nvSpPr>
        <p:spPr>
          <a:xfrm>
            <a:off x="3726025" y="6275634"/>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hospital billed</a:t>
            </a:r>
            <a:endParaRPr lang="en-GB" sz="1600" dirty="0">
              <a:solidFill>
                <a:schemeClr val="bg2"/>
              </a:solidFill>
            </a:endParaRPr>
          </a:p>
        </p:txBody>
      </p:sp>
      <p:sp>
        <p:nvSpPr>
          <p:cNvPr id="14" name="Rechteck 13"/>
          <p:cNvSpPr/>
          <p:nvPr/>
        </p:nvSpPr>
        <p:spPr>
          <a:xfrm>
            <a:off x="5564156" y="6300216"/>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physician explained </a:t>
            </a:r>
            <a:endParaRPr lang="en-GB" sz="1600" dirty="0">
              <a:solidFill>
                <a:schemeClr val="bg2"/>
              </a:solidFill>
            </a:endParaRPr>
          </a:p>
        </p:txBody>
      </p:sp>
      <p:sp>
        <p:nvSpPr>
          <p:cNvPr id="15" name="Rechteck 14"/>
          <p:cNvSpPr/>
          <p:nvPr/>
        </p:nvSpPr>
        <p:spPr>
          <a:xfrm>
            <a:off x="7402287" y="6300216"/>
            <a:ext cx="1763713" cy="55778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2"/>
                </a:solidFill>
              </a:rPr>
              <a:t>What the patient really needed</a:t>
            </a:r>
            <a:endParaRPr lang="en-GB" sz="1600" dirty="0">
              <a:solidFill>
                <a:schemeClr val="bg2"/>
              </a:solidFill>
            </a:endParaRPr>
          </a:p>
        </p:txBody>
      </p:sp>
      <p:sp>
        <p:nvSpPr>
          <p:cNvPr id="3" name="Foliennummernplatzhalter 2"/>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2015860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e-DE" smtClean="0"/>
              <a:t>1.1.2.1.2 Instrumente</a:t>
            </a:r>
          </a:p>
        </p:txBody>
      </p:sp>
      <p:sp>
        <p:nvSpPr>
          <p:cNvPr id="72707" name="Rectangle 3"/>
          <p:cNvSpPr>
            <a:spLocks noGrp="1" noChangeArrowheads="1"/>
          </p:cNvSpPr>
          <p:nvPr>
            <p:ph idx="1"/>
          </p:nvPr>
        </p:nvSpPr>
        <p:spPr/>
        <p:txBody>
          <a:bodyPr/>
          <a:lstStyle/>
          <a:p>
            <a:pPr eaLnBrk="1" hangingPunct="1"/>
            <a:r>
              <a:rPr lang="de-DE" dirty="0" smtClean="0"/>
              <a:t>Überblick:</a:t>
            </a:r>
          </a:p>
          <a:p>
            <a:pPr lvl="1" eaLnBrk="1" hangingPunct="1"/>
            <a:r>
              <a:rPr lang="de-DE" dirty="0" smtClean="0"/>
              <a:t>Markenbildung</a:t>
            </a:r>
          </a:p>
          <a:p>
            <a:pPr lvl="1" eaLnBrk="1" hangingPunct="1"/>
            <a:r>
              <a:rPr lang="de-DE" dirty="0" smtClean="0"/>
              <a:t>Lebenszyklusanalyse</a:t>
            </a:r>
          </a:p>
          <a:p>
            <a:pPr lvl="1" eaLnBrk="1" hangingPunct="1"/>
            <a:r>
              <a:rPr lang="de-DE" dirty="0" err="1" smtClean="0"/>
              <a:t>BCG</a:t>
            </a:r>
            <a:r>
              <a:rPr lang="de-DE" dirty="0" smtClean="0"/>
              <a:t>-Matrix (=Boston Consulting Group)</a:t>
            </a:r>
          </a:p>
        </p:txBody>
      </p:sp>
      <p:sp>
        <p:nvSpPr>
          <p:cNvPr id="2" name="Foliennummernplatzhalter 1"/>
          <p:cNvSpPr>
            <a:spLocks noGrp="1"/>
          </p:cNvSpPr>
          <p:nvPr>
            <p:ph type="sldNum" sz="quarter" idx="12"/>
          </p:nvPr>
        </p:nvSpPr>
        <p:spPr/>
        <p:txBody>
          <a:bodyPr/>
          <a:lstStyle/>
          <a:p>
            <a:pPr>
              <a:defRPr/>
            </a:pPr>
            <a:fld id="{49E873AD-BB45-4672-A4C8-44818F1F37D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de-DE" smtClean="0"/>
              <a:t>Markenbildung</a:t>
            </a:r>
          </a:p>
        </p:txBody>
      </p:sp>
      <p:sp>
        <p:nvSpPr>
          <p:cNvPr id="73731" name="Rectangle 3"/>
          <p:cNvSpPr>
            <a:spLocks noGrp="1" noChangeArrowheads="1"/>
          </p:cNvSpPr>
          <p:nvPr>
            <p:ph idx="1"/>
          </p:nvPr>
        </p:nvSpPr>
        <p:spPr/>
        <p:txBody>
          <a:bodyPr/>
          <a:lstStyle/>
          <a:p>
            <a:pPr eaLnBrk="1" hangingPunct="1"/>
            <a:r>
              <a:rPr lang="de-DE" sz="2800" b="1" smtClean="0"/>
              <a:t>Marke</a:t>
            </a:r>
            <a:r>
              <a:rPr lang="de-DE" sz="2800" smtClean="0"/>
              <a:t> = symbolische Verdichtung zentraler Merkmale einer Leistung / eines Produktes / eines Krankenhauses</a:t>
            </a:r>
          </a:p>
          <a:p>
            <a:pPr eaLnBrk="1" hangingPunct="1"/>
            <a:r>
              <a:rPr lang="de-DE" sz="2800" smtClean="0"/>
              <a:t>Marken können ein gewerbliches Schutzrecht sein, wichtiger ist jedoch die Marke als „Vorstellungsbild im Kopf des Konsumenten“</a:t>
            </a:r>
          </a:p>
          <a:p>
            <a:pPr eaLnBrk="1" hangingPunct="1"/>
            <a:r>
              <a:rPr lang="de-DE" sz="2800" smtClean="0"/>
              <a:t>Markenbildung ist im Gesundheitswesen bislang kaum verbreitet</a:t>
            </a:r>
          </a:p>
        </p:txBody>
      </p:sp>
      <p:sp>
        <p:nvSpPr>
          <p:cNvPr id="2" name="Foliennummernplatzhalter 1"/>
          <p:cNvSpPr>
            <a:spLocks noGrp="1"/>
          </p:cNvSpPr>
          <p:nvPr>
            <p:ph type="sldNum" sz="quarter" idx="12"/>
          </p:nvPr>
        </p:nvSpPr>
        <p:spPr/>
        <p:txBody>
          <a:bodyPr/>
          <a:lstStyle/>
          <a:p>
            <a:pPr>
              <a:defRPr/>
            </a:pPr>
            <a:fld id="{7E27C634-9802-4BDF-957A-B5E847A1C63F}"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sz="4000" smtClean="0"/>
              <a:t>Probleme der Markenbildung im Gesundheitswesen</a:t>
            </a:r>
          </a:p>
        </p:txBody>
      </p:sp>
      <p:sp>
        <p:nvSpPr>
          <p:cNvPr id="74755" name="Rectangle 3"/>
          <p:cNvSpPr>
            <a:spLocks noGrp="1" noChangeArrowheads="1"/>
          </p:cNvSpPr>
          <p:nvPr>
            <p:ph idx="1"/>
          </p:nvPr>
        </p:nvSpPr>
        <p:spPr/>
        <p:txBody>
          <a:bodyPr/>
          <a:lstStyle/>
          <a:p>
            <a:pPr eaLnBrk="1" hangingPunct="1">
              <a:lnSpc>
                <a:spcPct val="80000"/>
              </a:lnSpc>
            </a:pPr>
            <a:r>
              <a:rPr lang="de-DE" sz="2200" dirty="0" smtClean="0"/>
              <a:t>Markenbildung setzt Größe voraus</a:t>
            </a:r>
          </a:p>
          <a:p>
            <a:pPr lvl="1" eaLnBrk="1" hangingPunct="1">
              <a:lnSpc>
                <a:spcPct val="80000"/>
              </a:lnSpc>
            </a:pPr>
            <a:r>
              <a:rPr lang="de-DE" sz="2000" dirty="0" smtClean="0"/>
              <a:t>Krankenhäuser: </a:t>
            </a:r>
          </a:p>
          <a:p>
            <a:pPr lvl="2" eaLnBrk="1" hangingPunct="1">
              <a:lnSpc>
                <a:spcPct val="80000"/>
              </a:lnSpc>
            </a:pPr>
            <a:r>
              <a:rPr lang="de-DE" sz="1800" dirty="0" smtClean="0"/>
              <a:t>Großkrankenhäuser (Charité)</a:t>
            </a:r>
          </a:p>
          <a:p>
            <a:pPr lvl="2" eaLnBrk="1" hangingPunct="1">
              <a:lnSpc>
                <a:spcPct val="80000"/>
              </a:lnSpc>
            </a:pPr>
            <a:r>
              <a:rPr lang="de-DE" sz="1800" dirty="0" smtClean="0"/>
              <a:t>Klinikketten</a:t>
            </a:r>
          </a:p>
          <a:p>
            <a:pPr lvl="1" eaLnBrk="1" hangingPunct="1">
              <a:lnSpc>
                <a:spcPct val="80000"/>
              </a:lnSpc>
            </a:pPr>
            <a:r>
              <a:rPr lang="de-DE" sz="2000" dirty="0" smtClean="0"/>
              <a:t>Arztpraxis</a:t>
            </a:r>
          </a:p>
          <a:p>
            <a:pPr lvl="2" eaLnBrk="1" hangingPunct="1">
              <a:lnSpc>
                <a:spcPct val="80000"/>
              </a:lnSpc>
            </a:pPr>
            <a:r>
              <a:rPr lang="de-DE" sz="1800" dirty="0" smtClean="0"/>
              <a:t>bislang keine Filial- oder Franchising-Systeme</a:t>
            </a:r>
          </a:p>
          <a:p>
            <a:pPr lvl="1" eaLnBrk="1" hangingPunct="1">
              <a:lnSpc>
                <a:spcPct val="80000"/>
              </a:lnSpc>
            </a:pPr>
            <a:r>
              <a:rPr lang="de-DE" sz="2000" dirty="0" smtClean="0"/>
              <a:t>Pflegedienste</a:t>
            </a:r>
          </a:p>
          <a:p>
            <a:pPr lvl="2" eaLnBrk="1" hangingPunct="1">
              <a:lnSpc>
                <a:spcPct val="80000"/>
              </a:lnSpc>
            </a:pPr>
            <a:r>
              <a:rPr lang="de-DE" sz="1800" dirty="0" smtClean="0"/>
              <a:t>Lokale Markenbildung möglich</a:t>
            </a:r>
          </a:p>
          <a:p>
            <a:pPr eaLnBrk="1" hangingPunct="1">
              <a:lnSpc>
                <a:spcPct val="80000"/>
              </a:lnSpc>
            </a:pPr>
            <a:r>
              <a:rPr lang="de-DE" sz="2200" dirty="0" smtClean="0"/>
              <a:t>Markenbildung setzt nachprüfbare Qualität voraus</a:t>
            </a:r>
          </a:p>
          <a:p>
            <a:pPr lvl="1" eaLnBrk="1" hangingPunct="1">
              <a:lnSpc>
                <a:spcPct val="80000"/>
              </a:lnSpc>
            </a:pPr>
            <a:r>
              <a:rPr lang="de-DE" sz="2000" dirty="0" smtClean="0"/>
              <a:t>Qualität im Gesundheitswesen sehr subjektiv</a:t>
            </a:r>
          </a:p>
          <a:p>
            <a:pPr lvl="1" eaLnBrk="1" hangingPunct="1">
              <a:lnSpc>
                <a:spcPct val="80000"/>
              </a:lnSpc>
            </a:pPr>
            <a:r>
              <a:rPr lang="de-DE" sz="2000" dirty="0" smtClean="0"/>
              <a:t>Qualitätsmanagement und Zertifizierung als erster Schritt</a:t>
            </a:r>
          </a:p>
          <a:p>
            <a:pPr eaLnBrk="1" hangingPunct="1">
              <a:lnSpc>
                <a:spcPct val="80000"/>
              </a:lnSpc>
            </a:pPr>
            <a:r>
              <a:rPr lang="de-DE" sz="2200" dirty="0" smtClean="0"/>
              <a:t>Markenbildung setzt Werbung voraus</a:t>
            </a:r>
          </a:p>
          <a:p>
            <a:pPr lvl="1" eaLnBrk="1" hangingPunct="1">
              <a:lnSpc>
                <a:spcPct val="80000"/>
              </a:lnSpc>
            </a:pPr>
            <a:r>
              <a:rPr lang="de-DE" sz="2000" dirty="0" smtClean="0"/>
              <a:t>Werbeverbote</a:t>
            </a:r>
          </a:p>
          <a:p>
            <a:pPr lvl="1" eaLnBrk="1" hangingPunct="1">
              <a:lnSpc>
                <a:spcPct val="80000"/>
              </a:lnSpc>
            </a:pPr>
            <a:r>
              <a:rPr lang="de-DE" sz="2000" dirty="0" smtClean="0"/>
              <a:t>Abgrenzung von anderen durch Vergleiche verboten</a:t>
            </a:r>
          </a:p>
        </p:txBody>
      </p:sp>
      <p:sp>
        <p:nvSpPr>
          <p:cNvPr id="2" name="Foliennummernplatzhalter 1"/>
          <p:cNvSpPr>
            <a:spLocks noGrp="1"/>
          </p:cNvSpPr>
          <p:nvPr>
            <p:ph type="sldNum" sz="quarter" idx="12"/>
          </p:nvPr>
        </p:nvSpPr>
        <p:spPr/>
        <p:txBody>
          <a:bodyPr/>
          <a:lstStyle/>
          <a:p>
            <a:pPr>
              <a:defRPr/>
            </a:pPr>
            <a:fld id="{09DC879C-9915-478F-BA51-EED4FD41C601}"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sz="4000" smtClean="0"/>
              <a:t>Krankenhausmarke als Ausformung der Kundenorientierung</a:t>
            </a:r>
          </a:p>
        </p:txBody>
      </p:sp>
      <p:sp>
        <p:nvSpPr>
          <p:cNvPr id="75779" name="Rectangle 3"/>
          <p:cNvSpPr>
            <a:spLocks noGrp="1" noChangeArrowheads="1"/>
          </p:cNvSpPr>
          <p:nvPr>
            <p:ph idx="1"/>
          </p:nvPr>
        </p:nvSpPr>
        <p:spPr/>
        <p:txBody>
          <a:bodyPr/>
          <a:lstStyle/>
          <a:p>
            <a:pPr eaLnBrk="1" hangingPunct="1">
              <a:lnSpc>
                <a:spcPct val="90000"/>
              </a:lnSpc>
            </a:pPr>
            <a:r>
              <a:rPr lang="de-DE" sz="2400" smtClean="0"/>
              <a:t>Problem: Vertrauensgüter – Kunde muss dem Namen vertrauen</a:t>
            </a:r>
          </a:p>
          <a:p>
            <a:pPr lvl="1" eaLnBrk="1" hangingPunct="1">
              <a:lnSpc>
                <a:spcPct val="90000"/>
              </a:lnSpc>
            </a:pPr>
            <a:r>
              <a:rPr lang="de-DE" sz="2000" smtClean="0"/>
              <a:t>Beispiel: Flugreise: Lufthansa steht als Markenname für sicheres Fliegen</a:t>
            </a:r>
          </a:p>
          <a:p>
            <a:pPr lvl="1" eaLnBrk="1" hangingPunct="1">
              <a:lnSpc>
                <a:spcPct val="90000"/>
              </a:lnSpc>
            </a:pPr>
            <a:r>
              <a:rPr lang="de-DE" sz="2000" smtClean="0"/>
              <a:t>Charité steht als Markenname für qualitativ hochwertige Medizin</a:t>
            </a:r>
          </a:p>
          <a:p>
            <a:pPr eaLnBrk="1" hangingPunct="1">
              <a:lnSpc>
                <a:spcPct val="90000"/>
              </a:lnSpc>
            </a:pPr>
            <a:r>
              <a:rPr lang="de-DE" sz="2400" smtClean="0"/>
              <a:t>Marke ist ein „einzigartiges Nutzenversprechen“</a:t>
            </a:r>
          </a:p>
          <a:p>
            <a:pPr lvl="1" eaLnBrk="1" hangingPunct="1">
              <a:lnSpc>
                <a:spcPct val="90000"/>
              </a:lnSpc>
            </a:pPr>
            <a:r>
              <a:rPr lang="de-DE" sz="2000" smtClean="0"/>
              <a:t>bewiesene, nachprüfbare Leistungsqualität</a:t>
            </a:r>
          </a:p>
          <a:p>
            <a:pPr lvl="1" eaLnBrk="1" hangingPunct="1">
              <a:lnSpc>
                <a:spcPct val="90000"/>
              </a:lnSpc>
            </a:pPr>
            <a:r>
              <a:rPr lang="de-DE" sz="2000" smtClean="0"/>
              <a:t>Identität zwischen Reden und Handeln, zwischen Versprechen und Realisierung wird stetig überprüft</a:t>
            </a:r>
          </a:p>
          <a:p>
            <a:pPr eaLnBrk="1" hangingPunct="1">
              <a:lnSpc>
                <a:spcPct val="90000"/>
              </a:lnSpc>
            </a:pPr>
            <a:r>
              <a:rPr lang="de-DE" sz="2400" smtClean="0"/>
              <a:t>Qualitätsmanagement als Markenbildung: „Zertifiziertes Krankenhaus“</a:t>
            </a:r>
          </a:p>
        </p:txBody>
      </p:sp>
      <p:sp>
        <p:nvSpPr>
          <p:cNvPr id="2" name="Foliennummernplatzhalter 1"/>
          <p:cNvSpPr>
            <a:spLocks noGrp="1"/>
          </p:cNvSpPr>
          <p:nvPr>
            <p:ph type="sldNum" sz="quarter" idx="12"/>
          </p:nvPr>
        </p:nvSpPr>
        <p:spPr/>
        <p:txBody>
          <a:bodyPr/>
          <a:lstStyle/>
          <a:p>
            <a:pPr>
              <a:defRPr/>
            </a:pPr>
            <a:fld id="{3691C8B5-2304-4523-B0AF-0C2D402AF75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92100"/>
            <a:ext cx="9144000" cy="1384300"/>
          </a:xfrm>
        </p:spPr>
        <p:txBody>
          <a:bodyPr/>
          <a:lstStyle/>
          <a:p>
            <a:pPr eaLnBrk="1" hangingPunct="1"/>
            <a:r>
              <a:rPr lang="de-DE" sz="4000" smtClean="0"/>
              <a:t>Beispiele für Markenbildung im Krankenhauswesen</a:t>
            </a:r>
          </a:p>
        </p:txBody>
      </p:sp>
      <p:sp>
        <p:nvSpPr>
          <p:cNvPr id="76803" name="Rectangle 3"/>
          <p:cNvSpPr>
            <a:spLocks noGrp="1" noChangeArrowheads="1"/>
          </p:cNvSpPr>
          <p:nvPr>
            <p:ph idx="1"/>
          </p:nvPr>
        </p:nvSpPr>
        <p:spPr>
          <a:xfrm>
            <a:off x="457200" y="1412875"/>
            <a:ext cx="8229600" cy="5256213"/>
          </a:xfrm>
        </p:spPr>
        <p:txBody>
          <a:bodyPr/>
          <a:lstStyle/>
          <a:p>
            <a:pPr eaLnBrk="1" hangingPunct="1">
              <a:lnSpc>
                <a:spcPct val="90000"/>
              </a:lnSpc>
            </a:pPr>
            <a:r>
              <a:rPr lang="de-DE" sz="2400" dirty="0" smtClean="0"/>
              <a:t>„Charité“</a:t>
            </a:r>
          </a:p>
          <a:p>
            <a:pPr lvl="1" eaLnBrk="1" hangingPunct="1">
              <a:lnSpc>
                <a:spcPct val="90000"/>
              </a:lnSpc>
            </a:pPr>
            <a:r>
              <a:rPr lang="en-GB" sz="1600" dirty="0" smtClean="0">
                <a:hlinkClick r:id="rId2"/>
              </a:rPr>
              <a:t>http://www.charite.de</a:t>
            </a:r>
            <a:endParaRPr lang="de-DE" sz="1600" dirty="0" smtClean="0"/>
          </a:p>
          <a:p>
            <a:pPr eaLnBrk="1" hangingPunct="1">
              <a:lnSpc>
                <a:spcPct val="90000"/>
              </a:lnSpc>
            </a:pPr>
            <a:r>
              <a:rPr lang="de-DE" sz="2400" dirty="0" smtClean="0"/>
              <a:t>„Mayo Clinic“ (USA)</a:t>
            </a:r>
          </a:p>
          <a:p>
            <a:pPr lvl="1" eaLnBrk="1" hangingPunct="1">
              <a:lnSpc>
                <a:spcPct val="90000"/>
              </a:lnSpc>
            </a:pPr>
            <a:r>
              <a:rPr lang="en-GB" sz="2000" dirty="0" smtClean="0"/>
              <a:t>“Mayo Clinic is the first and largest integrated group practice in the world. Specialists from every medical specialty work together to care for patients, joined by common systems and a philosophy of ‘the needs of the patient come first.’ More than 2,500 physicians and scientists and 42,000 allied health staff work at the original clinic in Rochester, Minn., and newer clinics in Jacksonville, Fla., and Arizona. Collectively, the three clinics treat more than half a million people each year.”</a:t>
            </a:r>
          </a:p>
          <a:p>
            <a:pPr lvl="1" eaLnBrk="1" hangingPunct="1">
              <a:lnSpc>
                <a:spcPct val="90000"/>
              </a:lnSpc>
            </a:pPr>
            <a:r>
              <a:rPr lang="en-GB" sz="1600" dirty="0" smtClean="0">
                <a:hlinkClick r:id="rId3"/>
              </a:rPr>
              <a:t>http://www.mayoclinic.org/about/</a:t>
            </a:r>
            <a:endParaRPr lang="en-GB" sz="1600" dirty="0" smtClean="0">
              <a:hlinkClick r:id="rId2"/>
            </a:endParaRPr>
          </a:p>
          <a:p>
            <a:pPr eaLnBrk="1" hangingPunct="1">
              <a:lnSpc>
                <a:spcPct val="90000"/>
              </a:lnSpc>
            </a:pPr>
            <a:r>
              <a:rPr lang="en-GB" sz="2400" dirty="0" err="1" smtClean="0"/>
              <a:t>Klinikketten</a:t>
            </a:r>
            <a:r>
              <a:rPr lang="en-GB" sz="2400" dirty="0" smtClean="0"/>
              <a:t> (z. B. Sana-</a:t>
            </a:r>
            <a:r>
              <a:rPr lang="en-GB" sz="2400" dirty="0" err="1" smtClean="0"/>
              <a:t>Kliniken</a:t>
            </a:r>
            <a:r>
              <a:rPr lang="en-GB" sz="2400" dirty="0" smtClean="0"/>
              <a:t>)</a:t>
            </a:r>
          </a:p>
          <a:p>
            <a:pPr lvl="1" eaLnBrk="1" hangingPunct="1">
              <a:lnSpc>
                <a:spcPct val="90000"/>
              </a:lnSpc>
            </a:pPr>
            <a:r>
              <a:rPr lang="en-GB" sz="1600" dirty="0" smtClean="0">
                <a:hlinkClick r:id="rId4"/>
              </a:rPr>
              <a:t>http://www.sana.de/wir-ueber-uns.html</a:t>
            </a:r>
            <a:endParaRPr lang="en-GB" sz="1600" dirty="0" smtClean="0"/>
          </a:p>
          <a:p>
            <a:pPr eaLnBrk="1" hangingPunct="1">
              <a:lnSpc>
                <a:spcPct val="90000"/>
              </a:lnSpc>
            </a:pPr>
            <a:r>
              <a:rPr lang="en-GB" sz="2400" dirty="0" err="1" smtClean="0"/>
              <a:t>Diakonie</a:t>
            </a:r>
            <a:r>
              <a:rPr lang="en-GB" sz="2400" dirty="0" smtClean="0"/>
              <a:t> und Caritas </a:t>
            </a:r>
            <a:r>
              <a:rPr lang="en-GB" sz="2400" dirty="0" err="1" smtClean="0"/>
              <a:t>als</a:t>
            </a:r>
            <a:r>
              <a:rPr lang="en-GB" sz="2400" dirty="0" smtClean="0"/>
              <a:t> </a:t>
            </a:r>
            <a:r>
              <a:rPr lang="en-GB" sz="2400" dirty="0" err="1" smtClean="0"/>
              <a:t>Marke</a:t>
            </a:r>
            <a:r>
              <a:rPr lang="en-GB" sz="2400" dirty="0" smtClean="0"/>
              <a:t>?</a:t>
            </a:r>
          </a:p>
          <a:p>
            <a:pPr lvl="1" eaLnBrk="1" hangingPunct="1">
              <a:lnSpc>
                <a:spcPct val="90000"/>
              </a:lnSpc>
            </a:pPr>
            <a:r>
              <a:rPr lang="de-DE" sz="1600" dirty="0" smtClean="0">
                <a:hlinkClick r:id="rId5"/>
              </a:rPr>
              <a:t>http://www.diakonie.de/die-diakonie-4.htm</a:t>
            </a:r>
            <a:endParaRPr lang="de-DE" sz="1600" dirty="0" smtClean="0"/>
          </a:p>
          <a:p>
            <a:pPr lvl="1" eaLnBrk="1" hangingPunct="1">
              <a:lnSpc>
                <a:spcPct val="90000"/>
              </a:lnSpc>
            </a:pPr>
            <a:r>
              <a:rPr lang="de-DE" sz="1600" dirty="0" smtClean="0">
                <a:hlinkClick r:id="rId4"/>
              </a:rPr>
              <a:t>http://www.caritas.de/2501.html</a:t>
            </a:r>
          </a:p>
          <a:p>
            <a:pPr lvl="1" eaLnBrk="1" hangingPunct="1">
              <a:lnSpc>
                <a:spcPct val="90000"/>
              </a:lnSpc>
            </a:pPr>
            <a:endParaRPr lang="de-DE" sz="2000" dirty="0" smtClean="0"/>
          </a:p>
        </p:txBody>
      </p:sp>
      <p:sp>
        <p:nvSpPr>
          <p:cNvPr id="2" name="Foliennummernplatzhalter 1"/>
          <p:cNvSpPr>
            <a:spLocks noGrp="1"/>
          </p:cNvSpPr>
          <p:nvPr>
            <p:ph type="sldNum" sz="quarter" idx="12"/>
          </p:nvPr>
        </p:nvSpPr>
        <p:spPr/>
        <p:txBody>
          <a:bodyPr/>
          <a:lstStyle/>
          <a:p>
            <a:pPr>
              <a:defRPr/>
            </a:pPr>
            <a:fld id="{68C5A362-487D-4CB1-B92E-04614708093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smtClean="0"/>
              <a:t>Gliederung</a:t>
            </a:r>
          </a:p>
        </p:txBody>
      </p:sp>
      <p:sp>
        <p:nvSpPr>
          <p:cNvPr id="18435" name="Rectangle 3"/>
          <p:cNvSpPr>
            <a:spLocks noGrp="1" noChangeArrowheads="1"/>
          </p:cNvSpPr>
          <p:nvPr>
            <p:ph idx="1"/>
          </p:nvPr>
        </p:nvSpPr>
        <p:spPr>
          <a:xfrm>
            <a:off x="250825" y="1628775"/>
            <a:ext cx="8686800" cy="4953000"/>
          </a:xfrm>
        </p:spPr>
        <p:txBody>
          <a:bodyPr/>
          <a:lstStyle/>
          <a:p>
            <a:pPr eaLnBrk="1" hangingPunct="1">
              <a:lnSpc>
                <a:spcPct val="90000"/>
              </a:lnSpc>
              <a:buFontTx/>
              <a:buNone/>
            </a:pPr>
            <a:r>
              <a:rPr lang="de-DE" sz="2800" dirty="0" smtClean="0">
                <a:solidFill>
                  <a:srgbClr val="FF0000"/>
                </a:solidFill>
              </a:rPr>
              <a:t>1 Outputfaktoren</a:t>
            </a:r>
          </a:p>
          <a:p>
            <a:pPr lvl="1" eaLnBrk="1" hangingPunct="1">
              <a:lnSpc>
                <a:spcPct val="90000"/>
              </a:lnSpc>
              <a:buFont typeface="Tahoma" pitchFamily="34" charset="0"/>
              <a:buNone/>
            </a:pPr>
            <a:r>
              <a:rPr lang="de-DE" dirty="0" smtClean="0">
                <a:solidFill>
                  <a:srgbClr val="FF0000"/>
                </a:solidFill>
              </a:rPr>
              <a:t>1.1 Marketing im Gesundheitswesen</a:t>
            </a:r>
          </a:p>
          <a:p>
            <a:pPr lvl="1" eaLnBrk="1" hangingPunct="1">
              <a:lnSpc>
                <a:spcPct val="90000"/>
              </a:lnSpc>
              <a:buFont typeface="Tahoma" pitchFamily="34" charset="0"/>
              <a:buNone/>
            </a:pPr>
            <a:r>
              <a:rPr lang="de-DE" sz="2400" dirty="0" smtClean="0"/>
              <a:t>	1.1.1 Grundlagen</a:t>
            </a:r>
          </a:p>
          <a:p>
            <a:pPr lvl="1" eaLnBrk="1" hangingPunct="1">
              <a:lnSpc>
                <a:spcPct val="90000"/>
              </a:lnSpc>
              <a:buFont typeface="Tahoma" pitchFamily="34" charset="0"/>
              <a:buNone/>
            </a:pPr>
            <a:r>
              <a:rPr lang="de-DE" sz="2400" dirty="0" smtClean="0"/>
              <a:t>	1.1.1.1 Bedürfnisse </a:t>
            </a:r>
          </a:p>
          <a:p>
            <a:pPr lvl="1" eaLnBrk="1" hangingPunct="1">
              <a:lnSpc>
                <a:spcPct val="90000"/>
              </a:lnSpc>
              <a:buFont typeface="Tahoma" pitchFamily="34" charset="0"/>
              <a:buNone/>
            </a:pPr>
            <a:r>
              <a:rPr lang="de-DE" sz="2400" dirty="0" smtClean="0"/>
              <a:t>	1.1.1.2 Entwicklung des Marketing</a:t>
            </a:r>
          </a:p>
          <a:p>
            <a:pPr lvl="1" eaLnBrk="1" hangingPunct="1">
              <a:lnSpc>
                <a:spcPct val="90000"/>
              </a:lnSpc>
              <a:buFont typeface="Tahoma" pitchFamily="34" charset="0"/>
              <a:buNone/>
            </a:pPr>
            <a:r>
              <a:rPr lang="de-DE" sz="2400" dirty="0" smtClean="0"/>
              <a:t>	1.1.1.3 Konzeptioneller Ansatz</a:t>
            </a:r>
          </a:p>
          <a:p>
            <a:pPr lvl="1" eaLnBrk="1" hangingPunct="1">
              <a:lnSpc>
                <a:spcPct val="90000"/>
              </a:lnSpc>
              <a:buFont typeface="Tahoma" pitchFamily="34" charset="0"/>
              <a:buNone/>
            </a:pPr>
            <a:r>
              <a:rPr lang="de-DE" sz="2400" dirty="0" smtClean="0"/>
              <a:t>	</a:t>
            </a:r>
            <a:r>
              <a:rPr lang="de-DE" sz="2400" dirty="0" smtClean="0">
                <a:solidFill>
                  <a:srgbClr val="FF0000"/>
                </a:solidFill>
              </a:rPr>
              <a:t>1.1.2 Marketing-Mix</a:t>
            </a:r>
          </a:p>
          <a:p>
            <a:pPr lvl="1" eaLnBrk="1" hangingPunct="1">
              <a:lnSpc>
                <a:spcPct val="90000"/>
              </a:lnSpc>
              <a:buFont typeface="Tahoma" pitchFamily="34" charset="0"/>
              <a:buNone/>
            </a:pPr>
            <a:r>
              <a:rPr lang="de-DE" sz="2400" dirty="0" smtClean="0">
                <a:solidFill>
                  <a:srgbClr val="FF0000"/>
                </a:solidFill>
              </a:rPr>
              <a:t>		1.1.2.1 Produktpolitik</a:t>
            </a:r>
          </a:p>
          <a:p>
            <a:pPr lvl="1" eaLnBrk="1" hangingPunct="1">
              <a:lnSpc>
                <a:spcPct val="90000"/>
              </a:lnSpc>
              <a:buFont typeface="Tahoma" pitchFamily="34" charset="0"/>
              <a:buNone/>
            </a:pPr>
            <a:r>
              <a:rPr lang="de-DE" sz="2400" dirty="0" smtClean="0"/>
              <a:t>		1.1.2.2 Preispolitik</a:t>
            </a:r>
          </a:p>
          <a:p>
            <a:pPr lvl="1" eaLnBrk="1" hangingPunct="1">
              <a:lnSpc>
                <a:spcPct val="90000"/>
              </a:lnSpc>
              <a:buFont typeface="Tahoma" pitchFamily="34" charset="0"/>
              <a:buNone/>
            </a:pPr>
            <a:r>
              <a:rPr lang="de-DE" sz="2400" dirty="0" smtClean="0"/>
              <a:t>		1.1.2.3 Kommunikationspolitik</a:t>
            </a:r>
          </a:p>
          <a:p>
            <a:pPr lvl="1" eaLnBrk="1" hangingPunct="1">
              <a:lnSpc>
                <a:spcPct val="90000"/>
              </a:lnSpc>
              <a:buFont typeface="Tahoma" pitchFamily="34" charset="0"/>
              <a:buNone/>
            </a:pPr>
            <a:r>
              <a:rPr lang="de-DE" sz="2400" dirty="0" smtClean="0"/>
              <a:t>		1.1.2.4 Distributionspolitik</a:t>
            </a:r>
          </a:p>
        </p:txBody>
      </p:sp>
      <p:sp>
        <p:nvSpPr>
          <p:cNvPr id="2" name="Foliennummernplatzhalter 1"/>
          <p:cNvSpPr>
            <a:spLocks noGrp="1"/>
          </p:cNvSpPr>
          <p:nvPr>
            <p:ph type="sldNum" sz="quarter" idx="12"/>
          </p:nvPr>
        </p:nvSpPr>
        <p:spPr/>
        <p:txBody>
          <a:bodyPr/>
          <a:lstStyle/>
          <a:p>
            <a:pPr>
              <a:defRPr/>
            </a:pPr>
            <a:fld id="{8E997432-4C39-4FDF-9440-7F667EEA3C6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pPr eaLnBrk="1" hangingPunct="1"/>
            <a:r>
              <a:rPr lang="de-DE" smtClean="0"/>
              <a:t>Markensymbole (Logos)</a:t>
            </a:r>
          </a:p>
        </p:txBody>
      </p:sp>
      <p:pic>
        <p:nvPicPr>
          <p:cNvPr id="77827"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67400" y="5805488"/>
            <a:ext cx="2952750" cy="846137"/>
          </a:xfrm>
          <a:noFill/>
        </p:spPr>
      </p:pic>
      <p:pic>
        <p:nvPicPr>
          <p:cNvPr id="77828"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1773238"/>
            <a:ext cx="3455987" cy="1435100"/>
          </a:xfrm>
          <a:noFill/>
        </p:spPr>
      </p:pic>
      <p:pic>
        <p:nvPicPr>
          <p:cNvPr id="77829"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05375" y="1743075"/>
            <a:ext cx="4167188" cy="3646488"/>
          </a:xfrm>
          <a:noFill/>
        </p:spPr>
      </p:pic>
      <p:pic>
        <p:nvPicPr>
          <p:cNvPr id="778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5661025"/>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5699125"/>
            <a:ext cx="266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2" name="Picture 12" descr="C:\Users\HUEBNER\Desktop\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573463"/>
            <a:ext cx="187166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625" y="292100"/>
            <a:ext cx="8229600" cy="1384300"/>
          </a:xfrm>
        </p:spPr>
        <p:txBody>
          <a:bodyPr/>
          <a:lstStyle/>
          <a:p>
            <a:pPr eaLnBrk="1" hangingPunct="1"/>
            <a:r>
              <a:rPr lang="de-DE" sz="4000" smtClean="0"/>
              <a:t>Markenbildung im </a:t>
            </a:r>
            <a:br>
              <a:rPr lang="de-DE" sz="4000" smtClean="0"/>
            </a:br>
            <a:r>
              <a:rPr lang="de-DE" sz="4000" smtClean="0"/>
              <a:t>ambulanten Bereich</a:t>
            </a:r>
          </a:p>
        </p:txBody>
      </p:sp>
      <p:sp>
        <p:nvSpPr>
          <p:cNvPr id="78851" name="Rectangle 3"/>
          <p:cNvSpPr>
            <a:spLocks noGrp="1" noChangeArrowheads="1"/>
          </p:cNvSpPr>
          <p:nvPr>
            <p:ph idx="1"/>
          </p:nvPr>
        </p:nvSpPr>
        <p:spPr>
          <a:xfrm>
            <a:off x="446088" y="1809750"/>
            <a:ext cx="8229600" cy="4525963"/>
          </a:xfrm>
        </p:spPr>
        <p:txBody>
          <a:bodyPr>
            <a:normAutofit fontScale="92500" lnSpcReduction="20000"/>
          </a:bodyPr>
          <a:lstStyle/>
          <a:p>
            <a:pPr eaLnBrk="1" hangingPunct="1">
              <a:lnSpc>
                <a:spcPct val="90000"/>
              </a:lnSpc>
            </a:pPr>
            <a:r>
              <a:rPr lang="de-DE" dirty="0" err="1" smtClean="0"/>
              <a:t>Polikum</a:t>
            </a:r>
            <a:r>
              <a:rPr lang="de-DE" dirty="0" smtClean="0"/>
              <a:t> MVZ</a:t>
            </a:r>
          </a:p>
          <a:p>
            <a:pPr lvl="1" eaLnBrk="1" hangingPunct="1">
              <a:lnSpc>
                <a:spcPct val="90000"/>
              </a:lnSpc>
            </a:pPr>
            <a:r>
              <a:rPr lang="de-DE" dirty="0" smtClean="0"/>
              <a:t>4 MVZ in Berlin + 1 Leipzig</a:t>
            </a:r>
          </a:p>
          <a:p>
            <a:pPr lvl="1" eaLnBrk="1" hangingPunct="1">
              <a:lnSpc>
                <a:spcPct val="90000"/>
              </a:lnSpc>
            </a:pPr>
            <a:r>
              <a:rPr lang="de-DE" dirty="0" smtClean="0"/>
              <a:t>mehrere 100 Mitarbeiter</a:t>
            </a:r>
          </a:p>
          <a:p>
            <a:pPr lvl="1" eaLnBrk="1" hangingPunct="1">
              <a:lnSpc>
                <a:spcPct val="90000"/>
              </a:lnSpc>
            </a:pPr>
            <a:r>
              <a:rPr lang="de-DE" dirty="0" smtClean="0"/>
              <a:t>enge Verzahnung mit KH</a:t>
            </a:r>
          </a:p>
          <a:p>
            <a:pPr lvl="1" eaLnBrk="1" hangingPunct="1">
              <a:lnSpc>
                <a:spcPct val="90000"/>
              </a:lnSpc>
            </a:pPr>
            <a:r>
              <a:rPr lang="de-DE" dirty="0" smtClean="0"/>
              <a:t>Seit 2015 Sana</a:t>
            </a:r>
          </a:p>
          <a:p>
            <a:pPr eaLnBrk="1" hangingPunct="1">
              <a:lnSpc>
                <a:spcPct val="90000"/>
              </a:lnSpc>
            </a:pPr>
            <a:r>
              <a:rPr lang="de-DE" dirty="0" err="1" smtClean="0"/>
              <a:t>TruDent</a:t>
            </a:r>
            <a:r>
              <a:rPr lang="de-DE" dirty="0" smtClean="0"/>
              <a:t> (zuvor </a:t>
            </a:r>
            <a:r>
              <a:rPr lang="de-DE" dirty="0" err="1" smtClean="0"/>
              <a:t>MacDent</a:t>
            </a:r>
            <a:r>
              <a:rPr lang="de-DE" dirty="0" smtClean="0"/>
              <a:t>)</a:t>
            </a:r>
          </a:p>
          <a:p>
            <a:pPr lvl="1" eaLnBrk="1" hangingPunct="1">
              <a:lnSpc>
                <a:spcPct val="90000"/>
              </a:lnSpc>
            </a:pPr>
            <a:r>
              <a:rPr lang="de-DE" dirty="0" smtClean="0"/>
              <a:t>Franchising</a:t>
            </a:r>
          </a:p>
          <a:p>
            <a:pPr eaLnBrk="1" hangingPunct="1">
              <a:lnSpc>
                <a:spcPct val="90000"/>
              </a:lnSpc>
            </a:pPr>
            <a:r>
              <a:rPr lang="de-DE" dirty="0" smtClean="0"/>
              <a:t>McZahn</a:t>
            </a:r>
          </a:p>
          <a:p>
            <a:pPr lvl="1" eaLnBrk="1" hangingPunct="1">
              <a:lnSpc>
                <a:spcPct val="90000"/>
              </a:lnSpc>
            </a:pPr>
            <a:r>
              <a:rPr lang="de-DE" dirty="0" smtClean="0"/>
              <a:t>Franchising</a:t>
            </a:r>
          </a:p>
          <a:p>
            <a:pPr lvl="1" eaLnBrk="1" hangingPunct="1">
              <a:lnSpc>
                <a:spcPct val="90000"/>
              </a:lnSpc>
            </a:pPr>
            <a:r>
              <a:rPr lang="de-DE" dirty="0" smtClean="0"/>
              <a:t>„Zahnarzt-Discounter“ (Zahnersatz)</a:t>
            </a:r>
          </a:p>
          <a:p>
            <a:pPr lvl="1" eaLnBrk="1" hangingPunct="1">
              <a:lnSpc>
                <a:spcPct val="90000"/>
              </a:lnSpc>
            </a:pPr>
            <a:r>
              <a:rPr lang="de-DE" dirty="0" smtClean="0"/>
              <a:t>insolvent</a:t>
            </a:r>
          </a:p>
        </p:txBody>
      </p:sp>
      <p:pic>
        <p:nvPicPr>
          <p:cNvPr id="78852" name="Picture 5" descr="POLIKUM Charlottenburg">
            <a:hlinkClick r:id="rId2" tooltip="zur Startseit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773238"/>
            <a:ext cx="1439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descr="show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005263"/>
            <a:ext cx="31623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BB1C1DE1-9A81-47CD-B5E7-EC11EC9AB621}"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smtClean="0"/>
              <a:t>Lebenszyklusanalyse</a:t>
            </a:r>
          </a:p>
        </p:txBody>
      </p:sp>
      <p:sp>
        <p:nvSpPr>
          <p:cNvPr id="79875" name="Inhaltsplatzhalter 2"/>
          <p:cNvSpPr>
            <a:spLocks noGrp="1"/>
          </p:cNvSpPr>
          <p:nvPr>
            <p:ph idx="1"/>
          </p:nvPr>
        </p:nvSpPr>
        <p:spPr>
          <a:xfrm>
            <a:off x="539750" y="1412875"/>
            <a:ext cx="8229600" cy="4525963"/>
          </a:xfrm>
        </p:spPr>
        <p:txBody>
          <a:bodyPr>
            <a:normAutofit fontScale="92500" lnSpcReduction="10000"/>
          </a:bodyPr>
          <a:lstStyle/>
          <a:p>
            <a:pPr marL="514350" indent="-514350">
              <a:buFont typeface="Calibri" pitchFamily="34" charset="0"/>
              <a:buAutoNum type="arabicPeriod"/>
            </a:pPr>
            <a:r>
              <a:rPr lang="de-DE" sz="2400" dirty="0" smtClean="0"/>
              <a:t>Forschungs- und Entwicklungsphase</a:t>
            </a:r>
          </a:p>
          <a:p>
            <a:pPr marL="914400" lvl="1" indent="-514350"/>
            <a:r>
              <a:rPr lang="de-DE" sz="2000" dirty="0" smtClean="0"/>
              <a:t>Hohe Investitionskosten, Patentschutz</a:t>
            </a:r>
          </a:p>
          <a:p>
            <a:pPr marL="514350" indent="-514350">
              <a:buFont typeface="Calibri" pitchFamily="34" charset="0"/>
              <a:buAutoNum type="arabicPeriod"/>
            </a:pPr>
            <a:r>
              <a:rPr lang="de-DE" sz="2400" dirty="0" smtClean="0"/>
              <a:t>Markteinführung (Launch)</a:t>
            </a:r>
          </a:p>
          <a:p>
            <a:pPr marL="914400" lvl="1" indent="-514350"/>
            <a:r>
              <a:rPr lang="de-DE" sz="2000" dirty="0" smtClean="0"/>
              <a:t>Bekanntheit im Markt erlangen, Kaufwiderstände überwinden</a:t>
            </a:r>
          </a:p>
          <a:p>
            <a:pPr marL="514350" indent="-514350">
              <a:buFont typeface="Calibri" pitchFamily="34" charset="0"/>
              <a:buAutoNum type="arabicPeriod"/>
            </a:pPr>
            <a:r>
              <a:rPr lang="de-DE" sz="2400" dirty="0" smtClean="0"/>
              <a:t>Wachstumsphase</a:t>
            </a:r>
          </a:p>
          <a:p>
            <a:pPr marL="914400" lvl="1" indent="-514350"/>
            <a:r>
              <a:rPr lang="de-DE" sz="2000" dirty="0" smtClean="0"/>
              <a:t>Steigerung des Absatzes, Erreichen der Gewinnzone</a:t>
            </a:r>
          </a:p>
          <a:p>
            <a:pPr marL="514350" indent="-514350">
              <a:buFont typeface="Calibri" pitchFamily="34" charset="0"/>
              <a:buAutoNum type="arabicPeriod"/>
            </a:pPr>
            <a:r>
              <a:rPr lang="de-DE" sz="2400" dirty="0" smtClean="0"/>
              <a:t>Reifephase</a:t>
            </a:r>
          </a:p>
          <a:p>
            <a:pPr marL="914400" lvl="1" indent="-514350"/>
            <a:r>
              <a:rPr lang="de-DE" sz="2000" dirty="0" smtClean="0"/>
              <a:t>Stabiler Markt, aber immer weniger Neukunden</a:t>
            </a:r>
          </a:p>
          <a:p>
            <a:pPr marL="514350" indent="-514350">
              <a:buFont typeface="Calibri" pitchFamily="34" charset="0"/>
              <a:buAutoNum type="arabicPeriod"/>
            </a:pPr>
            <a:r>
              <a:rPr lang="de-DE" sz="2400" dirty="0" smtClean="0"/>
              <a:t>Marktsättigung</a:t>
            </a:r>
          </a:p>
          <a:p>
            <a:pPr marL="914400" lvl="1" indent="-514350"/>
            <a:r>
              <a:rPr lang="de-DE" sz="2000" dirty="0" smtClean="0"/>
              <a:t>Marktpotenzial weitestgehend ausgeschöpft, neue Konkurrenzprodukte</a:t>
            </a:r>
          </a:p>
          <a:p>
            <a:pPr marL="514350" indent="-514350">
              <a:buFont typeface="Calibri" pitchFamily="34" charset="0"/>
              <a:buAutoNum type="arabicPeriod"/>
            </a:pPr>
            <a:r>
              <a:rPr lang="de-DE" sz="2400" dirty="0" smtClean="0"/>
              <a:t>Zerfallsphase (Degeneration)</a:t>
            </a:r>
          </a:p>
          <a:p>
            <a:pPr marL="914400" lvl="1" indent="-514350"/>
            <a:r>
              <a:rPr lang="de-DE" sz="2000" dirty="0" smtClean="0"/>
              <a:t>Verdrängung vom Markt durch neue überlegene Produkte, Gewinne sinken drastisch</a:t>
            </a:r>
          </a:p>
        </p:txBody>
      </p:sp>
      <p:sp>
        <p:nvSpPr>
          <p:cNvPr id="4" name="Foliennummernplatzhalter 3"/>
          <p:cNvSpPr>
            <a:spLocks noGrp="1"/>
          </p:cNvSpPr>
          <p:nvPr>
            <p:ph type="sldNum" sz="quarter" idx="12"/>
          </p:nvPr>
        </p:nvSpPr>
        <p:spPr/>
        <p:txBody>
          <a:bodyPr/>
          <a:lstStyle/>
          <a:p>
            <a:pPr>
              <a:defRPr/>
            </a:pPr>
            <a:fld id="{9CBF97F1-16BF-4956-B6DF-2EB3227229C3}"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0"/>
            <a:ext cx="8229600" cy="1384300"/>
          </a:xfrm>
        </p:spPr>
        <p:txBody>
          <a:bodyPr/>
          <a:lstStyle/>
          <a:p>
            <a:pPr eaLnBrk="1" hangingPunct="1"/>
            <a:r>
              <a:rPr lang="de-DE" smtClean="0"/>
              <a:t>Produktlebenszyklus - Graphik</a:t>
            </a:r>
          </a:p>
        </p:txBody>
      </p:sp>
      <p:graphicFrame>
        <p:nvGraphicFramePr>
          <p:cNvPr id="80899" name="Object 4"/>
          <p:cNvGraphicFramePr>
            <a:graphicFrameLocks noGrp="1" noChangeAspect="1"/>
          </p:cNvGraphicFramePr>
          <p:nvPr>
            <p:ph idx="1"/>
          </p:nvPr>
        </p:nvGraphicFramePr>
        <p:xfrm>
          <a:off x="1692275" y="1317625"/>
          <a:ext cx="6119813" cy="4810125"/>
        </p:xfrm>
        <a:graphic>
          <a:graphicData uri="http://schemas.openxmlformats.org/presentationml/2006/ole">
            <mc:AlternateContent xmlns:mc="http://schemas.openxmlformats.org/markup-compatibility/2006">
              <mc:Choice xmlns:v="urn:schemas-microsoft-com:vml" Requires="v">
                <p:oleObj spid="_x0000_s80937" name="Picture" r:id="rId3" imgW="4886111" imgH="3819477" progId="Word.Picture.8">
                  <p:embed/>
                </p:oleObj>
              </mc:Choice>
              <mc:Fallback>
                <p:oleObj name="Picture" r:id="rId3" imgW="4886111" imgH="3819477" progId="Word.Picture.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317625"/>
                        <a:ext cx="6119813" cy="4810125"/>
                      </a:xfrm>
                      <a:prstGeom prst="rect">
                        <a:avLst/>
                      </a:prstGeom>
                      <a:solidFill>
                        <a:srgbClr val="F8F8F8"/>
                      </a:solidFill>
                      <a:ln w="9525">
                        <a:solidFill>
                          <a:schemeClr val="bg1"/>
                        </a:solidFill>
                        <a:miter lim="800000"/>
                        <a:headEnd/>
                        <a:tailEnd/>
                      </a:ln>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2C3633CE-6B6A-4643-880A-A7693C6FE4F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smtClean="0"/>
              <a:t>Werdegang eines Arzneimittels</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412875"/>
            <a:ext cx="4471987"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5"/>
          <p:cNvSpPr>
            <a:spLocks noChangeArrowheads="1"/>
          </p:cNvSpPr>
          <p:nvPr/>
        </p:nvSpPr>
        <p:spPr bwMode="auto">
          <a:xfrm>
            <a:off x="6875463" y="5732463"/>
            <a:ext cx="3241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sz="1800">
              <a:effectLst/>
            </a:endParaRPr>
          </a:p>
          <a:p>
            <a:pPr algn="l"/>
            <a:r>
              <a:rPr lang="de-DE" sz="1800" u="sng">
                <a:effectLst/>
              </a:rPr>
              <a:t>Quelle</a:t>
            </a:r>
            <a:r>
              <a:rPr lang="de-DE" sz="1800">
                <a:effectLst/>
              </a:rPr>
              <a:t>: </a:t>
            </a:r>
          </a:p>
          <a:p>
            <a:pPr algn="l"/>
            <a:r>
              <a:rPr lang="de-DE" sz="1800">
                <a:effectLst/>
              </a:rPr>
              <a:t>Interpharma (2009)	</a:t>
            </a:r>
          </a:p>
        </p:txBody>
      </p:sp>
      <p:sp>
        <p:nvSpPr>
          <p:cNvPr id="2" name="Foliennummernplatzhalter 1"/>
          <p:cNvSpPr>
            <a:spLocks noGrp="1"/>
          </p:cNvSpPr>
          <p:nvPr>
            <p:ph type="sldNum" sz="quarter" idx="12"/>
          </p:nvPr>
        </p:nvSpPr>
        <p:spPr/>
        <p:txBody>
          <a:bodyPr/>
          <a:lstStyle/>
          <a:p>
            <a:pPr>
              <a:defRPr/>
            </a:pPr>
            <a:fld id="{4F27DF5C-249F-4548-B904-17B2A3F37F7F}"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lstStyle/>
          <a:p>
            <a:r>
              <a:rPr lang="en-GB" dirty="0" err="1" smtClean="0"/>
              <a:t>Impfstoffe</a:t>
            </a:r>
            <a:endParaRPr lang="en-GB"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629660"/>
            <a:ext cx="8964488" cy="6340086"/>
          </a:xfrm>
        </p:spPr>
      </p:pic>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25</a:t>
            </a:fld>
            <a:endParaRPr lang="en-US"/>
          </a:p>
        </p:txBody>
      </p:sp>
      <p:sp>
        <p:nvSpPr>
          <p:cNvPr id="6" name="Textfeld 5"/>
          <p:cNvSpPr txBox="1"/>
          <p:nvPr/>
        </p:nvSpPr>
        <p:spPr>
          <a:xfrm>
            <a:off x="2944750" y="6721475"/>
            <a:ext cx="4600939" cy="215444"/>
          </a:xfrm>
          <a:prstGeom prst="rect">
            <a:avLst/>
          </a:prstGeom>
          <a:noFill/>
        </p:spPr>
        <p:txBody>
          <a:bodyPr wrap="none" rtlCol="0">
            <a:spAutoFit/>
          </a:bodyPr>
          <a:lstStyle/>
          <a:p>
            <a:r>
              <a:rPr lang="en-GB" sz="800" dirty="0"/>
              <a:t>https://de.gsk.com/de-de/forschung-und-entwicklung/entwicklung/entwicklung-neuer-impfstoffe/</a:t>
            </a:r>
          </a:p>
        </p:txBody>
      </p:sp>
    </p:spTree>
    <p:extLst>
      <p:ext uri="{BB962C8B-B14F-4D97-AF65-F5344CB8AC3E}">
        <p14:creationId xmlns:p14="http://schemas.microsoft.com/office/powerpoint/2010/main" val="28307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de-DE" smtClean="0"/>
              <a:t>Innovationen</a:t>
            </a:r>
          </a:p>
        </p:txBody>
      </p:sp>
      <p:sp>
        <p:nvSpPr>
          <p:cNvPr id="82947" name="Rectangle 3"/>
          <p:cNvSpPr>
            <a:spLocks noGrp="1" noChangeArrowheads="1"/>
          </p:cNvSpPr>
          <p:nvPr>
            <p:ph idx="1"/>
          </p:nvPr>
        </p:nvSpPr>
        <p:spPr/>
        <p:txBody>
          <a:bodyPr>
            <a:normAutofit lnSpcReduction="10000"/>
          </a:bodyPr>
          <a:lstStyle/>
          <a:p>
            <a:pPr eaLnBrk="1" hangingPunct="1"/>
            <a:r>
              <a:rPr lang="de-DE" sz="2000" smtClean="0"/>
              <a:t>Verdrängende Innovationen: ersetzen alte Systemlösung durch bessere Lösung. „Das Bessere ist des Guten Tod“</a:t>
            </a:r>
          </a:p>
          <a:p>
            <a:pPr eaLnBrk="1" hangingPunct="1"/>
            <a:r>
              <a:rPr lang="de-DE" sz="2000" smtClean="0"/>
              <a:t>Erweiternde Innovationen: Ergänzen bestehende Systemlösung durch etwas nie Dagewesenes</a:t>
            </a:r>
          </a:p>
          <a:p>
            <a:pPr eaLnBrk="1" hangingPunct="1"/>
            <a:r>
              <a:rPr lang="de-DE" sz="2000" smtClean="0"/>
              <a:t>Produktinnovationen:  Entwicklung eines neuen Produktes mit anderen Nutzeneigenschaften für den Konsumenten</a:t>
            </a:r>
          </a:p>
          <a:p>
            <a:pPr eaLnBrk="1" hangingPunct="1"/>
            <a:r>
              <a:rPr lang="de-DE" sz="2000" smtClean="0"/>
              <a:t>Verfahrensinnovation: Entwicklung einer neuen Technologie zur Erzeugung eines bisher bereits bekannten Produktes</a:t>
            </a:r>
          </a:p>
          <a:p>
            <a:pPr eaLnBrk="1" hangingPunct="1"/>
            <a:r>
              <a:rPr lang="de-DE" sz="2000" smtClean="0"/>
              <a:t>Probleme:</a:t>
            </a:r>
          </a:p>
          <a:p>
            <a:pPr lvl="1" eaLnBrk="1" hangingPunct="1"/>
            <a:r>
              <a:rPr lang="de-DE" sz="1800" smtClean="0"/>
              <a:t>Verfall setzt immer früher ein</a:t>
            </a:r>
          </a:p>
          <a:p>
            <a:pPr lvl="1" eaLnBrk="1" hangingPunct="1"/>
            <a:r>
              <a:rPr lang="de-DE" sz="1800" smtClean="0"/>
              <a:t>Produktentwicklungszeit wird immer länger</a:t>
            </a:r>
          </a:p>
          <a:p>
            <a:pPr lvl="1" eaLnBrk="1" hangingPunct="1"/>
            <a:r>
              <a:rPr lang="de-DE" sz="1800" smtClean="0"/>
              <a:t>Betriebswirtschaftlich: Wer nicht schnell genug innovativ sein kann, muss mit veralteten Lösungen auf niedrigstem Preisniveau arbeiten</a:t>
            </a:r>
          </a:p>
          <a:p>
            <a:pPr lvl="1" eaLnBrk="1" hangingPunct="1"/>
            <a:r>
              <a:rPr lang="de-DE" sz="1800" smtClean="0"/>
              <a:t>Volkswirtschaftlich: Alte Systemlösungen werden von anderen Ländern mit geringerem  Lohnniveau billiger hergestellt</a:t>
            </a:r>
          </a:p>
        </p:txBody>
      </p:sp>
      <p:sp>
        <p:nvSpPr>
          <p:cNvPr id="2" name="Foliennummernplatzhalter 1"/>
          <p:cNvSpPr>
            <a:spLocks noGrp="1"/>
          </p:cNvSpPr>
          <p:nvPr>
            <p:ph type="sldNum" sz="quarter" idx="12"/>
          </p:nvPr>
        </p:nvSpPr>
        <p:spPr/>
        <p:txBody>
          <a:bodyPr/>
          <a:lstStyle/>
          <a:p>
            <a:pPr>
              <a:defRPr/>
            </a:pPr>
            <a:fld id="{9E0BD033-2992-47E2-82C4-2233CE54D2D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0"/>
            <a:ext cx="8229600" cy="1384300"/>
          </a:xfrm>
        </p:spPr>
        <p:txBody>
          <a:bodyPr/>
          <a:lstStyle/>
          <a:p>
            <a:pPr eaLnBrk="1" hangingPunct="1"/>
            <a:r>
              <a:rPr lang="de-DE" sz="4000" smtClean="0"/>
              <a:t>Produktlebenszyklus: Optimale Produktpolitik</a:t>
            </a:r>
          </a:p>
        </p:txBody>
      </p:sp>
      <p:graphicFrame>
        <p:nvGraphicFramePr>
          <p:cNvPr id="83971" name="Object 3"/>
          <p:cNvGraphicFramePr>
            <a:graphicFrameLocks noGrp="1" noChangeAspect="1"/>
          </p:cNvGraphicFramePr>
          <p:nvPr>
            <p:ph idx="1"/>
          </p:nvPr>
        </p:nvGraphicFramePr>
        <p:xfrm>
          <a:off x="2097088" y="1782763"/>
          <a:ext cx="4949825" cy="4159250"/>
        </p:xfrm>
        <a:graphic>
          <a:graphicData uri="http://schemas.openxmlformats.org/presentationml/2006/ole">
            <mc:AlternateContent xmlns:mc="http://schemas.openxmlformats.org/markup-compatibility/2006">
              <mc:Choice xmlns:v="urn:schemas-microsoft-com:vml" Requires="v">
                <p:oleObj spid="_x0000_s84009" name="Picture" r:id="rId3" imgW="4886111" imgH="4095512" progId="Word.Picture.8">
                  <p:embed/>
                </p:oleObj>
              </mc:Choice>
              <mc:Fallback>
                <p:oleObj name="Picture" r:id="rId3" imgW="4886111" imgH="4095512" progId="Word.Picture.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088" y="1782763"/>
                        <a:ext cx="4949825" cy="415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BCD5C184-5E6B-43F7-8968-3A173081D30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sz="4000" smtClean="0"/>
              <a:t>Produktlebenszyklen im Gesundheitswesen</a:t>
            </a:r>
          </a:p>
        </p:txBody>
      </p:sp>
      <p:sp>
        <p:nvSpPr>
          <p:cNvPr id="84995" name="Rectangle 3"/>
          <p:cNvSpPr>
            <a:spLocks noGrp="1" noChangeArrowheads="1"/>
          </p:cNvSpPr>
          <p:nvPr>
            <p:ph idx="1"/>
          </p:nvPr>
        </p:nvSpPr>
        <p:spPr>
          <a:xfrm>
            <a:off x="468313" y="1700213"/>
            <a:ext cx="8229600" cy="4681537"/>
          </a:xfrm>
        </p:spPr>
        <p:txBody>
          <a:bodyPr/>
          <a:lstStyle/>
          <a:p>
            <a:pPr eaLnBrk="1" hangingPunct="1">
              <a:lnSpc>
                <a:spcPct val="90000"/>
              </a:lnSpc>
            </a:pPr>
            <a:r>
              <a:rPr lang="de-DE" sz="2400" smtClean="0"/>
              <a:t>Lebenszyklen sind relativ lang</a:t>
            </a:r>
          </a:p>
          <a:p>
            <a:pPr lvl="1" eaLnBrk="1" hangingPunct="1">
              <a:lnSpc>
                <a:spcPct val="90000"/>
              </a:lnSpc>
            </a:pPr>
            <a:r>
              <a:rPr lang="de-DE" sz="2000" smtClean="0"/>
              <a:t>Ausnahme: Pharmaprodukte</a:t>
            </a:r>
          </a:p>
          <a:p>
            <a:pPr eaLnBrk="1" hangingPunct="1">
              <a:lnSpc>
                <a:spcPct val="90000"/>
              </a:lnSpc>
            </a:pPr>
            <a:r>
              <a:rPr lang="de-DE" sz="2400" smtClean="0"/>
              <a:t>Relaunch (Neueinführung mit geringen Veränderungen) sind aus ethischen Gründen problematisch</a:t>
            </a:r>
          </a:p>
          <a:p>
            <a:pPr eaLnBrk="1" hangingPunct="1">
              <a:lnSpc>
                <a:spcPct val="90000"/>
              </a:lnSpc>
            </a:pPr>
            <a:r>
              <a:rPr lang="de-DE" sz="2400" smtClean="0"/>
              <a:t>Preise für Leistungen werden vorgegeben, d.h. von Innovation bis zur Aufnahme in den GKV-Katalog vergeht eine längere Zeit</a:t>
            </a:r>
          </a:p>
          <a:p>
            <a:pPr lvl="1" eaLnBrk="1" hangingPunct="1">
              <a:lnSpc>
                <a:spcPct val="90000"/>
              </a:lnSpc>
            </a:pPr>
            <a:r>
              <a:rPr lang="de-DE" sz="2000" smtClean="0"/>
              <a:t>In der Initialphase stehen Innovationen nur Selbstzahlern oder (später) Privatversicherten offen</a:t>
            </a:r>
          </a:p>
          <a:p>
            <a:pPr lvl="1" eaLnBrk="1" hangingPunct="1">
              <a:lnSpc>
                <a:spcPct val="90000"/>
              </a:lnSpc>
            </a:pPr>
            <a:r>
              <a:rPr lang="de-DE" sz="2000" smtClean="0"/>
              <a:t>Produktentwicklung nur durch</a:t>
            </a:r>
          </a:p>
          <a:p>
            <a:pPr lvl="2" eaLnBrk="1" hangingPunct="1">
              <a:lnSpc>
                <a:spcPct val="90000"/>
              </a:lnSpc>
            </a:pPr>
            <a:r>
              <a:rPr lang="de-DE" sz="1800" smtClean="0"/>
              <a:t>Hoffnung auf spätere Gewinne</a:t>
            </a:r>
          </a:p>
          <a:p>
            <a:pPr lvl="2" eaLnBrk="1" hangingPunct="1">
              <a:lnSpc>
                <a:spcPct val="90000"/>
              </a:lnSpc>
            </a:pPr>
            <a:r>
              <a:rPr lang="de-DE" sz="1800" smtClean="0"/>
              <a:t>Förderung (z. B. Wissenschaft)</a:t>
            </a:r>
          </a:p>
          <a:p>
            <a:pPr lvl="2" eaLnBrk="1" hangingPunct="1">
              <a:lnSpc>
                <a:spcPct val="90000"/>
              </a:lnSpc>
            </a:pPr>
            <a:r>
              <a:rPr lang="de-DE" sz="1800" smtClean="0"/>
              <a:t>Ausreichend Privatzahler</a:t>
            </a:r>
          </a:p>
        </p:txBody>
      </p:sp>
      <p:sp>
        <p:nvSpPr>
          <p:cNvPr id="2" name="Foliennummernplatzhalter 1"/>
          <p:cNvSpPr>
            <a:spLocks noGrp="1"/>
          </p:cNvSpPr>
          <p:nvPr>
            <p:ph type="sldNum" sz="quarter" idx="12"/>
          </p:nvPr>
        </p:nvSpPr>
        <p:spPr/>
        <p:txBody>
          <a:bodyPr/>
          <a:lstStyle/>
          <a:p>
            <a:pPr>
              <a:defRPr/>
            </a:pPr>
            <a:fld id="{12394210-CEA1-4489-80DE-25F84EC19C33}"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9750" y="0"/>
            <a:ext cx="8229600" cy="908050"/>
          </a:xfrm>
        </p:spPr>
        <p:txBody>
          <a:bodyPr/>
          <a:lstStyle/>
          <a:p>
            <a:pPr eaLnBrk="1" hangingPunct="1"/>
            <a:r>
              <a:rPr lang="de-DE" dirty="0" err="1" smtClean="0"/>
              <a:t>BCG</a:t>
            </a:r>
            <a:r>
              <a:rPr lang="de-DE" dirty="0" smtClean="0"/>
              <a:t>-Matrix</a:t>
            </a:r>
          </a:p>
        </p:txBody>
      </p:sp>
      <p:sp>
        <p:nvSpPr>
          <p:cNvPr id="1631237" name="Rectangle 5"/>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86020" name="Object 4"/>
          <p:cNvGraphicFramePr>
            <a:graphicFrameLocks noChangeAspect="1"/>
          </p:cNvGraphicFramePr>
          <p:nvPr>
            <p:extLst>
              <p:ext uri="{D42A27DB-BD31-4B8C-83A1-F6EECF244321}">
                <p14:modId xmlns:p14="http://schemas.microsoft.com/office/powerpoint/2010/main" val="3941669139"/>
              </p:ext>
            </p:extLst>
          </p:nvPr>
        </p:nvGraphicFramePr>
        <p:xfrm>
          <a:off x="285750" y="1179513"/>
          <a:ext cx="8532813" cy="5678487"/>
        </p:xfrm>
        <a:graphic>
          <a:graphicData uri="http://schemas.openxmlformats.org/presentationml/2006/ole">
            <mc:AlternateContent xmlns:mc="http://schemas.openxmlformats.org/markup-compatibility/2006">
              <mc:Choice xmlns:v="urn:schemas-microsoft-com:vml" Requires="v">
                <p:oleObj spid="_x0000_s86060"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1246" name="Rectangle 14"/>
          <p:cNvSpPr>
            <a:spLocks noChangeArrowheads="1"/>
          </p:cNvSpPr>
          <p:nvPr/>
        </p:nvSpPr>
        <p:spPr bwMode="auto">
          <a:xfrm>
            <a:off x="2484438" y="1268413"/>
            <a:ext cx="6048375" cy="4681537"/>
          </a:xfrm>
          <a:prstGeom prst="rect">
            <a:avLst/>
          </a:prstGeom>
          <a:solidFill>
            <a:schemeClr val="bg1"/>
          </a:solidFill>
          <a:ln w="9525">
            <a:solidFill>
              <a:schemeClr val="tx1"/>
            </a:solidFill>
            <a:miter lim="800000"/>
            <a:headEnd/>
            <a:tailEnd/>
          </a:ln>
          <a:effectLst/>
        </p:spPr>
        <p:txBody>
          <a:bodyPr wrap="none" anchor="ctr"/>
          <a:lstStyle/>
          <a:p>
            <a:pPr>
              <a:defRPr/>
            </a:pPr>
            <a:endParaRPr lang="de-DE" dirty="0"/>
          </a:p>
        </p:txBody>
      </p:sp>
      <p:sp>
        <p:nvSpPr>
          <p:cNvPr id="2" name="Foliennummernplatzhalter 1"/>
          <p:cNvSpPr>
            <a:spLocks noGrp="1"/>
          </p:cNvSpPr>
          <p:nvPr>
            <p:ph type="sldNum" sz="quarter" idx="12"/>
          </p:nvPr>
        </p:nvSpPr>
        <p:spPr/>
        <p:txBody>
          <a:bodyPr/>
          <a:lstStyle/>
          <a:p>
            <a:pPr>
              <a:defRPr/>
            </a:pPr>
            <a:fld id="{5590661D-E2B1-4582-9AFF-708E4DC4E71D}" type="slidenum">
              <a:rPr lang="en-US" smtClean="0"/>
              <a:pPr>
                <a:defRPr/>
              </a:pPr>
              <a:t>29</a:t>
            </a:fld>
            <a:endParaRPr lang="en-US"/>
          </a:p>
        </p:txBody>
      </p:sp>
      <p:sp>
        <p:nvSpPr>
          <p:cNvPr id="86023" name="Textfeld 2"/>
          <p:cNvSpPr txBox="1">
            <a:spLocks noChangeArrowheads="1"/>
          </p:cNvSpPr>
          <p:nvPr/>
        </p:nvSpPr>
        <p:spPr bwMode="auto">
          <a:xfrm>
            <a:off x="2576513" y="1716088"/>
            <a:ext cx="54737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algn="ctr" eaLnBrk="0" fontAlgn="base" hangingPunct="0">
              <a:spcBef>
                <a:spcPct val="0"/>
              </a:spcBef>
              <a:spcAft>
                <a:spcPct val="0"/>
              </a:spcAft>
              <a:defRPr sz="2000">
                <a:solidFill>
                  <a:schemeClr val="tx1"/>
                </a:solidFill>
                <a:latin typeface="Tahoma" pitchFamily="34" charset="0"/>
              </a:defRPr>
            </a:lvl6pPr>
            <a:lvl7pPr marL="2971800" indent="-228600" algn="ctr" eaLnBrk="0" fontAlgn="base" hangingPunct="0">
              <a:spcBef>
                <a:spcPct val="0"/>
              </a:spcBef>
              <a:spcAft>
                <a:spcPct val="0"/>
              </a:spcAft>
              <a:defRPr sz="2000">
                <a:solidFill>
                  <a:schemeClr val="tx1"/>
                </a:solidFill>
                <a:latin typeface="Tahoma" pitchFamily="34" charset="0"/>
              </a:defRPr>
            </a:lvl7pPr>
            <a:lvl8pPr marL="3429000" indent="-228600" algn="ctr" eaLnBrk="0" fontAlgn="base" hangingPunct="0">
              <a:spcBef>
                <a:spcPct val="0"/>
              </a:spcBef>
              <a:spcAft>
                <a:spcPct val="0"/>
              </a:spcAft>
              <a:defRPr sz="2000">
                <a:solidFill>
                  <a:schemeClr val="tx1"/>
                </a:solidFill>
                <a:latin typeface="Tahoma" pitchFamily="34" charset="0"/>
              </a:defRPr>
            </a:lvl8pPr>
            <a:lvl9pPr marL="3886200" indent="-228600" algn="ctr" eaLnBrk="0" fontAlgn="base" hangingPunct="0">
              <a:spcBef>
                <a:spcPct val="0"/>
              </a:spcBef>
              <a:spcAft>
                <a:spcPct val="0"/>
              </a:spcAft>
              <a:defRPr sz="2000">
                <a:solidFill>
                  <a:schemeClr val="tx1"/>
                </a:solidFill>
                <a:latin typeface="Tahoma" pitchFamily="34" charset="0"/>
              </a:defRPr>
            </a:lvl9pPr>
          </a:lstStyle>
          <a:p>
            <a:pPr algn="l" eaLnBrk="1" hangingPunct="1">
              <a:buFont typeface="Arial" charset="0"/>
              <a:buChar char="•"/>
            </a:pPr>
            <a:r>
              <a:rPr lang="de-DE">
                <a:effectLst/>
              </a:rPr>
              <a:t>Einzelne Leistungen werden zu Sparten zusammengefasst (= Produktgruppe)</a:t>
            </a:r>
          </a:p>
          <a:p>
            <a:pPr algn="l" eaLnBrk="1" hangingPunct="1">
              <a:buFont typeface="Arial" charset="0"/>
              <a:buChar char="•"/>
            </a:pPr>
            <a:endParaRPr lang="de-DE">
              <a:effectLst/>
            </a:endParaRPr>
          </a:p>
          <a:p>
            <a:pPr algn="l" eaLnBrk="1" hangingPunct="1">
              <a:buFont typeface="Arial" charset="0"/>
              <a:buChar char="•"/>
            </a:pPr>
            <a:r>
              <a:rPr lang="de-DE">
                <a:effectLst/>
              </a:rPr>
              <a:t>Für jede Sparte wird ein Kreis definiert</a:t>
            </a:r>
          </a:p>
          <a:p>
            <a:pPr algn="l" eaLnBrk="1" hangingPunct="1">
              <a:buFont typeface="Arial" charset="0"/>
              <a:buChar char="•"/>
            </a:pPr>
            <a:endParaRPr lang="de-DE">
              <a:effectLst/>
            </a:endParaRPr>
          </a:p>
          <a:p>
            <a:pPr algn="l" eaLnBrk="1" hangingPunct="1">
              <a:buFont typeface="Arial" charset="0"/>
              <a:buChar char="•"/>
            </a:pPr>
            <a:r>
              <a:rPr lang="de-DE">
                <a:effectLst/>
              </a:rPr>
              <a:t>Kreisfläche entspricht Spartenumsatz</a:t>
            </a:r>
          </a:p>
          <a:p>
            <a:pPr algn="l" eaLnBrk="1" hangingPunct="1">
              <a:buFont typeface="Arial" charset="0"/>
              <a:buChar char="•"/>
            </a:pPr>
            <a:endParaRPr lang="de-DE">
              <a:effectLst/>
            </a:endParaRPr>
          </a:p>
          <a:p>
            <a:pPr algn="l" eaLnBrk="1" hangingPunct="1">
              <a:buFont typeface="Arial" charset="0"/>
              <a:buChar char="•"/>
            </a:pPr>
            <a:r>
              <a:rPr lang="de-DE">
                <a:effectLst/>
              </a:rPr>
              <a:t>Bewertung der Sparten (= Kreise) anhand relativem Marktanteils und jährlichem Marktwachstum</a:t>
            </a:r>
          </a:p>
          <a:p>
            <a:pPr algn="l" eaLnBrk="1" hangingPunct="1">
              <a:buFont typeface="Arial" charset="0"/>
              <a:buChar char="•"/>
            </a:pPr>
            <a:endParaRPr lang="de-DE">
              <a:effectLst/>
            </a:endParaRPr>
          </a:p>
          <a:p>
            <a:pPr algn="l" eaLnBrk="1" hangingPunct="1">
              <a:buFont typeface="Arial" charset="0"/>
              <a:buChar char="•"/>
            </a:pPr>
            <a:r>
              <a:rPr lang="de-DE">
                <a:effectLst/>
              </a:rPr>
              <a:t>Einordnung in die vier Felder der Matrix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smtClean="0">
                <a:cs typeface="Times New Roman" pitchFamily="18" charset="0"/>
              </a:rPr>
              <a:t>1.1.2 Marketing-Mix</a:t>
            </a:r>
            <a:r>
              <a:rPr lang="de-DE" smtClean="0"/>
              <a:t> </a:t>
            </a:r>
          </a:p>
        </p:txBody>
      </p:sp>
      <p:sp>
        <p:nvSpPr>
          <p:cNvPr id="60419" name="Rectangle 3"/>
          <p:cNvSpPr>
            <a:spLocks noGrp="1" noChangeArrowheads="1"/>
          </p:cNvSpPr>
          <p:nvPr>
            <p:ph idx="1"/>
          </p:nvPr>
        </p:nvSpPr>
        <p:spPr>
          <a:xfrm>
            <a:off x="457200" y="1905000"/>
            <a:ext cx="8229600" cy="4572000"/>
          </a:xfrm>
        </p:spPr>
        <p:txBody>
          <a:bodyPr/>
          <a:lstStyle/>
          <a:p>
            <a:pPr eaLnBrk="1" hangingPunct="1"/>
            <a:r>
              <a:rPr lang="de-DE" sz="2800" smtClean="0">
                <a:cs typeface="Times New Roman" pitchFamily="18" charset="0"/>
              </a:rPr>
              <a:t>Grundsatz: Auswahl des optimalen Marketing-Mix, d.h. im Konzert der Elemente (keine Alternativen!)</a:t>
            </a:r>
          </a:p>
          <a:p>
            <a:pPr eaLnBrk="1" hangingPunct="1"/>
            <a:r>
              <a:rPr lang="de-DE" sz="2800" smtClean="0">
                <a:cs typeface="Times New Roman" pitchFamily="18" charset="0"/>
              </a:rPr>
              <a:t>Ziel: Überwindung des Filters zw. Bedürfnis (bzw. Bedarf) und Nachfrage</a:t>
            </a:r>
            <a:endParaRPr lang="de-DE" sz="2800" smtClean="0"/>
          </a:p>
          <a:p>
            <a:pPr eaLnBrk="1" hangingPunct="1"/>
            <a:r>
              <a:rPr lang="de-DE" sz="2800" smtClean="0">
                <a:cs typeface="Times New Roman" pitchFamily="18" charset="0"/>
              </a:rPr>
              <a:t>Überblick</a:t>
            </a:r>
            <a:r>
              <a:rPr lang="de-DE" sz="2800" smtClean="0"/>
              <a:t>:</a:t>
            </a:r>
          </a:p>
          <a:p>
            <a:pPr lvl="1" eaLnBrk="1" hangingPunct="1"/>
            <a:r>
              <a:rPr lang="de-DE" sz="2400" smtClean="0"/>
              <a:t>Produktpolitik </a:t>
            </a:r>
          </a:p>
          <a:p>
            <a:pPr lvl="1" eaLnBrk="1" hangingPunct="1"/>
            <a:r>
              <a:rPr lang="de-DE" sz="2400" smtClean="0"/>
              <a:t>Preispolitik</a:t>
            </a:r>
          </a:p>
          <a:p>
            <a:pPr lvl="1" eaLnBrk="1" hangingPunct="1"/>
            <a:r>
              <a:rPr lang="de-DE" sz="2400" smtClean="0"/>
              <a:t>Kommunikationspolitik</a:t>
            </a:r>
          </a:p>
          <a:p>
            <a:pPr lvl="1" eaLnBrk="1" hangingPunct="1"/>
            <a:r>
              <a:rPr lang="de-DE" sz="2400" smtClean="0"/>
              <a:t>Distributionspolitik</a:t>
            </a:r>
          </a:p>
          <a:p>
            <a:pPr lvl="1" eaLnBrk="1" hangingPunct="1"/>
            <a:endParaRPr lang="de-DE" smtClean="0">
              <a:solidFill>
                <a:srgbClr val="DDDDDD"/>
              </a:solidFill>
            </a:endParaRPr>
          </a:p>
        </p:txBody>
      </p:sp>
      <p:sp>
        <p:nvSpPr>
          <p:cNvPr id="2" name="Foliennummernplatzhalter 1"/>
          <p:cNvSpPr>
            <a:spLocks noGrp="1"/>
          </p:cNvSpPr>
          <p:nvPr>
            <p:ph type="sldNum" sz="quarter" idx="12"/>
          </p:nvPr>
        </p:nvSpPr>
        <p:spPr/>
        <p:txBody>
          <a:bodyPr/>
          <a:lstStyle/>
          <a:p>
            <a:pPr>
              <a:defRPr/>
            </a:pPr>
            <a:fld id="{318593D6-9BAD-4AF0-ACDE-E61EA2B6996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9750" y="0"/>
            <a:ext cx="8229600" cy="908050"/>
          </a:xfrm>
        </p:spPr>
        <p:txBody>
          <a:bodyPr/>
          <a:lstStyle/>
          <a:p>
            <a:pPr eaLnBrk="1" hangingPunct="1"/>
            <a:r>
              <a:rPr lang="de-DE" smtClean="0"/>
              <a:t>BCG-Matrix</a:t>
            </a:r>
          </a:p>
        </p:txBody>
      </p:sp>
      <p:sp>
        <p:nvSpPr>
          <p:cNvPr id="1758211"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87044" name="Object 4"/>
          <p:cNvGraphicFramePr>
            <a:graphicFrameLocks noChangeAspect="1"/>
          </p:cNvGraphicFramePr>
          <p:nvPr/>
        </p:nvGraphicFramePr>
        <p:xfrm>
          <a:off x="250825" y="1179513"/>
          <a:ext cx="8532813" cy="5678487"/>
        </p:xfrm>
        <a:graphic>
          <a:graphicData uri="http://schemas.openxmlformats.org/presentationml/2006/ole">
            <mc:AlternateContent xmlns:mc="http://schemas.openxmlformats.org/markup-compatibility/2006">
              <mc:Choice xmlns:v="urn:schemas-microsoft-com:vml" Requires="v">
                <p:oleObj spid="_x0000_s87082"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20C92B11-8C0C-4879-A209-AD5FCB32420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9750" y="0"/>
            <a:ext cx="8229600" cy="908050"/>
          </a:xfrm>
        </p:spPr>
        <p:txBody>
          <a:bodyPr/>
          <a:lstStyle/>
          <a:p>
            <a:pPr eaLnBrk="1" hangingPunct="1"/>
            <a:r>
              <a:rPr lang="de-DE" smtClean="0"/>
              <a:t>BCG-Matrix und Lebenszyklus</a:t>
            </a:r>
          </a:p>
        </p:txBody>
      </p:sp>
      <p:sp>
        <p:nvSpPr>
          <p:cNvPr id="1748995"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88068" name="Object 4"/>
          <p:cNvGraphicFramePr>
            <a:graphicFrameLocks noChangeAspect="1"/>
          </p:cNvGraphicFramePr>
          <p:nvPr/>
        </p:nvGraphicFramePr>
        <p:xfrm>
          <a:off x="250825" y="1179513"/>
          <a:ext cx="8532813" cy="5678487"/>
        </p:xfrm>
        <a:graphic>
          <a:graphicData uri="http://schemas.openxmlformats.org/presentationml/2006/ole">
            <mc:AlternateContent xmlns:mc="http://schemas.openxmlformats.org/markup-compatibility/2006">
              <mc:Choice xmlns:v="urn:schemas-microsoft-com:vml" Requires="v">
                <p:oleObj spid="_x0000_s88107"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9000" name="AutoShape 8"/>
          <p:cNvSpPr>
            <a:spLocks noChangeArrowheads="1"/>
          </p:cNvSpPr>
          <p:nvPr/>
        </p:nvSpPr>
        <p:spPr bwMode="auto">
          <a:xfrm>
            <a:off x="6659563" y="404813"/>
            <a:ext cx="2305050" cy="2016125"/>
          </a:xfrm>
          <a:prstGeom prst="wedgeEllipseCallout">
            <a:avLst>
              <a:gd name="adj1" fmla="val -42769"/>
              <a:gd name="adj2" fmla="val 86537"/>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Einführungs- und Wachstums-phase</a:t>
            </a:r>
          </a:p>
        </p:txBody>
      </p:sp>
      <p:sp>
        <p:nvSpPr>
          <p:cNvPr id="2" name="Foliennummernplatzhalter 1"/>
          <p:cNvSpPr>
            <a:spLocks noGrp="1"/>
          </p:cNvSpPr>
          <p:nvPr>
            <p:ph type="sldNum" sz="quarter" idx="12"/>
          </p:nvPr>
        </p:nvSpPr>
        <p:spPr/>
        <p:txBody>
          <a:bodyPr/>
          <a:lstStyle/>
          <a:p>
            <a:pPr>
              <a:defRPr/>
            </a:pPr>
            <a:fld id="{0A203C11-430C-409E-989E-D4C2FB7187A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9750" y="0"/>
            <a:ext cx="8229600" cy="908050"/>
          </a:xfrm>
        </p:spPr>
        <p:txBody>
          <a:bodyPr/>
          <a:lstStyle/>
          <a:p>
            <a:pPr eaLnBrk="1" hangingPunct="1"/>
            <a:r>
              <a:rPr lang="de-DE" smtClean="0"/>
              <a:t>BCG-Matrix und Lebenszyklus</a:t>
            </a:r>
          </a:p>
        </p:txBody>
      </p:sp>
      <p:sp>
        <p:nvSpPr>
          <p:cNvPr id="1765379"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89092" name="Object 4"/>
          <p:cNvGraphicFramePr>
            <a:graphicFrameLocks noChangeAspect="1"/>
          </p:cNvGraphicFramePr>
          <p:nvPr/>
        </p:nvGraphicFramePr>
        <p:xfrm>
          <a:off x="250825" y="1179513"/>
          <a:ext cx="8532813" cy="5678487"/>
        </p:xfrm>
        <a:graphic>
          <a:graphicData uri="http://schemas.openxmlformats.org/presentationml/2006/ole">
            <mc:AlternateContent xmlns:mc="http://schemas.openxmlformats.org/markup-compatibility/2006">
              <mc:Choice xmlns:v="urn:schemas-microsoft-com:vml" Requires="v">
                <p:oleObj spid="_x0000_s89132"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5381" name="AutoShape 5"/>
          <p:cNvSpPr>
            <a:spLocks noChangeArrowheads="1"/>
          </p:cNvSpPr>
          <p:nvPr/>
        </p:nvSpPr>
        <p:spPr bwMode="auto">
          <a:xfrm rot="5400000" flipH="1">
            <a:off x="4391819" y="224632"/>
            <a:ext cx="1584325" cy="3671887"/>
          </a:xfrm>
          <a:prstGeom prst="curvedLeftArrow">
            <a:avLst>
              <a:gd name="adj1" fmla="val 46353"/>
              <a:gd name="adj2" fmla="val 92705"/>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5382" name="AutoShape 6"/>
          <p:cNvSpPr>
            <a:spLocks noChangeArrowheads="1"/>
          </p:cNvSpPr>
          <p:nvPr/>
        </p:nvSpPr>
        <p:spPr bwMode="auto">
          <a:xfrm>
            <a:off x="6659563" y="404813"/>
            <a:ext cx="2305050" cy="2016125"/>
          </a:xfrm>
          <a:prstGeom prst="wedgeEllipseCallout">
            <a:avLst>
              <a:gd name="adj1" fmla="val -42769"/>
              <a:gd name="adj2" fmla="val 86537"/>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Einführungs- und Wachstums-phase</a:t>
            </a:r>
          </a:p>
        </p:txBody>
      </p:sp>
      <p:sp>
        <p:nvSpPr>
          <p:cNvPr id="2" name="Foliennummernplatzhalter 1"/>
          <p:cNvSpPr>
            <a:spLocks noGrp="1"/>
          </p:cNvSpPr>
          <p:nvPr>
            <p:ph type="sldNum" sz="quarter" idx="12"/>
          </p:nvPr>
        </p:nvSpPr>
        <p:spPr/>
        <p:txBody>
          <a:bodyPr/>
          <a:lstStyle/>
          <a:p>
            <a:pPr>
              <a:defRPr/>
            </a:pPr>
            <a:fld id="{257C7F83-6222-4B0B-932D-0BD38024FCF0}"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9750" y="0"/>
            <a:ext cx="8229600" cy="908050"/>
          </a:xfrm>
        </p:spPr>
        <p:txBody>
          <a:bodyPr/>
          <a:lstStyle/>
          <a:p>
            <a:pPr eaLnBrk="1" hangingPunct="1"/>
            <a:r>
              <a:rPr lang="de-DE" smtClean="0"/>
              <a:t>BCG-Matrix und Lebenszyklus</a:t>
            </a:r>
          </a:p>
        </p:txBody>
      </p:sp>
      <p:sp>
        <p:nvSpPr>
          <p:cNvPr id="1759235"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90116" name="Object 4"/>
          <p:cNvGraphicFramePr>
            <a:graphicFrameLocks noChangeAspect="1"/>
          </p:cNvGraphicFramePr>
          <p:nvPr/>
        </p:nvGraphicFramePr>
        <p:xfrm>
          <a:off x="250825" y="1179513"/>
          <a:ext cx="8532813" cy="5678487"/>
        </p:xfrm>
        <a:graphic>
          <a:graphicData uri="http://schemas.openxmlformats.org/presentationml/2006/ole">
            <mc:AlternateContent xmlns:mc="http://schemas.openxmlformats.org/markup-compatibility/2006">
              <mc:Choice xmlns:v="urn:schemas-microsoft-com:vml" Requires="v">
                <p:oleObj spid="_x0000_s90157"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9239" name="AutoShape 7"/>
          <p:cNvSpPr>
            <a:spLocks noChangeArrowheads="1"/>
          </p:cNvSpPr>
          <p:nvPr/>
        </p:nvSpPr>
        <p:spPr bwMode="auto">
          <a:xfrm rot="5400000" flipH="1">
            <a:off x="4391819" y="224632"/>
            <a:ext cx="1584325" cy="3671887"/>
          </a:xfrm>
          <a:prstGeom prst="curvedLeftArrow">
            <a:avLst>
              <a:gd name="adj1" fmla="val 46353"/>
              <a:gd name="adj2" fmla="val 92705"/>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59240" name="AutoShape 8"/>
          <p:cNvSpPr>
            <a:spLocks noChangeArrowheads="1"/>
          </p:cNvSpPr>
          <p:nvPr/>
        </p:nvSpPr>
        <p:spPr bwMode="auto">
          <a:xfrm>
            <a:off x="6659563" y="1341438"/>
            <a:ext cx="2160587" cy="1079500"/>
          </a:xfrm>
          <a:prstGeom prst="wedgeEllipseCallout">
            <a:avLst>
              <a:gd name="adj1" fmla="val -42287"/>
              <a:gd name="adj2" fmla="val 118236"/>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Wachstums- </a:t>
            </a:r>
            <a:r>
              <a:rPr lang="de-DE" dirty="0" err="1">
                <a:effectLst/>
              </a:rPr>
              <a:t>phase</a:t>
            </a:r>
            <a:endParaRPr lang="de-DE" dirty="0">
              <a:effectLst/>
            </a:endParaRPr>
          </a:p>
        </p:txBody>
      </p:sp>
      <p:sp>
        <p:nvSpPr>
          <p:cNvPr id="1759243" name="AutoShape 11"/>
          <p:cNvSpPr>
            <a:spLocks noChangeArrowheads="1"/>
          </p:cNvSpPr>
          <p:nvPr/>
        </p:nvSpPr>
        <p:spPr bwMode="auto">
          <a:xfrm>
            <a:off x="971550" y="1125538"/>
            <a:ext cx="2160588" cy="1079500"/>
          </a:xfrm>
          <a:prstGeom prst="wedgeEllipseCallout">
            <a:avLst>
              <a:gd name="adj1" fmla="val 51102"/>
              <a:gd name="adj2" fmla="val 137060"/>
            </a:avLst>
          </a:prstGeom>
          <a:solidFill>
            <a:schemeClr val="accent1">
              <a:lumMod val="40000"/>
              <a:lumOff val="60000"/>
            </a:schemeClr>
          </a:solidFill>
          <a:ln w="9525">
            <a:solidFill>
              <a:schemeClr val="tx1"/>
            </a:solidFill>
            <a:miter lim="800000"/>
            <a:headEnd/>
            <a:tailEnd/>
          </a:ln>
          <a:effectLst/>
        </p:spPr>
        <p:txBody>
          <a:bodyPr/>
          <a:lstStyle/>
          <a:p>
            <a:pPr>
              <a:defRPr/>
            </a:pPr>
            <a:r>
              <a:rPr lang="de-DE">
                <a:effectLst/>
              </a:rPr>
              <a:t>Reifephase</a:t>
            </a:r>
          </a:p>
        </p:txBody>
      </p:sp>
      <p:sp>
        <p:nvSpPr>
          <p:cNvPr id="2" name="Foliennummernplatzhalter 1"/>
          <p:cNvSpPr>
            <a:spLocks noGrp="1"/>
          </p:cNvSpPr>
          <p:nvPr>
            <p:ph type="sldNum" sz="quarter" idx="12"/>
          </p:nvPr>
        </p:nvSpPr>
        <p:spPr/>
        <p:txBody>
          <a:bodyPr/>
          <a:lstStyle/>
          <a:p>
            <a:pPr>
              <a:defRPr/>
            </a:pPr>
            <a:fld id="{8FA41669-625D-4D62-BCF7-A077FF6F009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750" y="0"/>
            <a:ext cx="8229600" cy="908050"/>
          </a:xfrm>
        </p:spPr>
        <p:txBody>
          <a:bodyPr/>
          <a:lstStyle/>
          <a:p>
            <a:pPr eaLnBrk="1" hangingPunct="1"/>
            <a:r>
              <a:rPr lang="de-DE" smtClean="0"/>
              <a:t>BCG-Matrix und Lebenszyklus</a:t>
            </a:r>
          </a:p>
        </p:txBody>
      </p:sp>
      <p:sp>
        <p:nvSpPr>
          <p:cNvPr id="1760259"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91140" name="Object 4"/>
          <p:cNvGraphicFramePr>
            <a:graphicFrameLocks noChangeAspect="1"/>
          </p:cNvGraphicFramePr>
          <p:nvPr/>
        </p:nvGraphicFramePr>
        <p:xfrm>
          <a:off x="304800" y="1108075"/>
          <a:ext cx="8532813" cy="5678488"/>
        </p:xfrm>
        <a:graphic>
          <a:graphicData uri="http://schemas.openxmlformats.org/presentationml/2006/ole">
            <mc:AlternateContent xmlns:mc="http://schemas.openxmlformats.org/markup-compatibility/2006">
              <mc:Choice xmlns:v="urn:schemas-microsoft-com:vml" Requires="v">
                <p:oleObj spid="_x0000_s91183"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08075"/>
                        <a:ext cx="8532813" cy="56784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0261" name="AutoShape 5"/>
          <p:cNvSpPr>
            <a:spLocks noChangeArrowheads="1"/>
          </p:cNvSpPr>
          <p:nvPr/>
        </p:nvSpPr>
        <p:spPr bwMode="auto">
          <a:xfrm rot="21421582" flipH="1">
            <a:off x="827088" y="2492375"/>
            <a:ext cx="1944687" cy="3168650"/>
          </a:xfrm>
          <a:prstGeom prst="curvedLeftArrow">
            <a:avLst>
              <a:gd name="adj1" fmla="val 32588"/>
              <a:gd name="adj2" fmla="val 65176"/>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0263" name="AutoShape 7"/>
          <p:cNvSpPr>
            <a:spLocks noChangeArrowheads="1"/>
          </p:cNvSpPr>
          <p:nvPr/>
        </p:nvSpPr>
        <p:spPr bwMode="auto">
          <a:xfrm rot="5400000" flipH="1">
            <a:off x="4391819" y="224632"/>
            <a:ext cx="1584325" cy="3671887"/>
          </a:xfrm>
          <a:prstGeom prst="curvedLeftArrow">
            <a:avLst>
              <a:gd name="adj1" fmla="val 46353"/>
              <a:gd name="adj2" fmla="val 92705"/>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0264" name="AutoShape 8"/>
          <p:cNvSpPr>
            <a:spLocks noChangeArrowheads="1"/>
          </p:cNvSpPr>
          <p:nvPr/>
        </p:nvSpPr>
        <p:spPr bwMode="auto">
          <a:xfrm>
            <a:off x="6659563" y="1341438"/>
            <a:ext cx="2160587" cy="1079500"/>
          </a:xfrm>
          <a:prstGeom prst="wedgeEllipseCallout">
            <a:avLst>
              <a:gd name="adj1" fmla="val -42287"/>
              <a:gd name="adj2" fmla="val 118236"/>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Wachstums-phase</a:t>
            </a:r>
          </a:p>
        </p:txBody>
      </p:sp>
      <p:sp>
        <p:nvSpPr>
          <p:cNvPr id="1760266" name="AutoShape 10"/>
          <p:cNvSpPr>
            <a:spLocks noChangeArrowheads="1"/>
          </p:cNvSpPr>
          <p:nvPr/>
        </p:nvSpPr>
        <p:spPr bwMode="auto">
          <a:xfrm>
            <a:off x="2411413" y="3573463"/>
            <a:ext cx="2160587" cy="1079500"/>
          </a:xfrm>
          <a:prstGeom prst="wedgeEllipseCallout">
            <a:avLst>
              <a:gd name="adj1" fmla="val 2681"/>
              <a:gd name="adj2" fmla="val 132648"/>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Sättigungs-phase</a:t>
            </a:r>
          </a:p>
        </p:txBody>
      </p:sp>
      <p:sp>
        <p:nvSpPr>
          <p:cNvPr id="1760267" name="AutoShape 11"/>
          <p:cNvSpPr>
            <a:spLocks noChangeArrowheads="1"/>
          </p:cNvSpPr>
          <p:nvPr/>
        </p:nvSpPr>
        <p:spPr bwMode="auto">
          <a:xfrm>
            <a:off x="971550" y="1125538"/>
            <a:ext cx="2160588" cy="1079500"/>
          </a:xfrm>
          <a:prstGeom prst="wedgeEllipseCallout">
            <a:avLst>
              <a:gd name="adj1" fmla="val 51102"/>
              <a:gd name="adj2" fmla="val 137060"/>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Reifephase</a:t>
            </a:r>
          </a:p>
        </p:txBody>
      </p:sp>
      <p:sp>
        <p:nvSpPr>
          <p:cNvPr id="2" name="Foliennummernplatzhalter 1"/>
          <p:cNvSpPr>
            <a:spLocks noGrp="1"/>
          </p:cNvSpPr>
          <p:nvPr>
            <p:ph type="sldNum" sz="quarter" idx="12"/>
          </p:nvPr>
        </p:nvSpPr>
        <p:spPr/>
        <p:txBody>
          <a:bodyPr/>
          <a:lstStyle/>
          <a:p>
            <a:pPr>
              <a:defRPr/>
            </a:pPr>
            <a:fld id="{CD929708-E901-4250-9D1B-C70711651121}"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9750" y="0"/>
            <a:ext cx="8229600" cy="908050"/>
          </a:xfrm>
        </p:spPr>
        <p:txBody>
          <a:bodyPr/>
          <a:lstStyle/>
          <a:p>
            <a:pPr eaLnBrk="1" hangingPunct="1"/>
            <a:r>
              <a:rPr lang="de-DE" smtClean="0"/>
              <a:t>BCG-Matrix und Lebenszyklus</a:t>
            </a:r>
          </a:p>
        </p:txBody>
      </p:sp>
      <p:sp>
        <p:nvSpPr>
          <p:cNvPr id="1761283"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92164" name="Object 4"/>
          <p:cNvGraphicFramePr>
            <a:graphicFrameLocks noChangeAspect="1"/>
          </p:cNvGraphicFramePr>
          <p:nvPr/>
        </p:nvGraphicFramePr>
        <p:xfrm>
          <a:off x="304800" y="1233488"/>
          <a:ext cx="8532813" cy="5678487"/>
        </p:xfrm>
        <a:graphic>
          <a:graphicData uri="http://schemas.openxmlformats.org/presentationml/2006/ole">
            <mc:AlternateContent xmlns:mc="http://schemas.openxmlformats.org/markup-compatibility/2006">
              <mc:Choice xmlns:v="urn:schemas-microsoft-com:vml" Requires="v">
                <p:oleObj spid="_x0000_s92209"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33488"/>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285" name="AutoShape 5"/>
          <p:cNvSpPr>
            <a:spLocks noChangeArrowheads="1"/>
          </p:cNvSpPr>
          <p:nvPr/>
        </p:nvSpPr>
        <p:spPr bwMode="auto">
          <a:xfrm rot="21421582" flipH="1">
            <a:off x="827088" y="2492375"/>
            <a:ext cx="1944687" cy="3168650"/>
          </a:xfrm>
          <a:prstGeom prst="curvedLeftArrow">
            <a:avLst>
              <a:gd name="adj1" fmla="val 32588"/>
              <a:gd name="adj2" fmla="val 65176"/>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1287" name="AutoShape 7"/>
          <p:cNvSpPr>
            <a:spLocks noChangeArrowheads="1"/>
          </p:cNvSpPr>
          <p:nvPr/>
        </p:nvSpPr>
        <p:spPr bwMode="auto">
          <a:xfrm rot="5400000" flipH="1">
            <a:off x="4391819" y="224632"/>
            <a:ext cx="1584325" cy="3671887"/>
          </a:xfrm>
          <a:prstGeom prst="curvedLeftArrow">
            <a:avLst>
              <a:gd name="adj1" fmla="val 46353"/>
              <a:gd name="adj2" fmla="val 92705"/>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1288" name="AutoShape 8"/>
          <p:cNvSpPr>
            <a:spLocks noChangeArrowheads="1"/>
          </p:cNvSpPr>
          <p:nvPr/>
        </p:nvSpPr>
        <p:spPr bwMode="auto">
          <a:xfrm>
            <a:off x="6659563" y="1341438"/>
            <a:ext cx="2160587" cy="1079500"/>
          </a:xfrm>
          <a:prstGeom prst="wedgeEllipseCallout">
            <a:avLst>
              <a:gd name="adj1" fmla="val -42287"/>
              <a:gd name="adj2" fmla="val 118236"/>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Wachstums-phase</a:t>
            </a:r>
          </a:p>
        </p:txBody>
      </p:sp>
      <p:sp>
        <p:nvSpPr>
          <p:cNvPr id="1761289" name="AutoShape 9"/>
          <p:cNvSpPr>
            <a:spLocks noChangeArrowheads="1"/>
          </p:cNvSpPr>
          <p:nvPr/>
        </p:nvSpPr>
        <p:spPr bwMode="auto">
          <a:xfrm>
            <a:off x="5435600" y="3860800"/>
            <a:ext cx="2160588" cy="1079500"/>
          </a:xfrm>
          <a:prstGeom prst="wedgeEllipseCallout">
            <a:avLst>
              <a:gd name="adj1" fmla="val 17894"/>
              <a:gd name="adj2" fmla="val 90736"/>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Schrumpf-</a:t>
            </a:r>
            <a:r>
              <a:rPr lang="de-DE" dirty="0" err="1">
                <a:effectLst/>
              </a:rPr>
              <a:t>ungsphase</a:t>
            </a:r>
            <a:endParaRPr lang="de-DE" dirty="0">
              <a:effectLst/>
            </a:endParaRPr>
          </a:p>
        </p:txBody>
      </p:sp>
      <p:sp>
        <p:nvSpPr>
          <p:cNvPr id="1761290" name="AutoShape 10"/>
          <p:cNvSpPr>
            <a:spLocks noChangeArrowheads="1"/>
          </p:cNvSpPr>
          <p:nvPr/>
        </p:nvSpPr>
        <p:spPr bwMode="auto">
          <a:xfrm>
            <a:off x="2411413" y="3573463"/>
            <a:ext cx="2160587" cy="1079500"/>
          </a:xfrm>
          <a:prstGeom prst="wedgeEllipseCallout">
            <a:avLst>
              <a:gd name="adj1" fmla="val 2681"/>
              <a:gd name="adj2" fmla="val 132648"/>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Sättigungs-phase</a:t>
            </a:r>
          </a:p>
        </p:txBody>
      </p:sp>
      <p:sp>
        <p:nvSpPr>
          <p:cNvPr id="1761291" name="AutoShape 11"/>
          <p:cNvSpPr>
            <a:spLocks noChangeArrowheads="1"/>
          </p:cNvSpPr>
          <p:nvPr/>
        </p:nvSpPr>
        <p:spPr bwMode="auto">
          <a:xfrm>
            <a:off x="971550" y="1125538"/>
            <a:ext cx="2160588" cy="1079500"/>
          </a:xfrm>
          <a:prstGeom prst="wedgeEllipseCallout">
            <a:avLst>
              <a:gd name="adj1" fmla="val 51102"/>
              <a:gd name="adj2" fmla="val 137060"/>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Reifephase</a:t>
            </a:r>
          </a:p>
        </p:txBody>
      </p:sp>
      <p:sp>
        <p:nvSpPr>
          <p:cNvPr id="1761292" name="AutoShape 12"/>
          <p:cNvSpPr>
            <a:spLocks noChangeArrowheads="1"/>
          </p:cNvSpPr>
          <p:nvPr/>
        </p:nvSpPr>
        <p:spPr bwMode="auto">
          <a:xfrm rot="5400000" flipV="1">
            <a:off x="4837907" y="4315619"/>
            <a:ext cx="908050" cy="3887787"/>
          </a:xfrm>
          <a:prstGeom prst="curvedLeftArrow">
            <a:avLst>
              <a:gd name="adj1" fmla="val 85629"/>
              <a:gd name="adj2" fmla="val 171259"/>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2" name="Foliennummernplatzhalter 1"/>
          <p:cNvSpPr>
            <a:spLocks noGrp="1"/>
          </p:cNvSpPr>
          <p:nvPr>
            <p:ph type="sldNum" sz="quarter" idx="12"/>
          </p:nvPr>
        </p:nvSpPr>
        <p:spPr/>
        <p:txBody>
          <a:bodyPr/>
          <a:lstStyle/>
          <a:p>
            <a:pPr>
              <a:defRPr/>
            </a:pPr>
            <a:fld id="{25B0105D-E37C-4435-B796-F32456B161DF}"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8313" y="0"/>
            <a:ext cx="8229600" cy="1384300"/>
          </a:xfrm>
        </p:spPr>
        <p:txBody>
          <a:bodyPr/>
          <a:lstStyle/>
          <a:p>
            <a:pPr eaLnBrk="1" hangingPunct="1"/>
            <a:r>
              <a:rPr lang="de-DE" sz="4000" smtClean="0"/>
              <a:t>Produktlebenszyklus: verhinderte Reifung</a:t>
            </a:r>
          </a:p>
        </p:txBody>
      </p:sp>
      <p:graphicFrame>
        <p:nvGraphicFramePr>
          <p:cNvPr id="93187" name="Object 3"/>
          <p:cNvGraphicFramePr>
            <a:graphicFrameLocks noGrp="1" noChangeAspect="1"/>
          </p:cNvGraphicFramePr>
          <p:nvPr>
            <p:ph idx="1"/>
          </p:nvPr>
        </p:nvGraphicFramePr>
        <p:xfrm>
          <a:off x="2097088" y="1919288"/>
          <a:ext cx="4949825" cy="3889375"/>
        </p:xfrm>
        <a:graphic>
          <a:graphicData uri="http://schemas.openxmlformats.org/presentationml/2006/ole">
            <mc:AlternateContent xmlns:mc="http://schemas.openxmlformats.org/markup-compatibility/2006">
              <mc:Choice xmlns:v="urn:schemas-microsoft-com:vml" Requires="v">
                <p:oleObj spid="_x0000_s93225" name="Picture" r:id="rId3" imgW="4950360" imgH="3889440" progId="Word.Picture.8">
                  <p:embed/>
                </p:oleObj>
              </mc:Choice>
              <mc:Fallback>
                <p:oleObj name="Picture" r:id="rId3" imgW="4950360" imgH="3889440" progId="Word.Picture.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088" y="1919288"/>
                        <a:ext cx="4949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73E6C788-1BA5-4E48-864A-1006967760C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71500" y="214313"/>
            <a:ext cx="8229600" cy="908050"/>
          </a:xfrm>
        </p:spPr>
        <p:txBody>
          <a:bodyPr/>
          <a:lstStyle/>
          <a:p>
            <a:pPr eaLnBrk="1" hangingPunct="1"/>
            <a:r>
              <a:rPr lang="de-DE" sz="3600" smtClean="0"/>
              <a:t>Produktlebenszyklus: verhinderte Reifung</a:t>
            </a:r>
          </a:p>
        </p:txBody>
      </p:sp>
      <p:sp>
        <p:nvSpPr>
          <p:cNvPr id="1762307"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94212" name="Object 4"/>
          <p:cNvGraphicFramePr>
            <a:graphicFrameLocks noChangeAspect="1"/>
          </p:cNvGraphicFramePr>
          <p:nvPr/>
        </p:nvGraphicFramePr>
        <p:xfrm>
          <a:off x="285750" y="1225550"/>
          <a:ext cx="8464550" cy="5632450"/>
        </p:xfrm>
        <a:graphic>
          <a:graphicData uri="http://schemas.openxmlformats.org/presentationml/2006/ole">
            <mc:AlternateContent xmlns:mc="http://schemas.openxmlformats.org/markup-compatibility/2006">
              <mc:Choice xmlns:v="urn:schemas-microsoft-com:vml" Requires="v">
                <p:oleObj spid="_x0000_s94253"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225550"/>
                        <a:ext cx="8464550" cy="5632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2310" name="AutoShape 6"/>
          <p:cNvSpPr>
            <a:spLocks noChangeArrowheads="1"/>
          </p:cNvSpPr>
          <p:nvPr/>
        </p:nvSpPr>
        <p:spPr bwMode="auto">
          <a:xfrm rot="-178418">
            <a:off x="7308850" y="2852738"/>
            <a:ext cx="1584325" cy="3025775"/>
          </a:xfrm>
          <a:prstGeom prst="curvedLeftArrow">
            <a:avLst>
              <a:gd name="adj1" fmla="val 38196"/>
              <a:gd name="adj2" fmla="val 76393"/>
              <a:gd name="adj3" fmla="val 33333"/>
            </a:avLst>
          </a:prstGeom>
          <a:solidFill>
            <a:schemeClr val="accent1">
              <a:lumMod val="40000"/>
              <a:lumOff val="60000"/>
            </a:schemeClr>
          </a:solidFill>
          <a:ln w="9525">
            <a:solidFill>
              <a:schemeClr val="tx1"/>
            </a:solidFill>
            <a:miter lim="800000"/>
            <a:headEnd/>
            <a:tailEnd/>
          </a:ln>
          <a:effectLst/>
        </p:spPr>
        <p:txBody>
          <a:bodyPr wrap="none" anchor="ctr"/>
          <a:lstStyle/>
          <a:p>
            <a:pPr>
              <a:defRPr/>
            </a:pPr>
            <a:endParaRPr lang="de-DE"/>
          </a:p>
        </p:txBody>
      </p:sp>
      <p:sp>
        <p:nvSpPr>
          <p:cNvPr id="1762312" name="AutoShape 8"/>
          <p:cNvSpPr>
            <a:spLocks noChangeArrowheads="1"/>
          </p:cNvSpPr>
          <p:nvPr/>
        </p:nvSpPr>
        <p:spPr bwMode="auto">
          <a:xfrm>
            <a:off x="6659563" y="1341438"/>
            <a:ext cx="2160587" cy="1079500"/>
          </a:xfrm>
          <a:prstGeom prst="wedgeEllipseCallout">
            <a:avLst>
              <a:gd name="adj1" fmla="val -42287"/>
              <a:gd name="adj2" fmla="val 118236"/>
            </a:avLst>
          </a:prstGeom>
          <a:solidFill>
            <a:schemeClr val="accent1">
              <a:lumMod val="40000"/>
              <a:lumOff val="60000"/>
            </a:schemeClr>
          </a:solidFill>
          <a:ln w="9525">
            <a:solidFill>
              <a:schemeClr val="tx1"/>
            </a:solidFill>
            <a:miter lim="800000"/>
            <a:headEnd/>
            <a:tailEnd/>
          </a:ln>
          <a:effectLst/>
        </p:spPr>
        <p:txBody>
          <a:bodyPr/>
          <a:lstStyle/>
          <a:p>
            <a:pPr>
              <a:defRPr/>
            </a:pPr>
            <a:r>
              <a:rPr lang="de-DE">
                <a:effectLst/>
              </a:rPr>
              <a:t>Wachstums-phase</a:t>
            </a:r>
          </a:p>
        </p:txBody>
      </p:sp>
      <p:sp>
        <p:nvSpPr>
          <p:cNvPr id="1762313" name="AutoShape 9"/>
          <p:cNvSpPr>
            <a:spLocks noChangeArrowheads="1"/>
          </p:cNvSpPr>
          <p:nvPr/>
        </p:nvSpPr>
        <p:spPr bwMode="auto">
          <a:xfrm>
            <a:off x="5435600" y="3860800"/>
            <a:ext cx="2160588" cy="1079500"/>
          </a:xfrm>
          <a:prstGeom prst="wedgeEllipseCallout">
            <a:avLst>
              <a:gd name="adj1" fmla="val 17894"/>
              <a:gd name="adj2" fmla="val 90736"/>
            </a:avLst>
          </a:prstGeom>
          <a:solidFill>
            <a:schemeClr val="accent1">
              <a:lumMod val="40000"/>
              <a:lumOff val="60000"/>
            </a:schemeClr>
          </a:solidFill>
          <a:ln w="9525">
            <a:solidFill>
              <a:schemeClr val="tx1"/>
            </a:solidFill>
            <a:miter lim="800000"/>
            <a:headEnd/>
            <a:tailEnd/>
          </a:ln>
          <a:effectLst/>
        </p:spPr>
        <p:txBody>
          <a:bodyPr/>
          <a:lstStyle/>
          <a:p>
            <a:pPr>
              <a:defRPr/>
            </a:pPr>
            <a:r>
              <a:rPr lang="de-DE" dirty="0">
                <a:effectLst/>
              </a:rPr>
              <a:t>Schrumpf-</a:t>
            </a:r>
            <a:r>
              <a:rPr lang="de-DE" dirty="0" err="1">
                <a:effectLst/>
              </a:rPr>
              <a:t>ungsphase</a:t>
            </a:r>
            <a:endParaRPr lang="de-DE" dirty="0">
              <a:effectLst/>
            </a:endParaRPr>
          </a:p>
        </p:txBody>
      </p:sp>
      <p:sp>
        <p:nvSpPr>
          <p:cNvPr id="2" name="Foliennummernplatzhalter 1"/>
          <p:cNvSpPr>
            <a:spLocks noGrp="1"/>
          </p:cNvSpPr>
          <p:nvPr>
            <p:ph type="sldNum" sz="quarter" idx="12"/>
          </p:nvPr>
        </p:nvSpPr>
        <p:spPr/>
        <p:txBody>
          <a:bodyPr/>
          <a:lstStyle/>
          <a:p>
            <a:pPr>
              <a:defRPr/>
            </a:pPr>
            <a:fld id="{F401DE39-E317-4356-A249-6B8A4C90F59F}"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11188" y="0"/>
            <a:ext cx="8229600" cy="1168400"/>
          </a:xfrm>
        </p:spPr>
        <p:txBody>
          <a:bodyPr/>
          <a:lstStyle/>
          <a:p>
            <a:pPr eaLnBrk="1" hangingPunct="1"/>
            <a:r>
              <a:rPr lang="de-DE" sz="4000" smtClean="0"/>
              <a:t>BCG-Matrix der Diakonie Neuendettelsau</a:t>
            </a:r>
          </a:p>
        </p:txBody>
      </p:sp>
      <p:sp>
        <p:nvSpPr>
          <p:cNvPr id="1632259" name="Rectangle 3"/>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95236" name="Object 4"/>
          <p:cNvGraphicFramePr>
            <a:graphicFrameLocks noChangeAspect="1"/>
          </p:cNvGraphicFramePr>
          <p:nvPr/>
        </p:nvGraphicFramePr>
        <p:xfrm>
          <a:off x="250825" y="1179513"/>
          <a:ext cx="8532813" cy="5678487"/>
        </p:xfrm>
        <a:graphic>
          <a:graphicData uri="http://schemas.openxmlformats.org/presentationml/2006/ole">
            <mc:AlternateContent xmlns:mc="http://schemas.openxmlformats.org/markup-compatibility/2006">
              <mc:Choice xmlns:v="urn:schemas-microsoft-com:vml" Requires="v">
                <p:oleObj spid="_x0000_s95278" name="Microsoft-Zeichnung" r:id="rId3" imgW="6413500" imgH="4237038" progId="MSDraw">
                  <p:embed/>
                </p:oleObj>
              </mc:Choice>
              <mc:Fallback>
                <p:oleObj name="Microsoft-Zeichnung" r:id="rId3" imgW="6413500" imgH="4237038" progId="MSDraw">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79513"/>
                        <a:ext cx="8532813" cy="5678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2261" name="Text Box 5"/>
          <p:cNvSpPr txBox="1">
            <a:spLocks noChangeArrowheads="1"/>
          </p:cNvSpPr>
          <p:nvPr/>
        </p:nvSpPr>
        <p:spPr bwMode="auto">
          <a:xfrm>
            <a:off x="2627313" y="1844675"/>
            <a:ext cx="2254250" cy="1006475"/>
          </a:xfrm>
          <a:prstGeom prst="rect">
            <a:avLst/>
          </a:prstGeom>
          <a:solidFill>
            <a:schemeClr val="accent1">
              <a:lumMod val="40000"/>
              <a:lumOff val="60000"/>
            </a:schemeClr>
          </a:solidFill>
          <a:ln w="9525">
            <a:noFill/>
            <a:miter lim="800000"/>
            <a:headEnd/>
            <a:tailEnd/>
          </a:ln>
          <a:effectLst/>
        </p:spPr>
        <p:txBody>
          <a:bodyPr wrap="none">
            <a:spAutoFit/>
          </a:bodyPr>
          <a:lstStyle/>
          <a:p>
            <a:pPr>
              <a:defRPr/>
            </a:pPr>
            <a:r>
              <a:rPr lang="de-DE" dirty="0">
                <a:effectLst/>
              </a:rPr>
              <a:t>Betreutes Wohnen</a:t>
            </a:r>
          </a:p>
          <a:p>
            <a:pPr>
              <a:defRPr/>
            </a:pPr>
            <a:r>
              <a:rPr lang="de-DE" dirty="0">
                <a:effectLst/>
              </a:rPr>
              <a:t>Ambulante </a:t>
            </a:r>
          </a:p>
          <a:p>
            <a:pPr>
              <a:defRPr/>
            </a:pPr>
            <a:r>
              <a:rPr lang="de-DE" dirty="0">
                <a:effectLst/>
              </a:rPr>
              <a:t>Psychiatrie</a:t>
            </a:r>
          </a:p>
        </p:txBody>
      </p:sp>
      <p:sp>
        <p:nvSpPr>
          <p:cNvPr id="1632262" name="Text Box 6"/>
          <p:cNvSpPr txBox="1">
            <a:spLocks noChangeArrowheads="1"/>
          </p:cNvSpPr>
          <p:nvPr/>
        </p:nvSpPr>
        <p:spPr bwMode="auto">
          <a:xfrm>
            <a:off x="5829300" y="1557338"/>
            <a:ext cx="2198688" cy="1006475"/>
          </a:xfrm>
          <a:prstGeom prst="rect">
            <a:avLst/>
          </a:prstGeom>
          <a:solidFill>
            <a:schemeClr val="accent1">
              <a:lumMod val="40000"/>
              <a:lumOff val="60000"/>
            </a:schemeClr>
          </a:solidFill>
          <a:ln w="9525">
            <a:noFill/>
            <a:miter lim="800000"/>
            <a:headEnd/>
            <a:tailEnd/>
          </a:ln>
          <a:effectLst/>
        </p:spPr>
        <p:txBody>
          <a:bodyPr wrap="none">
            <a:spAutoFit/>
          </a:bodyPr>
          <a:lstStyle/>
          <a:p>
            <a:pPr>
              <a:defRPr/>
            </a:pPr>
            <a:r>
              <a:rPr lang="de-DE" dirty="0">
                <a:effectLst/>
              </a:rPr>
              <a:t>Alzheimerzentrum</a:t>
            </a:r>
          </a:p>
          <a:p>
            <a:pPr>
              <a:defRPr/>
            </a:pPr>
            <a:r>
              <a:rPr lang="de-DE" dirty="0">
                <a:effectLst/>
              </a:rPr>
              <a:t>Pflegeschule in</a:t>
            </a:r>
          </a:p>
          <a:p>
            <a:pPr>
              <a:defRPr/>
            </a:pPr>
            <a:r>
              <a:rPr lang="de-DE" dirty="0">
                <a:effectLst/>
              </a:rPr>
              <a:t>Rumänien</a:t>
            </a:r>
          </a:p>
        </p:txBody>
      </p:sp>
      <p:sp>
        <p:nvSpPr>
          <p:cNvPr id="1632263" name="Text Box 7"/>
          <p:cNvSpPr txBox="1">
            <a:spLocks noChangeArrowheads="1"/>
          </p:cNvSpPr>
          <p:nvPr/>
        </p:nvSpPr>
        <p:spPr bwMode="auto">
          <a:xfrm>
            <a:off x="2901950" y="4149725"/>
            <a:ext cx="2006600" cy="701675"/>
          </a:xfrm>
          <a:prstGeom prst="rect">
            <a:avLst/>
          </a:prstGeom>
          <a:solidFill>
            <a:schemeClr val="accent1">
              <a:lumMod val="40000"/>
              <a:lumOff val="60000"/>
            </a:schemeClr>
          </a:solidFill>
          <a:ln w="9525">
            <a:noFill/>
            <a:miter lim="800000"/>
            <a:headEnd/>
            <a:tailEnd/>
          </a:ln>
          <a:effectLst/>
        </p:spPr>
        <p:txBody>
          <a:bodyPr wrap="none">
            <a:spAutoFit/>
          </a:bodyPr>
          <a:lstStyle/>
          <a:p>
            <a:pPr>
              <a:defRPr/>
            </a:pPr>
            <a:r>
              <a:rPr lang="de-DE" dirty="0">
                <a:effectLst/>
              </a:rPr>
              <a:t>Behindertenhilfe</a:t>
            </a:r>
          </a:p>
          <a:p>
            <a:pPr>
              <a:defRPr/>
            </a:pPr>
            <a:r>
              <a:rPr lang="de-DE" dirty="0">
                <a:effectLst/>
              </a:rPr>
              <a:t>Altenheim</a:t>
            </a:r>
          </a:p>
        </p:txBody>
      </p:sp>
      <p:sp>
        <p:nvSpPr>
          <p:cNvPr id="1632264" name="Text Box 8"/>
          <p:cNvSpPr txBox="1">
            <a:spLocks noChangeArrowheads="1"/>
          </p:cNvSpPr>
          <p:nvPr/>
        </p:nvSpPr>
        <p:spPr bwMode="auto">
          <a:xfrm>
            <a:off x="5853113" y="4149725"/>
            <a:ext cx="2147887" cy="1006475"/>
          </a:xfrm>
          <a:prstGeom prst="rect">
            <a:avLst/>
          </a:prstGeom>
          <a:solidFill>
            <a:schemeClr val="accent1">
              <a:lumMod val="40000"/>
              <a:lumOff val="60000"/>
            </a:schemeClr>
          </a:solidFill>
          <a:ln w="9525">
            <a:noFill/>
            <a:miter lim="800000"/>
            <a:headEnd/>
            <a:tailEnd/>
          </a:ln>
          <a:effectLst/>
        </p:spPr>
        <p:txBody>
          <a:bodyPr wrap="none">
            <a:spAutoFit/>
          </a:bodyPr>
          <a:lstStyle/>
          <a:p>
            <a:pPr>
              <a:defRPr/>
            </a:pPr>
            <a:r>
              <a:rPr lang="de-DE" dirty="0">
                <a:effectLst/>
              </a:rPr>
              <a:t>Ambulante Pflege</a:t>
            </a:r>
          </a:p>
          <a:p>
            <a:pPr>
              <a:defRPr/>
            </a:pPr>
            <a:r>
              <a:rPr lang="de-DE" dirty="0">
                <a:effectLst/>
              </a:rPr>
              <a:t>Akutkrankenhaus</a:t>
            </a:r>
          </a:p>
          <a:p>
            <a:pPr>
              <a:defRPr/>
            </a:pPr>
            <a:r>
              <a:rPr lang="de-DE" dirty="0">
                <a:effectLst/>
              </a:rPr>
              <a:t>Bäckerei</a:t>
            </a:r>
          </a:p>
        </p:txBody>
      </p:sp>
      <p:sp>
        <p:nvSpPr>
          <p:cNvPr id="2" name="Foliennummernplatzhalter 1"/>
          <p:cNvSpPr>
            <a:spLocks noGrp="1"/>
          </p:cNvSpPr>
          <p:nvPr>
            <p:ph type="sldNum" sz="quarter" idx="12"/>
          </p:nvPr>
        </p:nvSpPr>
        <p:spPr/>
        <p:txBody>
          <a:bodyPr/>
          <a:lstStyle/>
          <a:p>
            <a:pPr>
              <a:defRPr/>
            </a:pPr>
            <a:fld id="{8DBD2CCA-665F-485E-A891-81727BE0EF41}"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de-DE" sz="4000" smtClean="0"/>
              <a:t>BCG-Matrix im Gesundheitswesen</a:t>
            </a:r>
          </a:p>
        </p:txBody>
      </p:sp>
      <p:sp>
        <p:nvSpPr>
          <p:cNvPr id="96259" name="Rectangle 3"/>
          <p:cNvSpPr>
            <a:spLocks noGrp="1" noChangeArrowheads="1"/>
          </p:cNvSpPr>
          <p:nvPr>
            <p:ph idx="1"/>
          </p:nvPr>
        </p:nvSpPr>
        <p:spPr>
          <a:xfrm>
            <a:off x="457200" y="1905000"/>
            <a:ext cx="8229600" cy="4692650"/>
          </a:xfrm>
        </p:spPr>
        <p:txBody>
          <a:bodyPr/>
          <a:lstStyle/>
          <a:p>
            <a:pPr eaLnBrk="1" hangingPunct="1">
              <a:lnSpc>
                <a:spcPct val="80000"/>
              </a:lnSpc>
            </a:pPr>
            <a:r>
              <a:rPr lang="de-DE" sz="2800" smtClean="0"/>
              <a:t>Bislang erfolgt keine systematische Produktpolitik</a:t>
            </a:r>
          </a:p>
          <a:p>
            <a:pPr lvl="1" eaLnBrk="1" hangingPunct="1">
              <a:lnSpc>
                <a:spcPct val="80000"/>
              </a:lnSpc>
            </a:pPr>
            <a:r>
              <a:rPr lang="de-DE" sz="2400" smtClean="0"/>
              <a:t>Als Produkt wird die Vorgabe des Versorgungsauftrages definiert</a:t>
            </a:r>
          </a:p>
          <a:p>
            <a:pPr lvl="1" eaLnBrk="1" hangingPunct="1">
              <a:lnSpc>
                <a:spcPct val="80000"/>
              </a:lnSpc>
            </a:pPr>
            <a:r>
              <a:rPr lang="de-DE" sz="2400" smtClean="0"/>
              <a:t>Innovationen werden nicht systematisch gesucht oder implementiert</a:t>
            </a:r>
          </a:p>
          <a:p>
            <a:pPr lvl="1" eaLnBrk="1" hangingPunct="1">
              <a:lnSpc>
                <a:spcPct val="80000"/>
              </a:lnSpc>
            </a:pPr>
            <a:r>
              <a:rPr lang="de-DE" sz="2400" smtClean="0"/>
              <a:t>Probleme („arme Hunde“) werden aus ideologischen Gründen oftmals weitergeführt</a:t>
            </a:r>
          </a:p>
          <a:p>
            <a:pPr lvl="2" eaLnBrk="1" hangingPunct="1">
              <a:lnSpc>
                <a:spcPct val="80000"/>
              </a:lnSpc>
            </a:pPr>
            <a:r>
              <a:rPr lang="de-DE" sz="2000" smtClean="0"/>
              <a:t>ohne Konkurrenz: kein Problem, solange Gesamt-Cash-Flow ausreicht</a:t>
            </a:r>
          </a:p>
          <a:p>
            <a:pPr lvl="2" eaLnBrk="1" hangingPunct="1">
              <a:lnSpc>
                <a:spcPct val="80000"/>
              </a:lnSpc>
            </a:pPr>
            <a:r>
              <a:rPr lang="de-DE" sz="2000" smtClean="0"/>
              <a:t>mit Konkurrenz: Kreuz-Subvention von Problemen durch Cash-Cows funktioniert nicht, da Anbieter tendenziell zu marginalen Anbietern werden (d.h. Konkurrenz die Gewinnaussichten reduziert)</a:t>
            </a:r>
          </a:p>
        </p:txBody>
      </p:sp>
      <p:sp>
        <p:nvSpPr>
          <p:cNvPr id="2" name="Foliennummernplatzhalter 1"/>
          <p:cNvSpPr>
            <a:spLocks noGrp="1"/>
          </p:cNvSpPr>
          <p:nvPr>
            <p:ph type="sldNum" sz="quarter" idx="12"/>
          </p:nvPr>
        </p:nvSpPr>
        <p:spPr/>
        <p:txBody>
          <a:bodyPr/>
          <a:lstStyle/>
          <a:p>
            <a:pPr>
              <a:defRPr/>
            </a:pPr>
            <a:fld id="{0E7E8FD7-269A-44C8-AFCA-02A14B1599B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de-DE" smtClean="0"/>
          </a:p>
        </p:txBody>
      </p:sp>
      <p:sp>
        <p:nvSpPr>
          <p:cNvPr id="61443" name="Rectangle 3"/>
          <p:cNvSpPr>
            <a:spLocks noGrp="1" noChangeArrowheads="1"/>
          </p:cNvSpPr>
          <p:nvPr>
            <p:ph idx="1"/>
          </p:nvPr>
        </p:nvSpPr>
        <p:spPr/>
        <p:txBody>
          <a:bodyPr/>
          <a:lstStyle/>
          <a:p>
            <a:pPr eaLnBrk="1" hangingPunct="1"/>
            <a:endParaRPr lang="de-DE" smtClean="0"/>
          </a:p>
        </p:txBody>
      </p:sp>
      <p:sp>
        <p:nvSpPr>
          <p:cNvPr id="1781765" name="Rectangle 5"/>
          <p:cNvSpPr>
            <a:spLocks noChangeArrowheads="1"/>
          </p:cNvSpPr>
          <p:nvPr/>
        </p:nvSpPr>
        <p:spPr bwMode="auto">
          <a:xfrm>
            <a:off x="0" y="1704975"/>
            <a:ext cx="9144000" cy="0"/>
          </a:xfrm>
          <a:prstGeom prst="rect">
            <a:avLst/>
          </a:prstGeom>
          <a:noFill/>
          <a:ln w="9525">
            <a:noFill/>
            <a:miter lim="800000"/>
            <a:headEnd/>
            <a:tailEnd/>
          </a:ln>
          <a:effectLst/>
        </p:spPr>
        <p:txBody>
          <a:bodyPr wrap="none" anchor="ctr">
            <a:spAutoFit/>
          </a:bodyPr>
          <a:lstStyle/>
          <a:p>
            <a:pPr>
              <a:defRPr/>
            </a:pPr>
            <a:endParaRPr lang="de-DE"/>
          </a:p>
        </p:txBody>
      </p:sp>
      <p:graphicFrame>
        <p:nvGraphicFramePr>
          <p:cNvPr id="61445" name="Object 4"/>
          <p:cNvGraphicFramePr>
            <a:graphicFrameLocks noChangeAspect="1"/>
          </p:cNvGraphicFramePr>
          <p:nvPr/>
        </p:nvGraphicFramePr>
        <p:xfrm>
          <a:off x="0" y="214313"/>
          <a:ext cx="9144000" cy="6416675"/>
        </p:xfrm>
        <a:graphic>
          <a:graphicData uri="http://schemas.openxmlformats.org/presentationml/2006/ole">
            <mc:AlternateContent xmlns:mc="http://schemas.openxmlformats.org/markup-compatibility/2006">
              <mc:Choice xmlns:v="urn:schemas-microsoft-com:vml" Requires="v">
                <p:oleObj spid="_x0000_s61483" name="Picture" r:id="rId3" imgW="10205156" imgH="7157156" progId="Word.Picture.8">
                  <p:embed/>
                </p:oleObj>
              </mc:Choice>
              <mc:Fallback>
                <p:oleObj name="Picture" r:id="rId3" imgW="10205156" imgH="715715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9144000" cy="6416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480D2F81-7B7E-4C19-A19D-D7D443B158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de-DE" sz="4000" smtClean="0"/>
              <a:t>1.1.2.1.4 Wahlleistungsangebote</a:t>
            </a:r>
          </a:p>
        </p:txBody>
      </p:sp>
      <p:sp>
        <p:nvSpPr>
          <p:cNvPr id="112643" name="Rectangle 3"/>
          <p:cNvSpPr>
            <a:spLocks noGrp="1" noChangeArrowheads="1"/>
          </p:cNvSpPr>
          <p:nvPr>
            <p:ph idx="1"/>
          </p:nvPr>
        </p:nvSpPr>
        <p:spPr/>
        <p:txBody>
          <a:bodyPr/>
          <a:lstStyle/>
          <a:p>
            <a:pPr eaLnBrk="1" hangingPunct="1"/>
            <a:r>
              <a:rPr lang="de-DE" sz="2800" smtClean="0"/>
              <a:t>Ziel: Nutzenmaximale Zusammenstellung von Dienstleistungseigenschaften</a:t>
            </a:r>
          </a:p>
          <a:p>
            <a:pPr eaLnBrk="1" hangingPunct="1"/>
            <a:r>
              <a:rPr lang="de-DE" sz="2800" smtClean="0"/>
              <a:t>Vorgehen:</a:t>
            </a:r>
          </a:p>
          <a:p>
            <a:pPr lvl="1" eaLnBrk="1" hangingPunct="1"/>
            <a:r>
              <a:rPr lang="de-DE" sz="2400" smtClean="0"/>
              <a:t>Erfahrungswerte</a:t>
            </a:r>
          </a:p>
          <a:p>
            <a:pPr lvl="1" eaLnBrk="1" hangingPunct="1"/>
            <a:r>
              <a:rPr lang="de-DE" sz="2400" smtClean="0"/>
              <a:t>Marktforschung</a:t>
            </a:r>
          </a:p>
          <a:p>
            <a:pPr lvl="2" eaLnBrk="1" hangingPunct="1"/>
            <a:r>
              <a:rPr lang="de-DE" sz="2000" smtClean="0"/>
              <a:t>Ziel: Entwicklung einer Preis-Absatz-Funktion</a:t>
            </a:r>
          </a:p>
          <a:p>
            <a:pPr lvl="2" eaLnBrk="1" hangingPunct="1"/>
            <a:r>
              <a:rPr lang="de-DE" sz="2000" smtClean="0"/>
              <a:t>Vorgehen:</a:t>
            </a:r>
          </a:p>
          <a:p>
            <a:pPr lvl="3" eaLnBrk="1" hangingPunct="1"/>
            <a:r>
              <a:rPr lang="de-DE" sz="1800" smtClean="0"/>
              <a:t>Direkte Befragung des Nutzens: in der Regel inkonsistent</a:t>
            </a:r>
          </a:p>
          <a:p>
            <a:pPr lvl="3" eaLnBrk="1" hangingPunct="1"/>
            <a:r>
              <a:rPr lang="de-DE" sz="1800" smtClean="0"/>
              <a:t>Indirekte Befragung durch Vergleich</a:t>
            </a:r>
          </a:p>
          <a:p>
            <a:pPr lvl="4" eaLnBrk="1" hangingPunct="1">
              <a:buFont typeface="Arial" charset="0"/>
              <a:buChar char="•"/>
            </a:pPr>
            <a:r>
              <a:rPr lang="de-DE" sz="1800" smtClean="0"/>
              <a:t>z. B. </a:t>
            </a:r>
            <a:r>
              <a:rPr lang="en-US" sz="1800" smtClean="0"/>
              <a:t>Analytic Hierarchy Process, Conjoint Analysis</a:t>
            </a:r>
          </a:p>
        </p:txBody>
      </p:sp>
      <p:sp>
        <p:nvSpPr>
          <p:cNvPr id="2" name="Foliennummernplatzhalter 1"/>
          <p:cNvSpPr>
            <a:spLocks noGrp="1"/>
          </p:cNvSpPr>
          <p:nvPr>
            <p:ph type="sldNum" sz="quarter" idx="12"/>
          </p:nvPr>
        </p:nvSpPr>
        <p:spPr/>
        <p:txBody>
          <a:bodyPr/>
          <a:lstStyle/>
          <a:p>
            <a:pPr>
              <a:defRPr/>
            </a:pPr>
            <a:fld id="{1469B24F-3798-4F09-A49F-FF74E47C101C}"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smtClean="0"/>
              <a:t>Gliederung</a:t>
            </a:r>
          </a:p>
        </p:txBody>
      </p:sp>
      <p:sp>
        <p:nvSpPr>
          <p:cNvPr id="18435" name="Rectangle 3"/>
          <p:cNvSpPr>
            <a:spLocks noGrp="1" noChangeArrowheads="1"/>
          </p:cNvSpPr>
          <p:nvPr>
            <p:ph idx="1"/>
          </p:nvPr>
        </p:nvSpPr>
        <p:spPr>
          <a:xfrm>
            <a:off x="250825" y="1628775"/>
            <a:ext cx="8686800" cy="4953000"/>
          </a:xfrm>
        </p:spPr>
        <p:txBody>
          <a:bodyPr/>
          <a:lstStyle/>
          <a:p>
            <a:pPr eaLnBrk="1" hangingPunct="1">
              <a:lnSpc>
                <a:spcPct val="90000"/>
              </a:lnSpc>
              <a:buFontTx/>
              <a:buNone/>
            </a:pPr>
            <a:r>
              <a:rPr lang="de-DE" sz="2800" dirty="0" smtClean="0">
                <a:solidFill>
                  <a:srgbClr val="FF0000"/>
                </a:solidFill>
              </a:rPr>
              <a:t>1 Outputfaktoren</a:t>
            </a:r>
          </a:p>
          <a:p>
            <a:pPr lvl="1" eaLnBrk="1" hangingPunct="1">
              <a:lnSpc>
                <a:spcPct val="90000"/>
              </a:lnSpc>
              <a:buFont typeface="Tahoma" pitchFamily="34" charset="0"/>
              <a:buNone/>
            </a:pPr>
            <a:r>
              <a:rPr lang="de-DE" dirty="0" smtClean="0">
                <a:solidFill>
                  <a:srgbClr val="FF0000"/>
                </a:solidFill>
              </a:rPr>
              <a:t>1.1 Marketing im Gesundheitswesen</a:t>
            </a:r>
          </a:p>
          <a:p>
            <a:pPr lvl="1" eaLnBrk="1" hangingPunct="1">
              <a:lnSpc>
                <a:spcPct val="90000"/>
              </a:lnSpc>
              <a:buFont typeface="Tahoma" pitchFamily="34" charset="0"/>
              <a:buNone/>
            </a:pPr>
            <a:r>
              <a:rPr lang="de-DE" sz="2400" dirty="0" smtClean="0"/>
              <a:t>	1.1.1 Grundlagen</a:t>
            </a:r>
          </a:p>
          <a:p>
            <a:pPr lvl="1" eaLnBrk="1" hangingPunct="1">
              <a:lnSpc>
                <a:spcPct val="90000"/>
              </a:lnSpc>
              <a:buFont typeface="Tahoma" pitchFamily="34" charset="0"/>
              <a:buNone/>
            </a:pPr>
            <a:r>
              <a:rPr lang="de-DE" sz="2400" dirty="0" smtClean="0"/>
              <a:t>	1.1.1.1 Bedürfnisse </a:t>
            </a:r>
          </a:p>
          <a:p>
            <a:pPr lvl="1" eaLnBrk="1" hangingPunct="1">
              <a:lnSpc>
                <a:spcPct val="90000"/>
              </a:lnSpc>
              <a:buFont typeface="Tahoma" pitchFamily="34" charset="0"/>
              <a:buNone/>
            </a:pPr>
            <a:r>
              <a:rPr lang="de-DE" sz="2400" dirty="0" smtClean="0"/>
              <a:t>	1.1.1.2 Entwicklung des Marketing</a:t>
            </a:r>
          </a:p>
          <a:p>
            <a:pPr lvl="1" eaLnBrk="1" hangingPunct="1">
              <a:lnSpc>
                <a:spcPct val="90000"/>
              </a:lnSpc>
              <a:buFont typeface="Tahoma" pitchFamily="34" charset="0"/>
              <a:buNone/>
            </a:pPr>
            <a:r>
              <a:rPr lang="de-DE" sz="2400" dirty="0" smtClean="0"/>
              <a:t>	1.1.1.3 Konzeptioneller Ansatz</a:t>
            </a:r>
          </a:p>
          <a:p>
            <a:pPr lvl="1" eaLnBrk="1" hangingPunct="1">
              <a:lnSpc>
                <a:spcPct val="90000"/>
              </a:lnSpc>
              <a:buFont typeface="Tahoma" pitchFamily="34" charset="0"/>
              <a:buNone/>
            </a:pPr>
            <a:r>
              <a:rPr lang="de-DE" sz="2400" dirty="0" smtClean="0"/>
              <a:t>	</a:t>
            </a:r>
            <a:r>
              <a:rPr lang="de-DE" sz="2400" dirty="0" smtClean="0">
                <a:solidFill>
                  <a:srgbClr val="FF0000"/>
                </a:solidFill>
              </a:rPr>
              <a:t>1.1.2 Marketing-Mix</a:t>
            </a:r>
          </a:p>
          <a:p>
            <a:pPr lvl="1" eaLnBrk="1" hangingPunct="1">
              <a:lnSpc>
                <a:spcPct val="90000"/>
              </a:lnSpc>
              <a:buFont typeface="Tahoma" pitchFamily="34" charset="0"/>
              <a:buNone/>
            </a:pPr>
            <a:r>
              <a:rPr lang="de-DE" sz="2400" dirty="0" smtClean="0">
                <a:solidFill>
                  <a:srgbClr val="FF0000"/>
                </a:solidFill>
              </a:rPr>
              <a:t>		1.1.2.1 Produktpolitik</a:t>
            </a:r>
          </a:p>
          <a:p>
            <a:pPr lvl="1" eaLnBrk="1" hangingPunct="1">
              <a:lnSpc>
                <a:spcPct val="90000"/>
              </a:lnSpc>
              <a:buFont typeface="Tahoma" pitchFamily="34" charset="0"/>
              <a:buNone/>
            </a:pPr>
            <a:r>
              <a:rPr lang="de-DE" sz="2400" dirty="0" smtClean="0"/>
              <a:t>		1.1.2.2 Preispolitik</a:t>
            </a:r>
          </a:p>
          <a:p>
            <a:pPr lvl="1" eaLnBrk="1" hangingPunct="1">
              <a:lnSpc>
                <a:spcPct val="90000"/>
              </a:lnSpc>
              <a:buFont typeface="Tahoma" pitchFamily="34" charset="0"/>
              <a:buNone/>
            </a:pPr>
            <a:r>
              <a:rPr lang="de-DE" sz="2400" dirty="0" smtClean="0"/>
              <a:t>		1.1.2.3 Kommunikationspolitik</a:t>
            </a:r>
          </a:p>
          <a:p>
            <a:pPr lvl="1" eaLnBrk="1" hangingPunct="1">
              <a:lnSpc>
                <a:spcPct val="90000"/>
              </a:lnSpc>
              <a:buFont typeface="Tahoma" pitchFamily="34" charset="0"/>
              <a:buNone/>
            </a:pPr>
            <a:r>
              <a:rPr lang="de-DE" sz="2400" dirty="0" smtClean="0"/>
              <a:t>		1.1.2.4 Distributionspolitik</a:t>
            </a:r>
          </a:p>
        </p:txBody>
      </p:sp>
      <p:sp>
        <p:nvSpPr>
          <p:cNvPr id="2" name="Foliennummernplatzhalter 1"/>
          <p:cNvSpPr>
            <a:spLocks noGrp="1"/>
          </p:cNvSpPr>
          <p:nvPr>
            <p:ph type="sldNum" sz="quarter" idx="12"/>
          </p:nvPr>
        </p:nvSpPr>
        <p:spPr/>
        <p:txBody>
          <a:bodyPr/>
          <a:lstStyle/>
          <a:p>
            <a:pPr>
              <a:defRPr/>
            </a:pPr>
            <a:fld id="{8E997432-4C39-4FDF-9440-7F667EEA3C61}" type="slidenum">
              <a:rPr lang="en-US" smtClean="0"/>
              <a:pPr>
                <a:defRPr/>
              </a:pPr>
              <a:t>41</a:t>
            </a:fld>
            <a:endParaRPr lang="en-US"/>
          </a:p>
        </p:txBody>
      </p:sp>
    </p:spTree>
    <p:extLst>
      <p:ext uri="{BB962C8B-B14F-4D97-AF65-F5344CB8AC3E}">
        <p14:creationId xmlns:p14="http://schemas.microsoft.com/office/powerpoint/2010/main" val="125071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de-DE" sz="4000" smtClean="0"/>
              <a:t>1.1.2.1 Produktpolitik</a:t>
            </a:r>
            <a:br>
              <a:rPr lang="de-DE" sz="4000" smtClean="0"/>
            </a:br>
            <a:r>
              <a:rPr lang="de-DE" sz="4000" smtClean="0"/>
              <a:t>1.1.2.1.1 Grundlagen</a:t>
            </a:r>
          </a:p>
        </p:txBody>
      </p:sp>
      <p:sp>
        <p:nvSpPr>
          <p:cNvPr id="62467" name="Rectangle 3"/>
          <p:cNvSpPr>
            <a:spLocks noGrp="1" noChangeArrowheads="1"/>
          </p:cNvSpPr>
          <p:nvPr>
            <p:ph idx="1"/>
          </p:nvPr>
        </p:nvSpPr>
        <p:spPr>
          <a:xfrm>
            <a:off x="468313" y="1773238"/>
            <a:ext cx="8229600" cy="4525962"/>
          </a:xfrm>
        </p:spPr>
        <p:txBody>
          <a:bodyPr/>
          <a:lstStyle/>
          <a:p>
            <a:pPr eaLnBrk="1" hangingPunct="1">
              <a:lnSpc>
                <a:spcPct val="80000"/>
              </a:lnSpc>
            </a:pPr>
            <a:r>
              <a:rPr lang="de-DE" sz="2800" smtClean="0"/>
              <a:t>Produktpolitik = Dienstleistungspolitik = Leistungspolitik</a:t>
            </a:r>
          </a:p>
          <a:p>
            <a:pPr eaLnBrk="1" hangingPunct="1">
              <a:lnSpc>
                <a:spcPct val="80000"/>
              </a:lnSpc>
            </a:pPr>
            <a:r>
              <a:rPr lang="de-DE" sz="2800" smtClean="0"/>
              <a:t>Zentrales Element in der Wettbewerbsgesellschaft</a:t>
            </a:r>
          </a:p>
          <a:p>
            <a:pPr lvl="1" eaLnBrk="1" hangingPunct="1">
              <a:lnSpc>
                <a:spcPct val="80000"/>
              </a:lnSpc>
            </a:pPr>
            <a:r>
              <a:rPr lang="de-DE" sz="2400" smtClean="0"/>
              <a:t>langfristig ist ein Erfolg ohne eine gute Produktpolitik nicht möglich</a:t>
            </a:r>
          </a:p>
          <a:p>
            <a:pPr eaLnBrk="1" hangingPunct="1">
              <a:lnSpc>
                <a:spcPct val="80000"/>
              </a:lnSpc>
            </a:pPr>
            <a:r>
              <a:rPr lang="de-DE" sz="2800" smtClean="0"/>
              <a:t>Problemfeld: Produkt besteht aus zahlreichen verbundenen Qualitätsdimensionen (Produkt = Bündel von nutzenrelevanten Eigenschaften)</a:t>
            </a:r>
          </a:p>
          <a:p>
            <a:pPr lvl="1" eaLnBrk="1" hangingPunct="1">
              <a:lnSpc>
                <a:spcPct val="80000"/>
              </a:lnSpc>
            </a:pPr>
            <a:r>
              <a:rPr lang="de-DE" sz="2400" smtClean="0"/>
              <a:t>Welche Bedeutung haben die einzelnen Dimensionen für den Kunden </a:t>
            </a:r>
            <a:r>
              <a:rPr lang="de-DE" sz="2400" smtClean="0">
                <a:sym typeface="Wingdings" pitchFamily="2" charset="2"/>
              </a:rPr>
              <a:t> Marktforschung</a:t>
            </a:r>
          </a:p>
        </p:txBody>
      </p:sp>
      <p:sp>
        <p:nvSpPr>
          <p:cNvPr id="2" name="Foliennummernplatzhalter 1"/>
          <p:cNvSpPr>
            <a:spLocks noGrp="1"/>
          </p:cNvSpPr>
          <p:nvPr>
            <p:ph type="sldNum" sz="quarter" idx="12"/>
          </p:nvPr>
        </p:nvSpPr>
        <p:spPr/>
        <p:txBody>
          <a:bodyPr/>
          <a:lstStyle/>
          <a:p>
            <a:pPr>
              <a:defRPr/>
            </a:pPr>
            <a:fld id="{8085757A-339A-4548-AF42-98915C15681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de-DE" smtClean="0"/>
              <a:t>Produktpolitik</a:t>
            </a:r>
          </a:p>
        </p:txBody>
      </p:sp>
      <p:sp>
        <p:nvSpPr>
          <p:cNvPr id="63491" name="Rectangle 3"/>
          <p:cNvSpPr>
            <a:spLocks noGrp="1" noChangeArrowheads="1"/>
          </p:cNvSpPr>
          <p:nvPr>
            <p:ph idx="1"/>
          </p:nvPr>
        </p:nvSpPr>
        <p:spPr>
          <a:xfrm>
            <a:off x="457200" y="1600200"/>
            <a:ext cx="8229600" cy="4708525"/>
          </a:xfrm>
        </p:spPr>
        <p:txBody>
          <a:bodyPr/>
          <a:lstStyle/>
          <a:p>
            <a:pPr lvl="1" eaLnBrk="1" hangingPunct="1"/>
            <a:r>
              <a:rPr lang="de-DE" dirty="0" smtClean="0">
                <a:cs typeface="Times New Roman" pitchFamily="18" charset="0"/>
              </a:rPr>
              <a:t>Inhalt: Gestaltung der Problemlösung, so dass der Kunde ihr eine hohe Priorität zumisst</a:t>
            </a:r>
            <a:r>
              <a:rPr lang="de-DE" dirty="0" smtClean="0"/>
              <a:t> </a:t>
            </a:r>
          </a:p>
          <a:p>
            <a:pPr lvl="1" eaLnBrk="1" hangingPunct="1"/>
            <a:r>
              <a:rPr lang="de-DE" dirty="0" smtClean="0">
                <a:cs typeface="Times New Roman" pitchFamily="18" charset="0"/>
              </a:rPr>
              <a:t>Klassische Elemente</a:t>
            </a:r>
            <a:r>
              <a:rPr lang="de-DE" dirty="0" smtClean="0"/>
              <a:t> </a:t>
            </a:r>
          </a:p>
          <a:p>
            <a:pPr lvl="2" eaLnBrk="1" hangingPunct="1"/>
            <a:r>
              <a:rPr lang="de-DE" sz="2200" dirty="0" smtClean="0">
                <a:cs typeface="Times New Roman" pitchFamily="18" charset="0"/>
              </a:rPr>
              <a:t>Politik der Kernleistung</a:t>
            </a:r>
          </a:p>
          <a:p>
            <a:pPr lvl="3" eaLnBrk="1" hangingPunct="1"/>
            <a:r>
              <a:rPr lang="de-DE" sz="1800" dirty="0" smtClean="0"/>
              <a:t>Medizinisch-pflegerische Leistung </a:t>
            </a:r>
          </a:p>
          <a:p>
            <a:pPr lvl="2" eaLnBrk="1" hangingPunct="1"/>
            <a:r>
              <a:rPr lang="de-DE" sz="2200" dirty="0" smtClean="0">
                <a:cs typeface="Times New Roman" pitchFamily="18" charset="0"/>
              </a:rPr>
              <a:t>Verpackungspolitik</a:t>
            </a:r>
            <a:r>
              <a:rPr lang="de-DE" sz="2200" dirty="0" smtClean="0"/>
              <a:t> </a:t>
            </a:r>
          </a:p>
          <a:p>
            <a:pPr lvl="3" eaLnBrk="1" hangingPunct="1"/>
            <a:r>
              <a:rPr lang="de-DE" sz="1800" dirty="0" smtClean="0"/>
              <a:t>Wahlleistungen (</a:t>
            </a:r>
            <a:r>
              <a:rPr lang="de-DE" sz="1800" dirty="0" err="1" smtClean="0"/>
              <a:t>Chefärzt</a:t>
            </a:r>
            <a:r>
              <a:rPr lang="de-DE" sz="1800" dirty="0" smtClean="0"/>
              <a:t>*in, Telefon, Fernseher, Einbettzimmer, Internet, Wahlessen, Begleitperson)</a:t>
            </a:r>
          </a:p>
          <a:p>
            <a:pPr lvl="2" eaLnBrk="1" hangingPunct="1"/>
            <a:r>
              <a:rPr lang="de-DE" sz="2200" dirty="0" smtClean="0">
                <a:cs typeface="Times New Roman" pitchFamily="18" charset="0"/>
              </a:rPr>
              <a:t>Politik des Kundendienstes und verwandter Software</a:t>
            </a:r>
          </a:p>
          <a:p>
            <a:pPr lvl="3" eaLnBrk="1" hangingPunct="1"/>
            <a:r>
              <a:rPr lang="de-DE" sz="1800" dirty="0" smtClean="0"/>
              <a:t>Vor- und Nachbetreuung, Weiterleitung von Informationen</a:t>
            </a:r>
          </a:p>
          <a:p>
            <a:pPr lvl="2" eaLnBrk="1" hangingPunct="1"/>
            <a:r>
              <a:rPr lang="de-DE" sz="2200" dirty="0" smtClean="0">
                <a:cs typeface="Times New Roman" pitchFamily="18" charset="0"/>
              </a:rPr>
              <a:t>Namensgebungspolitik</a:t>
            </a:r>
            <a:r>
              <a:rPr lang="de-DE" sz="2200" dirty="0" smtClean="0"/>
              <a:t> </a:t>
            </a:r>
          </a:p>
          <a:p>
            <a:pPr lvl="3" eaLnBrk="1" hangingPunct="1"/>
            <a:r>
              <a:rPr lang="de-DE" sz="1800" dirty="0" smtClean="0"/>
              <a:t>Markennamen</a:t>
            </a:r>
          </a:p>
        </p:txBody>
      </p:sp>
      <p:sp>
        <p:nvSpPr>
          <p:cNvPr id="2" name="Foliennummernplatzhalter 1"/>
          <p:cNvSpPr>
            <a:spLocks noGrp="1"/>
          </p:cNvSpPr>
          <p:nvPr>
            <p:ph type="sldNum" sz="quarter" idx="12"/>
          </p:nvPr>
        </p:nvSpPr>
        <p:spPr/>
        <p:txBody>
          <a:bodyPr/>
          <a:lstStyle/>
          <a:p>
            <a:pPr>
              <a:defRPr/>
            </a:pPr>
            <a:fld id="{410C84F3-9CD1-4AD9-BECC-A8B962B9544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e-DE" smtClean="0"/>
              <a:t>Kernleistung</a:t>
            </a:r>
          </a:p>
        </p:txBody>
      </p:sp>
      <p:sp>
        <p:nvSpPr>
          <p:cNvPr id="67587" name="Rectangle 3"/>
          <p:cNvSpPr>
            <a:spLocks noGrp="1" noChangeArrowheads="1"/>
          </p:cNvSpPr>
          <p:nvPr>
            <p:ph idx="1"/>
          </p:nvPr>
        </p:nvSpPr>
        <p:spPr/>
        <p:txBody>
          <a:bodyPr/>
          <a:lstStyle/>
          <a:p>
            <a:pPr eaLnBrk="1" hangingPunct="1">
              <a:lnSpc>
                <a:spcPct val="80000"/>
              </a:lnSpc>
              <a:defRPr/>
            </a:pPr>
            <a:r>
              <a:rPr lang="de-DE" sz="2400" dirty="0" smtClean="0"/>
              <a:t>In der Regel sind die Preise der Kernleistungen festgelegt und für den Nachfrager irrelevant (Versicherungsschutz)</a:t>
            </a:r>
          </a:p>
          <a:p>
            <a:pPr eaLnBrk="1" hangingPunct="1">
              <a:lnSpc>
                <a:spcPct val="80000"/>
              </a:lnSpc>
              <a:defRPr/>
            </a:pPr>
            <a:r>
              <a:rPr lang="de-DE" sz="2400" dirty="0" smtClean="0"/>
              <a:t>Folge: Im Bereich der Kernleistung entscheidet allein die wahrgenommene Leistung über die Nachfrage, nicht das Preis-Leistungsverhältnis</a:t>
            </a:r>
          </a:p>
          <a:p>
            <a:pPr eaLnBrk="1" hangingPunct="1">
              <a:lnSpc>
                <a:spcPct val="80000"/>
              </a:lnSpc>
              <a:defRPr/>
            </a:pPr>
            <a:r>
              <a:rPr lang="de-DE" sz="2400" dirty="0" smtClean="0"/>
              <a:t>Ziel: Zusammenstellung der Gesamtleistung, so dass der Kunde bei gegebenen Gesamtkosten der Leistungserstellung der Gesamtleistung einen maximalen Nutzen zuweist</a:t>
            </a:r>
          </a:p>
          <a:p>
            <a:pPr eaLnBrk="1" hangingPunct="1">
              <a:lnSpc>
                <a:spcPct val="80000"/>
              </a:lnSpc>
              <a:defRPr/>
            </a:pPr>
            <a:r>
              <a:rPr lang="de-DE" sz="2400" dirty="0" smtClean="0"/>
              <a:t>Aber: Kernleistung im Krankenhaus i.d.R. klar definiert</a:t>
            </a:r>
          </a:p>
          <a:p>
            <a:pPr eaLnBrk="1" hangingPunct="1">
              <a:lnSpc>
                <a:spcPct val="80000"/>
              </a:lnSpc>
              <a:buFont typeface="Wingdings" pitchFamily="2" charset="2"/>
              <a:buChar char="à"/>
              <a:defRPr/>
            </a:pPr>
            <a:r>
              <a:rPr lang="de-DE" sz="2400" dirty="0" smtClean="0">
                <a:sym typeface="Wingdings" pitchFamily="2" charset="2"/>
              </a:rPr>
              <a:t>Abgrenzung zu Konkurrenten nur über subjektive Qualität</a:t>
            </a:r>
          </a:p>
          <a:p>
            <a:pPr eaLnBrk="1" hangingPunct="1">
              <a:lnSpc>
                <a:spcPct val="80000"/>
              </a:lnSpc>
              <a:buFont typeface="Wingdings" pitchFamily="2" charset="2"/>
              <a:buChar char="à"/>
              <a:defRPr/>
            </a:pPr>
            <a:endParaRPr lang="de-DE" sz="2400" dirty="0">
              <a:sym typeface="Wingdings" pitchFamily="2" charset="2"/>
            </a:endParaRPr>
          </a:p>
          <a:p>
            <a:pPr marL="0" indent="0" eaLnBrk="1" hangingPunct="1">
              <a:lnSpc>
                <a:spcPct val="80000"/>
              </a:lnSpc>
              <a:buFont typeface="Arial" charset="0"/>
              <a:buNone/>
              <a:defRPr/>
            </a:pPr>
            <a:endParaRPr lang="de-DE" sz="2400" dirty="0" smtClean="0"/>
          </a:p>
        </p:txBody>
      </p:sp>
      <p:sp>
        <p:nvSpPr>
          <p:cNvPr id="2" name="Foliennummernplatzhalter 1"/>
          <p:cNvSpPr>
            <a:spLocks noGrp="1"/>
          </p:cNvSpPr>
          <p:nvPr>
            <p:ph type="sldNum" sz="quarter" idx="12"/>
          </p:nvPr>
        </p:nvSpPr>
        <p:spPr/>
        <p:txBody>
          <a:bodyPr/>
          <a:lstStyle/>
          <a:p>
            <a:pPr>
              <a:defRPr/>
            </a:pPr>
            <a:fld id="{9BD8963C-6E8D-4C8D-B5FB-6F27D4CA0B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smtClean="0"/>
              <a:t>Produktpolitik</a:t>
            </a:r>
          </a:p>
        </p:txBody>
      </p:sp>
      <p:sp>
        <p:nvSpPr>
          <p:cNvPr id="65539" name="Rectangle 3"/>
          <p:cNvSpPr>
            <a:spLocks noGrp="1" noChangeArrowheads="1"/>
          </p:cNvSpPr>
          <p:nvPr>
            <p:ph idx="1"/>
          </p:nvPr>
        </p:nvSpPr>
        <p:spPr>
          <a:xfrm>
            <a:off x="457200" y="1600200"/>
            <a:ext cx="8229600" cy="4708525"/>
          </a:xfrm>
        </p:spPr>
        <p:txBody>
          <a:bodyPr/>
          <a:lstStyle/>
          <a:p>
            <a:pPr lvl="1" eaLnBrk="1" hangingPunct="1"/>
            <a:r>
              <a:rPr lang="de-DE" dirty="0" smtClean="0">
                <a:cs typeface="Times New Roman" pitchFamily="18" charset="0"/>
              </a:rPr>
              <a:t>Inhalt: Gestaltung der Problemlösung, so dass der Kunde ihr eine hohe Priorität zumisst</a:t>
            </a:r>
            <a:r>
              <a:rPr lang="de-DE" dirty="0" smtClean="0"/>
              <a:t> </a:t>
            </a:r>
          </a:p>
          <a:p>
            <a:pPr lvl="1" eaLnBrk="1" hangingPunct="1"/>
            <a:r>
              <a:rPr lang="de-DE" dirty="0" smtClean="0">
                <a:cs typeface="Times New Roman" pitchFamily="18" charset="0"/>
              </a:rPr>
              <a:t>Klassische Elemente</a:t>
            </a:r>
            <a:r>
              <a:rPr lang="de-DE" dirty="0" smtClean="0"/>
              <a:t> </a:t>
            </a:r>
          </a:p>
          <a:p>
            <a:pPr lvl="2" eaLnBrk="1" hangingPunct="1"/>
            <a:r>
              <a:rPr lang="de-DE" sz="2200" dirty="0" smtClean="0">
                <a:cs typeface="Times New Roman" pitchFamily="18" charset="0"/>
              </a:rPr>
              <a:t>Politik der Kernleistung</a:t>
            </a:r>
          </a:p>
          <a:p>
            <a:pPr lvl="3" eaLnBrk="1" hangingPunct="1"/>
            <a:r>
              <a:rPr lang="de-DE" sz="1800" dirty="0" smtClean="0"/>
              <a:t>Medizinisch-pflegerische Leistung </a:t>
            </a:r>
          </a:p>
          <a:p>
            <a:pPr lvl="2" eaLnBrk="1" hangingPunct="1"/>
            <a:r>
              <a:rPr lang="de-DE" sz="2200" dirty="0" smtClean="0">
                <a:cs typeface="Times New Roman" pitchFamily="18" charset="0"/>
              </a:rPr>
              <a:t>Verpackungspolitik</a:t>
            </a:r>
            <a:r>
              <a:rPr lang="de-DE" sz="2200" dirty="0" smtClean="0"/>
              <a:t> </a:t>
            </a:r>
          </a:p>
          <a:p>
            <a:pPr lvl="3" eaLnBrk="1" hangingPunct="1"/>
            <a:r>
              <a:rPr lang="de-DE" sz="1800" dirty="0" smtClean="0"/>
              <a:t>Wahlleistungen (</a:t>
            </a:r>
            <a:r>
              <a:rPr lang="de-DE" sz="1800" dirty="0" err="1" smtClean="0"/>
              <a:t>Chefärzt</a:t>
            </a:r>
            <a:r>
              <a:rPr lang="de-DE" sz="1800" dirty="0" smtClean="0"/>
              <a:t>*in, Telefon, Fernseher, Einbettzimmer, Internet, Wahlessen, Begleitperson)</a:t>
            </a:r>
          </a:p>
          <a:p>
            <a:pPr lvl="2" eaLnBrk="1" hangingPunct="1"/>
            <a:r>
              <a:rPr lang="de-DE" sz="2200" dirty="0" smtClean="0">
                <a:cs typeface="Times New Roman" pitchFamily="18" charset="0"/>
              </a:rPr>
              <a:t>Politik des Kundendienstes und verwandter Software</a:t>
            </a:r>
          </a:p>
          <a:p>
            <a:pPr lvl="3" eaLnBrk="1" hangingPunct="1"/>
            <a:r>
              <a:rPr lang="de-DE" sz="1800" dirty="0" smtClean="0"/>
              <a:t>Vor- und Nachbetreuung, Weiterleitung von Informationen</a:t>
            </a:r>
          </a:p>
          <a:p>
            <a:pPr lvl="2" eaLnBrk="1" hangingPunct="1"/>
            <a:r>
              <a:rPr lang="de-DE" sz="2200" dirty="0" smtClean="0">
                <a:cs typeface="Times New Roman" pitchFamily="18" charset="0"/>
              </a:rPr>
              <a:t>Namensgebungspolitik</a:t>
            </a:r>
            <a:r>
              <a:rPr lang="de-DE" sz="2200" dirty="0" smtClean="0"/>
              <a:t> </a:t>
            </a:r>
          </a:p>
          <a:p>
            <a:pPr lvl="3" eaLnBrk="1" hangingPunct="1"/>
            <a:r>
              <a:rPr lang="de-DE" sz="1800" dirty="0" smtClean="0"/>
              <a:t>Markennamen</a:t>
            </a:r>
          </a:p>
        </p:txBody>
      </p:sp>
      <p:sp>
        <p:nvSpPr>
          <p:cNvPr id="2" name="Foliennummernplatzhalter 1"/>
          <p:cNvSpPr>
            <a:spLocks noGrp="1"/>
          </p:cNvSpPr>
          <p:nvPr>
            <p:ph type="sldNum" sz="quarter" idx="12"/>
          </p:nvPr>
        </p:nvSpPr>
        <p:spPr/>
        <p:txBody>
          <a:bodyPr/>
          <a:lstStyle/>
          <a:p>
            <a:pPr>
              <a:defRPr/>
            </a:pPr>
            <a:fld id="{DDA16708-475A-469E-9395-DE59B7A28889}" type="slidenum">
              <a:rPr lang="en-US" smtClean="0"/>
              <a:pPr>
                <a:defRPr/>
              </a:pPr>
              <a:t>8</a:t>
            </a:fld>
            <a:endParaRPr lang="en-US"/>
          </a:p>
        </p:txBody>
      </p:sp>
      <p:sp>
        <p:nvSpPr>
          <p:cNvPr id="3" name="Ovale Legende 2"/>
          <p:cNvSpPr/>
          <p:nvPr/>
        </p:nvSpPr>
        <p:spPr>
          <a:xfrm>
            <a:off x="4859338" y="2565400"/>
            <a:ext cx="2520950" cy="715963"/>
          </a:xfrm>
          <a:prstGeom prst="wedgeEllipseCallout">
            <a:avLst>
              <a:gd name="adj1" fmla="val -68169"/>
              <a:gd name="adj2" fmla="val 41590"/>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600" dirty="0">
                <a:effectLst/>
              </a:rPr>
              <a:t>Subjektive Qualität entscheidet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0"/>
            <a:ext cx="8229600" cy="1384300"/>
          </a:xfrm>
        </p:spPr>
        <p:txBody>
          <a:bodyPr/>
          <a:lstStyle/>
          <a:p>
            <a:pPr eaLnBrk="1" hangingPunct="1"/>
            <a:r>
              <a:rPr lang="de-DE" smtClean="0"/>
              <a:t>Wahlleistungen</a:t>
            </a:r>
          </a:p>
        </p:txBody>
      </p:sp>
      <p:sp>
        <p:nvSpPr>
          <p:cNvPr id="68611" name="Rectangle 3"/>
          <p:cNvSpPr>
            <a:spLocks noGrp="1" noChangeArrowheads="1"/>
          </p:cNvSpPr>
          <p:nvPr>
            <p:ph idx="1"/>
          </p:nvPr>
        </p:nvSpPr>
        <p:spPr>
          <a:xfrm>
            <a:off x="457200" y="1196975"/>
            <a:ext cx="8229600" cy="5472113"/>
          </a:xfrm>
        </p:spPr>
        <p:txBody>
          <a:bodyPr/>
          <a:lstStyle/>
          <a:p>
            <a:pPr eaLnBrk="1" hangingPunct="1">
              <a:lnSpc>
                <a:spcPct val="90000"/>
              </a:lnSpc>
              <a:defRPr/>
            </a:pPr>
            <a:r>
              <a:rPr lang="de-DE" sz="2400" dirty="0" smtClean="0"/>
              <a:t>Beispiele:</a:t>
            </a:r>
          </a:p>
          <a:p>
            <a:pPr lvl="1" eaLnBrk="1" hangingPunct="1">
              <a:lnSpc>
                <a:spcPct val="90000"/>
              </a:lnSpc>
              <a:defRPr/>
            </a:pPr>
            <a:r>
              <a:rPr lang="de-DE" sz="2000" dirty="0" smtClean="0"/>
              <a:t>Chefarztwahl</a:t>
            </a:r>
          </a:p>
          <a:p>
            <a:pPr lvl="1" eaLnBrk="1" hangingPunct="1">
              <a:lnSpc>
                <a:spcPct val="90000"/>
              </a:lnSpc>
              <a:defRPr/>
            </a:pPr>
            <a:r>
              <a:rPr lang="de-DE" sz="2000" dirty="0" smtClean="0"/>
              <a:t>Telefon</a:t>
            </a:r>
          </a:p>
          <a:p>
            <a:pPr lvl="1" eaLnBrk="1" hangingPunct="1">
              <a:lnSpc>
                <a:spcPct val="90000"/>
              </a:lnSpc>
              <a:defRPr/>
            </a:pPr>
            <a:r>
              <a:rPr lang="de-DE" sz="2000" dirty="0" smtClean="0"/>
              <a:t>Fernseher</a:t>
            </a:r>
          </a:p>
          <a:p>
            <a:pPr lvl="1" eaLnBrk="1" hangingPunct="1">
              <a:lnSpc>
                <a:spcPct val="90000"/>
              </a:lnSpc>
              <a:defRPr/>
            </a:pPr>
            <a:r>
              <a:rPr lang="de-DE" sz="2000" dirty="0" smtClean="0"/>
              <a:t>Zwei/Ein-Bettzimmer</a:t>
            </a:r>
          </a:p>
          <a:p>
            <a:pPr lvl="1" eaLnBrk="1" hangingPunct="1">
              <a:lnSpc>
                <a:spcPct val="90000"/>
              </a:lnSpc>
              <a:defRPr/>
            </a:pPr>
            <a:r>
              <a:rPr lang="de-DE" sz="2000" dirty="0" smtClean="0"/>
              <a:t>Wahlessen</a:t>
            </a:r>
          </a:p>
          <a:p>
            <a:pPr lvl="1" eaLnBrk="1" hangingPunct="1">
              <a:lnSpc>
                <a:spcPct val="90000"/>
              </a:lnSpc>
              <a:defRPr/>
            </a:pPr>
            <a:r>
              <a:rPr lang="de-DE" sz="2000" dirty="0" smtClean="0"/>
              <a:t>Sitzgruppe</a:t>
            </a:r>
          </a:p>
          <a:p>
            <a:pPr lvl="1" eaLnBrk="1" hangingPunct="1">
              <a:lnSpc>
                <a:spcPct val="90000"/>
              </a:lnSpc>
              <a:defRPr/>
            </a:pPr>
            <a:r>
              <a:rPr lang="de-DE" sz="2000" dirty="0" smtClean="0"/>
              <a:t>Internetanschluss</a:t>
            </a:r>
          </a:p>
          <a:p>
            <a:pPr lvl="1" eaLnBrk="1" hangingPunct="1">
              <a:lnSpc>
                <a:spcPct val="90000"/>
              </a:lnSpc>
              <a:defRPr/>
            </a:pPr>
            <a:r>
              <a:rPr lang="de-DE" sz="2000" dirty="0" smtClean="0"/>
              <a:t>Begleitperson</a:t>
            </a:r>
          </a:p>
          <a:p>
            <a:pPr eaLnBrk="1" hangingPunct="1">
              <a:lnSpc>
                <a:spcPct val="90000"/>
              </a:lnSpc>
              <a:defRPr/>
            </a:pPr>
            <a:r>
              <a:rPr lang="de-DE" sz="2400" dirty="0" smtClean="0"/>
              <a:t>Preisgestaltung: Das Krankenhaus ist in der Gestaltung des Preises relativ frei, d.h. die Patient*in bewertet das Preis-Leistungsverhältnis, nicht nur die absolute Qualität der Leistung </a:t>
            </a:r>
            <a:r>
              <a:rPr lang="de-DE" sz="2400" dirty="0" smtClean="0">
                <a:sym typeface="Wingdings" pitchFamily="2" charset="2"/>
              </a:rPr>
              <a:t></a:t>
            </a:r>
            <a:r>
              <a:rPr lang="de-DE" sz="2400" dirty="0" smtClean="0"/>
              <a:t> Prioritäten müssen antizipiert werden </a:t>
            </a:r>
            <a:r>
              <a:rPr lang="de-DE" sz="2400" dirty="0" smtClean="0">
                <a:sym typeface="Wingdings" pitchFamily="2" charset="2"/>
              </a:rPr>
              <a:t> Marktforschung</a:t>
            </a:r>
          </a:p>
          <a:p>
            <a:pPr marL="0" indent="0" eaLnBrk="1" hangingPunct="1">
              <a:lnSpc>
                <a:spcPct val="90000"/>
              </a:lnSpc>
              <a:buFont typeface="Arial" charset="0"/>
              <a:buNone/>
              <a:defRPr/>
            </a:pPr>
            <a:r>
              <a:rPr lang="de-DE" sz="2400" dirty="0" smtClean="0">
                <a:sym typeface="Wingdings" pitchFamily="2" charset="2"/>
              </a:rPr>
              <a:t> Nutzenmaximale Zusammenstellung der Wahlleistungspakete</a:t>
            </a:r>
            <a:endParaRPr lang="de-DE" sz="2400" dirty="0" smtClean="0"/>
          </a:p>
        </p:txBody>
      </p:sp>
      <p:sp>
        <p:nvSpPr>
          <p:cNvPr id="2" name="Foliennummernplatzhalter 1"/>
          <p:cNvSpPr>
            <a:spLocks noGrp="1"/>
          </p:cNvSpPr>
          <p:nvPr>
            <p:ph type="sldNum" sz="quarter" idx="12"/>
          </p:nvPr>
        </p:nvSpPr>
        <p:spPr/>
        <p:txBody>
          <a:bodyPr/>
          <a:lstStyle/>
          <a:p>
            <a:pPr>
              <a:defRPr/>
            </a:pPr>
            <a:fld id="{D4FBA8E3-7038-4752-A91F-ECCE92584108}"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1523</Words>
  <Application>Microsoft Office PowerPoint</Application>
  <PresentationFormat>Bildschirmpräsentation (4:3)</PresentationFormat>
  <Paragraphs>335</Paragraphs>
  <Slides>41</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41</vt:i4>
      </vt:variant>
    </vt:vector>
  </HeadingPairs>
  <TitlesOfParts>
    <vt:vector size="49" baseType="lpstr">
      <vt:lpstr>Arial</vt:lpstr>
      <vt:lpstr>Calibri</vt:lpstr>
      <vt:lpstr>Tahoma</vt:lpstr>
      <vt:lpstr>Times New Roman</vt:lpstr>
      <vt:lpstr>Wingdings</vt:lpstr>
      <vt:lpstr>Larissa</vt:lpstr>
      <vt:lpstr>Picture</vt:lpstr>
      <vt:lpstr>Microsoft-Zeichnung</vt:lpstr>
      <vt:lpstr>GESUNDHEITSMANAGEMENT III Teil 1-3   Prof. Dr. rer. pol. Steffen Fleßa Lehrstuhl für ABWL und Gesundheitsmanagement Universität Greifswald</vt:lpstr>
      <vt:lpstr>Gliederung</vt:lpstr>
      <vt:lpstr>1.1.2 Marketing-Mix </vt:lpstr>
      <vt:lpstr>PowerPoint-Präsentation</vt:lpstr>
      <vt:lpstr>1.1.2.1 Produktpolitik 1.1.2.1.1 Grundlagen</vt:lpstr>
      <vt:lpstr>Produktpolitik</vt:lpstr>
      <vt:lpstr>Kernleistung</vt:lpstr>
      <vt:lpstr>Produktpolitik</vt:lpstr>
      <vt:lpstr>Wahlleistungen</vt:lpstr>
      <vt:lpstr>Produktpolitik</vt:lpstr>
      <vt:lpstr>Kundendienst (verwandte Software)</vt:lpstr>
      <vt:lpstr>Produktpolitik</vt:lpstr>
      <vt:lpstr>Produktpolitik</vt:lpstr>
      <vt:lpstr>PowerPoint-Präsentation</vt:lpstr>
      <vt:lpstr>1.1.2.1.2 Instrumente</vt:lpstr>
      <vt:lpstr>Markenbildung</vt:lpstr>
      <vt:lpstr>Probleme der Markenbildung im Gesundheitswesen</vt:lpstr>
      <vt:lpstr>Krankenhausmarke als Ausformung der Kundenorientierung</vt:lpstr>
      <vt:lpstr>Beispiele für Markenbildung im Krankenhauswesen</vt:lpstr>
      <vt:lpstr>Markensymbole (Logos)</vt:lpstr>
      <vt:lpstr>Markenbildung im  ambulanten Bereich</vt:lpstr>
      <vt:lpstr>Lebenszyklusanalyse</vt:lpstr>
      <vt:lpstr>Produktlebenszyklus - Graphik</vt:lpstr>
      <vt:lpstr>Werdegang eines Arzneimittels</vt:lpstr>
      <vt:lpstr>Impfstoffe</vt:lpstr>
      <vt:lpstr>Innovationen</vt:lpstr>
      <vt:lpstr>Produktlebenszyklus: Optimale Produktpolitik</vt:lpstr>
      <vt:lpstr>Produktlebenszyklen im Gesundheitswesen</vt:lpstr>
      <vt:lpstr>BCG-Matrix</vt:lpstr>
      <vt:lpstr>BCG-Matrix</vt:lpstr>
      <vt:lpstr>BCG-Matrix und Lebenszyklus</vt:lpstr>
      <vt:lpstr>BCG-Matrix und Lebenszyklus</vt:lpstr>
      <vt:lpstr>BCG-Matrix und Lebenszyklus</vt:lpstr>
      <vt:lpstr>BCG-Matrix und Lebenszyklus</vt:lpstr>
      <vt:lpstr>BCG-Matrix und Lebenszyklus</vt:lpstr>
      <vt:lpstr>Produktlebenszyklus: verhinderte Reifung</vt:lpstr>
      <vt:lpstr>Produktlebenszyklus: verhinderte Reifung</vt:lpstr>
      <vt:lpstr>BCG-Matrix der Diakonie Neuendettelsau</vt:lpstr>
      <vt:lpstr>BCG-Matrix im Gesundheitswesen</vt:lpstr>
      <vt:lpstr>1.1.2.1.4 Wahlleistungsangebote</vt:lpstr>
      <vt:lpstr>Gliederung</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589</cp:revision>
  <cp:lastPrinted>1601-01-01T00:00:00Z</cp:lastPrinted>
  <dcterms:created xsi:type="dcterms:W3CDTF">2003-05-27T08:12:45Z</dcterms:created>
  <dcterms:modified xsi:type="dcterms:W3CDTF">2023-08-14T07:20:16Z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