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31"/>
  </p:notesMasterIdLst>
  <p:handoutMasterIdLst>
    <p:handoutMasterId r:id="rId32"/>
  </p:handoutMasterIdLst>
  <p:sldIdLst>
    <p:sldId id="889" r:id="rId2"/>
    <p:sldId id="892" r:id="rId3"/>
    <p:sldId id="951" r:id="rId4"/>
    <p:sldId id="952" r:id="rId5"/>
    <p:sldId id="1128" r:id="rId6"/>
    <p:sldId id="953" r:id="rId7"/>
    <p:sldId id="954" r:id="rId8"/>
    <p:sldId id="1123" r:id="rId9"/>
    <p:sldId id="1124" r:id="rId10"/>
    <p:sldId id="1131" r:id="rId11"/>
    <p:sldId id="1130" r:id="rId12"/>
    <p:sldId id="963" r:id="rId13"/>
    <p:sldId id="1064" r:id="rId14"/>
    <p:sldId id="965" r:id="rId15"/>
    <p:sldId id="966" r:id="rId16"/>
    <p:sldId id="967" r:id="rId17"/>
    <p:sldId id="968" r:id="rId18"/>
    <p:sldId id="969" r:id="rId19"/>
    <p:sldId id="974" r:id="rId20"/>
    <p:sldId id="975" r:id="rId21"/>
    <p:sldId id="986" r:id="rId22"/>
    <p:sldId id="987" r:id="rId23"/>
    <p:sldId id="1066" r:id="rId24"/>
    <p:sldId id="1068" r:id="rId25"/>
    <p:sldId id="1125" r:id="rId26"/>
    <p:sldId id="1129" r:id="rId27"/>
    <p:sldId id="1127" r:id="rId28"/>
    <p:sldId id="988" r:id="rId29"/>
    <p:sldId id="1126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FFFFFF"/>
    <a:srgbClr val="FFCCFF"/>
    <a:srgbClr val="DDDDDD"/>
    <a:srgbClr val="FFCCCC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95765" autoAdjust="0"/>
  </p:normalViewPr>
  <p:slideViewPr>
    <p:cSldViewPr>
      <p:cViewPr varScale="1">
        <p:scale>
          <a:sx n="91" d="100"/>
          <a:sy n="91" d="100"/>
        </p:scale>
        <p:origin x="1286" y="67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6196CC3-A98F-4DED-A6CD-599E376F57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5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5C39F4F2-1D9D-4FEA-85E6-BD9140A779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6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FDC4B-136A-4FA9-B5BF-771522A2DFFA}" type="datetime1">
              <a:rPr lang="en-US" smtClean="0"/>
              <a:t>8/16/2023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D855-E4A8-446A-BF9F-07DEE5EFBC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54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6047-A476-49DB-98E8-277912376AC4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8A53-C9F5-42D4-89BC-7F33E5DE14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19F6-7C2C-415D-B9A8-71740FA13540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2B80-581A-4C16-9380-08BCC78A373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266D-AE69-4FC6-B20F-A7BBFD6A3458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DF5C-249F-4548-B904-17B2A3F37F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A188-17FE-49B8-AF1E-B033D864F0BF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DA65-91F0-4A55-9F95-60A2CAC05C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0307-B9CB-4B16-9C1C-56BA1CBBF93A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0C35-F990-4628-AB98-A9DDD12F0A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3602-FA12-4295-83CC-1EA745C1C984}" type="datetime1">
              <a:rPr lang="en-US" smtClean="0"/>
              <a:t>8/16/2023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83CB-11B0-4E23-8817-9A60F5F28F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3630-1D81-4AFB-A1B9-AFB03180DD3F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40B7-41A3-4291-B2BA-7B5CC53814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058-199B-4608-8949-E2DACA53A77D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4F9-E04E-4F07-AEEF-836E7A2C7E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9EAA-CF5F-47DC-9CA9-D4DC008571C5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D5AA-58E6-44CA-9800-5B64973FB1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03DE-0AA6-4F6E-B057-B3125D2BC336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D91CC-6085-4731-A617-FD9789CECA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DF9A84-7C39-4E85-91B0-47FC7537A12F}" type="datetime1">
              <a:rPr lang="en-US" smtClean="0"/>
              <a:t>8/16/2023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121CA4-A01A-4C5A-925D-ABB395019C7B}" type="slidenum">
              <a:rPr lang="en-US"/>
              <a:pPr>
                <a:defRPr/>
              </a:pPr>
              <a:t>‹Nr.›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000" b="1" dirty="0" smtClean="0">
                <a:cs typeface="Times New Roman" pitchFamily="18" charset="0"/>
              </a:rPr>
              <a:t>GESUNDHEITSMANAGEMENT III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smtClean="0">
                <a:cs typeface="Times New Roman" pitchFamily="18" charset="0"/>
              </a:rPr>
              <a:t>Teil 1-4</a:t>
            </a: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Prof. Dr. rer. pol. Steffen Fleßa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Lehrstuhl für ABWL und Gesundheitsmanagement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Universität Greifswald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Gentherapeutika (2019)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413" t="31100" r="13775" b="26060"/>
          <a:stretch/>
        </p:blipFill>
        <p:spPr>
          <a:xfrm>
            <a:off x="173417" y="2420888"/>
            <a:ext cx="8797165" cy="314845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3416" y="6039769"/>
            <a:ext cx="85133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Fischer, Alain, Mathias </a:t>
            </a:r>
            <a:r>
              <a:rPr lang="en-US" sz="800" dirty="0" err="1">
                <a:effectLst/>
              </a:rPr>
              <a:t>Dewatripont</a:t>
            </a:r>
            <a:r>
              <a:rPr lang="en-US" sz="800" dirty="0">
                <a:effectLst/>
              </a:rPr>
              <a:t>, and Michel Goldman. "Benefit corporation: a path to affordable gene therapies?." </a:t>
            </a:r>
            <a:r>
              <a:rPr lang="en-US" sz="800" i="1" dirty="0">
                <a:effectLst/>
              </a:rPr>
              <a:t>Nature medicine</a:t>
            </a:r>
            <a:r>
              <a:rPr lang="en-US" sz="800" dirty="0">
                <a:effectLst/>
              </a:rPr>
              <a:t> 25.12 (2019): 1813-1814.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777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Gentherapeutikum </a:t>
            </a:r>
            <a:r>
              <a:rPr lang="de-DE" dirty="0" err="1" smtClean="0"/>
              <a:t>Hemgenix</a:t>
            </a:r>
            <a:r>
              <a:rPr lang="de-DE" dirty="0" smtClean="0"/>
              <a:t> (CSL Behring)</a:t>
            </a:r>
          </a:p>
          <a:p>
            <a:r>
              <a:rPr lang="de-DE" dirty="0" smtClean="0"/>
              <a:t>bei</a:t>
            </a:r>
            <a:r>
              <a:rPr lang="de-DE" dirty="0"/>
              <a:t> Erwachsenen gegen schwere und mittelschwere Hämophilie B </a:t>
            </a:r>
            <a:r>
              <a:rPr lang="de-DE" dirty="0" smtClean="0"/>
              <a:t>(Blutgerinnungsstörung)</a:t>
            </a:r>
          </a:p>
          <a:p>
            <a:r>
              <a:rPr lang="de-DE" dirty="0" smtClean="0"/>
              <a:t>Zulassung Europäische </a:t>
            </a:r>
            <a:r>
              <a:rPr lang="de-DE" dirty="0"/>
              <a:t>Arzneimittel-Agentur (EMA) </a:t>
            </a:r>
            <a:r>
              <a:rPr lang="de-DE" dirty="0" smtClean="0"/>
              <a:t>2022</a:t>
            </a:r>
            <a:endParaRPr lang="de-DE" dirty="0"/>
          </a:p>
          <a:p>
            <a:r>
              <a:rPr lang="de-DE" dirty="0" smtClean="0"/>
              <a:t>Kosten: 3,5 Mio. US$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19760"/>
          <a:stretch/>
        </p:blipFill>
        <p:spPr>
          <a:xfrm>
            <a:off x="4788024" y="4345310"/>
            <a:ext cx="2152779" cy="218102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07904" y="66137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https://www.drugs.com/imprints/medicine-34730.html</a:t>
            </a:r>
          </a:p>
        </p:txBody>
      </p:sp>
    </p:spTree>
    <p:extLst>
      <p:ext uri="{BB962C8B-B14F-4D97-AF65-F5344CB8AC3E}">
        <p14:creationId xmlns:p14="http://schemas.microsoft.com/office/powerpoint/2010/main" val="17675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1.1.2.3 Kommunikationspolitik</a:t>
            </a:r>
            <a:br>
              <a:rPr lang="de-DE" sz="4000" smtClean="0"/>
            </a:br>
            <a:r>
              <a:rPr lang="de-DE" sz="4000" smtClean="0"/>
              <a:t>1.1.2.3.1 Inhalt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Objektiver Mangel – Bedürfnis – Bedarf - Nachfrage</a:t>
            </a:r>
          </a:p>
          <a:p>
            <a:pPr lvl="1" eaLnBrk="1" hangingPunct="1"/>
            <a:r>
              <a:rPr lang="de-DE" smtClean="0"/>
              <a:t>Kommunikation katalysiert den Übergang von objektivem Mangel zu Bedürfnis</a:t>
            </a:r>
          </a:p>
          <a:p>
            <a:pPr lvl="1" eaLnBrk="1" hangingPunct="1"/>
            <a:r>
              <a:rPr lang="de-DE" smtClean="0"/>
              <a:t>Kommunikation katalysiert den Übergang von Bedürfnis zu Bedarf</a:t>
            </a:r>
          </a:p>
          <a:p>
            <a:pPr lvl="1" eaLnBrk="1" hangingPunct="1"/>
            <a:r>
              <a:rPr lang="de-DE" smtClean="0"/>
              <a:t>Kommunikation baut Filter ab, z. B. durch Information über Konditionen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A46A2-9513-4D3E-A4CC-1CD2854822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785860" name="Rectangle 4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aphicFrame>
        <p:nvGraphicFramePr>
          <p:cNvPr id="121861" name="Object 4"/>
          <p:cNvGraphicFramePr>
            <a:graphicFrameLocks noChangeAspect="1"/>
          </p:cNvGraphicFramePr>
          <p:nvPr/>
        </p:nvGraphicFramePr>
        <p:xfrm>
          <a:off x="0" y="214313"/>
          <a:ext cx="9144000" cy="64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4" name="Picture" r:id="rId3" imgW="10205156" imgH="7157156" progId="Word.Picture.8">
                  <p:embed/>
                </p:oleObj>
              </mc:Choice>
              <mc:Fallback>
                <p:oleObj name="Picture" r:id="rId3" imgW="10205156" imgH="715715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3"/>
                        <a:ext cx="9144000" cy="6416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B43AE-EDCD-41B5-B612-B4387A5503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Instrumente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de-DE" sz="2400" dirty="0" smtClean="0">
                <a:cs typeface="Times New Roman" pitchFamily="18" charset="0"/>
              </a:rPr>
              <a:t>Werbung: Anpreisung einer konkreten Leistung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 smtClean="0">
                <a:cs typeface="Times New Roman" pitchFamily="18" charset="0"/>
              </a:rPr>
              <a:t>Aus Mangel wird Nachfrage</a:t>
            </a:r>
            <a:r>
              <a:rPr lang="de-DE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>
                <a:cs typeface="Times New Roman" pitchFamily="18" charset="0"/>
              </a:rPr>
              <a:t>Verkaufsförderung: Maßnahmen zur Erhöhung des Absatzes (z. B. Verkaufsstände, Probierstände, etc.)</a:t>
            </a:r>
            <a:r>
              <a:rPr lang="de-DE" sz="24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 smtClean="0"/>
              <a:t>Blutdruckmessen am Markt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>
                <a:cs typeface="Times New Roman" pitchFamily="18" charset="0"/>
              </a:rPr>
              <a:t>Öffentlichkeitsarbeit (für das Unternehmen insgesamt)</a:t>
            </a:r>
            <a:endParaRPr lang="de-DE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de-DE" sz="2000" dirty="0" smtClean="0"/>
              <a:t>Tag der offenen Tür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 smtClean="0"/>
              <a:t>Anzeigen, Multimedia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 smtClean="0"/>
              <a:t>Messen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 smtClean="0">
                <a:cs typeface="Times New Roman" pitchFamily="18" charset="0"/>
              </a:rPr>
              <a:t>Persönlicher Verkauf: direkte Ärzt*in-Patient*in-Beziehung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B09E3-D315-455A-AAEA-C2253A80F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1.1.2.3.2 Werbung im Gesundheitswesen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Problemstellung:</a:t>
            </a:r>
          </a:p>
          <a:p>
            <a:pPr lvl="1" eaLnBrk="1" hangingPunct="1"/>
            <a:r>
              <a:rPr lang="de-DE" sz="2400" dirty="0" smtClean="0"/>
              <a:t>Medizinische Leistungen sollten eigentlich minimiert werden, da jede Leistung risikobehaftet ist und der Gesellschaft Geld kostet: Werbung unsinnig</a:t>
            </a:r>
          </a:p>
          <a:p>
            <a:pPr lvl="1" eaLnBrk="1" hangingPunct="1"/>
            <a:r>
              <a:rPr lang="de-DE" sz="2400" dirty="0" smtClean="0"/>
              <a:t>Qualität von der Patient*in schwer einschätzbar: Werbung irreführend</a:t>
            </a:r>
          </a:p>
          <a:p>
            <a:pPr eaLnBrk="1" hangingPunct="1"/>
            <a:r>
              <a:rPr lang="de-DE" sz="2800" dirty="0" smtClean="0"/>
              <a:t>Positive Effekte der Werbung (siehe vorne) verlangen Werbung: Widerspruch!</a:t>
            </a:r>
          </a:p>
          <a:p>
            <a:pPr eaLnBrk="1" hangingPunct="1"/>
            <a:r>
              <a:rPr lang="de-DE" sz="2800" dirty="0" smtClean="0"/>
              <a:t>Lösung: Einschränkung der Werbefreiheit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17B6D-10FF-4E6A-A40E-DBC49B119D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576262" cy="5616575"/>
          </a:xfrm>
        </p:spPr>
        <p:txBody>
          <a:bodyPr/>
          <a:lstStyle/>
          <a:p>
            <a:pPr eaLnBrk="1" hangingPunct="1"/>
            <a:r>
              <a:rPr lang="de-DE" sz="4000" smtClean="0"/>
              <a:t>Überb</a:t>
            </a:r>
            <a:br>
              <a:rPr lang="de-DE" sz="4000" smtClean="0"/>
            </a:br>
            <a:r>
              <a:rPr lang="de-DE" sz="4000" smtClean="0"/>
              <a:t>l  i ck</a:t>
            </a:r>
          </a:p>
        </p:txBody>
      </p:sp>
      <p:graphicFrame>
        <p:nvGraphicFramePr>
          <p:cNvPr id="12493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547813" y="0"/>
          <a:ext cx="7127875" cy="69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4" name="Picture" r:id="rId3" imgW="6058186" imgH="5879265" progId="Word.Picture.8">
                  <p:embed/>
                </p:oleObj>
              </mc:Choice>
              <mc:Fallback>
                <p:oleObj name="Picture" r:id="rId3" imgW="6058186" imgH="5879265" progId="Word.Pictur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0"/>
                        <a:ext cx="7127875" cy="6904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38DE-D6D0-49B2-9703-BEFE681611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385763"/>
          <a:ext cx="9144000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7" name="Bild" r:id="rId3" imgW="6397757" imgH="4255535" progId="Word.Picture.8">
                  <p:embed/>
                </p:oleObj>
              </mc:Choice>
              <mc:Fallback>
                <p:oleObj name="Bild" r:id="rId3" imgW="6397757" imgH="4255535" progId="Word.Picture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763"/>
                        <a:ext cx="9144000" cy="6086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B8ED9-4AE4-42D9-93E1-DAAFE88A9F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Heilmittelwerbegesetz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§ 3: Verbot der Irreführung</a:t>
            </a:r>
          </a:p>
          <a:p>
            <a:pPr eaLnBrk="1" hangingPunct="1"/>
            <a:r>
              <a:rPr lang="de-DE" dirty="0" smtClean="0"/>
              <a:t>§ 10: Werbeverbot für verschreibungspflichtige Arzneimittel</a:t>
            </a:r>
          </a:p>
          <a:p>
            <a:pPr eaLnBrk="1" hangingPunct="1"/>
            <a:r>
              <a:rPr lang="de-DE" dirty="0" smtClean="0"/>
              <a:t>§ 11: Werbeverbot für bestimmte Methoden</a:t>
            </a:r>
          </a:p>
          <a:p>
            <a:pPr eaLnBrk="1" hangingPunct="1"/>
            <a:r>
              <a:rPr lang="de-DE" dirty="0" smtClean="0"/>
              <a:t>§ 12: Werbeverbot bei bestimmten schweren Krankheiten und Leiden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8F56F-8C03-434B-946C-D71FCB5CA7A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Heilmittelwerbegesetz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§ 3: Verbot der Irreführung</a:t>
            </a:r>
          </a:p>
          <a:p>
            <a:pPr eaLnBrk="1" hangingPunct="1"/>
            <a:r>
              <a:rPr lang="de-DE" smtClean="0"/>
              <a:t>§ 10: Werbeverbot für verschreibungspflichtige Arzneimittel</a:t>
            </a:r>
          </a:p>
          <a:p>
            <a:pPr eaLnBrk="1" hangingPunct="1"/>
            <a:r>
              <a:rPr lang="de-DE" smtClean="0"/>
              <a:t>§ 11: Werbeverbot für bestimmte Methoden</a:t>
            </a:r>
          </a:p>
          <a:p>
            <a:pPr eaLnBrk="1" hangingPunct="1"/>
            <a:r>
              <a:rPr lang="de-DE" smtClean="0"/>
              <a:t>§ 12: Werbeverbot bei bestimmten schweren Krankheiten und Leiden</a:t>
            </a: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900113" y="836613"/>
            <a:ext cx="7489825" cy="3455987"/>
          </a:xfrm>
          <a:prstGeom prst="wedgeEllipseCallout">
            <a:avLst>
              <a:gd name="adj1" fmla="val 5449"/>
              <a:gd name="adj2" fmla="val 96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 sz="2800">
              <a:effectLst/>
            </a:endParaRPr>
          </a:p>
          <a:p>
            <a:r>
              <a:rPr lang="de-DE" sz="2800">
                <a:effectLst/>
              </a:rPr>
              <a:t>Ziel ist stets der Schutz des Laien vor falschen Vorstellungen, Erwartungen, Ängsten oder Peinlichkeiten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DF16-3BDE-48B9-B862-3B7320D502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1 Outputfaktoren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dirty="0" smtClean="0">
                <a:solidFill>
                  <a:srgbClr val="FF0000"/>
                </a:solidFill>
              </a:rPr>
              <a:t>1.1 Marketing im Gesundheitswesen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 Grundlagen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1.1.1.1 Bedürfnisse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1.1.1.2 Entwicklung des Marketing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1.1.1.3 Konzeptioneller Ansatz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FF0000"/>
                </a:solidFill>
              </a:rPr>
              <a:t>1.1.2 Marketing-Mix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1.1.2.1 Produktpolitik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</a:t>
            </a:r>
            <a:r>
              <a:rPr lang="de-DE" sz="2400" dirty="0" smtClean="0">
                <a:solidFill>
                  <a:srgbClr val="FF0000"/>
                </a:solidFill>
              </a:rPr>
              <a:t>1.1.2.2 Preispolitik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		1.1.2.3 Kommunikationspolitik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		1.1.2.4 Distributionspolitik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7432-4C39-4FDF-9440-7F667EEA3C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Musterberufsordnung (MBO) für Ärzte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Ärztliches Standesrecht der Ärzteschaft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Standard für das Verhalten der Ärzt*innen gegenüber Patient*innen, Kolleg*innen etc.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Keine direkte Rechtskraft; rechtsverbindlich sind jedoch die Berufsordnungen der Landesärztekammern, die sich (meist) vollständig an der MBO orientieren;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Wer gegen die Berufsordnung verstößt, riskiert den Verlust der Approbation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Historie: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bis 2002: vollständiges Werbeverbot für Ärzte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ab 2002: teilweise erlaubt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0C0FF-CF85-4B41-857E-F17CCFA076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Werberechtliche Regelungen der MBO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smtClean="0"/>
              <a:t>§ 27, Abs. 1: erlaubt ist die sachliche und berufsbezogene Information der Öffentlichkeit über die eigene Person, die angebotenen Verfahren und andere Leistungen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§ 27, Abs. 3: berufswidrige Werbung ist untersagt, insb. anpreisende, irreführende, vergleichende Werbung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§ 28: Eintragung in Verzeichnisse möglich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smtClean="0"/>
              <a:t>	(z. B. Internetplattformen für Ärzte)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4C66-1ACB-4E4A-B793-0817C529B3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Klinikwerbung und MBO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Krankenhäuser unterliegen nicht der ärztlichen Berufsordnung </a:t>
            </a:r>
            <a:r>
              <a:rPr lang="de-DE" dirty="0" smtClean="0">
                <a:sym typeface="Wingdings" pitchFamily="2" charset="2"/>
              </a:rPr>
              <a:t> sie sind nur mittelbar über ihre arbeitsrechtliche Fürsorgepflicht an die MBO gebunden</a:t>
            </a:r>
          </a:p>
          <a:p>
            <a:pPr eaLnBrk="1" hangingPunct="1"/>
            <a:r>
              <a:rPr lang="de-DE" dirty="0" smtClean="0">
                <a:sym typeface="Wingdings" pitchFamily="2" charset="2"/>
              </a:rPr>
              <a:t>Sobald mit der Person der Ärzt*in oder mit der ärztlichen Leistung geworben wird, müssen Krankenhäuser die standesrechtlichen Vorgaben beachten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87159-1CD8-459A-B771-8FBA6A3872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Kittelurteil</a:t>
            </a:r>
            <a:endParaRPr lang="de-DE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dirty="0"/>
              <a:t>Ausgangslage: „Verbot bildlicher Darstellung von Personen der Heilberufe in Berufskleidung“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BHG BGH (1.3.2007): 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„zeitgemäß auszulegen“</a:t>
            </a:r>
          </a:p>
          <a:p>
            <a:pPr lvl="1" eaLnBrk="1" hangingPunct="1">
              <a:lnSpc>
                <a:spcPct val="80000"/>
              </a:lnSpc>
            </a:pPr>
            <a:r>
              <a:rPr lang="de-DE" dirty="0"/>
              <a:t>Nur wenn die Werbung die </a:t>
            </a:r>
            <a:r>
              <a:rPr lang="de-DE" dirty="0" smtClean="0"/>
              <a:t>Patient*innen </a:t>
            </a:r>
            <a:r>
              <a:rPr lang="de-DE" dirty="0"/>
              <a:t>unsachlich beeinflussen kann, besteht das Verbot weiterhin</a:t>
            </a:r>
          </a:p>
          <a:p>
            <a:pPr eaLnBrk="1" hangingPunct="1">
              <a:lnSpc>
                <a:spcPct val="80000"/>
              </a:lnSpc>
            </a:pPr>
            <a:r>
              <a:rPr lang="de-DE" dirty="0"/>
              <a:t>Vorsicht: Das Werben mit Gutachten, Zeugnissen, wissenschaftlichen oder fachlichen Veröffentlichungen auf der Praxishomepage oder im Klinikprospekt ist weiterhin untersagt. Auch „Vorher-Nachher-Bilder“ von Patient*innen zu Werbezwecken sind nicht gestattet.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1ABE-7197-441B-BAAC-A8C0F90B49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t="23218" r="23632" b="22689"/>
          <a:stretch/>
        </p:blipFill>
        <p:spPr>
          <a:xfrm>
            <a:off x="4557" y="20182"/>
            <a:ext cx="2376264" cy="2448272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CAF9B-7D30-40DE-A180-E6ACAFED92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Grafik 5"/>
          <p:cNvPicPr/>
          <p:nvPr/>
        </p:nvPicPr>
        <p:blipFill rotWithShape="1">
          <a:blip r:embed="rId3"/>
          <a:srcRect l="19511" t="36743" r="20304" b="14168"/>
          <a:stretch/>
        </p:blipFill>
        <p:spPr bwMode="auto">
          <a:xfrm>
            <a:off x="4557" y="2544475"/>
            <a:ext cx="3467100" cy="1590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4"/>
          <a:srcRect l="13888" t="22340" r="15841" b="6820"/>
          <a:stretch/>
        </p:blipFill>
        <p:spPr bwMode="auto">
          <a:xfrm>
            <a:off x="4557" y="4303140"/>
            <a:ext cx="4048125" cy="229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71408" y="696984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https://augenlasern.euroeyes.de</a:t>
            </a:r>
          </a:p>
        </p:txBody>
      </p:sp>
      <p:pic>
        <p:nvPicPr>
          <p:cNvPr id="9" name="Grafik 8"/>
          <p:cNvPicPr/>
          <p:nvPr/>
        </p:nvPicPr>
        <p:blipFill rotWithShape="1">
          <a:blip r:embed="rId5"/>
          <a:srcRect l="4269" t="22783" r="55732" b="39440"/>
          <a:stretch/>
        </p:blipFill>
        <p:spPr bwMode="auto">
          <a:xfrm>
            <a:off x="4527793" y="1343739"/>
            <a:ext cx="4050813" cy="2487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/>
          <p:nvPr/>
        </p:nvPicPr>
        <p:blipFill rotWithShape="1">
          <a:blip r:embed="rId6"/>
          <a:srcRect l="16038" t="44092" r="51058" b="16520"/>
          <a:stretch/>
        </p:blipFill>
        <p:spPr bwMode="auto">
          <a:xfrm>
            <a:off x="4932040" y="3794945"/>
            <a:ext cx="4119257" cy="2803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/>
          <p:cNvSpPr/>
          <p:nvPr/>
        </p:nvSpPr>
        <p:spPr>
          <a:xfrm>
            <a:off x="5049412" y="5589240"/>
            <a:ext cx="1333128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Werbung – </a:t>
            </a:r>
            <a:r>
              <a:rPr lang="de-DE" smtClean="0"/>
              <a:t>Kreativ </a:t>
            </a:r>
            <a:br>
              <a:rPr lang="de-DE" smtClean="0"/>
            </a:br>
            <a:r>
              <a:rPr lang="de-DE" smtClean="0"/>
              <a:t>(</a:t>
            </a:r>
            <a:r>
              <a:rPr lang="de-DE" dirty="0" smtClean="0"/>
              <a:t>hier</a:t>
            </a:r>
            <a:r>
              <a:rPr lang="de-DE" smtClean="0"/>
              <a:t>: Personal-Marketing)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6" y="3394739"/>
            <a:ext cx="2348735" cy="1176872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 rotWithShape="1">
          <a:blip r:embed="rId3"/>
          <a:srcRect l="21639" t="47366" r="48571" b="19459"/>
          <a:stretch/>
        </p:blipFill>
        <p:spPr bwMode="auto">
          <a:xfrm>
            <a:off x="1265613" y="2365469"/>
            <a:ext cx="3282467" cy="269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43826" y="4574585"/>
            <a:ext cx="2975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Josefa Schmid (FDP), Bayern</a:t>
            </a:r>
          </a:p>
          <a:p>
            <a:endParaRPr lang="de-DE" sz="1500" dirty="0"/>
          </a:p>
        </p:txBody>
      </p:sp>
      <p:sp>
        <p:nvSpPr>
          <p:cNvPr id="7" name="Textfeld 6"/>
          <p:cNvSpPr txBox="1"/>
          <p:nvPr/>
        </p:nvSpPr>
        <p:spPr>
          <a:xfrm>
            <a:off x="1501653" y="4991403"/>
            <a:ext cx="2810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Deutsches Ärzteblatt, 2019</a:t>
            </a:r>
          </a:p>
          <a:p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29618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Public Relations - Anzeige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740B7-41A3-4291-B2BA-7B5CC53814B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4460875" cy="60471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267744" y="1052736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394124" y="3429000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OZ</a:t>
            </a:r>
            <a:r>
              <a:rPr lang="de-DE" sz="800">
                <a:effectLst/>
              </a:rPr>
              <a:t>, </a:t>
            </a:r>
            <a:r>
              <a:rPr lang="de-DE" sz="800" smtClean="0">
                <a:effectLst/>
              </a:rPr>
              <a:t>25.11.2022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900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Schlechte Presse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2226469"/>
            <a:ext cx="4689065" cy="3263504"/>
          </a:xfrm>
        </p:spPr>
        <p:txBody>
          <a:bodyPr/>
          <a:lstStyle/>
          <a:p>
            <a:r>
              <a:rPr lang="de-DE" dirty="0" smtClean="0"/>
              <a:t>Daumenregel: es braucht 10 gute Nachrichten, um eine schlechte aufzuwiegen!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1678" t="11682" r="32379" b="6526"/>
          <a:stretch/>
        </p:blipFill>
        <p:spPr>
          <a:xfrm>
            <a:off x="5317716" y="857250"/>
            <a:ext cx="3826285" cy="48976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36272" y="5723751"/>
            <a:ext cx="12954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OZ, 12.10.21</a:t>
            </a:r>
          </a:p>
        </p:txBody>
      </p:sp>
    </p:spTree>
    <p:extLst>
      <p:ext uri="{BB962C8B-B14F-4D97-AF65-F5344CB8AC3E}">
        <p14:creationId xmlns:p14="http://schemas.microsoft.com/office/powerpoint/2010/main" val="53127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1.1.2.4 Distributionspolitik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Times New Roman" pitchFamily="18" charset="0"/>
              </a:rPr>
              <a:t>Inhalt: Bestimmung des Weges des Produktes zum Endkäufer </a:t>
            </a:r>
            <a:r>
              <a:rPr lang="de-DE" sz="2000" dirty="0" smtClean="0">
                <a:cs typeface="Times New Roman" pitchFamily="18" charset="0"/>
              </a:rPr>
              <a:t>(umschließt alle Aktivitäten der Gestaltung des Verkaufsprozesses)</a:t>
            </a:r>
            <a:r>
              <a:rPr lang="de-DE" sz="20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Anwendbarkeit im Gesundheitswesen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Sachgüterbereich: Trennung von Produktion und Absatz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Dienstleistungsbereich: Uno-Actu-Prinzip, d.h. keine klassische Distributionspolitik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Einweisende </a:t>
            </a:r>
            <a:r>
              <a:rPr lang="de-DE" sz="2400" dirty="0" smtClean="0">
                <a:sym typeface="Wingdings" pitchFamily="2" charset="2"/>
              </a:rPr>
              <a:t>Ärzt*in</a:t>
            </a:r>
            <a:r>
              <a:rPr lang="de-DE" sz="2400" dirty="0" smtClean="0"/>
              <a:t>: Absatzmittler (indirekter Kunde d. KH)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Logistik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Distributionspolitik ist primär Standortpolitik </a:t>
            </a:r>
            <a:r>
              <a:rPr lang="de-DE" sz="2000" dirty="0" smtClean="0">
                <a:sym typeface="Wingdings" pitchFamily="2" charset="2"/>
              </a:rPr>
              <a:t> Ziel: Kundennähe</a:t>
            </a:r>
            <a:endParaRPr lang="de-DE" sz="20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sym typeface="Wingdings" pitchFamily="2" charset="2"/>
              </a:rPr>
              <a:t>Weitere distributionspolitische Instrumente: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600" dirty="0" smtClean="0">
                <a:sym typeface="Wingdings" pitchFamily="2" charset="2"/>
              </a:rPr>
              <a:t>Patiententransport in dünnbesiedelten Gebieten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600" dirty="0" smtClean="0">
                <a:sym typeface="Wingdings" pitchFamily="2" charset="2"/>
              </a:rPr>
              <a:t>Mobile Dienste in Flächenländern (Hausbesuch der Hausärzt*in, Facharztberatung in Hausarztpraxis zu festen Terminen)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600" dirty="0" smtClean="0">
                <a:sym typeface="Wingdings" pitchFamily="2" charset="2"/>
              </a:rPr>
              <a:t>Telemedizin</a:t>
            </a:r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de-DE" sz="2000" dirty="0" smtClean="0">
                <a:sym typeface="Wingdings" pitchFamily="2" charset="2"/>
              </a:rPr>
              <a:t> Weiteres siehe Vorlesungskapitel: Logistik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947D-C7EC-4845-ADF0-7CDE76662C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Gliederung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1 Outputfaktoren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dirty="0" smtClean="0">
                <a:solidFill>
                  <a:srgbClr val="FF0000"/>
                </a:solidFill>
              </a:rPr>
              <a:t>1.1 Marketing im Gesundheitswesen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 Grundlagen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1.1.1.1 Bedürfnisse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1.1.1.2 Entwicklung des Marketing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1.1.1.3 Konzeptioneller Ansatz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FF0000"/>
                </a:solidFill>
              </a:rPr>
              <a:t>1.1.2 Marketing-Mix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1.1.2.1 Produktpolitik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/>
              <a:t>		</a:t>
            </a:r>
            <a:r>
              <a:rPr lang="de-DE" sz="2400" dirty="0" smtClean="0">
                <a:solidFill>
                  <a:srgbClr val="FF0000"/>
                </a:solidFill>
              </a:rPr>
              <a:t>1.1.2.2 Preispolitik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		1.1.2.3 Kommunikationspolitik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		1.1.2.4 Distributionspolitik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97432-4C39-4FDF-9440-7F667EEA3C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1.1.2.2 Preispolitik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Im Dienstleistungsbereich: meist „Entgeltpolitik“, „Gegenleistungspolitik“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Inhalt: </a:t>
            </a:r>
            <a:r>
              <a:rPr lang="de-DE" sz="2400" dirty="0" smtClean="0">
                <a:cs typeface="Times New Roman" pitchFamily="18" charset="0"/>
              </a:rPr>
              <a:t>Entscheidungen über alle Faktoren, die die Gesamtkosten für den Abnehmer betreffen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Klassische Annahmen: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smtClean="0">
                <a:cs typeface="Times New Roman" pitchFamily="18" charset="0"/>
              </a:rPr>
              <a:t>Preiselastizität der Nachfrage</a:t>
            </a:r>
            <a:r>
              <a:rPr lang="de-DE" sz="20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smtClean="0"/>
              <a:t>Vollständige Konkurrenz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>
                <a:cs typeface="Times New Roman" pitchFamily="18" charset="0"/>
              </a:rPr>
              <a:t>Konditionenpolitik</a:t>
            </a:r>
            <a:r>
              <a:rPr lang="de-DE" sz="24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smtClean="0">
                <a:cs typeface="Times New Roman" pitchFamily="18" charset="0"/>
              </a:rPr>
              <a:t>Rabatte</a:t>
            </a:r>
            <a:r>
              <a:rPr lang="de-DE" sz="18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smtClean="0">
                <a:cs typeface="Times New Roman" pitchFamily="18" charset="0"/>
              </a:rPr>
              <a:t>Absatzkredite</a:t>
            </a:r>
            <a:r>
              <a:rPr lang="de-DE" sz="18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800" dirty="0" smtClean="0">
                <a:cs typeface="Times New Roman" pitchFamily="18" charset="0"/>
              </a:rPr>
              <a:t>Zahlungsbedingungen (z. B. Skonto, Barzahlung, Zahlungssicherung, Gegengeschäfte, Inzahlungnahme gebrauchter Waren)</a:t>
            </a:r>
          </a:p>
          <a:p>
            <a:pPr eaLnBrk="1" hangingPunct="1">
              <a:lnSpc>
                <a:spcPct val="80000"/>
              </a:lnSpc>
            </a:pPr>
            <a:endParaRPr lang="de-DE" sz="24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0C53B-E212-48B1-A7C4-16AD85AEF7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smtClean="0"/>
              <a:t>Gegenleistungspolitik im Gesundheitswesen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 smtClean="0"/>
              <a:t>Problem: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 smtClean="0"/>
              <a:t>Preiselastizität: nicht beim direkten Kunden, nur bei Selbstzahlern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 smtClean="0"/>
              <a:t>Häufig Monopolisten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>
                <a:cs typeface="Times New Roman" pitchFamily="18" charset="0"/>
              </a:rPr>
              <a:t>Konditionenpolitik</a:t>
            </a:r>
            <a:r>
              <a:rPr lang="de-DE" sz="2800" dirty="0" smtClean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 smtClean="0">
                <a:cs typeface="Times New Roman" pitchFamily="18" charset="0"/>
              </a:rPr>
              <a:t>Rabatte: ethisch problematisch; evtl. Verzicht auf Praxisgebühr durch </a:t>
            </a:r>
            <a:r>
              <a:rPr lang="de-DE" sz="2000" dirty="0">
                <a:sym typeface="Wingdings" pitchFamily="2" charset="2"/>
              </a:rPr>
              <a:t>Ärzt*in </a:t>
            </a:r>
            <a:r>
              <a:rPr lang="de-DE" sz="2000" dirty="0" smtClean="0">
                <a:cs typeface="Times New Roman" pitchFamily="18" charset="0"/>
              </a:rPr>
              <a:t>im vierten Quartal</a:t>
            </a:r>
            <a:endParaRPr lang="de-DE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2000" dirty="0" smtClean="0">
                <a:cs typeface="Times New Roman" pitchFamily="18" charset="0"/>
              </a:rPr>
              <a:t>Absatzkredite: Schönheitsoperation auf Kredit vom Krankenhaus?</a:t>
            </a:r>
            <a:endParaRPr lang="de-DE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2000" dirty="0" smtClean="0">
                <a:cs typeface="Times New Roman" pitchFamily="18" charset="0"/>
              </a:rPr>
              <a:t>Skonto: bislang nicht üblich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2000" dirty="0" smtClean="0">
                <a:cs typeface="Times New Roman" pitchFamily="18" charset="0"/>
              </a:rPr>
              <a:t>Zahlungssicherung: Direkte Abrechnung des Krankenhauses mit Privatkasse (ohne vorherige Abrechnung mit Kunden)</a:t>
            </a:r>
            <a:endParaRPr lang="de-DE" sz="2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41795-0DAE-41F1-89C0-CA32F0FA0A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9376"/>
          <a:stretch/>
        </p:blipFill>
        <p:spPr>
          <a:xfrm>
            <a:off x="107504" y="135748"/>
            <a:ext cx="9036496" cy="67062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GB" dirty="0" err="1" smtClean="0"/>
              <a:t>Rabatte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Gesundheitswesen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Preisdifferenzierung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Zeitlich: höhere / niedrigere Preise in bestimmten Zeiten; bei Wahlleistungen denkbar (z. B. Preis des Bettes für Begleitperson abhängig von Auslastung des Hauses)</a:t>
            </a:r>
          </a:p>
          <a:p>
            <a:pPr eaLnBrk="1" hangingPunct="1"/>
            <a:r>
              <a:rPr lang="de-DE" sz="2800" dirty="0" smtClean="0"/>
              <a:t>Patientensegment: z. B. soziale Gesichtspunkte (niedrigere Preise für Erwerbslose)</a:t>
            </a:r>
          </a:p>
          <a:p>
            <a:pPr eaLnBrk="1" hangingPunct="1"/>
            <a:r>
              <a:rPr lang="de-DE" sz="2800" dirty="0" smtClean="0"/>
              <a:t>Regionale Preisdifferenzierung: bei Krankenhausketten relevant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D81B-B2E2-4073-A066-2C3A19891F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Preisbildung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 smtClean="0"/>
              <a:t>Vollständige Konkurrenz</a:t>
            </a:r>
          </a:p>
          <a:p>
            <a:pPr lvl="1" eaLnBrk="1" hangingPunct="1"/>
            <a:r>
              <a:rPr lang="de-DE" dirty="0" smtClean="0"/>
              <a:t>Preis = Grenzkosten</a:t>
            </a:r>
          </a:p>
          <a:p>
            <a:pPr eaLnBrk="1" hangingPunct="1"/>
            <a:r>
              <a:rPr lang="de-DE" dirty="0" smtClean="0"/>
              <a:t>Monopol</a:t>
            </a:r>
          </a:p>
          <a:p>
            <a:pPr lvl="1" eaLnBrk="1" hangingPunct="1"/>
            <a:r>
              <a:rPr lang="de-DE" dirty="0" smtClean="0"/>
              <a:t>Grenzerlös = Grenzkosten</a:t>
            </a:r>
          </a:p>
          <a:p>
            <a:pPr eaLnBrk="1" hangingPunct="1"/>
            <a:r>
              <a:rPr lang="de-DE" dirty="0" smtClean="0"/>
              <a:t>Karitativer Monopolist?</a:t>
            </a:r>
          </a:p>
          <a:p>
            <a:pPr lvl="1" eaLnBrk="1" hangingPunct="1"/>
            <a:r>
              <a:rPr lang="de-DE" dirty="0" smtClean="0"/>
              <a:t>häufig im Gesundheitsmarkt anzutreffen</a:t>
            </a:r>
          </a:p>
          <a:p>
            <a:pPr lvl="1" eaLnBrk="1" hangingPunct="1"/>
            <a:r>
              <a:rPr lang="de-DE" sz="2400" dirty="0" smtClean="0"/>
              <a:t>Maximal mögliche Menge, nicht gewinnmaximale!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D1793-F473-4225-9332-47FC50AC90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Preisbildung Pharmaindustrie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Arzneimittelmarktneuordnungsgesetz </a:t>
            </a:r>
            <a:r>
              <a:rPr lang="de-DE" dirty="0" smtClean="0"/>
              <a:t>(AMNOG, 1.1.2011): Preisregulierung </a:t>
            </a:r>
            <a:r>
              <a:rPr lang="de-DE" dirty="0"/>
              <a:t>innovativer Medikamente in </a:t>
            </a:r>
            <a:r>
              <a:rPr lang="de-DE" dirty="0" smtClean="0"/>
              <a:t>Deutschland</a:t>
            </a:r>
          </a:p>
          <a:p>
            <a:r>
              <a:rPr lang="de-DE" dirty="0" smtClean="0"/>
              <a:t>Verfahren Teil 1: Zusatznutzenbewertung</a:t>
            </a:r>
          </a:p>
          <a:p>
            <a:pPr lvl="1"/>
            <a:r>
              <a:rPr lang="de-DE" dirty="0" smtClean="0"/>
              <a:t>Zusatznutzen gegenüber Therapiestandard</a:t>
            </a:r>
          </a:p>
          <a:p>
            <a:r>
              <a:rPr lang="de-DE" dirty="0"/>
              <a:t>Verfahren Teil </a:t>
            </a:r>
            <a:r>
              <a:rPr lang="de-DE" dirty="0" smtClean="0"/>
              <a:t>2: Preisverhandlung</a:t>
            </a:r>
          </a:p>
          <a:p>
            <a:pPr lvl="1"/>
            <a:r>
              <a:rPr lang="de-DE" dirty="0" smtClean="0"/>
              <a:t>Kein Zusatznutzen: „</a:t>
            </a:r>
            <a:r>
              <a:rPr lang="de-DE" dirty="0" err="1" smtClean="0"/>
              <a:t>Me-Too</a:t>
            </a:r>
            <a:r>
              <a:rPr lang="de-DE" dirty="0" smtClean="0"/>
              <a:t>“: Preis von Therapiestandard</a:t>
            </a:r>
          </a:p>
          <a:p>
            <a:pPr lvl="1"/>
            <a:r>
              <a:rPr lang="de-DE" dirty="0" smtClean="0"/>
              <a:t>Zusatznutzen: Preisverhandlung (Kategorie von Zusatznutzen, europäische Preise, 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Spinale Muskelatrophie</a:t>
            </a:r>
          </a:p>
          <a:p>
            <a:pPr lvl="1"/>
            <a:r>
              <a:rPr lang="de-DE" dirty="0" smtClean="0"/>
              <a:t>Inzidenz: 120 </a:t>
            </a:r>
            <a:r>
              <a:rPr lang="de-DE" dirty="0"/>
              <a:t>Fälle pro Jahr in BRD</a:t>
            </a:r>
          </a:p>
          <a:p>
            <a:pPr lvl="1"/>
            <a:r>
              <a:rPr lang="de-DE" dirty="0"/>
              <a:t>Formen</a:t>
            </a:r>
            <a:r>
              <a:rPr lang="de-DE" dirty="0" smtClean="0"/>
              <a:t>: vier </a:t>
            </a:r>
            <a:r>
              <a:rPr lang="de-DE" dirty="0"/>
              <a:t>Grundformen; Hier: nur  I und  II relevant</a:t>
            </a:r>
          </a:p>
          <a:p>
            <a:r>
              <a:rPr lang="de-DE" dirty="0" smtClean="0"/>
              <a:t>Alternative Behandlungsformen</a:t>
            </a:r>
          </a:p>
          <a:p>
            <a:pPr lvl="1"/>
            <a:r>
              <a:rPr lang="de-DE" dirty="0" smtClean="0"/>
              <a:t>Alt. 1.: </a:t>
            </a:r>
            <a:r>
              <a:rPr lang="de-DE" dirty="0" err="1" smtClean="0"/>
              <a:t>Spinraza</a:t>
            </a:r>
            <a:endParaRPr lang="de-DE" dirty="0"/>
          </a:p>
          <a:p>
            <a:pPr lvl="2"/>
            <a:r>
              <a:rPr lang="de-DE" dirty="0"/>
              <a:t>1. </a:t>
            </a:r>
            <a:r>
              <a:rPr lang="de-DE" dirty="0" smtClean="0"/>
              <a:t>Jahr:  </a:t>
            </a:r>
            <a:r>
              <a:rPr lang="de-DE" dirty="0"/>
              <a:t>750.000,00 € </a:t>
            </a:r>
          </a:p>
          <a:p>
            <a:pPr lvl="2"/>
            <a:r>
              <a:rPr lang="de-DE" dirty="0"/>
              <a:t>jedes weitere </a:t>
            </a:r>
            <a:r>
              <a:rPr lang="de-DE" dirty="0" smtClean="0"/>
              <a:t>Jahr:  </a:t>
            </a:r>
            <a:r>
              <a:rPr lang="de-DE" dirty="0"/>
              <a:t>375.000,00 € </a:t>
            </a:r>
          </a:p>
          <a:p>
            <a:pPr lvl="1"/>
            <a:r>
              <a:rPr lang="de-DE" dirty="0" smtClean="0"/>
              <a:t>Alt. </a:t>
            </a:r>
            <a:r>
              <a:rPr lang="de-DE" dirty="0"/>
              <a:t>2</a:t>
            </a:r>
            <a:r>
              <a:rPr lang="de-DE" dirty="0" smtClean="0"/>
              <a:t>: </a:t>
            </a:r>
            <a:r>
              <a:rPr lang="de-DE" dirty="0" err="1" smtClean="0"/>
              <a:t>Zolgensma</a:t>
            </a:r>
            <a:r>
              <a:rPr lang="de-DE" dirty="0" smtClean="0"/>
              <a:t> (Gen-Therapie)</a:t>
            </a:r>
            <a:endParaRPr lang="de-DE" dirty="0"/>
          </a:p>
          <a:p>
            <a:pPr lvl="2"/>
            <a:r>
              <a:rPr lang="de-DE" dirty="0" smtClean="0"/>
              <a:t>Einmalig: 2.100.000,00 € </a:t>
            </a:r>
          </a:p>
          <a:p>
            <a:pPr lvl="2"/>
            <a:r>
              <a:rPr lang="de-DE" dirty="0" smtClean="0"/>
              <a:t>Kassenleistung seit 2021</a:t>
            </a:r>
          </a:p>
          <a:p>
            <a:pPr lvl="2"/>
            <a:r>
              <a:rPr lang="de-DE" dirty="0" smtClean="0"/>
              <a:t>vorher privat/Lotterie</a:t>
            </a:r>
          </a:p>
          <a:p>
            <a:pPr lvl="2"/>
            <a:r>
              <a:rPr lang="de-DE" dirty="0" smtClean="0"/>
              <a:t>Preisentwicklung: ↓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7DF5C-249F-4548-B904-17B2A3F37F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Grafik 6" descr="Das Medikament Zolgensma von Novartis. 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2" t="20793" r="43278" b="14974"/>
          <a:stretch/>
        </p:blipFill>
        <p:spPr>
          <a:xfrm>
            <a:off x="5292080" y="4837802"/>
            <a:ext cx="2088232" cy="14881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fik 7" descr="Bildergebnis für Spinraza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3" r="28903"/>
          <a:stretch/>
        </p:blipFill>
        <p:spPr>
          <a:xfrm>
            <a:off x="6804248" y="2954853"/>
            <a:ext cx="1440161" cy="18751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hteck 4"/>
          <p:cNvSpPr/>
          <p:nvPr/>
        </p:nvSpPr>
        <p:spPr>
          <a:xfrm rot="16200000">
            <a:off x="7602760" y="3723159"/>
            <a:ext cx="1875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https://de.everyone.org/spinraza-nusinersen</a:t>
            </a:r>
          </a:p>
        </p:txBody>
      </p:sp>
      <p:sp>
        <p:nvSpPr>
          <p:cNvPr id="6" name="Rechteck 5"/>
          <p:cNvSpPr/>
          <p:nvPr/>
        </p:nvSpPr>
        <p:spPr>
          <a:xfrm>
            <a:off x="5580112" y="6396335"/>
            <a:ext cx="217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https://www.aerzteblatt.de/nachrichten/113060/Zolgensma-vor-Marktstart-in-Deutschland</a:t>
            </a:r>
          </a:p>
        </p:txBody>
      </p:sp>
    </p:spTree>
    <p:extLst>
      <p:ext uri="{BB962C8B-B14F-4D97-AF65-F5344CB8AC3E}">
        <p14:creationId xmlns:p14="http://schemas.microsoft.com/office/powerpoint/2010/main" val="60767604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Bildschirmpräsentation (4:3)</PresentationFormat>
  <Paragraphs>192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Larissa</vt:lpstr>
      <vt:lpstr>Picture</vt:lpstr>
      <vt:lpstr>Bild</vt:lpstr>
      <vt:lpstr>GESUNDHEITSMANAGEMENT III Teil 1-4   Prof. Dr. rer. pol. Steffen Fleßa Lehrstuhl für ABWL und Gesundheitsmanagement Universität Greifswald</vt:lpstr>
      <vt:lpstr>Gliederung</vt:lpstr>
      <vt:lpstr>1.1.2.2 Preispolitik</vt:lpstr>
      <vt:lpstr>Gegenleistungspolitik im Gesundheitswesen</vt:lpstr>
      <vt:lpstr>Rabatte im Gesundheitswesen</vt:lpstr>
      <vt:lpstr>Preisdifferenzierung</vt:lpstr>
      <vt:lpstr>Preisbildung</vt:lpstr>
      <vt:lpstr>Preisbildung Pharmaindustrie</vt:lpstr>
      <vt:lpstr>Beispiel</vt:lpstr>
      <vt:lpstr>Gentherapeutika (2019)</vt:lpstr>
      <vt:lpstr>Beispiel</vt:lpstr>
      <vt:lpstr>1.1.2.3 Kommunikationspolitik 1.1.2.3.1 Inhalt</vt:lpstr>
      <vt:lpstr>PowerPoint-Präsentation</vt:lpstr>
      <vt:lpstr>Instrumente</vt:lpstr>
      <vt:lpstr>1.1.2.3.2 Werbung im Gesundheitswesen</vt:lpstr>
      <vt:lpstr>Überb l  i ck</vt:lpstr>
      <vt:lpstr>PowerPoint-Präsentation</vt:lpstr>
      <vt:lpstr>Heilmittelwerbegesetz</vt:lpstr>
      <vt:lpstr>Heilmittelwerbegesetz</vt:lpstr>
      <vt:lpstr>Musterberufsordnung (MBO) für Ärzte</vt:lpstr>
      <vt:lpstr>Werberechtliche Regelungen der MBO</vt:lpstr>
      <vt:lpstr>Klinikwerbung und MBO</vt:lpstr>
      <vt:lpstr>Kittelurteil</vt:lpstr>
      <vt:lpstr>Beispiel</vt:lpstr>
      <vt:lpstr>Werbung – Kreativ  (hier: Personal-Marketing)</vt:lpstr>
      <vt:lpstr>Public Relations - Anzeige</vt:lpstr>
      <vt:lpstr>Schlechte Presse</vt:lpstr>
      <vt:lpstr>1.1.2.4 Distributionspolitik</vt:lpstr>
      <vt:lpstr>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594</cp:revision>
  <cp:lastPrinted>1601-01-01T00:00:00Z</cp:lastPrinted>
  <dcterms:created xsi:type="dcterms:W3CDTF">2003-05-27T08:12:45Z</dcterms:created>
  <dcterms:modified xsi:type="dcterms:W3CDTF">2023-08-16T07:13:34Z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