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8" r:id="rId1"/>
  </p:sldMasterIdLst>
  <p:notesMasterIdLst>
    <p:notesMasterId r:id="rId23"/>
  </p:notesMasterIdLst>
  <p:handoutMasterIdLst>
    <p:handoutMasterId r:id="rId24"/>
  </p:handoutMasterIdLst>
  <p:sldIdLst>
    <p:sldId id="889" r:id="rId2"/>
    <p:sldId id="891" r:id="rId3"/>
    <p:sldId id="699" r:id="rId4"/>
    <p:sldId id="989" r:id="rId5"/>
    <p:sldId id="990" r:id="rId6"/>
    <p:sldId id="701" r:id="rId7"/>
    <p:sldId id="1111" r:id="rId8"/>
    <p:sldId id="1112" r:id="rId9"/>
    <p:sldId id="1113" r:id="rId10"/>
    <p:sldId id="1114" r:id="rId11"/>
    <p:sldId id="1115" r:id="rId12"/>
    <p:sldId id="1088" r:id="rId13"/>
    <p:sldId id="1089" r:id="rId14"/>
    <p:sldId id="1127" r:id="rId15"/>
    <p:sldId id="1093" r:id="rId16"/>
    <p:sldId id="1097" r:id="rId17"/>
    <p:sldId id="1099" r:id="rId18"/>
    <p:sldId id="1116" r:id="rId19"/>
    <p:sldId id="1129" r:id="rId20"/>
    <p:sldId id="1130" r:id="rId21"/>
    <p:sldId id="1128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66FF"/>
    <a:srgbClr val="FFFFFF"/>
    <a:srgbClr val="FFCCFF"/>
    <a:srgbClr val="DDDDDD"/>
    <a:srgbClr val="FFCCCC"/>
    <a:srgbClr val="00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6" autoAdjust="0"/>
    <p:restoredTop sz="95765" autoAdjust="0"/>
  </p:normalViewPr>
  <p:slideViewPr>
    <p:cSldViewPr>
      <p:cViewPr varScale="1">
        <p:scale>
          <a:sx n="91" d="100"/>
          <a:sy n="91" d="100"/>
        </p:scale>
        <p:origin x="1286" y="67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9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6196CC3-A98F-4DED-A6CD-599E376F57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653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5C39F4F2-1D9D-4FEA-85E6-BD9140A779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760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FDC4B-136A-4FA9-B5BF-771522A2DFFA}" type="datetime1">
              <a:rPr lang="en-US" smtClean="0"/>
              <a:t>8/14/2023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D855-E4A8-446A-BF9F-07DEE5EFBC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54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6047-A476-49DB-98E8-277912376AC4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A8A53-C9F5-42D4-89BC-7F33E5DE14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D19F6-7C2C-415D-B9A8-71740FA13540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92B80-581A-4C16-9380-08BCC78A373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0266D-AE69-4FC6-B20F-A7BBFD6A3458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DF5C-249F-4548-B904-17B2A3F37F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7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AA188-17FE-49B8-AF1E-B033D864F0BF}" type="datetime1">
              <a:rPr lang="en-US" smtClean="0"/>
              <a:t>8/14/2023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2DA65-91F0-4A55-9F95-60A2CAC05C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0307-B9CB-4B16-9C1C-56BA1CBBF93A}" type="datetime1">
              <a:rPr lang="en-US" smtClean="0"/>
              <a:t>8/14/2023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F0C35-F990-4628-AB98-A9DDD12F0AF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6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F3602-FA12-4295-83CC-1EA745C1C984}" type="datetime1">
              <a:rPr lang="en-US" smtClean="0"/>
              <a:t>8/14/2023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483CB-11B0-4E23-8817-9A60F5F28F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03630-1D81-4AFB-A1B9-AFB03180DD3F}" type="datetime1">
              <a:rPr lang="en-US" smtClean="0"/>
              <a:t>8/14/2023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740B7-41A3-4291-B2BA-7B5CC53814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7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4F058-199B-4608-8949-E2DACA53A77D}" type="datetime1">
              <a:rPr lang="en-US" smtClean="0"/>
              <a:t>8/14/2023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44F9-E04E-4F07-AEEF-836E7A2C7E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7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69EAA-CF5F-47DC-9CA9-D4DC008571C5}" type="datetime1">
              <a:rPr lang="en-US" smtClean="0"/>
              <a:t>8/14/2023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2D5AA-58E6-44CA-9800-5B64973FB1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3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803DE-0AA6-4F6E-B057-B3125D2BC336}" type="datetime1">
              <a:rPr lang="en-US" smtClean="0"/>
              <a:t>8/14/2023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D91CC-6085-4731-A617-FD9789CECA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8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ADF9A84-7C39-4E85-91B0-47FC7537A12F}" type="datetime1">
              <a:rPr lang="en-US" smtClean="0"/>
              <a:t>8/14/2023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121CA4-A01A-4C5A-925D-ABB395019C7B}" type="slidenum">
              <a:rPr lang="en-US"/>
              <a:pPr>
                <a:defRPr/>
              </a:pPr>
              <a:t>‹Nr.›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  <p:sldLayoutId id="2147484220" r:id="rId10"/>
    <p:sldLayoutId id="214748422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dirty="0" smtClean="0">
                <a:cs typeface="Times New Roman" pitchFamily="18" charset="0"/>
              </a:rPr>
              <a:t>GESUNDHEITSMANAGEMENT III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>Teil 1-5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Prof. Dr. rer. pol. Steffen Fleßa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Lehrstuhl für ABWL und Gesundheitsmanagement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Universität Greifswald</a:t>
            </a:r>
            <a:endParaRPr lang="de-DE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cs typeface="Times New Roman" pitchFamily="18" charset="0"/>
              </a:rPr>
              <a:t>Abfallentsorgung nach alter Klassifizierung</a:t>
            </a:r>
            <a:endParaRPr lang="de-DE" dirty="0" smtClean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/>
            <a:r>
              <a:rPr lang="de-DE" smtClean="0">
                <a:cs typeface="Times New Roman" pitchFamily="18" charset="0"/>
              </a:rPr>
              <a:t>Abfallgruppe D</a:t>
            </a:r>
          </a:p>
          <a:p>
            <a:pPr lvl="1" eaLnBrk="1" hangingPunct="1"/>
            <a:r>
              <a:rPr lang="de-DE" smtClean="0">
                <a:cs typeface="Times New Roman" pitchFamily="18" charset="0"/>
              </a:rPr>
              <a:t>Inhalt: Abfälle, an die aus umwelthygienischer Sicht innerhalb und außerhalb des Krankenhauses besondere Anforderungen gestellt werden</a:t>
            </a:r>
            <a:r>
              <a:rPr lang="de-DE" smtClean="0"/>
              <a:t> </a:t>
            </a:r>
          </a:p>
          <a:p>
            <a:pPr lvl="1" eaLnBrk="1" hangingPunct="1"/>
            <a:r>
              <a:rPr lang="de-DE" smtClean="0">
                <a:cs typeface="Times New Roman" pitchFamily="18" charset="0"/>
              </a:rPr>
              <a:t>Beispiel: Altmedikamente, Laborabfälle, Abfälle aus Röntgenabteilungen, Mineralöle, Schädlingsbekämpfungsmittel,...</a:t>
            </a:r>
            <a:r>
              <a:rPr lang="de-DE" smtClean="0"/>
              <a:t> </a:t>
            </a:r>
          </a:p>
          <a:p>
            <a:pPr lvl="1" eaLnBrk="1" hangingPunct="1"/>
            <a:r>
              <a:rPr lang="de-DE" smtClean="0">
                <a:cs typeface="Times New Roman" pitchFamily="18" charset="0"/>
              </a:rPr>
              <a:t>Entsorgung: i.d.R. Sondermüll</a:t>
            </a:r>
            <a:r>
              <a:rPr lang="de-DE" smtClean="0"/>
              <a:t> 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806BC4-4DC0-4362-9458-8418E4A5DE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cs typeface="Times New Roman" pitchFamily="18" charset="0"/>
              </a:rPr>
              <a:t>Abfallentsorgung nach alter Klassifizierung</a:t>
            </a:r>
            <a:endParaRPr lang="de-DE" dirty="0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400" smtClean="0">
                <a:cs typeface="Times New Roman" pitchFamily="18" charset="0"/>
              </a:rPr>
              <a:t>Abfallgruppe E</a:t>
            </a:r>
            <a:r>
              <a:rPr lang="de-DE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cs typeface="Times New Roman" pitchFamily="18" charset="0"/>
              </a:rPr>
              <a:t>Inhalt: Medizinische Abfälle, deren Entsorgung besondere ethische Rücksichtnahme verlangt</a:t>
            </a:r>
            <a:r>
              <a:rPr lang="de-DE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cs typeface="Times New Roman" pitchFamily="18" charset="0"/>
              </a:rPr>
              <a:t>Beispiel: Körperteile, Organabfälle, Blutbeutel, Blutkonserven</a:t>
            </a:r>
            <a:r>
              <a:rPr lang="de-DE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smtClean="0">
                <a:cs typeface="Times New Roman" pitchFamily="18" charset="0"/>
              </a:rPr>
              <a:t>Entsorgung: Beachtung von ethischen Normen</a:t>
            </a:r>
            <a:r>
              <a:rPr lang="de-DE" sz="2000" smtClean="0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F7223-2024-4F83-9BB6-493466A429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Abfallentsorgung – </a:t>
            </a:r>
            <a:r>
              <a:rPr lang="de-DE" dirty="0" err="1" smtClean="0"/>
              <a:t>LAGA</a:t>
            </a:r>
            <a:r>
              <a:rPr lang="de-DE" dirty="0" smtClean="0"/>
              <a:t>-Richtlinie</a:t>
            </a:r>
          </a:p>
        </p:txBody>
      </p:sp>
      <p:sp>
        <p:nvSpPr>
          <p:cNvPr id="147459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400" dirty="0" err="1" smtClean="0"/>
              <a:t>LAGA</a:t>
            </a:r>
            <a:r>
              <a:rPr lang="de-DE" sz="2400" dirty="0" smtClean="0"/>
              <a:t>: Bund-/Länderarbeitsgemeinschaft Abfall                       </a:t>
            </a:r>
          </a:p>
          <a:p>
            <a:r>
              <a:rPr lang="de-DE" sz="2400" dirty="0" smtClean="0"/>
              <a:t>Ratschläge für die Entsorgung von Abfällen aus allen Einrichtungen des Gesundheitsdienstes</a:t>
            </a:r>
          </a:p>
          <a:p>
            <a:r>
              <a:rPr lang="de-DE" sz="2400" dirty="0" smtClean="0"/>
              <a:t>Ziel: auch unter Berücksichtigung der wirtschaftlichen Zumut-barkeit eine sichere und ordnungsgemäße Abfallentsorgung, die Krankheitsübertragungen und Umweltbelastungen vermeidet</a:t>
            </a:r>
          </a:p>
          <a:p>
            <a:pPr eaLnBrk="1" hangingPunct="1"/>
            <a:r>
              <a:rPr lang="de-DE" dirty="0"/>
              <a:t>Sechsstellige Schlüsselnummer: </a:t>
            </a:r>
            <a:r>
              <a:rPr lang="de-DE" dirty="0" err="1"/>
              <a:t>xxyyzz</a:t>
            </a:r>
            <a:endParaRPr lang="de-DE" dirty="0"/>
          </a:p>
          <a:p>
            <a:pPr lvl="1" eaLnBrk="1" hangingPunct="1"/>
            <a:r>
              <a:rPr lang="de-DE" dirty="0"/>
              <a:t>xx: Herkunftsbereich (18 für Gesundheitsdienst, 20 normale Siedlungsabfälle)</a:t>
            </a:r>
          </a:p>
          <a:p>
            <a:pPr lvl="1" eaLnBrk="1" hangingPunct="1"/>
            <a:r>
              <a:rPr lang="de-DE" dirty="0" err="1" smtClean="0"/>
              <a:t>yy</a:t>
            </a:r>
            <a:r>
              <a:rPr lang="de-DE" dirty="0" smtClean="0"/>
              <a:t>: Untergruppen </a:t>
            </a:r>
            <a:r>
              <a:rPr lang="de-DE" dirty="0"/>
              <a:t>(01 Humanmedizin, 02 Veterinärmedizin)</a:t>
            </a:r>
          </a:p>
          <a:p>
            <a:pPr lvl="1" eaLnBrk="1" hangingPunct="1"/>
            <a:r>
              <a:rPr lang="de-DE" dirty="0" err="1"/>
              <a:t>zz</a:t>
            </a:r>
            <a:r>
              <a:rPr lang="de-DE" dirty="0"/>
              <a:t>: Abfallgruppe</a:t>
            </a:r>
          </a:p>
          <a:p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8170E-6255-44FF-A0D3-5BEAD2CA59B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Abfallgruppen (Beispiele)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256101"/>
              </p:ext>
            </p:extLst>
          </p:nvPr>
        </p:nvGraphicFramePr>
        <p:xfrm>
          <a:off x="457200" y="1600200"/>
          <a:ext cx="8229600" cy="396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49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648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Abfallschlüsselnummer</a:t>
                      </a:r>
                      <a:endParaRPr lang="de-DE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Abfallgruppe</a:t>
                      </a:r>
                      <a:endParaRPr lang="de-DE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901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18 01 01 (außer 18 01 03)</a:t>
                      </a:r>
                      <a:endParaRPr lang="de-DE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Spitze und scharfe Gegenstände</a:t>
                      </a:r>
                      <a:endParaRPr lang="de-DE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185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18 01 02</a:t>
                      </a:r>
                      <a:endParaRPr lang="de-DE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Körperteile und Organe einschließlich Blutbeutel und Blutkonserven</a:t>
                      </a:r>
                      <a:endParaRPr lang="de-DE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901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18 01 03</a:t>
                      </a:r>
                      <a:endParaRPr lang="de-DE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Infektiöse</a:t>
                      </a:r>
                      <a:r>
                        <a:rPr lang="de-DE" sz="1800" baseline="0" dirty="0" smtClean="0"/>
                        <a:t> Abfälle</a:t>
                      </a:r>
                      <a:endParaRPr lang="de-DE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185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18 01 04</a:t>
                      </a:r>
                      <a:endParaRPr lang="de-DE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Krankenhausspezifischer</a:t>
                      </a:r>
                      <a:r>
                        <a:rPr lang="de-DE" sz="1800" baseline="0" dirty="0" smtClean="0"/>
                        <a:t> (praxisspezifischer) Abfall, nicht infektiös</a:t>
                      </a:r>
                      <a:endParaRPr lang="de-DE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901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18 01 06, 18 01 07</a:t>
                      </a:r>
                      <a:endParaRPr lang="de-DE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Chemikalienabfälle</a:t>
                      </a:r>
                      <a:endParaRPr lang="de-DE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901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18 01</a:t>
                      </a:r>
                      <a:r>
                        <a:rPr lang="de-DE" sz="1800" baseline="0" dirty="0" smtClean="0"/>
                        <a:t> 08</a:t>
                      </a:r>
                      <a:endParaRPr lang="de-DE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Zytostatika-Abfälle</a:t>
                      </a:r>
                      <a:endParaRPr lang="de-DE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901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18 01 09</a:t>
                      </a:r>
                      <a:endParaRPr lang="de-DE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Altarzneimittel</a:t>
                      </a:r>
                      <a:endParaRPr lang="de-DE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901"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20 03 01</a:t>
                      </a:r>
                      <a:endParaRPr lang="de-DE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de-DE" sz="1800" dirty="0" smtClean="0"/>
                        <a:t>Gemischter Siedlungsabfall</a:t>
                      </a:r>
                      <a:endParaRPr lang="de-DE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F3E4A-2015-4B64-AE20-5BD105F7B69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Abfälle in Akutkrankenhäusern (2014)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de-DE" sz="1600" dirty="0"/>
              <a:t>309.000 Tonnen Abfälle, an deren Sammlung und Entsorgung aus infektionspräventiver Sicht keine besonderen Anforderungen gestellt werden (180104)</a:t>
            </a:r>
          </a:p>
          <a:p>
            <a:pPr lvl="0"/>
            <a:r>
              <a:rPr lang="de-DE" sz="1600" dirty="0"/>
              <a:t>9.900 Tonnen Abfälle, an deren Sammlung und Entsorgung aus infektionspräventiver Sicht besondere Anforderungen gestellt werden (180103*)</a:t>
            </a:r>
          </a:p>
          <a:p>
            <a:pPr lvl="0"/>
            <a:r>
              <a:rPr lang="de-DE" sz="1600" dirty="0"/>
              <a:t>6.500 Tonnen Arzneimittel (180109)</a:t>
            </a:r>
          </a:p>
          <a:p>
            <a:pPr lvl="0"/>
            <a:r>
              <a:rPr lang="de-DE" sz="1600" dirty="0"/>
              <a:t>2.600 Tonnen Körperteile und Organe, einschließlich Blutbeutel und Blutkonserven (180102)</a:t>
            </a:r>
          </a:p>
          <a:p>
            <a:pPr lvl="0"/>
            <a:r>
              <a:rPr lang="de-DE" sz="1600" dirty="0"/>
              <a:t>2.200 Tonnen Abfälle aus tierärztlicher Versorgung und Forschung, an deren Sammlung und Entsorgung aus infektionspräventiver Sicht keine besonderen Anforderungen gestellt werden (180203)</a:t>
            </a:r>
          </a:p>
          <a:p>
            <a:pPr lvl="0"/>
            <a:r>
              <a:rPr lang="de-DE" sz="1600" dirty="0"/>
              <a:t>1.800 Tonnen zytotoxische und zytostatische Arzneimittel (180108*)</a:t>
            </a:r>
          </a:p>
          <a:p>
            <a:pPr lvl="0"/>
            <a:r>
              <a:rPr lang="de-DE" sz="1600" dirty="0"/>
              <a:t>800 Tonnen spitze und scharfe Gegenstände (180101)</a:t>
            </a:r>
          </a:p>
          <a:p>
            <a:pPr lvl="0"/>
            <a:r>
              <a:rPr lang="de-DE" sz="1600" dirty="0"/>
              <a:t>400 Tonnen Abfälle aus tierärztlicher Versorgung und Forschung, an deren Sammlung und Entsorgung aus infektionspräventiver Sicht besondere Anforderungen gestellt werden</a:t>
            </a:r>
          </a:p>
          <a:p>
            <a:pPr lvl="0"/>
            <a:r>
              <a:rPr lang="de-DE" sz="1600" dirty="0"/>
              <a:t>200 Tonnen Chemikalien (180107)</a:t>
            </a:r>
          </a:p>
          <a:p>
            <a:pPr lvl="0"/>
            <a:r>
              <a:rPr lang="de-DE" sz="1600" dirty="0"/>
              <a:t>200 Tonnen Chemikalien, die aus gefährlichen Stoffen bestehen oder solche enthalten (180106</a:t>
            </a:r>
            <a:r>
              <a:rPr lang="de-DE" sz="1600" dirty="0" smtClean="0"/>
              <a:t>*)</a:t>
            </a:r>
            <a:endParaRPr lang="en-GB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7DF5C-249F-4548-B904-17B2A3F37F7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733168" y="6453336"/>
            <a:ext cx="65758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effectLst/>
              </a:rPr>
              <a:t>https://www.abfallmanager-medizin.de/themen/krankenhausabfaelle-abfaelle-aus-der-humanmedizinischen-oder-tieraerztlichen-versorgung/</a:t>
            </a:r>
          </a:p>
        </p:txBody>
      </p:sp>
    </p:spTree>
    <p:extLst>
      <p:ext uri="{BB962C8B-B14F-4D97-AF65-F5344CB8AC3E}">
        <p14:creationId xmlns:p14="http://schemas.microsoft.com/office/powerpoint/2010/main" val="647678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Exkurs: Umgang mit Totgeburten</a:t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15257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Frühgeburt: Geburt zwischen der 28. und der 37. Schwangerschaftswoche </a:t>
            </a:r>
          </a:p>
          <a:p>
            <a:r>
              <a:rPr lang="de-DE" sz="2800" dirty="0" smtClean="0"/>
              <a:t>Abgang</a:t>
            </a:r>
            <a:r>
              <a:rPr lang="de-DE" sz="2800" smtClean="0"/>
              <a:t>: Totgeburt </a:t>
            </a:r>
            <a:r>
              <a:rPr lang="de-DE" sz="2800" dirty="0" smtClean="0"/>
              <a:t>vor der 28. Schwangerschaftswoche</a:t>
            </a:r>
          </a:p>
          <a:p>
            <a:r>
              <a:rPr lang="de-DE" sz="2800" dirty="0" smtClean="0"/>
              <a:t>früher: Entsorgung</a:t>
            </a:r>
          </a:p>
          <a:p>
            <a:r>
              <a:rPr lang="de-DE" sz="2800" dirty="0" smtClean="0"/>
              <a:t>heute: aktives Abschiednehmen und Beerdigung möglich</a:t>
            </a: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14E759-D4B5-45CA-9778-F954E674F35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Beispiel für ein Abfalltrennsystem im KH (Uniklinikum Freiburg)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22DC0-D3EB-487E-84CD-D9B2806C11D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5667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349500"/>
            <a:ext cx="65405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226175" y="5807075"/>
            <a:ext cx="15017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>
                <a:effectLst/>
              </a:rPr>
              <a:t>Foto: Daschner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Beispiel für ein Abfalltrennsystem im KH (Uniklinikum Freiburg)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16E54-7A80-44B7-A5E6-0FB48D1ED90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5770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349500"/>
            <a:ext cx="65405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226175" y="5807075"/>
            <a:ext cx="150177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050" dirty="0">
                <a:effectLst/>
              </a:rPr>
              <a:t>Foto: Daschner</a:t>
            </a:r>
          </a:p>
        </p:txBody>
      </p:sp>
      <p:sp>
        <p:nvSpPr>
          <p:cNvPr id="3" name="Ovale Legende 2"/>
          <p:cNvSpPr/>
          <p:nvPr/>
        </p:nvSpPr>
        <p:spPr>
          <a:xfrm>
            <a:off x="3203575" y="1557338"/>
            <a:ext cx="4752975" cy="1800225"/>
          </a:xfrm>
          <a:prstGeom prst="wedgeEllipseCallout">
            <a:avLst>
              <a:gd name="adj1" fmla="val -26244"/>
              <a:gd name="adj2" fmla="val 656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dirty="0">
                <a:solidFill>
                  <a:schemeClr val="tx1"/>
                </a:solidFill>
                <a:effectLst/>
              </a:rPr>
              <a:t>Cave: Altpapier, auf dem sich Patienteninformationen befinden, müssen als Datenschutzabfall entsorgt werden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Ökonomische Bedeutung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Abfallvermeidung, -verwertung und                          -entsorgung implizieren (Investitions-)Kosten.</a:t>
            </a:r>
          </a:p>
          <a:p>
            <a:r>
              <a:rPr lang="de-DE" dirty="0" smtClean="0"/>
              <a:t>Grundsatz: So wenig Sondermüll als möglich.</a:t>
            </a:r>
          </a:p>
          <a:p>
            <a:pPr lvl="1"/>
            <a:r>
              <a:rPr lang="de-DE" dirty="0" smtClean="0"/>
              <a:t>Abfallwirtschaft kann erhebliche Einsparungen implizieren!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7DF5C-249F-4548-B904-17B2A3F37F7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4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„Green Hospital“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Grundproblem: Gesundheitswesen emittiert mehr CO2 als Flugverkehr oder Schifffahrt</a:t>
            </a:r>
          </a:p>
          <a:p>
            <a:pPr lvl="1"/>
            <a:r>
              <a:rPr lang="de-DE" dirty="0" smtClean="0"/>
              <a:t>Deutschland: 5,2 % der gesamten nationalen Emissionen</a:t>
            </a:r>
          </a:p>
          <a:p>
            <a:pPr lvl="1"/>
            <a:r>
              <a:rPr lang="de-DE" dirty="0" smtClean="0"/>
              <a:t>Pro Klinikbett: Energie von 4 Einfamilienhäusern p.a.</a:t>
            </a:r>
          </a:p>
          <a:p>
            <a:pPr lvl="1"/>
            <a:r>
              <a:rPr lang="de-DE" dirty="0" smtClean="0"/>
              <a:t>Quelle: „</a:t>
            </a:r>
            <a:r>
              <a:rPr lang="de-DE" dirty="0" err="1" smtClean="0"/>
              <a:t>Healht</a:t>
            </a:r>
            <a:r>
              <a:rPr lang="de-DE" dirty="0" smtClean="0"/>
              <a:t> Care </a:t>
            </a:r>
            <a:r>
              <a:rPr lang="de-DE" dirty="0" err="1" smtClean="0"/>
              <a:t>Without</a:t>
            </a:r>
            <a:r>
              <a:rPr lang="de-DE" dirty="0" smtClean="0"/>
              <a:t> Harm“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7DF5C-249F-4548-B904-17B2A3F37F7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5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800" b="1" dirty="0" smtClean="0">
                <a:solidFill>
                  <a:srgbClr val="FF0000"/>
                </a:solidFill>
              </a:rPr>
              <a:t>1 Outputfaktoren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1.1 Marketing im Gesundheitswesen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b="1" dirty="0" smtClean="0">
                <a:solidFill>
                  <a:srgbClr val="FF0000"/>
                </a:solidFill>
              </a:rPr>
              <a:t>1.2 Entsorgungswesen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1.3 Ausbildungsfunktion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1.4 Tod und Sterben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dirty="0"/>
              <a:t>3 Logistik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800" dirty="0" smtClean="0">
              <a:solidFill>
                <a:srgbClr val="EAEAEA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4553-386D-4E78-9028-C8D4EE9ED46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04453"/>
          </a:xfrm>
        </p:spPr>
        <p:txBody>
          <a:bodyPr>
            <a:normAutofit fontScale="62500" lnSpcReduction="20000"/>
          </a:bodyPr>
          <a:lstStyle/>
          <a:p>
            <a:r>
              <a:rPr lang="de-DE" dirty="0" smtClean="0"/>
              <a:t>Energie</a:t>
            </a:r>
          </a:p>
          <a:p>
            <a:pPr lvl="1"/>
            <a:r>
              <a:rPr lang="de-DE" dirty="0" smtClean="0"/>
              <a:t>Energiemanagement</a:t>
            </a:r>
          </a:p>
          <a:p>
            <a:pPr lvl="1"/>
            <a:r>
              <a:rPr lang="de-DE" dirty="0" smtClean="0"/>
              <a:t>Luft- und Klimatechnik</a:t>
            </a:r>
          </a:p>
          <a:p>
            <a:pPr lvl="1"/>
            <a:r>
              <a:rPr lang="de-DE" dirty="0" smtClean="0"/>
              <a:t>Erneuerbares Energien</a:t>
            </a:r>
          </a:p>
          <a:p>
            <a:pPr lvl="1"/>
            <a:r>
              <a:rPr lang="de-DE" dirty="0" smtClean="0"/>
              <a:t>Intelligente Technologien</a:t>
            </a:r>
          </a:p>
          <a:p>
            <a:pPr lvl="1"/>
            <a:r>
              <a:rPr lang="de-DE" dirty="0" smtClean="0"/>
              <a:t>Natürliche Lichtquellen und Ventilation</a:t>
            </a:r>
          </a:p>
          <a:p>
            <a:pPr lvl="1"/>
            <a:r>
              <a:rPr lang="de-DE" dirty="0" smtClean="0"/>
              <a:t>Verzicht auf </a:t>
            </a:r>
            <a:r>
              <a:rPr lang="de-DE" dirty="0" err="1" smtClean="0"/>
              <a:t>Desfluran</a:t>
            </a:r>
            <a:r>
              <a:rPr lang="de-DE" dirty="0" smtClean="0"/>
              <a:t> als Inhalationsanästhetikum</a:t>
            </a:r>
          </a:p>
          <a:p>
            <a:r>
              <a:rPr lang="de-DE" dirty="0" smtClean="0"/>
              <a:t>Material</a:t>
            </a:r>
          </a:p>
          <a:p>
            <a:pPr lvl="1"/>
            <a:r>
              <a:rPr lang="de-DE" dirty="0" smtClean="0"/>
              <a:t>Lieferantenmanagement</a:t>
            </a:r>
          </a:p>
          <a:p>
            <a:pPr lvl="1"/>
            <a:r>
              <a:rPr lang="de-DE" dirty="0" smtClean="0"/>
              <a:t>Mehrwegprodukte</a:t>
            </a:r>
          </a:p>
          <a:p>
            <a:pPr lvl="1"/>
            <a:r>
              <a:rPr lang="de-DE" dirty="0" smtClean="0"/>
              <a:t>geringe Verpackung</a:t>
            </a:r>
          </a:p>
          <a:p>
            <a:pPr lvl="1"/>
            <a:r>
              <a:rPr lang="de-DE" dirty="0" smtClean="0"/>
              <a:t>Papierverbrauch</a:t>
            </a:r>
          </a:p>
          <a:p>
            <a:pPr lvl="1"/>
            <a:r>
              <a:rPr lang="de-DE" dirty="0" smtClean="0"/>
              <a:t>Abfallmanagement</a:t>
            </a:r>
          </a:p>
          <a:p>
            <a:pPr lvl="1"/>
            <a:r>
              <a:rPr lang="de-DE" dirty="0" smtClean="0"/>
              <a:t>Anteil von recycelten Materialien</a:t>
            </a:r>
          </a:p>
          <a:p>
            <a:r>
              <a:rPr lang="de-DE" dirty="0" smtClean="0"/>
              <a:t>Wasser</a:t>
            </a:r>
          </a:p>
          <a:p>
            <a:pPr lvl="1"/>
            <a:r>
              <a:rPr lang="de-DE" dirty="0" smtClean="0"/>
              <a:t>Wassermanagement</a:t>
            </a:r>
          </a:p>
          <a:p>
            <a:pPr lvl="1"/>
            <a:r>
              <a:rPr lang="de-DE" dirty="0" smtClean="0"/>
              <a:t>Wassersparende Technologie für Sanitäranlagen</a:t>
            </a:r>
          </a:p>
          <a:p>
            <a:pPr lvl="1"/>
            <a:r>
              <a:rPr lang="de-DE" dirty="0" smtClean="0"/>
              <a:t>Wiederverwendung von Grauwasser</a:t>
            </a:r>
          </a:p>
          <a:p>
            <a:pPr lvl="1"/>
            <a:r>
              <a:rPr lang="de-DE" dirty="0" smtClean="0"/>
              <a:t>Regenwassernutzung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7DF5C-249F-4548-B904-17B2A3F37F7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3779912" y="6613753"/>
            <a:ext cx="21739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err="1">
                <a:effectLst/>
              </a:rPr>
              <a:t>Schleuß</a:t>
            </a:r>
            <a:r>
              <a:rPr lang="de-DE" sz="800" dirty="0">
                <a:effectLst/>
              </a:rPr>
              <a:t> 2023, KU Gesundheitsmanagement</a:t>
            </a:r>
          </a:p>
        </p:txBody>
      </p:sp>
      <p:sp>
        <p:nvSpPr>
          <p:cNvPr id="6" name="Abgerundete rechteckige Legende 5"/>
          <p:cNvSpPr/>
          <p:nvPr/>
        </p:nvSpPr>
        <p:spPr>
          <a:xfrm>
            <a:off x="6084168" y="2924944"/>
            <a:ext cx="2808312" cy="2304256"/>
          </a:xfrm>
          <a:prstGeom prst="wedgeRoundRectCallout">
            <a:avLst>
              <a:gd name="adj1" fmla="val -61160"/>
              <a:gd name="adj2" fmla="val 719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  <a:effectLst/>
              </a:rPr>
              <a:t>Beispiel für Zielkonflikt: Legionellen in Krankenhäusern, Wasserverbrauch beim Duschen</a:t>
            </a:r>
            <a:endParaRPr lang="de-DE" sz="16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189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Gliederung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sz="2800" b="1" dirty="0" smtClean="0">
                <a:solidFill>
                  <a:srgbClr val="FF0000"/>
                </a:solidFill>
              </a:rPr>
              <a:t>1 Outputfaktoren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1.1 Marketing im Gesundheitswesen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b="1" dirty="0" smtClean="0">
                <a:solidFill>
                  <a:srgbClr val="FF0000"/>
                </a:solidFill>
              </a:rPr>
              <a:t>1.2 Entsorgungswesen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1.3 Ausbildungsfunktion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</a:pPr>
            <a:r>
              <a:rPr lang="de-DE" dirty="0"/>
              <a:t>1.4 Tod und Sterben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dirty="0"/>
              <a:t>2 Betriebskybernetik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dirty="0"/>
              <a:t>3 Logistik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z="2800" dirty="0" smtClean="0">
              <a:solidFill>
                <a:srgbClr val="EAEAEA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 smtClean="0">
                <a:solidFill>
                  <a:srgbClr val="DDDDDD"/>
                </a:solidFill>
              </a:rPr>
              <a:t>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A4553-386D-4E78-9028-C8D4EE9ED46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cs typeface="Times New Roman" pitchFamily="18" charset="0"/>
              </a:rPr>
              <a:t>1.2 Entsorgungswesen</a:t>
            </a:r>
            <a:endParaRPr lang="de-DE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eaLnBrk="1" hangingPunct="1"/>
            <a:r>
              <a:rPr lang="de-DE" smtClean="0"/>
              <a:t>Systematische Einordnung:</a:t>
            </a:r>
          </a:p>
          <a:p>
            <a:pPr lvl="1" eaLnBrk="1" hangingPunct="1"/>
            <a:r>
              <a:rPr lang="de-DE" smtClean="0"/>
              <a:t>Output ist nicht nur „erwünschter“ Output, sondern auch Abfall, der entsorgt werden muss</a:t>
            </a:r>
          </a:p>
          <a:p>
            <a:pPr eaLnBrk="1" hangingPunct="1"/>
            <a:r>
              <a:rPr lang="de-DE" smtClean="0"/>
              <a:t>Abfall im Krankenhaus ist von hoher Bedeutung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24BE2D-18AB-44EF-9788-3383D61611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cs typeface="Times New Roman" pitchFamily="18" charset="0"/>
              </a:rPr>
              <a:t>Abfall im Krankenhaus</a:t>
            </a:r>
            <a:endParaRPr lang="de-DE" smtClean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 smtClean="0">
                <a:cs typeface="Times New Roman" pitchFamily="18" charset="0"/>
              </a:rPr>
              <a:t>Umfang: Zahlen sehr ungenau, schwankend</a:t>
            </a:r>
            <a:endParaRPr lang="de-DE" dirty="0" smtClean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dirty="0" smtClean="0">
                <a:cs typeface="Times New Roman" pitchFamily="18" charset="0"/>
              </a:rPr>
              <a:t>Industrie: 0,7 kg Abfall pro Tag pro Mitarbeiter*in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>
                <a:cs typeface="Times New Roman" pitchFamily="18" charset="0"/>
              </a:rPr>
              <a:t>Haushalt: 1,0 kg Abfall pro Tag pro Person 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>
                <a:cs typeface="Times New Roman" pitchFamily="18" charset="0"/>
              </a:rPr>
              <a:t>Krankenhaus: 5,0 kg Abfall pro Tag pro Bett </a:t>
            </a:r>
            <a:r>
              <a:rPr lang="de-DE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de-DE" dirty="0" smtClean="0">
                <a:cs typeface="Times New Roman" pitchFamily="18" charset="0"/>
              </a:rPr>
              <a:t>Infektiositä</a:t>
            </a:r>
            <a:r>
              <a:rPr lang="de-DE" dirty="0" smtClean="0"/>
              <a:t>t: quantitativ überschätzt, qualitativ unterschätzt!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>
                <a:cs typeface="Times New Roman" pitchFamily="18" charset="0"/>
              </a:rPr>
              <a:t>Geringer Anteil: Hoch infektiös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>
                <a:cs typeface="Times New Roman" pitchFamily="18" charset="0"/>
              </a:rPr>
              <a:t>Größter Teil: wie Haushaltsmüll, evtl. sogar geringere Keimzahl</a:t>
            </a:r>
            <a:r>
              <a:rPr lang="de-DE" dirty="0" smtClean="0"/>
              <a:t> 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F4E2C-1570-4DCE-B341-B66089068D4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l="399" t="12600" r="87400" b="81100"/>
          <a:stretch/>
        </p:blipFill>
        <p:spPr>
          <a:xfrm>
            <a:off x="4788024" y="6000867"/>
            <a:ext cx="1667180" cy="538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cs typeface="Times New Roman" pitchFamily="18" charset="0"/>
              </a:rPr>
              <a:t>Abfallwirtschaftskonzept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de-DE" sz="2400" dirty="0" smtClean="0">
                <a:cs typeface="Times New Roman" pitchFamily="18" charset="0"/>
              </a:rPr>
              <a:t>Grundlagen: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>
                <a:cs typeface="Times New Roman" pitchFamily="18" charset="0"/>
              </a:rPr>
              <a:t>1994: „</a:t>
            </a:r>
            <a:r>
              <a:rPr lang="de-DE" sz="2000" dirty="0" smtClean="0"/>
              <a:t>Gesetz zur Förderung der Kreislaufwirtschaft und Sicherung der umweltverträglichen Beseitigung von Abfällen“ (Kreislaufwirtschafts- und Abfallgesetz)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/>
              <a:t>2002: „Richtlinie über die ordnungsgemäße Entsorgung von Abfällen aus Einrichtungen des Gesundheitsdienstes“ (</a:t>
            </a:r>
            <a:r>
              <a:rPr lang="de-DE" sz="2000" dirty="0" err="1" smtClean="0"/>
              <a:t>LAGA</a:t>
            </a:r>
            <a:r>
              <a:rPr lang="de-DE" sz="2000" dirty="0" smtClean="0"/>
              <a:t>-Richtlinie „Bund/Länderarbeitsgemeinschaft Abfall“)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 smtClean="0">
                <a:cs typeface="Times New Roman" pitchFamily="18" charset="0"/>
              </a:rPr>
              <a:t>Verpflichtung: Jedes Krankenhaus muss ein Abfallwirtschaftskonzept erstellen und schriftlich niederlegen; ein Abfallbeauftragter ist zu benennen</a:t>
            </a:r>
          </a:p>
          <a:p>
            <a:pPr eaLnBrk="1" hangingPunct="1">
              <a:lnSpc>
                <a:spcPct val="90000"/>
              </a:lnSpc>
            </a:pPr>
            <a:r>
              <a:rPr lang="de-DE" sz="2400" dirty="0" smtClean="0">
                <a:cs typeface="Times New Roman" pitchFamily="18" charset="0"/>
              </a:rPr>
              <a:t>Umfang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>
                <a:cs typeface="Times New Roman" pitchFamily="18" charset="0"/>
              </a:rPr>
              <a:t>Angaben über Menge, Art und Verbleib der zu entsorgenden Abfälle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>
                <a:cs typeface="Times New Roman" pitchFamily="18" charset="0"/>
              </a:rPr>
              <a:t>Darstellung der Abfallvermeidungs- und Verwertungsstrategien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000" dirty="0" smtClean="0">
                <a:cs typeface="Times New Roman" pitchFamily="18" charset="0"/>
              </a:rPr>
              <a:t>Nachweis über Entsorgungssicherheit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FEC49-55D5-43A0-A17A-0CA1A78DDD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cs typeface="Times New Roman" pitchFamily="18" charset="0"/>
              </a:rPr>
              <a:t>Abfallstrategien</a:t>
            </a:r>
            <a:r>
              <a:rPr lang="de-DE" smtClean="0"/>
              <a:t>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Times New Roman" pitchFamily="18" charset="0"/>
              </a:rPr>
              <a:t>Rangordnung: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de-DE" dirty="0" smtClean="0">
                <a:cs typeface="Times New Roman" pitchFamily="18" charset="0"/>
              </a:rPr>
              <a:t>Abfallvermeidung</a:t>
            </a:r>
            <a:r>
              <a:rPr lang="de-DE" dirty="0" smtClean="0"/>
              <a:t>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de-DE" dirty="0" smtClean="0">
                <a:cs typeface="Times New Roman" pitchFamily="18" charset="0"/>
              </a:rPr>
              <a:t>Abfallverwertung</a:t>
            </a:r>
            <a:r>
              <a:rPr lang="de-DE" dirty="0" smtClean="0"/>
              <a:t>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de-DE" dirty="0" smtClean="0">
                <a:cs typeface="Times New Roman" pitchFamily="18" charset="0"/>
              </a:rPr>
              <a:t>Abfallentsorgung</a:t>
            </a:r>
            <a:r>
              <a:rPr lang="de-DE" dirty="0" smtClean="0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851692-FB11-4A50-BF97-8869B0966F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cs typeface="Times New Roman" pitchFamily="18" charset="0"/>
              </a:rPr>
              <a:t>Abfallentsorgung nach alter Klassifizierung</a:t>
            </a:r>
            <a:endParaRPr lang="de-DE" dirty="0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/>
            <a:r>
              <a:rPr lang="de-DE" smtClean="0">
                <a:cs typeface="Times New Roman" pitchFamily="18" charset="0"/>
              </a:rPr>
              <a:t>Abfallgruppe A</a:t>
            </a:r>
            <a:r>
              <a:rPr lang="de-DE" smtClean="0"/>
              <a:t> </a:t>
            </a:r>
          </a:p>
          <a:p>
            <a:pPr lvl="1" eaLnBrk="1" hangingPunct="1"/>
            <a:r>
              <a:rPr lang="de-DE" smtClean="0">
                <a:cs typeface="Times New Roman" pitchFamily="18" charset="0"/>
              </a:rPr>
              <a:t>Inhalt: Abfall, an dessen Entsorgung keine besonderen Anforderungen gestellt werden</a:t>
            </a:r>
            <a:r>
              <a:rPr lang="de-DE" smtClean="0"/>
              <a:t> </a:t>
            </a:r>
          </a:p>
          <a:p>
            <a:pPr lvl="1" eaLnBrk="1" hangingPunct="1"/>
            <a:r>
              <a:rPr lang="de-DE" smtClean="0">
                <a:cs typeface="Times New Roman" pitchFamily="18" charset="0"/>
              </a:rPr>
              <a:t>Beispiel: Hausmüll, Küchenabfälle, desinfizierte Abfälle der Abfallgruppe C</a:t>
            </a:r>
            <a:r>
              <a:rPr lang="de-DE" smtClean="0"/>
              <a:t> </a:t>
            </a:r>
          </a:p>
          <a:p>
            <a:pPr lvl="1" eaLnBrk="1" hangingPunct="1"/>
            <a:r>
              <a:rPr lang="de-DE" smtClean="0">
                <a:cs typeface="Times New Roman" pitchFamily="18" charset="0"/>
              </a:rPr>
              <a:t>Entsorgung: als regulärer Hausmüll</a:t>
            </a:r>
            <a:r>
              <a:rPr lang="de-DE" smtClean="0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CB070-CA11-4D82-8B71-8F864C79BE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cs typeface="Times New Roman" pitchFamily="18" charset="0"/>
              </a:rPr>
              <a:t>Abfallentsorgung nach alter Klassifizierung</a:t>
            </a:r>
            <a:endParaRPr lang="de-DE" dirty="0" smtClean="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smtClean="0">
                <a:cs typeface="Times New Roman" pitchFamily="18" charset="0"/>
              </a:rPr>
              <a:t>Abfallgruppe B</a:t>
            </a:r>
            <a:r>
              <a:rPr lang="de-DE" sz="28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smtClean="0">
                <a:cs typeface="Times New Roman" pitchFamily="18" charset="0"/>
              </a:rPr>
              <a:t>Inhalt: Abfälle, an deren Entsorgung aus infektionspräventiver Sicht innerhalb der Einrichtungen besondere Anforderungen gestellt werden; von ihnen geht eine besondere Gefährdung für Kranke aus, jedoch nicht für die Allgemeinheit</a:t>
            </a:r>
            <a:r>
              <a:rPr lang="de-DE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smtClean="0">
                <a:cs typeface="Times New Roman" pitchFamily="18" charset="0"/>
              </a:rPr>
              <a:t>Beispiel: Abfälle, die mit Blut, Sekreten und Exkreten verunreinigt sind (z. B. Kanülen, Verbände, Spritzen, Windeln)</a:t>
            </a:r>
            <a:r>
              <a:rPr lang="de-DE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smtClean="0">
                <a:cs typeface="Times New Roman" pitchFamily="18" charset="0"/>
              </a:rPr>
              <a:t>Entsorgung: Getrennte Sammlung, anschließend Entsorgung als normaler Abfall, falls keine Verletzungs- oder Auslaufgefahr</a:t>
            </a:r>
            <a:r>
              <a:rPr lang="de-DE" sz="2400" smtClean="0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A6A68-C078-4B0A-BA4A-8056DEA89E6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cs typeface="Times New Roman" pitchFamily="18" charset="0"/>
              </a:rPr>
              <a:t>Abfallentsorgung nach alter Klassifizierung</a:t>
            </a:r>
            <a:endParaRPr lang="de-DE" dirty="0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Abfallgruppe C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Inhalt: Krankenhausspezifische Abfälle, an die aus infektionspräventiver Sicht sowohl innerhalb als auch außerhalb der Einrichtung besondere Anforderungen gestellt werden; von ihnen geht eine Gefährdung für alle Menschen aus 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Beispiel: Kontaminierung mit meldepflichtigen, übertragbaren Krankheiten; Mikrobiologische Kulturen </a:t>
            </a:r>
            <a:r>
              <a:rPr lang="de-DE" dirty="0" smtClean="0"/>
              <a:t>(Gesetz </a:t>
            </a:r>
            <a:r>
              <a:rPr lang="de-DE" dirty="0"/>
              <a:t>zur Verhütung und Bekämpfung von Infektionskrankheiten beim </a:t>
            </a:r>
            <a:r>
              <a:rPr lang="de-DE" dirty="0" smtClean="0"/>
              <a:t>Menschen; Infektionsschutzgesetz)</a:t>
            </a:r>
            <a:endParaRPr lang="de-DE" dirty="0"/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Entsorgung: Getrennte Sammlung; Abtransport als Sondermüll (Kosten: 2-3000 Euro/t) oder hausinterne Sterilisation. Anschließend Behandlung wie A-Müll 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DF06A6-FA22-4C59-A01A-0BF9CDE154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9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999</Words>
  <Application>Microsoft Office PowerPoint</Application>
  <PresentationFormat>Bildschirmpräsentation (4:3)</PresentationFormat>
  <Paragraphs>172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Arial</vt:lpstr>
      <vt:lpstr>Calibri</vt:lpstr>
      <vt:lpstr>Tahoma</vt:lpstr>
      <vt:lpstr>Times New Roman</vt:lpstr>
      <vt:lpstr>Larissa</vt:lpstr>
      <vt:lpstr>GESUNDHEITSMANAGEMENT III Teil 1-5   Prof. Dr. rer. pol. Steffen Fleßa Lehrstuhl für ABWL und Gesundheitsmanagement Universität Greifswald</vt:lpstr>
      <vt:lpstr>Gliederung</vt:lpstr>
      <vt:lpstr>1.2 Entsorgungswesen</vt:lpstr>
      <vt:lpstr>Abfall im Krankenhaus</vt:lpstr>
      <vt:lpstr>Abfallwirtschaftskonzept</vt:lpstr>
      <vt:lpstr>Abfallstrategien </vt:lpstr>
      <vt:lpstr>Abfallentsorgung nach alter Klassifizierung</vt:lpstr>
      <vt:lpstr>Abfallentsorgung nach alter Klassifizierung</vt:lpstr>
      <vt:lpstr>Abfallentsorgung nach alter Klassifizierung</vt:lpstr>
      <vt:lpstr>Abfallentsorgung nach alter Klassifizierung</vt:lpstr>
      <vt:lpstr>Abfallentsorgung nach alter Klassifizierung</vt:lpstr>
      <vt:lpstr>Abfallentsorgung – LAGA-Richtlinie</vt:lpstr>
      <vt:lpstr>Abfallgruppen (Beispiele)</vt:lpstr>
      <vt:lpstr>Abfälle in Akutkrankenhäusern (2014)</vt:lpstr>
      <vt:lpstr>Exkurs: Umgang mit Totgeburten </vt:lpstr>
      <vt:lpstr>Beispiel für ein Abfalltrennsystem im KH (Uniklinikum Freiburg)</vt:lpstr>
      <vt:lpstr>Beispiel für ein Abfalltrennsystem im KH (Uniklinikum Freiburg)</vt:lpstr>
      <vt:lpstr>Ökonomische Bedeutung</vt:lpstr>
      <vt:lpstr>„Green Hospital“</vt:lpstr>
      <vt:lpstr>Maßnahmen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592</cp:revision>
  <cp:lastPrinted>1601-01-01T00:00:00Z</cp:lastPrinted>
  <dcterms:created xsi:type="dcterms:W3CDTF">2003-05-27T08:12:45Z</dcterms:created>
  <dcterms:modified xsi:type="dcterms:W3CDTF">2023-08-14T07:46:15Z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