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889" r:id="rId2"/>
    <p:sldId id="1044" r:id="rId3"/>
    <p:sldId id="915" r:id="rId4"/>
    <p:sldId id="916" r:id="rId5"/>
    <p:sldId id="917" r:id="rId6"/>
    <p:sldId id="918" r:id="rId7"/>
    <p:sldId id="919" r:id="rId8"/>
    <p:sldId id="920" r:id="rId9"/>
    <p:sldId id="921" r:id="rId10"/>
    <p:sldId id="922" r:id="rId11"/>
    <p:sldId id="1043" r:id="rId12"/>
    <p:sldId id="1045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DDDDDD"/>
    <a:srgbClr val="FFCCCC"/>
    <a:srgbClr val="FF0000"/>
    <a:srgbClr val="FFFFCC"/>
    <a:srgbClr val="FFFFFF"/>
    <a:srgbClr val="CCFF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080" autoAdjust="0"/>
    <p:restoredTop sz="95833" autoAdjust="0"/>
  </p:normalViewPr>
  <p:slideViewPr>
    <p:cSldViewPr>
      <p:cViewPr varScale="1">
        <p:scale>
          <a:sx n="91" d="100"/>
          <a:sy n="91" d="100"/>
        </p:scale>
        <p:origin x="581" y="72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1A66F868-2DE8-408B-B9D6-C4BC4E64E0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667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A8F301A3-833E-4E6C-AA95-981409C211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80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7459D-E2EE-480D-8109-0DB3B0FF0D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9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59B42-6921-462B-BD75-F0957E9FC5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22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B7F41-AD66-4674-AABF-4414C62AE4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08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2F831-F95B-42D9-AFC9-3EC14E9D4D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12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2497E-F179-45DC-8CC7-B255C53B8A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14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76D1A-8452-44CB-8E01-C83F48A915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22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FE5C5-8BBD-4A03-9452-6169DFE906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23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94A6-BCEB-499D-956B-940B6EFD5A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4F79-1530-4466-8EF7-16D159AB29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25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9F0F-1C69-4BEF-860E-99048E5BE12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28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7B21-8D74-4073-A65D-446BD87528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43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CAF970-0660-48B3-A0ED-33BF40C001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/>
            <a:r>
              <a:rPr lang="de-DE" sz="4000" b="1" smtClean="0">
                <a:cs typeface="Times New Roman" pitchFamily="18" charset="0"/>
              </a:rPr>
              <a:t>GESUNDHEITSMANAGEMENT </a:t>
            </a:r>
            <a:r>
              <a:rPr lang="de-DE" sz="4000" b="1" dirty="0" smtClean="0">
                <a:cs typeface="Times New Roman" pitchFamily="18" charset="0"/>
              </a:rPr>
              <a:t>III</a:t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smtClean="0">
                <a:cs typeface="Times New Roman" pitchFamily="18" charset="0"/>
              </a:rPr>
              <a:t>Teil 2a-3</a:t>
            </a: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Prof. Dr. Steffen Fleßa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err="1" smtClean="0">
                <a:cs typeface="Times New Roman" pitchFamily="18" charset="0"/>
              </a:rPr>
              <a:t>Lst</a:t>
            </a:r>
            <a:r>
              <a:rPr lang="de-DE" sz="2400" b="1" dirty="0" smtClean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Universität Greifswald</a:t>
            </a: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endParaRPr lang="de-DE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Serviceabteilungen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Patientennahe Bereiche</a:t>
            </a:r>
          </a:p>
          <a:p>
            <a:pPr lvl="1" eaLnBrk="1" hangingPunct="1"/>
            <a:r>
              <a:rPr lang="de-DE" sz="2400" dirty="0" smtClean="0"/>
              <a:t>Pflegestationen</a:t>
            </a:r>
          </a:p>
          <a:p>
            <a:pPr lvl="2" eaLnBrk="1" hangingPunct="1"/>
            <a:r>
              <a:rPr lang="de-DE" sz="2000" dirty="0" smtClean="0"/>
              <a:t>Allgemeinstation</a:t>
            </a:r>
          </a:p>
          <a:p>
            <a:pPr lvl="2" eaLnBrk="1" hangingPunct="1"/>
            <a:r>
              <a:rPr lang="de-DE" sz="2000" dirty="0" smtClean="0"/>
              <a:t>Intensivstation</a:t>
            </a:r>
          </a:p>
          <a:p>
            <a:pPr lvl="1" eaLnBrk="1" hangingPunct="1"/>
            <a:r>
              <a:rPr lang="de-DE" sz="2400" dirty="0" smtClean="0"/>
              <a:t>Hygieneberatung</a:t>
            </a:r>
          </a:p>
          <a:p>
            <a:pPr lvl="1" eaLnBrk="1" hangingPunct="1"/>
            <a:r>
              <a:rPr lang="de-DE" sz="2400" dirty="0" smtClean="0"/>
              <a:t>Rundfunk und Fernsehen</a:t>
            </a:r>
          </a:p>
          <a:p>
            <a:pPr lvl="1" eaLnBrk="1" hangingPunct="1"/>
            <a:r>
              <a:rPr lang="de-DE" sz="2400" dirty="0" smtClean="0"/>
              <a:t>Speisenversorgung, Küche</a:t>
            </a:r>
          </a:p>
          <a:p>
            <a:pPr lvl="1" eaLnBrk="1" hangingPunct="1"/>
            <a:r>
              <a:rPr lang="de-DE" sz="2400" dirty="0" smtClean="0"/>
              <a:t>Telefondienste</a:t>
            </a:r>
          </a:p>
          <a:p>
            <a:pPr lvl="1" eaLnBrk="1" hangingPunct="1"/>
            <a:r>
              <a:rPr lang="de-DE" sz="2400" dirty="0" smtClean="0"/>
              <a:t>Transportdienste, Fuhrpark, Hol- und </a:t>
            </a:r>
            <a:r>
              <a:rPr lang="de-DE" sz="2400" dirty="0" err="1" smtClean="0"/>
              <a:t>Bringdienste</a:t>
            </a:r>
            <a:endParaRPr lang="de-DE" sz="24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 smtClean="0"/>
              <a:t>Patientenferne Serviceabteilungen</a:t>
            </a:r>
          </a:p>
        </p:txBody>
      </p:sp>
      <p:sp>
        <p:nvSpPr>
          <p:cNvPr id="174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4762500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b="1" dirty="0" smtClean="0"/>
              <a:t>Verwaltung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smtClean="0"/>
              <a:t>Büro- und Schreibdienste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smtClean="0"/>
              <a:t>DV-Dienste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smtClean="0"/>
              <a:t>Kopier- und Druckereidienste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smtClean="0"/>
              <a:t>Poststelle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 dirty="0" smtClean="0"/>
              <a:t>Hygiene</a:t>
            </a:r>
            <a:endParaRPr lang="de-DE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smtClean="0"/>
              <a:t>Bettenaufbereitung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smtClean="0"/>
              <a:t>Entsorgung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smtClean="0"/>
              <a:t>Schädlingsbekämpfung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err="1" smtClean="0"/>
              <a:t>Sterilgutversorgung</a:t>
            </a:r>
            <a:r>
              <a:rPr lang="de-DE" sz="2000" dirty="0" smtClean="0"/>
              <a:t>, Zentralsterilisation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smtClean="0"/>
              <a:t>Wäscheversorgung, Wäscherei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sz="2000" dirty="0" smtClean="0"/>
          </a:p>
        </p:txBody>
      </p:sp>
      <p:sp>
        <p:nvSpPr>
          <p:cNvPr id="1740804" name="Rectangle 4"/>
          <p:cNvSpPr>
            <a:spLocks noChangeArrowheads="1"/>
          </p:cNvSpPr>
          <p:nvPr/>
        </p:nvSpPr>
        <p:spPr bwMode="auto">
          <a:xfrm>
            <a:off x="4381500" y="1125538"/>
            <a:ext cx="4762500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de-DE" sz="2400" b="1" dirty="0">
                <a:effectLst/>
                <a:latin typeface="+mn-lt"/>
              </a:rPr>
              <a:t>Technik</a:t>
            </a:r>
          </a:p>
          <a:p>
            <a:pPr marL="990600" lvl="1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/>
            </a:pPr>
            <a:r>
              <a:rPr lang="de-DE" dirty="0">
                <a:effectLst/>
                <a:latin typeface="+mn-lt"/>
              </a:rPr>
              <a:t>Entsorgung</a:t>
            </a:r>
          </a:p>
          <a:p>
            <a:pPr marL="990600" lvl="1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/>
            </a:pPr>
            <a:r>
              <a:rPr lang="de-DE" dirty="0">
                <a:effectLst/>
                <a:latin typeface="+mn-lt"/>
              </a:rPr>
              <a:t>Gärtnerei, Außenanlagen</a:t>
            </a:r>
          </a:p>
          <a:p>
            <a:pPr marL="990600" lvl="1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/>
            </a:pPr>
            <a:r>
              <a:rPr lang="de-DE" dirty="0">
                <a:effectLst/>
                <a:latin typeface="+mn-lt"/>
              </a:rPr>
              <a:t>Gebäudereinigung</a:t>
            </a:r>
          </a:p>
          <a:p>
            <a:pPr marL="990600" lvl="1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/>
            </a:pPr>
            <a:r>
              <a:rPr lang="de-DE" dirty="0">
                <a:effectLst/>
                <a:latin typeface="+mn-lt"/>
              </a:rPr>
              <a:t>Gebäudetechnik, -wartung</a:t>
            </a:r>
          </a:p>
          <a:p>
            <a:pPr marL="990600" lvl="1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/>
            </a:pPr>
            <a:r>
              <a:rPr lang="de-DE" dirty="0">
                <a:effectLst/>
                <a:latin typeface="+mn-lt"/>
              </a:rPr>
              <a:t>Hausmeister</a:t>
            </a:r>
          </a:p>
          <a:p>
            <a:pPr marL="990600" lvl="1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/>
            </a:pPr>
            <a:r>
              <a:rPr lang="de-DE" dirty="0">
                <a:effectLst/>
                <a:latin typeface="+mn-lt"/>
              </a:rPr>
              <a:t>Hausverwaltung, Facility Management</a:t>
            </a:r>
          </a:p>
          <a:p>
            <a:pPr marL="990600" lvl="1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/>
            </a:pPr>
            <a:r>
              <a:rPr lang="de-DE" dirty="0">
                <a:effectLst/>
                <a:latin typeface="+mn-lt"/>
              </a:rPr>
              <a:t>Kälte- und Gasversorgung</a:t>
            </a:r>
          </a:p>
          <a:p>
            <a:pPr marL="990600" lvl="1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/>
            </a:pPr>
            <a:r>
              <a:rPr lang="de-DE" dirty="0">
                <a:effectLst/>
                <a:latin typeface="+mn-lt"/>
              </a:rPr>
              <a:t>Medizintechnik, Technische Anlagen</a:t>
            </a:r>
          </a:p>
          <a:p>
            <a:pPr marL="990600" lvl="1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/>
            </a:pPr>
            <a:r>
              <a:rPr lang="de-DE" dirty="0">
                <a:effectLst/>
                <a:latin typeface="+mn-lt"/>
              </a:rPr>
              <a:t>Strom-, Wasserversorgung</a:t>
            </a:r>
          </a:p>
          <a:p>
            <a:pPr marL="990600" lvl="1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/>
            </a:pPr>
            <a:r>
              <a:rPr lang="de-DE" dirty="0">
                <a:effectLst/>
                <a:latin typeface="+mn-lt"/>
              </a:rPr>
              <a:t>Umzugsdienste</a:t>
            </a:r>
          </a:p>
          <a:p>
            <a:pPr marL="990600" lvl="1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/>
            </a:pPr>
            <a:r>
              <a:rPr lang="de-DE" dirty="0">
                <a:effectLst/>
                <a:latin typeface="+mn-lt"/>
              </a:rPr>
              <a:t>Wachdienste, Sicherheit</a:t>
            </a:r>
          </a:p>
        </p:txBody>
      </p:sp>
    </p:spTree>
    <p:extLst>
      <p:ext uri="{BB962C8B-B14F-4D97-AF65-F5344CB8AC3E}">
        <p14:creationId xmlns:p14="http://schemas.microsoft.com/office/powerpoint/2010/main" val="818979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de-DE" dirty="0"/>
              <a:t>1 Outputfaktoren</a:t>
            </a:r>
          </a:p>
          <a:p>
            <a:pPr eaLnBrk="1" hangingPunct="1">
              <a:buFontTx/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2 Betriebskybernetik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</a:t>
            </a:r>
            <a:r>
              <a:rPr lang="de-DE" dirty="0"/>
              <a:t>2.0 Überblick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</a:t>
            </a:r>
            <a:r>
              <a:rPr lang="de-DE" dirty="0">
                <a:solidFill>
                  <a:srgbClr val="FF0000"/>
                </a:solidFill>
              </a:rPr>
              <a:t>2.1 Organisation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>
                <a:solidFill>
                  <a:srgbClr val="FF0000"/>
                </a:solidFill>
              </a:rPr>
              <a:t>	</a:t>
            </a:r>
            <a:r>
              <a:rPr lang="de-DE" dirty="0"/>
              <a:t>2.1.1 Grundlagen der Organisation</a:t>
            </a:r>
            <a:endParaRPr lang="de-DE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/>
              <a:t>	</a:t>
            </a:r>
            <a:r>
              <a:rPr lang="de-DE" dirty="0">
                <a:solidFill>
                  <a:srgbClr val="FF0000"/>
                </a:solidFill>
              </a:rPr>
              <a:t>2.1.2 Abteilungen im Krankenhaus</a:t>
            </a:r>
          </a:p>
          <a:p>
            <a:pPr eaLnBrk="1" hangingPunct="1">
              <a:buFontTx/>
              <a:buNone/>
            </a:pPr>
            <a:r>
              <a:rPr lang="de-DE" dirty="0"/>
              <a:t>	2.2 Personalplanung</a:t>
            </a:r>
          </a:p>
          <a:p>
            <a:pPr eaLnBrk="1" hangingPunct="1">
              <a:buFontTx/>
              <a:buNone/>
            </a:pPr>
            <a:r>
              <a:rPr lang="de-DE" dirty="0"/>
              <a:t>	2.3 Führung</a:t>
            </a:r>
          </a:p>
          <a:p>
            <a:pPr eaLnBrk="1" hangingPunct="1">
              <a:buFontTx/>
              <a:buNone/>
            </a:pPr>
            <a:r>
              <a:rPr lang="de-DE" dirty="0"/>
              <a:t>	2.4 Strategisches Management</a:t>
            </a:r>
          </a:p>
          <a:p>
            <a:pPr eaLnBrk="1" hangingPunct="1">
              <a:buFontTx/>
              <a:buNone/>
            </a:pPr>
            <a:r>
              <a:rPr lang="de-DE" dirty="0"/>
              <a:t>3 Logistik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sz="2800" dirty="0" smtClean="0">
                <a:solidFill>
                  <a:srgbClr val="DDDDDD"/>
                </a:solidFill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6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de-DE" dirty="0"/>
              <a:t>1 Outputfaktoren</a:t>
            </a:r>
          </a:p>
          <a:p>
            <a:pPr eaLnBrk="1" hangingPunct="1">
              <a:buFontTx/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2 Betriebskybernetik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</a:t>
            </a:r>
            <a:r>
              <a:rPr lang="de-DE" dirty="0"/>
              <a:t>2.0 Überblick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</a:t>
            </a:r>
            <a:r>
              <a:rPr lang="de-DE" dirty="0">
                <a:solidFill>
                  <a:srgbClr val="FF0000"/>
                </a:solidFill>
              </a:rPr>
              <a:t>2.1 Organisation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>
                <a:solidFill>
                  <a:srgbClr val="FF0000"/>
                </a:solidFill>
              </a:rPr>
              <a:t>	</a:t>
            </a:r>
            <a:r>
              <a:rPr lang="de-DE" dirty="0"/>
              <a:t>2.1.1 Grundlagen der Organisation</a:t>
            </a:r>
            <a:endParaRPr lang="de-DE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/>
              <a:t>	</a:t>
            </a:r>
            <a:r>
              <a:rPr lang="de-DE" dirty="0">
                <a:solidFill>
                  <a:srgbClr val="FF0000"/>
                </a:solidFill>
              </a:rPr>
              <a:t>2.1.2 Abteilungen im Krankenhaus</a:t>
            </a:r>
          </a:p>
          <a:p>
            <a:pPr eaLnBrk="1" hangingPunct="1">
              <a:buFontTx/>
              <a:buNone/>
            </a:pPr>
            <a:r>
              <a:rPr lang="de-DE" dirty="0"/>
              <a:t>	2.2 Personalplanung</a:t>
            </a:r>
          </a:p>
          <a:p>
            <a:pPr eaLnBrk="1" hangingPunct="1">
              <a:buFontTx/>
              <a:buNone/>
            </a:pPr>
            <a:r>
              <a:rPr lang="de-DE" dirty="0"/>
              <a:t>	2.3 Führung</a:t>
            </a:r>
          </a:p>
          <a:p>
            <a:pPr eaLnBrk="1" hangingPunct="1">
              <a:buFontTx/>
              <a:buNone/>
            </a:pPr>
            <a:r>
              <a:rPr lang="de-DE" dirty="0"/>
              <a:t>	2.4 Strategisches Management</a:t>
            </a:r>
          </a:p>
          <a:p>
            <a:pPr eaLnBrk="1" hangingPunct="1">
              <a:buFontTx/>
              <a:buNone/>
            </a:pPr>
            <a:r>
              <a:rPr lang="de-DE" dirty="0"/>
              <a:t>3 Logistik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sz="2800" dirty="0" smtClean="0">
                <a:solidFill>
                  <a:srgbClr val="DDDDDD"/>
                </a:solidFill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9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smtClean="0"/>
              <a:t>2.1.2 Abteilungen im Krankenhaus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smtClean="0"/>
              <a:t>Prinzip: auch Kaufleute sollten die Abteilungen und ihre Managementprobleme kennen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smtClean="0"/>
              <a:t>Dimensionen des Managements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/>
              <a:t>Prozess: Planung, Organisation, Personalauswahl, Personalführung, Kontrolle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/>
              <a:t>Funktionen: Einkauf, Produktion, Absatz, Finanzierung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/>
              <a:t>Institutionen: Küche, Labor, Station, OP, …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/>
              <a:t>Zeit: Gründung, Wachstum, Insolvenz, Sanierung,…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000" smtClean="0">
                <a:sym typeface="Wingdings" pitchFamily="2" charset="2"/>
              </a:rPr>
              <a:t> Management umfasst stets verschiedene Dimensionen; z. B. Planung des Einkaufs in der Küche ≠ Planung des Einkaufs in der Wäscherei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000" smtClean="0">
                <a:sym typeface="Wingdings" pitchFamily="2" charset="2"/>
              </a:rPr>
              <a:t> Kenntnis der Abteilungen notwendig für Kaufleute!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Abteilungen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Fachabteilungen</a:t>
            </a:r>
          </a:p>
          <a:p>
            <a:pPr eaLnBrk="1" hangingPunct="1"/>
            <a:r>
              <a:rPr lang="de-DE" smtClean="0"/>
              <a:t>Funktionsabteilungen</a:t>
            </a:r>
          </a:p>
          <a:p>
            <a:pPr eaLnBrk="1" hangingPunct="1"/>
            <a:r>
              <a:rPr lang="de-DE" smtClean="0"/>
              <a:t>Serviceabteilungen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de-DE" smtClean="0"/>
              <a:t>Fachabteilungen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397033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400" dirty="0" smtClean="0"/>
              <a:t>Innere Medizin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 smtClean="0"/>
              <a:t>Pädiatrie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 smtClean="0"/>
              <a:t>Chirurgie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 smtClean="0"/>
              <a:t>Urologie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 smtClean="0"/>
              <a:t>Orthopädie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 smtClean="0"/>
              <a:t>Gynäkologie / Geburtshilfe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 smtClean="0"/>
              <a:t>Hals-, Nasen-, Ohrenheilkunde (HNO)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 smtClean="0"/>
              <a:t>Augenheilkunde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 smtClean="0"/>
              <a:t>Psychiatrie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2400" dirty="0" smtClean="0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4716463" y="2060575"/>
            <a:ext cx="397033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sz="2400" dirty="0">
                <a:effectLst/>
              </a:rPr>
              <a:t>Dermatologie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sz="2400" dirty="0">
                <a:effectLst/>
              </a:rPr>
              <a:t>Zahn-/Kieferheilkunde, Mund- / Kieferchirurgie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sz="2400" dirty="0">
                <a:effectLst/>
              </a:rPr>
              <a:t>Angiologie (Gefäßheilkunde)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sz="2400" dirty="0">
                <a:effectLst/>
              </a:rPr>
              <a:t>Radiologie, Nuklearmedizin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sz="2400" dirty="0">
                <a:effectLst/>
              </a:rPr>
              <a:t>Palliativmedizin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sz="2400" dirty="0">
                <a:effectLst/>
              </a:rPr>
              <a:t>Schmerztherapie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sz="2400" dirty="0">
                <a:effectLst/>
              </a:rPr>
              <a:t>Anästhesie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384300"/>
          </a:xfrm>
        </p:spPr>
        <p:txBody>
          <a:bodyPr/>
          <a:lstStyle/>
          <a:p>
            <a:pPr eaLnBrk="1" hangingPunct="1"/>
            <a:r>
              <a:rPr lang="de-DE" smtClean="0"/>
              <a:t>Schwerpunkte Innere Medizin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3970338" cy="5445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000" dirty="0" smtClean="0"/>
              <a:t>Schwerpunkt (SP) Geriatrie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1800" dirty="0" smtClean="0">
                <a:sym typeface="Wingdings" pitchFamily="2" charset="2"/>
              </a:rPr>
              <a:t> 	</a:t>
            </a:r>
            <a:r>
              <a:rPr lang="de-DE" sz="1800" dirty="0" smtClean="0"/>
              <a:t>Altersheilkunde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dirty="0" smtClean="0"/>
              <a:t>SP Kardiologie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000" dirty="0" smtClean="0">
                <a:sym typeface="Wingdings" pitchFamily="2" charset="2"/>
              </a:rPr>
              <a:t>	 </a:t>
            </a:r>
            <a:r>
              <a:rPr lang="de-DE" sz="2000" dirty="0" smtClean="0"/>
              <a:t>Herzheilkunde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dirty="0" smtClean="0"/>
              <a:t>SP Nephrologie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000" dirty="0" smtClean="0">
                <a:sym typeface="Wingdings" pitchFamily="2" charset="2"/>
              </a:rPr>
              <a:t>	 </a:t>
            </a:r>
            <a:r>
              <a:rPr lang="de-DE" sz="2000" dirty="0" smtClean="0"/>
              <a:t>Nierenheilkunde,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 smtClean="0"/>
              <a:t>Pädiatrische Nephrologie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 err="1" smtClean="0"/>
              <a:t>Nephrologische</a:t>
            </a:r>
            <a:r>
              <a:rPr lang="de-DE" sz="1800" dirty="0" smtClean="0"/>
              <a:t> Intensivmedizin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dirty="0" smtClean="0"/>
              <a:t>SP Hämatologie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1800" dirty="0" smtClean="0">
                <a:sym typeface="Wingdings" pitchFamily="2" charset="2"/>
              </a:rPr>
              <a:t> Blut, blutbildende Organe	</a:t>
            </a:r>
            <a:endParaRPr lang="de-DE" sz="1800" dirty="0" smtClean="0"/>
          </a:p>
          <a:p>
            <a:pPr eaLnBrk="1" hangingPunct="1">
              <a:lnSpc>
                <a:spcPct val="80000"/>
              </a:lnSpc>
            </a:pPr>
            <a:r>
              <a:rPr lang="de-DE" sz="2000" dirty="0" smtClean="0"/>
              <a:t>SP Onkologie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1800" dirty="0" smtClean="0">
                <a:sym typeface="Wingdings" pitchFamily="2" charset="2"/>
              </a:rPr>
              <a:t> Diagnose und Behandlung von Tumoren</a:t>
            </a:r>
            <a:endParaRPr lang="de-DE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de-DE" sz="1800" dirty="0" smtClean="0"/>
              <a:t>Strahlenheilkunde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dirty="0" smtClean="0"/>
              <a:t>SP Endokrinologie 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1800" dirty="0" smtClean="0">
                <a:sym typeface="Wingdings" pitchFamily="2" charset="2"/>
              </a:rPr>
              <a:t> 	</a:t>
            </a:r>
            <a:r>
              <a:rPr lang="de-DE" sz="1800" dirty="0" smtClean="0"/>
              <a:t>innere Drüsen, Hormonhaushalt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4787900" y="1341438"/>
            <a:ext cx="3970338" cy="483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l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dirty="0">
                <a:effectLst/>
              </a:rPr>
              <a:t>SP Gastroenterologie</a:t>
            </a:r>
          </a:p>
          <a:p>
            <a:pPr marL="990600" lvl="1" indent="-533400" algn="l">
              <a:spcBef>
                <a:spcPct val="20000"/>
              </a:spcBef>
              <a:buClr>
                <a:schemeClr val="tx1"/>
              </a:buClr>
              <a:buFont typeface="Tahoma" pitchFamily="34" charset="0"/>
              <a:buNone/>
            </a:pPr>
            <a:r>
              <a:rPr lang="de-DE" sz="1800" dirty="0">
                <a:effectLst/>
                <a:sym typeface="Wingdings" pitchFamily="2" charset="2"/>
              </a:rPr>
              <a:t> 	</a:t>
            </a:r>
            <a:r>
              <a:rPr lang="de-DE" sz="1800" dirty="0" err="1">
                <a:effectLst/>
              </a:rPr>
              <a:t>Verdaungsapparat</a:t>
            </a:r>
            <a:endParaRPr lang="de-DE" sz="1800" dirty="0">
              <a:effectLst/>
            </a:endParaRP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dirty="0">
                <a:effectLst/>
              </a:rPr>
              <a:t>SP Pneumologie</a:t>
            </a:r>
          </a:p>
          <a:p>
            <a:pPr marL="990600" lvl="1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None/>
            </a:pPr>
            <a:r>
              <a:rPr lang="de-DE" sz="1800" dirty="0">
                <a:effectLst/>
                <a:sym typeface="Wingdings" pitchFamily="2" charset="2"/>
              </a:rPr>
              <a:t> Lungenheilkunde</a:t>
            </a:r>
            <a:endParaRPr lang="de-DE" sz="1800" dirty="0">
              <a:effectLst/>
            </a:endParaRP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dirty="0">
                <a:effectLst/>
              </a:rPr>
              <a:t>SP Rheumatologie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dirty="0">
                <a:effectLst/>
              </a:rPr>
              <a:t>SP Bronchialheilkunde</a:t>
            </a:r>
          </a:p>
          <a:p>
            <a:pPr marL="990600" lvl="1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None/>
            </a:pPr>
            <a:r>
              <a:rPr lang="de-DE" sz="1800" dirty="0">
                <a:effectLst/>
                <a:sym typeface="Wingdings" pitchFamily="2" charset="2"/>
              </a:rPr>
              <a:t></a:t>
            </a:r>
            <a:r>
              <a:rPr lang="de-DE" sz="1800" dirty="0">
                <a:effectLst/>
              </a:rPr>
              <a:t> Pneumologie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dirty="0">
                <a:effectLst/>
              </a:rPr>
              <a:t>SP Tumorforschung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dirty="0">
                <a:effectLst/>
              </a:rPr>
              <a:t>SP </a:t>
            </a:r>
            <a:r>
              <a:rPr lang="de-DE" dirty="0" err="1">
                <a:effectLst/>
              </a:rPr>
              <a:t>Coloproktologie</a:t>
            </a:r>
            <a:endParaRPr lang="de-DE" dirty="0">
              <a:effectLst/>
            </a:endParaRPr>
          </a:p>
          <a:p>
            <a:pPr marL="990600" lvl="1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None/>
            </a:pPr>
            <a:r>
              <a:rPr lang="de-DE" sz="1800" dirty="0">
                <a:effectLst/>
                <a:sym typeface="Wingdings" pitchFamily="2" charset="2"/>
              </a:rPr>
              <a:t></a:t>
            </a:r>
            <a:r>
              <a:rPr lang="de-DE" sz="1800" dirty="0">
                <a:effectLst/>
              </a:rPr>
              <a:t> Erkrankungen des Enddarms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dirty="0">
                <a:effectLst/>
              </a:rPr>
              <a:t>SP Infektionskrankheiten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dirty="0">
                <a:effectLst/>
              </a:rPr>
              <a:t>SP Diabetes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dirty="0">
                <a:effectLst/>
              </a:rPr>
              <a:t>SP Naturheilkunde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dirty="0">
                <a:effectLst/>
              </a:rPr>
              <a:t>Stroke Unit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dirty="0">
                <a:effectLst/>
              </a:rPr>
              <a:t>Intensivpflege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981075"/>
          </a:xfrm>
        </p:spPr>
        <p:txBody>
          <a:bodyPr/>
          <a:lstStyle/>
          <a:p>
            <a:pPr eaLnBrk="1" hangingPunct="1"/>
            <a:r>
              <a:rPr lang="de-DE" smtClean="0"/>
              <a:t>Schwerpunkte Chirurgie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400" smtClean="0"/>
              <a:t>Chirurgie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b="1" smtClean="0"/>
              <a:t>Allgemeinchirurgie 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000" smtClean="0"/>
              <a:t>	 </a:t>
            </a:r>
            <a:r>
              <a:rPr lang="de-DE" sz="2000" b="1" smtClean="0">
                <a:sym typeface="Wingdings" pitchFamily="2" charset="2"/>
              </a:rPr>
              <a:t></a:t>
            </a:r>
            <a:r>
              <a:rPr lang="de-DE" sz="2000" smtClean="0"/>
              <a:t> z.B. Gallenblase, Wurmfortsatz, Schilddrüse, gut- und bösartige Haut- und Weichteiltumore, Leisten- und Narbenbrüche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b="1" smtClean="0"/>
              <a:t>Viszeralchirurgie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de-DE" sz="1800" smtClean="0"/>
              <a:t>  </a:t>
            </a:r>
            <a:r>
              <a:rPr lang="de-DE" sz="1800" b="1" smtClean="0">
                <a:sym typeface="Wingdings" pitchFamily="2" charset="2"/>
              </a:rPr>
              <a:t></a:t>
            </a:r>
            <a:r>
              <a:rPr lang="de-DE" sz="1800" smtClean="0"/>
              <a:t> Speiseröhre und Magen-Darm-Trakt, Bauchspeicheldrüse, Nebenniere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Colonchirurgie: Dickdarm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Unfall- und Wiederherstellungschirurgie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800" smtClean="0"/>
              <a:t>ästhetische Chirurgie: Chirurgie zur Behebung oder Verbesserung angeborener oder erworbener Beeinträchtigungen der äußeren Erscheinung 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800" smtClean="0"/>
              <a:t>Kosmetische Chirurgie: operativer Eingriff zur Verbesserung der äußeren Erscheinung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Gefäßchirurgie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Thoraxchirurgie </a:t>
            </a:r>
            <a:r>
              <a:rPr lang="de-DE" sz="2000" b="1" smtClean="0">
                <a:sym typeface="Wingdings" pitchFamily="2" charset="2"/>
              </a:rPr>
              <a:t> </a:t>
            </a:r>
            <a:r>
              <a:rPr lang="de-DE" sz="2000" smtClean="0">
                <a:sym typeface="Wingdings" pitchFamily="2" charset="2"/>
              </a:rPr>
              <a:t>Brustkorb</a:t>
            </a:r>
            <a:endParaRPr lang="de-DE" sz="2000" smtClean="0"/>
          </a:p>
          <a:p>
            <a:pPr lvl="2" eaLnBrk="1" hangingPunct="1">
              <a:lnSpc>
                <a:spcPct val="80000"/>
              </a:lnSpc>
            </a:pPr>
            <a:r>
              <a:rPr lang="de-DE" sz="1800" smtClean="0"/>
              <a:t>Herzchirurgie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Transplantationschirurgie</a:t>
            </a:r>
          </a:p>
        </p:txBody>
      </p:sp>
      <p:sp>
        <p:nvSpPr>
          <p:cNvPr id="1650692" name="Rectangle 4"/>
          <p:cNvSpPr>
            <a:spLocks noChangeArrowheads="1"/>
          </p:cNvSpPr>
          <p:nvPr/>
        </p:nvSpPr>
        <p:spPr bwMode="auto">
          <a:xfrm>
            <a:off x="4787900" y="1341438"/>
            <a:ext cx="3970338" cy="483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l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de-DE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384300"/>
          </a:xfrm>
        </p:spPr>
        <p:txBody>
          <a:bodyPr/>
          <a:lstStyle/>
          <a:p>
            <a:pPr eaLnBrk="1" hangingPunct="1"/>
            <a:r>
              <a:rPr lang="de-DE" smtClean="0"/>
              <a:t>Sonstige Schwerpunkte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3970338" cy="5445125"/>
          </a:xfrm>
        </p:spPr>
        <p:txBody>
          <a:bodyPr/>
          <a:lstStyle/>
          <a:p>
            <a:pPr eaLnBrk="1" hangingPunct="1"/>
            <a:r>
              <a:rPr lang="de-DE" sz="2800" smtClean="0"/>
              <a:t>Pädiatrie</a:t>
            </a:r>
          </a:p>
          <a:p>
            <a:pPr lvl="1" eaLnBrk="1" hangingPunct="1"/>
            <a:r>
              <a:rPr lang="de-DE" sz="2400" smtClean="0"/>
              <a:t>Neonatalogie</a:t>
            </a:r>
          </a:p>
          <a:p>
            <a:pPr lvl="2" eaLnBrk="1" hangingPunct="1">
              <a:buFontTx/>
              <a:buNone/>
            </a:pPr>
            <a:r>
              <a:rPr lang="de-DE" sz="2000" b="1" smtClean="0">
                <a:sym typeface="Wingdings" pitchFamily="2" charset="2"/>
              </a:rPr>
              <a:t></a:t>
            </a:r>
            <a:r>
              <a:rPr lang="de-DE" sz="2000" smtClean="0"/>
              <a:t>Neugeborenenperiode: Zeit von der Geburt bis zum 28. Tag nach der Geburt </a:t>
            </a:r>
          </a:p>
          <a:p>
            <a:pPr lvl="2" eaLnBrk="1" hangingPunct="1"/>
            <a:r>
              <a:rPr lang="de-DE" sz="2000" smtClean="0"/>
              <a:t>Neonatalintensiv</a:t>
            </a:r>
          </a:p>
          <a:p>
            <a:pPr lvl="1" eaLnBrk="1" hangingPunct="1"/>
            <a:r>
              <a:rPr lang="de-DE" sz="2400" smtClean="0"/>
              <a:t>Perinatalmedizin</a:t>
            </a:r>
          </a:p>
          <a:p>
            <a:pPr lvl="2" eaLnBrk="1" hangingPunct="1">
              <a:buFontTx/>
              <a:buNone/>
            </a:pPr>
            <a:r>
              <a:rPr lang="de-DE" sz="2000" b="1" smtClean="0">
                <a:sym typeface="Wingdings" pitchFamily="2" charset="2"/>
              </a:rPr>
              <a:t></a:t>
            </a:r>
            <a:r>
              <a:rPr lang="de-DE" sz="2000" b="1" smtClean="0"/>
              <a:t> </a:t>
            </a:r>
            <a:r>
              <a:rPr lang="de-DE" sz="2000" smtClean="0"/>
              <a:t>Perinatalperiode:  Zeitraum vom Beginn der 29. Schwanger-schaftswoche bis zum 7. Tag nach der Geburt </a:t>
            </a:r>
          </a:p>
          <a:p>
            <a:pPr lvl="1" eaLnBrk="1" hangingPunct="1"/>
            <a:r>
              <a:rPr lang="de-DE" sz="2400" smtClean="0"/>
              <a:t>Kinderchirurgie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787900" y="1341438"/>
            <a:ext cx="3970338" cy="483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l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sz="2800">
                <a:effectLst/>
              </a:rPr>
              <a:t>Psychiatrie</a:t>
            </a:r>
          </a:p>
          <a:p>
            <a:pPr marL="990600" lvl="1" indent="-533400" algn="l"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</a:pPr>
            <a:r>
              <a:rPr lang="de-DE">
                <a:effectLst/>
              </a:rPr>
              <a:t>Allgemeine Psychiatrie</a:t>
            </a:r>
          </a:p>
          <a:p>
            <a:pPr marL="990600" lvl="1" indent="-533400" algn="l"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</a:pPr>
            <a:r>
              <a:rPr lang="de-DE">
                <a:effectLst/>
              </a:rPr>
              <a:t>Kinder- und Jugend-psychiatrie</a:t>
            </a:r>
          </a:p>
          <a:p>
            <a:pPr marL="990600" lvl="1" indent="-533400" algn="l"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</a:pPr>
            <a:r>
              <a:rPr lang="de-DE">
                <a:effectLst/>
              </a:rPr>
              <a:t>Psychosomatik</a:t>
            </a:r>
          </a:p>
          <a:p>
            <a:pPr marL="1371600" lvl="2" indent="-457200" algn="l">
              <a:spcBef>
                <a:spcPct val="20000"/>
              </a:spcBef>
              <a:buClr>
                <a:schemeClr val="tx1"/>
              </a:buClr>
            </a:pPr>
            <a:r>
              <a:rPr lang="de-DE">
                <a:effectLst/>
                <a:sym typeface="Wingdings" pitchFamily="2" charset="2"/>
              </a:rPr>
              <a:t>Wechselwirkung von Körper und Seele/Psyche </a:t>
            </a:r>
          </a:p>
          <a:p>
            <a:pPr marL="990600" lvl="1" indent="-533400" algn="l"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</a:pPr>
            <a:r>
              <a:rPr lang="de-DE">
                <a:effectLst/>
              </a:rPr>
              <a:t>Psychotherapie</a:t>
            </a:r>
          </a:p>
          <a:p>
            <a:pPr marL="990600" lvl="1" indent="-533400" algn="l"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</a:pPr>
            <a:r>
              <a:rPr lang="de-DE">
                <a:effectLst/>
              </a:rPr>
              <a:t>Gerontopsychiatrie</a:t>
            </a:r>
          </a:p>
          <a:p>
            <a:pPr marL="990600" lvl="1" indent="-533400" algn="l"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</a:pPr>
            <a:r>
              <a:rPr lang="de-DE">
                <a:effectLst/>
              </a:rPr>
              <a:t>Forensische Psychiatrie</a:t>
            </a:r>
          </a:p>
          <a:p>
            <a:pPr marL="1371600" lvl="2" indent="-457200" algn="l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sz="1800">
                <a:effectLst/>
              </a:rPr>
              <a:t>Psychisch kranke oder suchtkranke Rechtsbrecher </a:t>
            </a:r>
            <a:r>
              <a:rPr lang="de-DE" sz="1800">
                <a:effectLst/>
                <a:sym typeface="Wingdings" pitchFamily="2" charset="2"/>
              </a:rPr>
              <a:t> </a:t>
            </a:r>
            <a:r>
              <a:rPr lang="de-DE" sz="1800">
                <a:effectLst/>
              </a:rPr>
              <a:t>Maßregelvollzug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908050"/>
          </a:xfrm>
        </p:spPr>
        <p:txBody>
          <a:bodyPr/>
          <a:lstStyle/>
          <a:p>
            <a:pPr eaLnBrk="1" hangingPunct="1"/>
            <a:r>
              <a:rPr lang="de-DE" smtClean="0"/>
              <a:t>Funktionsabteilungen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4186238" cy="539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000" smtClean="0"/>
              <a:t>Physiotherapie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smtClean="0"/>
              <a:t>Bewegungsbad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smtClean="0"/>
              <a:t>Balneotherapie 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1800" smtClean="0">
                <a:sym typeface="Wingdings" pitchFamily="2" charset="2"/>
              </a:rPr>
              <a:t>	</a:t>
            </a:r>
            <a:r>
              <a:rPr lang="de-DE" sz="1800" smtClean="0"/>
              <a:t>Behandlung mit medizinischen Bädern, Trinkkuren und Gasen [Inhalationen] sowie Seebädern 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smtClean="0"/>
              <a:t>Balneophysikalische Therapie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à"/>
            </a:pPr>
            <a:r>
              <a:rPr lang="de-DE" sz="1800" smtClean="0"/>
              <a:t>Massage, Unterwassermassage, Lymphdrainage, Kneipptherapie, …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smtClean="0"/>
              <a:t>Dialyse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smtClean="0"/>
              <a:t>Schmerztherapie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smtClean="0"/>
              <a:t>Eigenblutspende, Blutbank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smtClean="0"/>
              <a:t>Psychotherapie, Psychoedukation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smtClean="0"/>
              <a:t>Bestrahlung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957763" y="1268413"/>
            <a:ext cx="4186237" cy="539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>
                <a:effectLst/>
              </a:rPr>
              <a:t>Logopädie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>
                <a:effectLst/>
              </a:rPr>
              <a:t>Ergotherapie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>
                <a:effectLst/>
              </a:rPr>
              <a:t>Labor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>
                <a:effectLst/>
              </a:rPr>
              <a:t>Röntgen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>
                <a:effectLst/>
              </a:rPr>
              <a:t>Ultraschall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>
                <a:effectLst/>
              </a:rPr>
              <a:t>Stomatherapie</a:t>
            </a:r>
          </a:p>
          <a:p>
            <a:pPr marL="990600" lvl="1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None/>
            </a:pPr>
            <a:r>
              <a:rPr lang="de-DE" sz="1800">
                <a:effectLst/>
                <a:sym typeface="Wingdings" pitchFamily="2" charset="2"/>
              </a:rPr>
              <a:t> künstlicher Darmausgang</a:t>
            </a:r>
            <a:endParaRPr lang="de-DE" sz="1800">
              <a:effectLst/>
            </a:endParaRP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>
                <a:effectLst/>
              </a:rPr>
              <a:t>Diabetikerschulung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>
                <a:effectLst/>
              </a:rPr>
              <a:t>Inkontinenzberatung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>
                <a:effectLst/>
              </a:rPr>
              <a:t>Pflegetelefonberatung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323</Words>
  <Application>Microsoft Office PowerPoint</Application>
  <PresentationFormat>Bildschirmpräsentation (4:3)</PresentationFormat>
  <Paragraphs>183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Wingdings</vt:lpstr>
      <vt:lpstr>Larissa</vt:lpstr>
      <vt:lpstr>GESUNDHEITSMANAGEMENT III Teil 2a-3  Prof. Dr. Steffen Fleßa Lst. für Allgemeine Betriebswirtschaftslehre und Gesundheitsmanagement Universität Greifswald </vt:lpstr>
      <vt:lpstr>Gliederung</vt:lpstr>
      <vt:lpstr>2.1.2 Abteilungen im Krankenhaus</vt:lpstr>
      <vt:lpstr>Abteilungen</vt:lpstr>
      <vt:lpstr>Fachabteilungen</vt:lpstr>
      <vt:lpstr>Schwerpunkte Innere Medizin</vt:lpstr>
      <vt:lpstr>Schwerpunkte Chirurgie</vt:lpstr>
      <vt:lpstr>Sonstige Schwerpunkte</vt:lpstr>
      <vt:lpstr>Funktionsabteilungen</vt:lpstr>
      <vt:lpstr>Serviceabteilungen</vt:lpstr>
      <vt:lpstr>Patientenferne Serviceabteilungen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469</cp:revision>
  <cp:lastPrinted>2011-11-04T13:14:36Z</cp:lastPrinted>
  <dcterms:created xsi:type="dcterms:W3CDTF">2003-05-27T08:12:45Z</dcterms:created>
  <dcterms:modified xsi:type="dcterms:W3CDTF">2023-08-14T07:53:42Z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