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29"/>
  </p:notesMasterIdLst>
  <p:handoutMasterIdLst>
    <p:handoutMasterId r:id="rId30"/>
  </p:handoutMasterIdLst>
  <p:sldIdLst>
    <p:sldId id="889" r:id="rId2"/>
    <p:sldId id="1048" r:id="rId3"/>
    <p:sldId id="928" r:id="rId4"/>
    <p:sldId id="976" r:id="rId5"/>
    <p:sldId id="978" r:id="rId6"/>
    <p:sldId id="977" r:id="rId7"/>
    <p:sldId id="931" r:id="rId8"/>
    <p:sldId id="1016" r:id="rId9"/>
    <p:sldId id="979" r:id="rId10"/>
    <p:sldId id="980" r:id="rId11"/>
    <p:sldId id="981" r:id="rId12"/>
    <p:sldId id="982" r:id="rId13"/>
    <p:sldId id="983" r:id="rId14"/>
    <p:sldId id="984" r:id="rId15"/>
    <p:sldId id="985" r:id="rId16"/>
    <p:sldId id="949" r:id="rId17"/>
    <p:sldId id="939" r:id="rId18"/>
    <p:sldId id="938" r:id="rId19"/>
    <p:sldId id="986" r:id="rId20"/>
    <p:sldId id="936" r:id="rId21"/>
    <p:sldId id="1042" r:id="rId22"/>
    <p:sldId id="987" r:id="rId23"/>
    <p:sldId id="988" r:id="rId24"/>
    <p:sldId id="989" r:id="rId25"/>
    <p:sldId id="990" r:id="rId26"/>
    <p:sldId id="991" r:id="rId27"/>
    <p:sldId id="1049" r:id="rId2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DDDDDD"/>
    <a:srgbClr val="FFCCCC"/>
    <a:srgbClr val="FF0000"/>
    <a:srgbClr val="FFFFCC"/>
    <a:srgbClr val="FFFFFF"/>
    <a:srgbClr val="CCFF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9080" autoAdjust="0"/>
    <p:restoredTop sz="95833" autoAdjust="0"/>
  </p:normalViewPr>
  <p:slideViewPr>
    <p:cSldViewPr>
      <p:cViewPr varScale="1">
        <p:scale>
          <a:sx n="91" d="100"/>
          <a:sy n="91" d="100"/>
        </p:scale>
        <p:origin x="581" y="72"/>
      </p:cViewPr>
      <p:guideLst>
        <p:guide orient="horz" pos="2160"/>
        <p:guide pos="2544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9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NULL"/><Relationship Id="rId4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1A66F868-2DE8-408B-B9D6-C4BC4E64E01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4667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54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A8F301A3-833E-4E6C-AA95-981409C211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880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7459D-E2EE-480D-8109-0DB3B0FF0DD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996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59B42-6921-462B-BD75-F0957E9FC52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7225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B7F41-AD66-4674-AABF-4414C62AE44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8083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 rtlCol="0">
            <a:normAutofit/>
          </a:bodyPr>
          <a:lstStyle/>
          <a:p>
            <a:pPr lvl="0"/>
            <a:endParaRPr lang="de-DE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70769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4038600" cy="19812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57200" y="4038600"/>
            <a:ext cx="4038600" cy="19812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990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2F831-F95B-42D9-AFC9-3EC14E9D4D0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12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2497E-F179-45DC-8CC7-B255C53B8A1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5143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76D1A-8452-44CB-8E01-C83F48A915A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1223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FE5C5-8BBD-4A03-9452-6169DFE9062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823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794A6-BCEB-499D-956B-940B6EFD5A6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64F79-1530-4466-8EF7-16D159AB29B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625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E9F0F-1C69-4BEF-860E-99048E5BE12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8281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37B21-8D74-4073-A65D-446BD875285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0438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5CAF970-0660-48B3-A0ED-33BF40C001F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  <p:sldLayoutId id="2147483938" r:id="rId12"/>
    <p:sldLayoutId id="2147483939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7.bin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9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5113338"/>
          </a:xfrm>
        </p:spPr>
        <p:txBody>
          <a:bodyPr/>
          <a:lstStyle/>
          <a:p>
            <a:pPr eaLnBrk="1" hangingPunct="1"/>
            <a:r>
              <a:rPr lang="de-DE" sz="4000" b="1" smtClean="0">
                <a:cs typeface="Times New Roman" pitchFamily="18" charset="0"/>
              </a:rPr>
              <a:t>GESUNDHEITSMANAGEMENT </a:t>
            </a:r>
            <a:r>
              <a:rPr lang="de-DE" sz="4000" b="1" dirty="0" smtClean="0">
                <a:cs typeface="Times New Roman" pitchFamily="18" charset="0"/>
              </a:rPr>
              <a:t>III</a:t>
            </a:r>
            <a:br>
              <a:rPr lang="de-DE" sz="4000" b="1" dirty="0" smtClean="0">
                <a:cs typeface="Times New Roman" pitchFamily="18" charset="0"/>
              </a:rPr>
            </a:br>
            <a:r>
              <a:rPr lang="de-DE" sz="4000" b="1" smtClean="0">
                <a:cs typeface="Times New Roman" pitchFamily="18" charset="0"/>
              </a:rPr>
              <a:t>Teil 2a-4</a:t>
            </a:r>
            <a:r>
              <a:rPr lang="de-DE" sz="4000" b="1" dirty="0" smtClean="0">
                <a:cs typeface="Times New Roman" pitchFamily="18" charset="0"/>
              </a:rPr>
              <a:t/>
            </a:r>
            <a:br>
              <a:rPr lang="de-DE" sz="4000" b="1" dirty="0" smtClean="0">
                <a:cs typeface="Times New Roman" pitchFamily="18" charset="0"/>
              </a:rPr>
            </a:br>
            <a:r>
              <a:rPr lang="de-DE" sz="4000" b="1" dirty="0" smtClean="0">
                <a:cs typeface="Times New Roman" pitchFamily="18" charset="0"/>
              </a:rPr>
              <a:t/>
            </a:r>
            <a:br>
              <a:rPr lang="de-DE" sz="4000" b="1" dirty="0" smtClean="0">
                <a:cs typeface="Times New Roman" pitchFamily="18" charset="0"/>
              </a:rPr>
            </a:br>
            <a:r>
              <a:rPr lang="de-DE" sz="2400" b="1" dirty="0" smtClean="0">
                <a:cs typeface="Times New Roman" pitchFamily="18" charset="0"/>
              </a:rPr>
              <a:t>Prof. Dr. Steffen Fleßa</a:t>
            </a:r>
            <a:br>
              <a:rPr lang="de-DE" sz="2400" b="1" dirty="0" smtClean="0">
                <a:cs typeface="Times New Roman" pitchFamily="18" charset="0"/>
              </a:rPr>
            </a:br>
            <a:r>
              <a:rPr lang="de-DE" sz="2400" b="1" dirty="0" err="1" smtClean="0">
                <a:cs typeface="Times New Roman" pitchFamily="18" charset="0"/>
              </a:rPr>
              <a:t>Lst</a:t>
            </a:r>
            <a:r>
              <a:rPr lang="de-DE" sz="2400" b="1" dirty="0" smtClean="0">
                <a:cs typeface="Times New Roman" pitchFamily="18" charset="0"/>
              </a:rPr>
              <a:t>. für Allgemeine Betriebswirtschaftslehre und Gesundheitsmanagement</a:t>
            </a:r>
            <a:br>
              <a:rPr lang="de-DE" sz="2400" b="1" dirty="0" smtClean="0">
                <a:cs typeface="Times New Roman" pitchFamily="18" charset="0"/>
              </a:rPr>
            </a:br>
            <a:r>
              <a:rPr lang="de-DE" sz="2400" b="1" dirty="0" smtClean="0">
                <a:cs typeface="Times New Roman" pitchFamily="18" charset="0"/>
              </a:rPr>
              <a:t>Universität Greifswald</a:t>
            </a:r>
            <a:r>
              <a:rPr lang="de-DE" sz="4000" b="1" dirty="0" smtClean="0">
                <a:cs typeface="Times New Roman" pitchFamily="18" charset="0"/>
              </a:rPr>
              <a:t/>
            </a:r>
            <a:br>
              <a:rPr lang="de-DE" sz="4000" b="1" dirty="0" smtClean="0">
                <a:cs typeface="Times New Roman" pitchFamily="18" charset="0"/>
              </a:rPr>
            </a:br>
            <a:endParaRPr lang="de-DE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/>
              <a:t>Leistungsbezogene Personalbedarfsberechnung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mtClean="0"/>
              <a:t>Möglichst genaue Ermittlung der Leistungsanforderungen</a:t>
            </a:r>
          </a:p>
          <a:p>
            <a:pPr eaLnBrk="1" hangingPunct="1"/>
            <a:r>
              <a:rPr lang="de-DE" smtClean="0"/>
              <a:t>Beispiel: Pflegepersonalregelung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Pflegepersonalregelung: Prinzip</a:t>
            </a:r>
          </a:p>
        </p:txBody>
      </p:sp>
      <p:graphicFrame>
        <p:nvGraphicFramePr>
          <p:cNvPr id="1750019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905000"/>
          <a:ext cx="8229600" cy="411480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Allgemeine Pflege A1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Allgemeine Pflege A2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Allgemeine Pflege A3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Spezielle Pflege S1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Spezielle Pflege S2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Spezielle Pflege S3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Pflegepersonalregelung: Prinzip</a:t>
            </a:r>
          </a:p>
        </p:txBody>
      </p:sp>
      <p:graphicFrame>
        <p:nvGraphicFramePr>
          <p:cNvPr id="1751043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905000"/>
          <a:ext cx="8229600" cy="411480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Allgemeine Pflege A1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Allgemeine Pflege A2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Allgemeine Pflege A3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Spezielle Pflege S1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Spezielle Pflege S2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Spezielle Pflege S3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8094" name="AutoShape 30"/>
          <p:cNvSpPr>
            <a:spLocks noChangeArrowheads="1"/>
          </p:cNvSpPr>
          <p:nvPr/>
        </p:nvSpPr>
        <p:spPr bwMode="auto">
          <a:xfrm>
            <a:off x="2700338" y="4292600"/>
            <a:ext cx="5616575" cy="2376488"/>
          </a:xfrm>
          <a:prstGeom prst="wedgeRoundRectCallout">
            <a:avLst>
              <a:gd name="adj1" fmla="val -33069"/>
              <a:gd name="adj2" fmla="val -11466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DE">
                <a:effectLst/>
              </a:rPr>
              <a:t>Hilfsbedarf in den Bereichen Körperpflege, Ernährung, Ausscheidung, Bewegung, Lagerung</a:t>
            </a:r>
          </a:p>
          <a:p>
            <a:pPr algn="l">
              <a:buFontTx/>
              <a:buChar char="•"/>
            </a:pPr>
            <a:r>
              <a:rPr lang="de-DE">
                <a:effectLst/>
              </a:rPr>
              <a:t>A3: häufige, überwiegende Hilfeleistung</a:t>
            </a:r>
          </a:p>
          <a:p>
            <a:pPr algn="l">
              <a:buFontTx/>
              <a:buChar char="•"/>
            </a:pPr>
            <a:r>
              <a:rPr lang="de-DE">
                <a:effectLst/>
              </a:rPr>
              <a:t>A2: Einfache, seltenere Pflege</a:t>
            </a:r>
          </a:p>
          <a:p>
            <a:pPr algn="l">
              <a:buFontTx/>
              <a:buChar char="•"/>
            </a:pPr>
            <a:r>
              <a:rPr lang="de-DE">
                <a:effectLst/>
              </a:rPr>
              <a:t>A1: Alles, die nicht A2 oder A3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Pflegepersonalregelung: Prinzip</a:t>
            </a:r>
          </a:p>
        </p:txBody>
      </p:sp>
      <p:graphicFrame>
        <p:nvGraphicFramePr>
          <p:cNvPr id="1752067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905000"/>
          <a:ext cx="8229600" cy="411480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Allgemeine Pflege A1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Allgemeine Pflege A2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Allgemeine Pflege A3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Spezielle Pflege S1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Spezielle Pflege S2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Spezielle Pflege S3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9118" name="AutoShape 30"/>
          <p:cNvSpPr>
            <a:spLocks noChangeArrowheads="1"/>
          </p:cNvSpPr>
          <p:nvPr/>
        </p:nvSpPr>
        <p:spPr bwMode="auto">
          <a:xfrm>
            <a:off x="2700338" y="3068638"/>
            <a:ext cx="5616575" cy="3600450"/>
          </a:xfrm>
          <a:prstGeom prst="wedgeRoundRectCallout">
            <a:avLst>
              <a:gd name="adj1" fmla="val -64218"/>
              <a:gd name="adj2" fmla="val -43255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DE">
                <a:effectLst/>
              </a:rPr>
              <a:t>Leistungen im Zusammenhang von Operationen, invasiven Maßnahmen, akuten Krankheitsphasen, medikamentöser Versorgung, Wund- und Hautbehandlung</a:t>
            </a:r>
          </a:p>
          <a:p>
            <a:pPr algn="l">
              <a:buFontTx/>
              <a:buChar char="•"/>
            </a:pPr>
            <a:r>
              <a:rPr lang="de-DE">
                <a:effectLst/>
              </a:rPr>
              <a:t> S3: Häufige Behandlung und Beobachtung, mehrere Leistungen</a:t>
            </a:r>
          </a:p>
          <a:p>
            <a:pPr algn="l">
              <a:buFontTx/>
              <a:buChar char="•"/>
            </a:pPr>
            <a:r>
              <a:rPr lang="de-DE">
                <a:effectLst/>
              </a:rPr>
              <a:t> S2: Regelmäßige Behandlung, mehrere Leistungen</a:t>
            </a:r>
          </a:p>
          <a:p>
            <a:pPr algn="l">
              <a:buFontTx/>
              <a:buChar char="•"/>
            </a:pPr>
            <a:r>
              <a:rPr lang="de-DE">
                <a:effectLst/>
              </a:rPr>
              <a:t> S1: Alle, die nicht S2 und S3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 smtClean="0"/>
              <a:t>Pflegepersonalregelung: Zeitwerte</a:t>
            </a:r>
          </a:p>
        </p:txBody>
      </p:sp>
      <p:graphicFrame>
        <p:nvGraphicFramePr>
          <p:cNvPr id="1753091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174427607"/>
              </p:ext>
            </p:extLst>
          </p:nvPr>
        </p:nvGraphicFramePr>
        <p:xfrm>
          <a:off x="457200" y="1905000"/>
          <a:ext cx="8229600" cy="441198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Allgemeine Pflege A1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Allgemeine Pflege A2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Allgemeine Pflege A3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Spezielle Pflege S1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52 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Minuten pro Patient*in und Tag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98 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Minuten pro Patient*in und Tag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179 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Minuten p. </a:t>
                      </a:r>
                      <a:r>
                        <a:rPr kumimoji="0" lang="de-D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Patien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*</a:t>
                      </a:r>
                      <a:r>
                        <a:rPr kumimoji="0" lang="de-D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int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u. Tag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Spezielle Pflege S2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62 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Minuten pro Patient*in und Tag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108 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Minuten p. Patient*in u. Tag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189 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Minuten p. Patient*in u. Tag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Spezielle Pflege S3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88 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Minuten pro Patient*in und Tag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134 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Minuten p. Patient*in u. Tag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215 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Minuten p. Patient*in u. Tag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600" smtClean="0"/>
              <a:t>Pflegepersonalregelung: Planung des Personalbedarfs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2800" dirty="0" smtClean="0"/>
              <a:t>Leistungsplanung: Zahl der geplanten Patient*innen in jeder PPR-Klasse</a:t>
            </a:r>
          </a:p>
          <a:p>
            <a:pPr eaLnBrk="1" hangingPunct="1">
              <a:lnSpc>
                <a:spcPct val="90000"/>
              </a:lnSpc>
            </a:pPr>
            <a:r>
              <a:rPr lang="de-DE" sz="2800" dirty="0" smtClean="0"/>
              <a:t>Berechnung der Gesamtpflegezeit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 dirty="0" smtClean="0"/>
              <a:t>Summe alle Minutenwerte gemäß Tabelle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 dirty="0" smtClean="0"/>
              <a:t>30 Minuten Pflegegrundwert pro Patient*in und Tag zusätzlich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 dirty="0" smtClean="0"/>
              <a:t>70 Minuten pro Aufnahme zusätzlich</a:t>
            </a:r>
          </a:p>
          <a:p>
            <a:pPr eaLnBrk="1" hangingPunct="1">
              <a:lnSpc>
                <a:spcPct val="90000"/>
              </a:lnSpc>
            </a:pPr>
            <a:r>
              <a:rPr lang="de-DE" sz="2800" dirty="0" smtClean="0"/>
              <a:t>Berechnung der Vollstellen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 dirty="0" smtClean="0"/>
              <a:t>Quotient aus Gesamtpflegezeit und durchschnittlichen Arbeitsstunden pro Arbeitskraft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84300"/>
          </a:xfrm>
        </p:spPr>
        <p:txBody>
          <a:bodyPr/>
          <a:lstStyle/>
          <a:p>
            <a:pPr eaLnBrk="1" hangingPunct="1"/>
            <a:r>
              <a:rPr lang="de-DE" sz="3600" dirty="0" smtClean="0"/>
              <a:t>Probleme </a:t>
            </a:r>
            <a:r>
              <a:rPr lang="de-DE" sz="3600" smtClean="0"/>
              <a:t>der leistungsbezogenen </a:t>
            </a:r>
            <a:r>
              <a:rPr lang="de-DE" sz="3600" dirty="0" smtClean="0"/>
              <a:t>Personalbedarfsberechnung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704850" y="1628775"/>
            <a:ext cx="8043863" cy="517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1031875" indent="-4572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600200" indent="-4572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de-DE" sz="2400">
                <a:effectLst/>
                <a:latin typeface="Arial" charset="0"/>
              </a:rPr>
              <a:t>Mindestbesetzung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effectLst/>
              </a:rPr>
              <a:t>	Es müssen berücksichtigt werden:</a:t>
            </a:r>
          </a:p>
          <a:p>
            <a:pPr lvl="1" algn="l" eaLnBrk="1" hangingPunct="1">
              <a:spcBef>
                <a:spcPct val="50000"/>
              </a:spcBef>
              <a:buFontTx/>
              <a:buChar char="•"/>
            </a:pPr>
            <a:r>
              <a:rPr lang="de-DE">
                <a:effectLst/>
              </a:rPr>
              <a:t>Mindestkapazität zur Aufrechterhaltung der Leistungsbereitschaft</a:t>
            </a:r>
          </a:p>
          <a:p>
            <a:pPr lvl="2" algn="l" eaLnBrk="1" hangingPunct="1">
              <a:spcBef>
                <a:spcPct val="50000"/>
              </a:spcBef>
              <a:buFontTx/>
              <a:buChar char="•"/>
            </a:pPr>
            <a:r>
              <a:rPr lang="de-DE">
                <a:effectLst/>
              </a:rPr>
              <a:t>Beispiel: Leistungsplanung für Labor ergibt 0,5 VK; das Labor soll aber 8 Stunden täglich verfügbar sein!</a:t>
            </a:r>
          </a:p>
          <a:p>
            <a:pPr lvl="1" algn="l" eaLnBrk="1" hangingPunct="1">
              <a:spcBef>
                <a:spcPct val="50000"/>
              </a:spcBef>
              <a:buFontTx/>
              <a:buChar char="•"/>
            </a:pPr>
            <a:r>
              <a:rPr lang="de-DE">
                <a:effectLst/>
              </a:rPr>
              <a:t>Tarifliche Vorschriften</a:t>
            </a:r>
          </a:p>
          <a:p>
            <a:pPr lvl="2" algn="l" eaLnBrk="1" hangingPunct="1">
              <a:spcBef>
                <a:spcPct val="50000"/>
              </a:spcBef>
              <a:buFontTx/>
              <a:buChar char="•"/>
            </a:pPr>
            <a:r>
              <a:rPr lang="de-DE">
                <a:effectLst/>
              </a:rPr>
              <a:t>Beispiel: Maximale Anzahl von Bereitschaftsdiensten pro MA</a:t>
            </a:r>
          </a:p>
          <a:p>
            <a:pPr lvl="1" algn="l" eaLnBrk="1" hangingPunct="1">
              <a:spcBef>
                <a:spcPct val="50000"/>
              </a:spcBef>
              <a:buFontTx/>
              <a:buChar char="•"/>
            </a:pPr>
            <a:r>
              <a:rPr lang="de-DE">
                <a:effectLst/>
              </a:rPr>
              <a:t>Gesetzliche Vorschriften</a:t>
            </a:r>
          </a:p>
          <a:p>
            <a:pPr lvl="2" algn="l" eaLnBrk="1" hangingPunct="1">
              <a:spcBef>
                <a:spcPct val="50000"/>
              </a:spcBef>
              <a:buFontTx/>
              <a:buChar char="•"/>
            </a:pPr>
            <a:r>
              <a:rPr lang="de-DE">
                <a:effectLst/>
              </a:rPr>
              <a:t>Beispiel: keine Nachtschicht bei Schwangerschaft</a:t>
            </a: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de-DE" sz="2400">
                <a:effectLst/>
              </a:rPr>
              <a:t>Berechnung der Arbeitszeit pro Vollstelle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4000" dirty="0" smtClean="0"/>
              <a:t>Berechnung der Arbeitszeit </a:t>
            </a:r>
            <a:br>
              <a:rPr lang="de-DE" sz="4000" dirty="0" smtClean="0"/>
            </a:br>
            <a:r>
              <a:rPr lang="de-DE" sz="4000" dirty="0" smtClean="0"/>
              <a:t>pro Vollstelle</a:t>
            </a: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914400" y="2362200"/>
            <a:ext cx="762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sz="2400">
              <a:effectLst/>
              <a:latin typeface="Times New Roman" pitchFamily="18" charset="0"/>
            </a:endParaRP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838200" y="1905000"/>
            <a:ext cx="7696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tabLst>
                <a:tab pos="3192463" algn="r"/>
              </a:tabLst>
            </a:pPr>
            <a:endParaRPr lang="de-DE" sz="160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838200" y="1981200"/>
            <a:ext cx="7620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sz="1400">
              <a:effectLst/>
              <a:latin typeface="Times New Roman" pitchFamily="18" charset="0"/>
            </a:endParaRP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312738" y="1773238"/>
            <a:ext cx="874712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sz="2400" dirty="0">
                <a:effectLst/>
                <a:sym typeface="Wingdings" pitchFamily="2" charset="2"/>
              </a:rPr>
              <a:t>Bruttojahresarbeitszeit (Beispiel: Pflegekraft)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 sz="2400" dirty="0">
                <a:effectLst/>
                <a:sym typeface="Wingdings" pitchFamily="2" charset="2"/>
              </a:rPr>
              <a:t> </a:t>
            </a:r>
            <a:r>
              <a:rPr lang="de-DE" dirty="0">
                <a:effectLst/>
                <a:sym typeface="Wingdings" pitchFamily="2" charset="2"/>
              </a:rPr>
              <a:t>Tage pro Jahr		</a:t>
            </a:r>
            <a:r>
              <a:rPr lang="de-DE" dirty="0" smtClean="0">
                <a:effectLst/>
                <a:sym typeface="Wingdings" pitchFamily="2" charset="2"/>
              </a:rPr>
              <a:t>	365</a:t>
            </a:r>
            <a:endParaRPr lang="de-DE" dirty="0">
              <a:effectLst/>
              <a:sym typeface="Wingdings" pitchFamily="2" charset="2"/>
            </a:endParaRPr>
          </a:p>
          <a:p>
            <a:pPr algn="l" eaLnBrk="1" hangingPunct="1">
              <a:spcBef>
                <a:spcPct val="50000"/>
              </a:spcBef>
              <a:buFontTx/>
              <a:buChar char="-"/>
            </a:pPr>
            <a:r>
              <a:rPr lang="de-DE" dirty="0">
                <a:effectLst/>
                <a:sym typeface="Wingdings" pitchFamily="2" charset="2"/>
              </a:rPr>
              <a:t> Samstage u. Sonntage	</a:t>
            </a:r>
            <a:r>
              <a:rPr lang="de-DE" dirty="0" smtClean="0">
                <a:effectLst/>
                <a:sym typeface="Wingdings" pitchFamily="2" charset="2"/>
              </a:rPr>
              <a:t>	104</a:t>
            </a:r>
            <a:endParaRPr lang="de-DE" dirty="0">
              <a:effectLst/>
              <a:sym typeface="Wingdings" pitchFamily="2" charset="2"/>
            </a:endParaRPr>
          </a:p>
          <a:p>
            <a:pPr algn="l" eaLnBrk="1" hangingPunct="1">
              <a:spcBef>
                <a:spcPct val="50000"/>
              </a:spcBef>
              <a:buFontTx/>
              <a:buChar char="-"/>
            </a:pPr>
            <a:r>
              <a:rPr lang="de-DE" u="sng" dirty="0">
                <a:effectLst/>
                <a:sym typeface="Wingdings" pitchFamily="2" charset="2"/>
              </a:rPr>
              <a:t> Feiertage		   	11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 dirty="0">
                <a:effectLst/>
              </a:rPr>
              <a:t> Sollarbeitstage		</a:t>
            </a:r>
            <a:r>
              <a:rPr lang="de-DE" dirty="0" smtClean="0">
                <a:effectLst/>
              </a:rPr>
              <a:t>	250</a:t>
            </a:r>
            <a:endParaRPr lang="de-DE" dirty="0">
              <a:effectLst/>
            </a:endParaRPr>
          </a:p>
          <a:p>
            <a:pPr algn="l" eaLnBrk="1" hangingPunct="1">
              <a:spcBef>
                <a:spcPct val="50000"/>
              </a:spcBef>
            </a:pPr>
            <a:endParaRPr lang="de-DE" dirty="0">
              <a:effectLst/>
            </a:endParaRPr>
          </a:p>
          <a:p>
            <a:pPr algn="l" eaLnBrk="1" hangingPunct="1">
              <a:spcBef>
                <a:spcPct val="50000"/>
              </a:spcBef>
            </a:pPr>
            <a:r>
              <a:rPr lang="de-DE" dirty="0">
                <a:effectLst/>
              </a:rPr>
              <a:t>Bruttojahresarbeitszeit: 250*7,7 Std./ Tag = 1.925 Std.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Nettojahresarbeitszeit</a:t>
            </a: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250825" y="1628775"/>
            <a:ext cx="8713788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de-DE" sz="2800">
                <a:effectLst/>
              </a:rPr>
              <a:t>Definition: Verfügbare Arbeitsstunden pro Vollkraft</a:t>
            </a: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de-DE" sz="2400">
                <a:effectLst/>
              </a:rPr>
              <a:t> Berechnung:</a:t>
            </a:r>
          </a:p>
          <a:p>
            <a:pPr lvl="1" algn="l" eaLnBrk="1" hangingPunct="1">
              <a:spcBef>
                <a:spcPct val="50000"/>
              </a:spcBef>
            </a:pPr>
            <a:r>
              <a:rPr lang="de-DE" sz="2400">
                <a:effectLst/>
              </a:rPr>
              <a:t>Bruttojahresarbeitszeit</a:t>
            </a:r>
          </a:p>
          <a:p>
            <a:pPr lvl="1" algn="l" eaLnBrk="1" hangingPunct="1">
              <a:spcBef>
                <a:spcPct val="50000"/>
              </a:spcBef>
              <a:buFontTx/>
              <a:buChar char="-"/>
            </a:pPr>
            <a:r>
              <a:rPr lang="de-DE" sz="2400">
                <a:effectLst/>
              </a:rPr>
              <a:t> durchschnittliche  Krankheitstage</a:t>
            </a:r>
          </a:p>
          <a:p>
            <a:pPr lvl="1" algn="l" eaLnBrk="1" hangingPunct="1">
              <a:spcBef>
                <a:spcPct val="50000"/>
              </a:spcBef>
              <a:buFontTx/>
              <a:buChar char="-"/>
            </a:pPr>
            <a:r>
              <a:rPr lang="de-DE" sz="2400">
                <a:effectLst/>
              </a:rPr>
              <a:t> durchschnittliche Fortbildung</a:t>
            </a:r>
          </a:p>
          <a:p>
            <a:pPr lvl="1" algn="l" eaLnBrk="1" hangingPunct="1">
              <a:spcBef>
                <a:spcPct val="50000"/>
              </a:spcBef>
              <a:buFontTx/>
              <a:buChar char="-"/>
            </a:pPr>
            <a:r>
              <a:rPr lang="de-DE" sz="2400">
                <a:effectLst/>
              </a:rPr>
              <a:t> durchschnittlicher Urlaub</a:t>
            </a:r>
          </a:p>
          <a:p>
            <a:pPr lvl="1" algn="l" eaLnBrk="1" hangingPunct="1">
              <a:spcBef>
                <a:spcPct val="50000"/>
              </a:spcBef>
              <a:buFontTx/>
              <a:buChar char="-"/>
            </a:pPr>
            <a:r>
              <a:rPr lang="de-DE" sz="2400" u="sng">
                <a:effectLst/>
              </a:rPr>
              <a:t> sonstige Ausfallzeiten</a:t>
            </a:r>
          </a:p>
          <a:p>
            <a:pPr lvl="1" algn="l" eaLnBrk="1" hangingPunct="1">
              <a:spcBef>
                <a:spcPct val="50000"/>
              </a:spcBef>
            </a:pPr>
            <a:r>
              <a:rPr lang="de-DE" sz="2400">
                <a:effectLst/>
              </a:rPr>
              <a:t>= Nettojahresarbeitszeit</a:t>
            </a:r>
          </a:p>
        </p:txBody>
      </p:sp>
      <p:sp>
        <p:nvSpPr>
          <p:cNvPr id="1703940" name="AutoShape 4"/>
          <p:cNvSpPr>
            <a:spLocks/>
          </p:cNvSpPr>
          <p:nvPr/>
        </p:nvSpPr>
        <p:spPr bwMode="auto">
          <a:xfrm>
            <a:off x="5435600" y="3284538"/>
            <a:ext cx="792163" cy="2232025"/>
          </a:xfrm>
          <a:prstGeom prst="rightBrace">
            <a:avLst>
              <a:gd name="adj1" fmla="val 2348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6300788" y="3789363"/>
            <a:ext cx="1800225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effectLst/>
              </a:rPr>
              <a:t>Ausfallquote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4000" smtClean="0"/>
              <a:t>Berechnung der Vollstellen (Bruttopersonalbedarf)</a:t>
            </a:r>
          </a:p>
        </p:txBody>
      </p:sp>
      <p:graphicFrame>
        <p:nvGraphicFramePr>
          <p:cNvPr id="95235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684213" y="1844675"/>
          <a:ext cx="7920037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9" name="Formel" r:id="rId3" imgW="3797300" imgH="622300" progId="Equation.3">
                  <p:embed/>
                </p:oleObj>
              </mc:Choice>
              <mc:Fallback>
                <p:oleObj name="Formel" r:id="rId3" imgW="3797300" imgH="6223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844675"/>
                        <a:ext cx="7920037" cy="12985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Gliederung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buFontTx/>
              <a:buNone/>
            </a:pPr>
            <a:r>
              <a:rPr lang="de-DE" dirty="0"/>
              <a:t>1 Outputfaktoren</a:t>
            </a:r>
          </a:p>
          <a:p>
            <a:pPr eaLnBrk="1" hangingPunct="1">
              <a:buFontTx/>
              <a:buNone/>
            </a:pPr>
            <a:r>
              <a:rPr lang="de-DE" sz="2800" dirty="0" smtClean="0">
                <a:solidFill>
                  <a:srgbClr val="FF0000"/>
                </a:solidFill>
              </a:rPr>
              <a:t>2 Betriebskybernetik</a:t>
            </a:r>
          </a:p>
          <a:p>
            <a:pPr eaLnBrk="1" hangingPunct="1">
              <a:buFontTx/>
              <a:buNone/>
            </a:pPr>
            <a:r>
              <a:rPr lang="de-DE" sz="2800" dirty="0" smtClean="0"/>
              <a:t>	</a:t>
            </a:r>
            <a:r>
              <a:rPr lang="de-DE" dirty="0"/>
              <a:t>2.0 Überblick</a:t>
            </a:r>
          </a:p>
          <a:p>
            <a:pPr eaLnBrk="1" hangingPunct="1">
              <a:buFontTx/>
              <a:buNone/>
            </a:pPr>
            <a:r>
              <a:rPr lang="de-DE" sz="2800" dirty="0" smtClean="0"/>
              <a:t>	</a:t>
            </a:r>
            <a:r>
              <a:rPr lang="de-DE" dirty="0"/>
              <a:t>2.1 Organisation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dirty="0"/>
              <a:t>	2.1.1 Grundlagen der Organisation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dirty="0"/>
              <a:t>	2.1.2 Abteilungen im Krankenhaus</a:t>
            </a:r>
          </a:p>
          <a:p>
            <a:pPr eaLnBrk="1" hangingPunct="1">
              <a:buFontTx/>
              <a:buNone/>
            </a:pPr>
            <a:r>
              <a:rPr lang="de-DE" dirty="0"/>
              <a:t>	</a:t>
            </a:r>
            <a:r>
              <a:rPr lang="de-DE" dirty="0">
                <a:solidFill>
                  <a:srgbClr val="FF0000"/>
                </a:solidFill>
              </a:rPr>
              <a:t>2.2 Personalplanung</a:t>
            </a:r>
          </a:p>
          <a:p>
            <a:pPr eaLnBrk="1" hangingPunct="1">
              <a:buFontTx/>
              <a:buNone/>
            </a:pPr>
            <a:r>
              <a:rPr lang="de-DE" dirty="0"/>
              <a:t>	2.3 Führung</a:t>
            </a:r>
          </a:p>
          <a:p>
            <a:pPr eaLnBrk="1" hangingPunct="1">
              <a:buFontTx/>
              <a:buNone/>
            </a:pPr>
            <a:r>
              <a:rPr lang="de-DE" dirty="0"/>
              <a:t>	2.4 Strategisches Management</a:t>
            </a:r>
          </a:p>
          <a:p>
            <a:pPr eaLnBrk="1" hangingPunct="1">
              <a:buFontTx/>
              <a:buNone/>
            </a:pPr>
            <a:r>
              <a:rPr lang="de-DE" dirty="0"/>
              <a:t>3 Logistik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sz="2800" dirty="0" smtClean="0">
                <a:solidFill>
                  <a:srgbClr val="DDDDDD"/>
                </a:solidFill>
              </a:rPr>
              <a:t>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582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Nettopersonalbedarf</a:t>
            </a:r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1057275" y="2457450"/>
            <a:ext cx="762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sz="2400">
              <a:effectLst/>
              <a:latin typeface="Times New Roman" pitchFamily="18" charset="0"/>
            </a:endParaRP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1042988" y="2152650"/>
            <a:ext cx="7632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rIns="54000">
            <a:spAutoFit/>
          </a:bodyPr>
          <a:lstStyle/>
          <a:p>
            <a:pPr indent="-457200" algn="l">
              <a:tabLst>
                <a:tab pos="3192463" algn="r"/>
              </a:tabLst>
            </a:pPr>
            <a:endParaRPr lang="de-DE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827088" y="2000250"/>
            <a:ext cx="7704137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0" hangingPunct="0">
              <a:buFont typeface="Wingdings" pitchFamily="2" charset="2"/>
              <a:buNone/>
              <a:tabLst>
                <a:tab pos="3192463" algn="r"/>
              </a:tabLst>
            </a:pPr>
            <a:r>
              <a:rPr lang="de-DE" sz="2400" b="1">
                <a:effectLst/>
                <a:latin typeface="Times New Roman" pitchFamily="18" charset="0"/>
                <a:cs typeface="Times New Roman" pitchFamily="18" charset="0"/>
              </a:rPr>
              <a:t>Definition:</a:t>
            </a:r>
          </a:p>
          <a:p>
            <a:pPr algn="l" eaLnBrk="0" hangingPunct="0">
              <a:buFont typeface="Wingdings" pitchFamily="2" charset="2"/>
              <a:buNone/>
              <a:tabLst>
                <a:tab pos="3192463" algn="r"/>
              </a:tabLst>
            </a:pPr>
            <a:endParaRPr lang="de-DE" sz="2400">
              <a:effectLst/>
              <a:latin typeface="Times New Roman" pitchFamily="18" charset="0"/>
              <a:cs typeface="Times New Roman" pitchFamily="18" charset="0"/>
            </a:endParaRPr>
          </a:p>
          <a:p>
            <a:pPr algn="l" eaLnBrk="0" hangingPunct="0">
              <a:buFont typeface="Wingdings" pitchFamily="2" charset="2"/>
              <a:buNone/>
              <a:tabLst>
                <a:tab pos="3192463" algn="r"/>
              </a:tabLst>
            </a:pPr>
            <a:r>
              <a:rPr lang="de-DE" sz="2400">
                <a:effectLst/>
                <a:latin typeface="Times New Roman" pitchFamily="18" charset="0"/>
                <a:cs typeface="Times New Roman" pitchFamily="18" charset="0"/>
              </a:rPr>
              <a:t>Bruttopersonalbedarf</a:t>
            </a:r>
          </a:p>
          <a:p>
            <a:pPr algn="l" eaLnBrk="0" hangingPunct="0">
              <a:tabLst>
                <a:tab pos="3192463" algn="r"/>
              </a:tabLst>
            </a:pPr>
            <a:r>
              <a:rPr lang="de-DE" sz="2400">
                <a:effectLst/>
                <a:latin typeface="Times New Roman" pitchFamily="18" charset="0"/>
                <a:cs typeface="Times New Roman" pitchFamily="18" charset="0"/>
              </a:rPr>
              <a:t>-  Personalbestand im Zeitpunkt t</a:t>
            </a:r>
            <a:r>
              <a:rPr lang="de-DE" sz="2400" baseline="-25000">
                <a:effectLst/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 algn="l" eaLnBrk="0" hangingPunct="0">
              <a:tabLst>
                <a:tab pos="3192463" algn="r"/>
              </a:tabLst>
            </a:pPr>
            <a:r>
              <a:rPr lang="de-DE" sz="2400">
                <a:effectLst/>
                <a:latin typeface="Times New Roman" pitchFamily="18" charset="0"/>
                <a:cs typeface="Times New Roman" pitchFamily="18" charset="0"/>
              </a:rPr>
              <a:t>+ geplante Abgänge</a:t>
            </a:r>
          </a:p>
          <a:p>
            <a:pPr algn="l" eaLnBrk="0" hangingPunct="0">
              <a:buFontTx/>
              <a:buChar char="-"/>
              <a:tabLst>
                <a:tab pos="3192463" algn="r"/>
              </a:tabLst>
            </a:pPr>
            <a:r>
              <a:rPr lang="de-DE" sz="2400">
                <a:effectLst/>
                <a:latin typeface="Times New Roman" pitchFamily="18" charset="0"/>
                <a:cs typeface="Times New Roman" pitchFamily="18" charset="0"/>
              </a:rPr>
              <a:t>  geplante Zugänge</a:t>
            </a:r>
          </a:p>
          <a:p>
            <a:pPr algn="l" eaLnBrk="0" hangingPunct="0">
              <a:tabLst>
                <a:tab pos="3192463" algn="r"/>
              </a:tabLst>
            </a:pPr>
            <a:r>
              <a:rPr lang="de-DE" sz="2400">
                <a:effectLst/>
                <a:latin typeface="Times New Roman" pitchFamily="18" charset="0"/>
                <a:cs typeface="Times New Roman" pitchFamily="18" charset="0"/>
              </a:rPr>
              <a:t>________________________________</a:t>
            </a:r>
          </a:p>
          <a:p>
            <a:pPr algn="l" eaLnBrk="0" hangingPunct="0">
              <a:tabLst>
                <a:tab pos="3192463" algn="r"/>
              </a:tabLst>
            </a:pPr>
            <a:r>
              <a:rPr lang="de-DE" sz="2400">
                <a:effectLst/>
                <a:latin typeface="Times New Roman" pitchFamily="18" charset="0"/>
                <a:cs typeface="Times New Roman" pitchFamily="18" charset="0"/>
              </a:rPr>
              <a:t>= Nettopersonalbedarf [„</a:t>
            </a:r>
            <a:r>
              <a:rPr lang="de-DE" sz="2400" b="1"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r>
              <a:rPr lang="de-DE" sz="2400">
                <a:effectLst/>
                <a:latin typeface="Times New Roman" pitchFamily="18" charset="0"/>
                <a:cs typeface="Times New Roman" pitchFamily="18" charset="0"/>
              </a:rPr>
              <a:t>oll</a:t>
            </a:r>
            <a:r>
              <a:rPr lang="de-DE" sz="2400" b="1">
                <a:effectLst/>
                <a:latin typeface="Times New Roman" pitchFamily="18" charset="0"/>
                <a:cs typeface="Times New Roman" pitchFamily="18" charset="0"/>
              </a:rPr>
              <a:t>k</a:t>
            </a:r>
            <a:r>
              <a:rPr lang="de-DE" sz="2400">
                <a:effectLst/>
                <a:latin typeface="Times New Roman" pitchFamily="18" charset="0"/>
                <a:cs typeface="Times New Roman" pitchFamily="18" charset="0"/>
              </a:rPr>
              <a:t>räfte“]</a:t>
            </a:r>
          </a:p>
          <a:p>
            <a:pPr algn="l" eaLnBrk="0" hangingPunct="0">
              <a:tabLst>
                <a:tab pos="3192463" algn="r"/>
              </a:tabLst>
            </a:pPr>
            <a:endParaRPr lang="de-DE" sz="2400">
              <a:effectLst/>
              <a:latin typeface="Times New Roman" pitchFamily="18" charset="0"/>
              <a:cs typeface="Times New Roman" pitchFamily="18" charset="0"/>
            </a:endParaRPr>
          </a:p>
          <a:p>
            <a:pPr marL="1087438" lvl="1" indent="-457200" algn="l" eaLnBrk="0" hangingPunct="0">
              <a:buFontTx/>
              <a:buChar char="-"/>
              <a:tabLst>
                <a:tab pos="3192463" algn="r"/>
              </a:tabLst>
            </a:pPr>
            <a:r>
              <a:rPr lang="de-DE" sz="2400">
                <a:effectLst/>
                <a:latin typeface="Times New Roman" pitchFamily="18" charset="0"/>
                <a:cs typeface="Times New Roman" pitchFamily="18" charset="0"/>
              </a:rPr>
              <a:t>Aufteilung auf Teilzeitkräfte möglich</a:t>
            </a:r>
          </a:p>
          <a:p>
            <a:pPr marL="1087438" lvl="1" indent="-457200" algn="l" eaLnBrk="0" hangingPunct="0">
              <a:buFontTx/>
              <a:buChar char="-"/>
              <a:tabLst>
                <a:tab pos="3192463" algn="r"/>
              </a:tabLst>
            </a:pPr>
            <a:r>
              <a:rPr lang="de-DE" sz="2400">
                <a:effectLst/>
                <a:latin typeface="Times New Roman" pitchFamily="18" charset="0"/>
                <a:cs typeface="Times New Roman" pitchFamily="18" charset="0"/>
              </a:rPr>
              <a:t>Vorsicht: 2 * 50 %-Teilzeitkraft ≠ Vollzeitkraft</a:t>
            </a:r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981075" y="2000250"/>
            <a:ext cx="7696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tabLst>
                <a:tab pos="3192463" algn="r"/>
              </a:tabLst>
            </a:pPr>
            <a:endParaRPr lang="de-DE" sz="160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981075" y="2076450"/>
            <a:ext cx="7620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sz="1400">
              <a:effectLst/>
              <a:latin typeface="Times New Roman" pitchFamily="18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Personalbeschaffung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Personalversetzung (intern)</a:t>
            </a:r>
          </a:p>
          <a:p>
            <a:pPr>
              <a:defRPr/>
            </a:pPr>
            <a:r>
              <a:rPr lang="de-DE" dirty="0" smtClean="0"/>
              <a:t>Personalrekrutierung (extern)</a:t>
            </a:r>
          </a:p>
          <a:p>
            <a:pPr>
              <a:defRPr/>
            </a:pPr>
            <a:endParaRPr lang="de-DE" dirty="0"/>
          </a:p>
          <a:p>
            <a:pPr>
              <a:defRPr/>
            </a:pPr>
            <a:r>
              <a:rPr lang="de-DE" dirty="0" smtClean="0"/>
              <a:t>i.d.R. mehrstufiges Auswahlverfahren</a:t>
            </a:r>
          </a:p>
          <a:p>
            <a:pPr lvl="1">
              <a:defRPr/>
            </a:pPr>
            <a:r>
              <a:rPr lang="de-DE" dirty="0" smtClean="0"/>
              <a:t>Schriftlich</a:t>
            </a:r>
          </a:p>
          <a:p>
            <a:pPr lvl="1">
              <a:defRPr/>
            </a:pPr>
            <a:r>
              <a:rPr lang="de-DE" dirty="0" smtClean="0"/>
              <a:t>Interview, Tests, Sonderform: Assessmentcenter</a:t>
            </a:r>
          </a:p>
          <a:p>
            <a:pPr lvl="1">
              <a:defRPr/>
            </a:pPr>
            <a:endParaRPr lang="de-DE" dirty="0"/>
          </a:p>
          <a:p>
            <a:pPr marL="457200" lvl="1" indent="0">
              <a:buFont typeface="Arial" charset="0"/>
              <a:buNone/>
              <a:defRPr/>
            </a:pPr>
            <a:r>
              <a:rPr lang="de-DE" dirty="0" smtClean="0">
                <a:sym typeface="Wingdings" pitchFamily="2" charset="2"/>
              </a:rPr>
              <a:t> </a:t>
            </a:r>
            <a:r>
              <a:rPr lang="de-DE" dirty="0" smtClean="0"/>
              <a:t>Ziel: Eignungsprofil als Schnittmenge des Anforderungs- und Fähigkeitsprofils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Personaleinsatzplanung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Problem: Im Krankenhaus können verschiedene Schichten (z. B. Anfang der Schicht, Länge der Schicht) definiert werden. Ein bestimmter Mindestbesatz von Personal muss gegeben sein.</a:t>
            </a:r>
          </a:p>
          <a:p>
            <a:pPr eaLnBrk="1" hangingPunct="1"/>
            <a:r>
              <a:rPr lang="de-DE" dirty="0" smtClean="0"/>
              <a:t>Ziel: Möglichst wenige Mitarbeiter*innen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Graphische Darstellung</a:t>
            </a:r>
          </a:p>
        </p:txBody>
      </p:sp>
      <p:graphicFrame>
        <p:nvGraphicFramePr>
          <p:cNvPr id="99331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0" y="1835150"/>
          <a:ext cx="9142413" cy="394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55" name="Bild" r:id="rId3" imgW="8829057" imgH="3805182" progId="Word.Picture.8">
                  <p:embed/>
                </p:oleObj>
              </mc:Choice>
              <mc:Fallback>
                <p:oleObj name="Bild" r:id="rId3" imgW="8829057" imgH="3805182" progId="Word.Picture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35150"/>
                        <a:ext cx="9142413" cy="39401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Bedarfsgebirge</a:t>
            </a:r>
          </a:p>
        </p:txBody>
      </p:sp>
      <p:graphicFrame>
        <p:nvGraphicFramePr>
          <p:cNvPr id="100355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457200" y="2092325"/>
          <a:ext cx="8228013" cy="354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79" name="Bild" r:id="rId3" imgW="8830056" imgH="3800856" progId="Word.Picture.8">
                  <p:embed/>
                </p:oleObj>
              </mc:Choice>
              <mc:Fallback>
                <p:oleObj name="Bild" r:id="rId3" imgW="8830056" imgH="3800856" progId="Word.Picture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092325"/>
                        <a:ext cx="8228013" cy="35417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539750" y="0"/>
            <a:ext cx="8229600" cy="836613"/>
          </a:xfrm>
        </p:spPr>
        <p:txBody>
          <a:bodyPr/>
          <a:lstStyle/>
          <a:p>
            <a:pPr eaLnBrk="1" hangingPunct="1"/>
            <a:r>
              <a:rPr lang="de-DE" smtClean="0"/>
              <a:t>LP-Ansatz</a:t>
            </a:r>
          </a:p>
        </p:txBody>
      </p:sp>
      <p:graphicFrame>
        <p:nvGraphicFramePr>
          <p:cNvPr id="101379" name="Rectangle 4"/>
          <p:cNvGraphicFramePr>
            <a:graphicFrameLocks noGrp="1"/>
          </p:cNvGraphicFramePr>
          <p:nvPr>
            <p:ph sz="quarter" idx="1"/>
          </p:nvPr>
        </p:nvGraphicFramePr>
        <p:xfrm>
          <a:off x="1952625" y="2371725"/>
          <a:ext cx="104775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75" name="Formel" r:id="rId3" imgW="0" imgH="0" progId="Equation.3">
                  <p:embed/>
                </p:oleObj>
              </mc:Choice>
              <mc:Fallback>
                <p:oleObj name="Formel" r:id="rId3" imgW="0" imgH="0" progId="Equation.3">
                  <p:embed/>
                  <p:pic>
                    <p:nvPicPr>
                      <p:cNvPr id="0" name="Rectangle 4"/>
                      <p:cNvPicPr>
                        <a:picLocks noGrp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625" y="2371725"/>
                        <a:ext cx="1047750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0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0" y="765175"/>
          <a:ext cx="6515100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76" name="Formel" r:id="rId4" imgW="3111500" imgH="914400" progId="Equation.3">
                  <p:embed/>
                </p:oleObj>
              </mc:Choice>
              <mc:Fallback>
                <p:oleObj name="Formel" r:id="rId4" imgW="3111500" imgH="914400" progId="Equation.3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65175"/>
                        <a:ext cx="6515100" cy="19145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1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0" y="2708275"/>
          <a:ext cx="4641850" cy="414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77" name="Formel" r:id="rId6" imgW="2362200" imgH="2108200" progId="Equation.3">
                  <p:embed/>
                </p:oleObj>
              </mc:Choice>
              <mc:Fallback>
                <p:oleObj name="Formel" r:id="rId6" imgW="2362200" imgH="2108200" progId="Equation.3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708275"/>
                        <a:ext cx="4641850" cy="41433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2" name="Object 10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5461000" y="4102100"/>
          <a:ext cx="2413000" cy="185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78" name="Formel" r:id="rId8" imgW="2413000" imgH="1854200" progId="Equation.3">
                  <p:embed/>
                </p:oleObj>
              </mc:Choice>
              <mc:Fallback>
                <p:oleObj name="Formel" r:id="rId8" imgW="2413000" imgH="1854200" progId="Equation.3">
                  <p:embed/>
                  <p:pic>
                    <p:nvPicPr>
                      <p:cNvPr id="0" name="Object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0" y="4102100"/>
                        <a:ext cx="2413000" cy="18542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Erweiterungen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mtClean="0"/>
              <a:t>Pausenregelungen</a:t>
            </a:r>
          </a:p>
          <a:p>
            <a:pPr eaLnBrk="1" hangingPunct="1"/>
            <a:r>
              <a:rPr lang="de-DE" smtClean="0"/>
              <a:t>Geteilte Schichten</a:t>
            </a:r>
          </a:p>
          <a:p>
            <a:pPr eaLnBrk="1" hangingPunct="1"/>
            <a:r>
              <a:rPr lang="de-DE" smtClean="0"/>
              <a:t>Veränderte Zielfunktionen, z. B. Schichten mit unterschiedlichen Kosten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Gliederung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buFontTx/>
              <a:buNone/>
            </a:pPr>
            <a:r>
              <a:rPr lang="de-DE" dirty="0"/>
              <a:t>1 Outputfaktoren</a:t>
            </a:r>
          </a:p>
          <a:p>
            <a:pPr eaLnBrk="1" hangingPunct="1">
              <a:buFontTx/>
              <a:buNone/>
            </a:pPr>
            <a:r>
              <a:rPr lang="de-DE" sz="2800" dirty="0" smtClean="0">
                <a:solidFill>
                  <a:srgbClr val="FF0000"/>
                </a:solidFill>
              </a:rPr>
              <a:t>2 Betriebskybernetik</a:t>
            </a:r>
          </a:p>
          <a:p>
            <a:pPr eaLnBrk="1" hangingPunct="1">
              <a:buFontTx/>
              <a:buNone/>
            </a:pPr>
            <a:r>
              <a:rPr lang="de-DE" sz="2800" dirty="0" smtClean="0"/>
              <a:t>	</a:t>
            </a:r>
            <a:r>
              <a:rPr lang="de-DE" dirty="0"/>
              <a:t>2.0 Überblick</a:t>
            </a:r>
          </a:p>
          <a:p>
            <a:pPr eaLnBrk="1" hangingPunct="1">
              <a:buFontTx/>
              <a:buNone/>
            </a:pPr>
            <a:r>
              <a:rPr lang="de-DE" sz="2800" dirty="0" smtClean="0"/>
              <a:t>	</a:t>
            </a:r>
            <a:r>
              <a:rPr lang="de-DE" dirty="0"/>
              <a:t>2.1 Organisation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dirty="0"/>
              <a:t>	2.1.1 Grundlagen der Organisation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dirty="0"/>
              <a:t>	2.1.2 Abteilungen im Krankenhaus</a:t>
            </a:r>
          </a:p>
          <a:p>
            <a:pPr eaLnBrk="1" hangingPunct="1">
              <a:buFontTx/>
              <a:buNone/>
            </a:pPr>
            <a:r>
              <a:rPr lang="de-DE" dirty="0"/>
              <a:t>	</a:t>
            </a:r>
            <a:r>
              <a:rPr lang="de-DE" dirty="0">
                <a:solidFill>
                  <a:srgbClr val="FF0000"/>
                </a:solidFill>
              </a:rPr>
              <a:t>2.2 Personalplanung</a:t>
            </a:r>
          </a:p>
          <a:p>
            <a:pPr eaLnBrk="1" hangingPunct="1">
              <a:buFontTx/>
              <a:buNone/>
            </a:pPr>
            <a:r>
              <a:rPr lang="de-DE" dirty="0"/>
              <a:t>	2.3 Führung</a:t>
            </a:r>
          </a:p>
          <a:p>
            <a:pPr eaLnBrk="1" hangingPunct="1">
              <a:buFontTx/>
              <a:buNone/>
            </a:pPr>
            <a:r>
              <a:rPr lang="de-DE" dirty="0"/>
              <a:t>	2.4 Strategisches Management</a:t>
            </a:r>
          </a:p>
          <a:p>
            <a:pPr eaLnBrk="1" hangingPunct="1">
              <a:buFontTx/>
              <a:buNone/>
            </a:pPr>
            <a:r>
              <a:rPr lang="de-DE" dirty="0"/>
              <a:t>3 Logistik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sz="2800" dirty="0" smtClean="0">
                <a:solidFill>
                  <a:srgbClr val="DDDDDD"/>
                </a:solidFill>
              </a:rPr>
              <a:t>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749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2.2 Personalplanung 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213"/>
            <a:ext cx="8229600" cy="4968875"/>
          </a:xfrm>
        </p:spPr>
        <p:txBody>
          <a:bodyPr/>
          <a:lstStyle/>
          <a:p>
            <a:pPr eaLnBrk="1" hangingPunct="1"/>
            <a:r>
              <a:rPr lang="de-DE" smtClean="0"/>
              <a:t>Einordnung:</a:t>
            </a:r>
          </a:p>
          <a:p>
            <a:pPr lvl="1" eaLnBrk="1" hangingPunct="1"/>
            <a:r>
              <a:rPr lang="de-DE" smtClean="0"/>
              <a:t>Durch Arbeitsteilung und Stellenbildung entsteht Personalbedarf im operativen Bereich</a:t>
            </a:r>
          </a:p>
          <a:p>
            <a:pPr lvl="1" eaLnBrk="1" hangingPunct="1"/>
            <a:r>
              <a:rPr lang="de-DE" smtClean="0"/>
              <a:t>Durch Koordination und Abteilungsbildung entsteht Personalbedarf im dispositiven Bereich</a:t>
            </a:r>
          </a:p>
          <a:p>
            <a:pPr eaLnBrk="1" hangingPunct="1"/>
            <a:r>
              <a:rPr lang="de-DE" smtClean="0"/>
              <a:t>Grundsatz: Personalplanung folgt Personalzyklus</a:t>
            </a:r>
          </a:p>
          <a:p>
            <a:pPr lvl="1" eaLnBrk="1" hangingPunct="1"/>
            <a:endParaRPr lang="de-DE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pPr eaLnBrk="1" hangingPunct="1"/>
            <a:r>
              <a:rPr lang="de-DE" smtClean="0"/>
              <a:t>Personalzyklus</a:t>
            </a:r>
          </a:p>
        </p:txBody>
      </p:sp>
      <p:graphicFrame>
        <p:nvGraphicFramePr>
          <p:cNvPr id="79875" name="Object 6"/>
          <p:cNvGraphicFramePr>
            <a:graphicFrameLocks noGrp="1" noChangeAspect="1"/>
          </p:cNvGraphicFramePr>
          <p:nvPr>
            <p:ph idx="1"/>
          </p:nvPr>
        </p:nvGraphicFramePr>
        <p:xfrm>
          <a:off x="463550" y="1600200"/>
          <a:ext cx="8216900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99" name="Bild" r:id="rId3" imgW="8378703" imgH="4614601" progId="Word.Picture.8">
                  <p:embed/>
                </p:oleObj>
              </mc:Choice>
              <mc:Fallback>
                <p:oleObj name="Bild" r:id="rId3" imgW="8378703" imgH="4614601" progId="Word.Picture.8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1600200"/>
                        <a:ext cx="8216900" cy="452596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pPr eaLnBrk="1" hangingPunct="1"/>
            <a:r>
              <a:rPr lang="de-DE" smtClean="0"/>
              <a:t>Personalzyklus</a:t>
            </a:r>
          </a:p>
        </p:txBody>
      </p:sp>
      <p:graphicFrame>
        <p:nvGraphicFramePr>
          <p:cNvPr id="8089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463550" y="1600200"/>
          <a:ext cx="8216900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23" name="Bild" r:id="rId3" imgW="8378703" imgH="4614601" progId="Word.Picture.8">
                  <p:embed/>
                </p:oleObj>
              </mc:Choice>
              <mc:Fallback>
                <p:oleObj name="Bild" r:id="rId3" imgW="8378703" imgH="4614601" progId="Word.Picture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1600200"/>
                        <a:ext cx="8216900" cy="452596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052513"/>
          </a:xfrm>
        </p:spPr>
        <p:txBody>
          <a:bodyPr/>
          <a:lstStyle/>
          <a:p>
            <a:pPr eaLnBrk="1" hangingPunct="1"/>
            <a:r>
              <a:rPr lang="de-DE" smtClean="0"/>
              <a:t>Planungsaufgaben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2400" smtClean="0"/>
              <a:t>Personalbedarfsplanung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smtClean="0"/>
              <a:t>Bruttopersonalbedarf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smtClean="0"/>
              <a:t>Nettopersonalbedarf</a:t>
            </a:r>
          </a:p>
          <a:p>
            <a:pPr eaLnBrk="1" hangingPunct="1">
              <a:lnSpc>
                <a:spcPct val="80000"/>
              </a:lnSpc>
            </a:pPr>
            <a:r>
              <a:rPr lang="de-DE" sz="2400" smtClean="0"/>
              <a:t>Personalstrukturplanung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smtClean="0"/>
              <a:t>Altersstruktur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smtClean="0"/>
              <a:t>Geschlechterstruktur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smtClean="0"/>
              <a:t>Qualifikationsstruktur</a:t>
            </a:r>
          </a:p>
          <a:p>
            <a:pPr eaLnBrk="1" hangingPunct="1">
              <a:lnSpc>
                <a:spcPct val="80000"/>
              </a:lnSpc>
            </a:pPr>
            <a:r>
              <a:rPr lang="de-DE" sz="2400" smtClean="0"/>
              <a:t>Personalbeschaffungsplanung</a:t>
            </a:r>
          </a:p>
          <a:p>
            <a:pPr eaLnBrk="1" hangingPunct="1">
              <a:lnSpc>
                <a:spcPct val="80000"/>
              </a:lnSpc>
            </a:pPr>
            <a:r>
              <a:rPr lang="de-DE" sz="2400" smtClean="0"/>
              <a:t>Personaleinsatzplanung</a:t>
            </a:r>
          </a:p>
          <a:p>
            <a:pPr eaLnBrk="1" hangingPunct="1">
              <a:lnSpc>
                <a:spcPct val="80000"/>
              </a:lnSpc>
            </a:pPr>
            <a:r>
              <a:rPr lang="de-DE" sz="2400" smtClean="0"/>
              <a:t>Personalerhaltungsplanung</a:t>
            </a:r>
          </a:p>
          <a:p>
            <a:pPr eaLnBrk="1" hangingPunct="1">
              <a:lnSpc>
                <a:spcPct val="80000"/>
              </a:lnSpc>
            </a:pPr>
            <a:r>
              <a:rPr lang="de-DE" sz="2400" smtClean="0"/>
              <a:t>Motivationsplanung</a:t>
            </a:r>
          </a:p>
          <a:p>
            <a:pPr eaLnBrk="1" hangingPunct="1">
              <a:lnSpc>
                <a:spcPct val="80000"/>
              </a:lnSpc>
            </a:pPr>
            <a:r>
              <a:rPr lang="de-DE" sz="2400" smtClean="0"/>
              <a:t>Personalentwicklungsplanung</a:t>
            </a:r>
          </a:p>
          <a:p>
            <a:pPr eaLnBrk="1" hangingPunct="1">
              <a:lnSpc>
                <a:spcPct val="80000"/>
              </a:lnSpc>
            </a:pPr>
            <a:r>
              <a:rPr lang="de-DE" sz="2400" smtClean="0"/>
              <a:t>Planung des betrieblichen Vorschlagswesens</a:t>
            </a:r>
          </a:p>
          <a:p>
            <a:pPr eaLnBrk="1" hangingPunct="1">
              <a:lnSpc>
                <a:spcPct val="80000"/>
              </a:lnSpc>
            </a:pPr>
            <a:r>
              <a:rPr lang="de-DE" sz="2400" smtClean="0"/>
              <a:t>Personalkostenplanung</a:t>
            </a:r>
          </a:p>
          <a:p>
            <a:pPr eaLnBrk="1" hangingPunct="1">
              <a:lnSpc>
                <a:spcPct val="80000"/>
              </a:lnSpc>
            </a:pPr>
            <a:r>
              <a:rPr lang="de-DE" sz="2400" smtClean="0"/>
              <a:t>Freisetzungsplanung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84300"/>
          </a:xfrm>
        </p:spPr>
        <p:txBody>
          <a:bodyPr/>
          <a:lstStyle/>
          <a:p>
            <a:pPr eaLnBrk="1" hangingPunct="1"/>
            <a:r>
              <a:rPr lang="de-DE" dirty="0"/>
              <a:t>Personalbedarfsrechnung</a:t>
            </a:r>
            <a:endParaRPr lang="de-DE" b="1" dirty="0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557338"/>
            <a:ext cx="8424863" cy="5049837"/>
          </a:xfrm>
        </p:spPr>
        <p:txBody>
          <a:bodyPr>
            <a:spAutoFit/>
          </a:bodyPr>
          <a:lstStyle/>
          <a:p>
            <a:pPr marL="381000" indent="-381000" eaLnBrk="1" hangingPunct="1">
              <a:lnSpc>
                <a:spcPct val="80000"/>
              </a:lnSpc>
            </a:pPr>
            <a:r>
              <a:rPr lang="de-DE" sz="2400" smtClean="0"/>
              <a:t>Bruttopersonalbedarf basiert auf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smtClean="0"/>
              <a:t>Stellenplan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smtClean="0"/>
              <a:t>Stellenentwicklungsplan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de-DE" sz="2400" smtClean="0"/>
              <a:t>Nettopersonalbedarf basiert auf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smtClean="0"/>
              <a:t>Bruttopersonalbedarf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smtClean="0"/>
              <a:t>Personalinformation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2000" smtClean="0"/>
              <a:t>Quantitativ: </a:t>
            </a:r>
          </a:p>
          <a:p>
            <a:pPr lvl="3" eaLnBrk="1" hangingPunct="1">
              <a:lnSpc>
                <a:spcPct val="80000"/>
              </a:lnSpc>
            </a:pPr>
            <a:r>
              <a:rPr lang="de-DE" sz="1800" smtClean="0"/>
              <a:t>Stellenbesetzung</a:t>
            </a:r>
          </a:p>
          <a:p>
            <a:pPr lvl="3" eaLnBrk="1" hangingPunct="1">
              <a:lnSpc>
                <a:spcPct val="80000"/>
              </a:lnSpc>
            </a:pPr>
            <a:r>
              <a:rPr lang="de-DE" sz="1800" smtClean="0"/>
              <a:t>Personalkennzahlen, z. B. Fehlzeiten, Personalumschlag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2000" smtClean="0"/>
              <a:t>Qualitativ: Personalinformationssystem (PIS)</a:t>
            </a:r>
          </a:p>
          <a:p>
            <a:pPr lvl="3" eaLnBrk="1" hangingPunct="1">
              <a:lnSpc>
                <a:spcPct val="80000"/>
              </a:lnSpc>
            </a:pPr>
            <a:r>
              <a:rPr lang="de-DE" sz="1800" smtClean="0"/>
              <a:t>Personalakte</a:t>
            </a:r>
          </a:p>
          <a:p>
            <a:pPr lvl="3" eaLnBrk="1" hangingPunct="1">
              <a:lnSpc>
                <a:spcPct val="80000"/>
              </a:lnSpc>
            </a:pPr>
            <a:r>
              <a:rPr lang="de-DE" sz="1800" smtClean="0"/>
              <a:t>Weiterbildungsevaluierung</a:t>
            </a:r>
          </a:p>
          <a:p>
            <a:pPr lvl="3" eaLnBrk="1" hangingPunct="1">
              <a:lnSpc>
                <a:spcPct val="80000"/>
              </a:lnSpc>
            </a:pPr>
            <a:r>
              <a:rPr lang="de-DE" sz="1800" smtClean="0"/>
              <a:t>Berichtswesen </a:t>
            </a:r>
          </a:p>
          <a:p>
            <a:pPr lvl="4" eaLnBrk="1" hangingPunct="1">
              <a:lnSpc>
                <a:spcPct val="80000"/>
              </a:lnSpc>
            </a:pPr>
            <a:r>
              <a:rPr lang="de-DE" sz="1800" smtClean="0"/>
              <a:t>z. B. jährliche Personalgespräche</a:t>
            </a:r>
          </a:p>
          <a:p>
            <a:pPr lvl="4" eaLnBrk="1" hangingPunct="1">
              <a:lnSpc>
                <a:spcPct val="80000"/>
              </a:lnSpc>
            </a:pPr>
            <a:r>
              <a:rPr lang="de-DE" sz="1800" smtClean="0"/>
              <a:t>Abmahnungen</a:t>
            </a:r>
          </a:p>
          <a:p>
            <a:pPr lvl="4" eaLnBrk="1" hangingPunct="1">
              <a:lnSpc>
                <a:spcPct val="80000"/>
              </a:lnSpc>
            </a:pPr>
            <a:r>
              <a:rPr lang="de-DE" sz="1800" smtClean="0"/>
              <a:t>Zielerreichungskontrolle</a:t>
            </a:r>
          </a:p>
          <a:p>
            <a:pPr lvl="4" eaLnBrk="1" hangingPunct="1">
              <a:lnSpc>
                <a:spcPct val="80000"/>
              </a:lnSpc>
            </a:pPr>
            <a:r>
              <a:rPr lang="de-DE" sz="1800" smtClean="0"/>
              <a:t>Systematische Personalbeurteilung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de-DE" smtClean="0"/>
          </a:p>
        </p:txBody>
      </p:sp>
      <p:sp>
        <p:nvSpPr>
          <p:cNvPr id="1800197" name="Rectangle 5"/>
          <p:cNvSpPr>
            <a:spLocks noChangeArrowheads="1"/>
          </p:cNvSpPr>
          <p:nvPr/>
        </p:nvSpPr>
        <p:spPr bwMode="auto">
          <a:xfrm>
            <a:off x="0" y="1557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de-DE"/>
          </a:p>
        </p:txBody>
      </p:sp>
      <p:graphicFrame>
        <p:nvGraphicFramePr>
          <p:cNvPr id="83973" name="Object 4"/>
          <p:cNvGraphicFramePr>
            <a:graphicFrameLocks noChangeAspect="1"/>
          </p:cNvGraphicFramePr>
          <p:nvPr/>
        </p:nvGraphicFramePr>
        <p:xfrm>
          <a:off x="0" y="347663"/>
          <a:ext cx="9144000" cy="651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8" name="Dokument" r:id="rId3" imgW="3237120" imgH="2298960" progId="Word.Document.8">
                  <p:embed/>
                </p:oleObj>
              </mc:Choice>
              <mc:Fallback>
                <p:oleObj name="Dokument" r:id="rId3" imgW="3237120" imgH="229896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47663"/>
                        <a:ext cx="9144000" cy="651033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00198" name="Rectangle 6"/>
          <p:cNvSpPr>
            <a:spLocks noChangeArrowheads="1"/>
          </p:cNvSpPr>
          <p:nvPr/>
        </p:nvSpPr>
        <p:spPr bwMode="auto">
          <a:xfrm>
            <a:off x="0" y="5300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Berechnung der Stellenzahl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2400" smtClean="0"/>
              <a:t>Arbeitsplatzmethode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smtClean="0"/>
              <a:t>pro Station (oder Kostenstelle) wird eine Besetzung als vorgegeben angenommen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smtClean="0"/>
              <a:t>Gesamtpersonalbedarf = vorgegebene Mindestbesetzung + Ausgleich für Ausfall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smtClean="0"/>
              <a:t>Anhaltszahlen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smtClean="0"/>
              <a:t>Multiplikation grober Leistungswerte mit Vorgaben</a:t>
            </a:r>
          </a:p>
          <a:p>
            <a:pPr lvl="2" eaLnBrk="1" hangingPunct="1">
              <a:lnSpc>
                <a:spcPct val="90000"/>
              </a:lnSpc>
            </a:pPr>
            <a:r>
              <a:rPr lang="de-DE" sz="1800" smtClean="0"/>
              <a:t>z. B. Putzfläche pro Reinigungskraft</a:t>
            </a:r>
          </a:p>
          <a:p>
            <a:pPr lvl="2" eaLnBrk="1" hangingPunct="1">
              <a:lnSpc>
                <a:spcPct val="90000"/>
              </a:lnSpc>
            </a:pPr>
            <a:r>
              <a:rPr lang="de-DE" sz="1800" smtClean="0"/>
              <a:t>Pflegekräfte oder Ärzte pro belegtem Bett </a:t>
            </a:r>
          </a:p>
          <a:p>
            <a:pPr lvl="2" eaLnBrk="1" hangingPunct="1">
              <a:lnSpc>
                <a:spcPct val="90000"/>
              </a:lnSpc>
            </a:pPr>
            <a:r>
              <a:rPr lang="de-DE" sz="1800" smtClean="0"/>
              <a:t>Untersuchungen pro Laborplatz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smtClean="0"/>
              <a:t>Leistungsbezogene Personalbedarfsberechnung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627</Words>
  <Application>Microsoft Office PowerPoint</Application>
  <PresentationFormat>Bildschirmpräsentation (4:3)</PresentationFormat>
  <Paragraphs>213</Paragraphs>
  <Slides>27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3</vt:i4>
      </vt:variant>
      <vt:variant>
        <vt:lpstr>Folientitel</vt:lpstr>
      </vt:variant>
      <vt:variant>
        <vt:i4>27</vt:i4>
      </vt:variant>
    </vt:vector>
  </HeadingPairs>
  <TitlesOfParts>
    <vt:vector size="36" baseType="lpstr">
      <vt:lpstr>Arial</vt:lpstr>
      <vt:lpstr>Calibri</vt:lpstr>
      <vt:lpstr>Tahoma</vt:lpstr>
      <vt:lpstr>Times New Roman</vt:lpstr>
      <vt:lpstr>Wingdings</vt:lpstr>
      <vt:lpstr>Larissa</vt:lpstr>
      <vt:lpstr>Bild</vt:lpstr>
      <vt:lpstr>Dokument</vt:lpstr>
      <vt:lpstr>Formel</vt:lpstr>
      <vt:lpstr>GESUNDHEITSMANAGEMENT III Teil 2a-4  Prof. Dr. Steffen Fleßa Lst. für Allgemeine Betriebswirtschaftslehre und Gesundheitsmanagement Universität Greifswald </vt:lpstr>
      <vt:lpstr>Gliederung</vt:lpstr>
      <vt:lpstr>2.2 Personalplanung </vt:lpstr>
      <vt:lpstr>Personalzyklus</vt:lpstr>
      <vt:lpstr>Personalzyklus</vt:lpstr>
      <vt:lpstr>Planungsaufgaben</vt:lpstr>
      <vt:lpstr>Personalbedarfsrechnung</vt:lpstr>
      <vt:lpstr>PowerPoint-Präsentation</vt:lpstr>
      <vt:lpstr>Berechnung der Stellenzahl</vt:lpstr>
      <vt:lpstr>Leistungsbezogene Personalbedarfsberechnung</vt:lpstr>
      <vt:lpstr>Pflegepersonalregelung: Prinzip</vt:lpstr>
      <vt:lpstr>Pflegepersonalregelung: Prinzip</vt:lpstr>
      <vt:lpstr>Pflegepersonalregelung: Prinzip</vt:lpstr>
      <vt:lpstr>Pflegepersonalregelung: Zeitwerte</vt:lpstr>
      <vt:lpstr>Pflegepersonalregelung: Planung des Personalbedarfs</vt:lpstr>
      <vt:lpstr>Probleme der leistungsbezogenen Personalbedarfsberechnung</vt:lpstr>
      <vt:lpstr>Berechnung der Arbeitszeit  pro Vollstelle</vt:lpstr>
      <vt:lpstr>Nettojahresarbeitszeit</vt:lpstr>
      <vt:lpstr>Berechnung der Vollstellen (Bruttopersonalbedarf)</vt:lpstr>
      <vt:lpstr>Nettopersonalbedarf</vt:lpstr>
      <vt:lpstr>Personalbeschaffung</vt:lpstr>
      <vt:lpstr>Personaleinsatzplanung</vt:lpstr>
      <vt:lpstr>Graphische Darstellung</vt:lpstr>
      <vt:lpstr>Bedarfsgebirge</vt:lpstr>
      <vt:lpstr>LP-Ansatz</vt:lpstr>
      <vt:lpstr>Erweiterungen</vt:lpstr>
      <vt:lpstr>Gliederung</vt:lpstr>
    </vt:vector>
  </TitlesOfParts>
  <Company>ATHOEG Klinikum HD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der Gesundheitsökonomik</dc:title>
  <dc:creator>SteffenF</dc:creator>
  <cp:lastModifiedBy>Steffen Flessa</cp:lastModifiedBy>
  <cp:revision>472</cp:revision>
  <cp:lastPrinted>2011-11-04T13:14:36Z</cp:lastPrinted>
  <dcterms:created xsi:type="dcterms:W3CDTF">2003-05-27T08:12:45Z</dcterms:created>
  <dcterms:modified xsi:type="dcterms:W3CDTF">2023-08-14T07:54:30Z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