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21"/>
  </p:notesMasterIdLst>
  <p:handoutMasterIdLst>
    <p:handoutMasterId r:id="rId22"/>
  </p:handoutMasterIdLst>
  <p:sldIdLst>
    <p:sldId id="889" r:id="rId2"/>
    <p:sldId id="890" r:id="rId3"/>
    <p:sldId id="891" r:id="rId4"/>
    <p:sldId id="1062" r:id="rId5"/>
    <p:sldId id="1083" r:id="rId6"/>
    <p:sldId id="1084" r:id="rId7"/>
    <p:sldId id="892" r:id="rId8"/>
    <p:sldId id="893" r:id="rId9"/>
    <p:sldId id="894" r:id="rId10"/>
    <p:sldId id="896" r:id="rId11"/>
    <p:sldId id="895" r:id="rId12"/>
    <p:sldId id="897" r:id="rId13"/>
    <p:sldId id="898" r:id="rId14"/>
    <p:sldId id="899" r:id="rId15"/>
    <p:sldId id="900" r:id="rId16"/>
    <p:sldId id="901" r:id="rId17"/>
    <p:sldId id="1086" r:id="rId18"/>
    <p:sldId id="903" r:id="rId19"/>
    <p:sldId id="1085" r:id="rId20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CCFF"/>
    <a:srgbClr val="DDDDDD"/>
    <a:srgbClr val="FFCCCC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5833" autoAdjust="0"/>
  </p:normalViewPr>
  <p:slideViewPr>
    <p:cSldViewPr>
      <p:cViewPr varScale="1">
        <p:scale>
          <a:sx n="91" d="100"/>
          <a:sy n="91" d="100"/>
        </p:scale>
        <p:origin x="58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6938DAF5-4ED4-465F-90B4-5BEA26D94E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712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fld id="{D7E0C067-49EB-4A9F-ABFB-022214564F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1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F391C4D-562C-42D2-9D1B-359059091FDF}" type="slidenum">
              <a:rPr lang="de-DE" sz="1300" smtClean="0"/>
              <a:pPr eaLnBrk="1" hangingPunct="1"/>
              <a:t>1</a:t>
            </a:fld>
            <a:endParaRPr lang="de-DE" sz="130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038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7D85F05-D6C8-47B5-B35D-A5A195614BCE}" type="slidenum">
              <a:rPr lang="de-DE" sz="1300" smtClean="0"/>
              <a:pPr eaLnBrk="1" hangingPunct="1"/>
              <a:t>12</a:t>
            </a:fld>
            <a:endParaRPr lang="de-DE" sz="13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309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93C8469-40F7-4995-8BFC-8888A18D3B27}" type="slidenum">
              <a:rPr lang="de-DE" sz="1300" smtClean="0"/>
              <a:pPr eaLnBrk="1" hangingPunct="1"/>
              <a:t>13</a:t>
            </a:fld>
            <a:endParaRPr lang="de-DE" sz="130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551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3034F17-482E-44AB-97BA-ADEB86661BBA}" type="slidenum">
              <a:rPr lang="de-DE" sz="1300" smtClean="0"/>
              <a:pPr eaLnBrk="1" hangingPunct="1"/>
              <a:t>14</a:t>
            </a:fld>
            <a:endParaRPr lang="de-DE" sz="130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826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B2CAF77-8DFC-4358-92A2-4289B6D354B4}" type="slidenum">
              <a:rPr lang="de-DE" sz="1300" smtClean="0"/>
              <a:pPr eaLnBrk="1" hangingPunct="1"/>
              <a:t>15</a:t>
            </a:fld>
            <a:endParaRPr lang="de-DE" sz="130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1937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04794B3-5991-4950-9539-18E46334DDEA}" type="slidenum">
              <a:rPr lang="de-DE" sz="1300" smtClean="0"/>
              <a:pPr eaLnBrk="1" hangingPunct="1"/>
              <a:t>16</a:t>
            </a:fld>
            <a:endParaRPr lang="de-DE" sz="130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113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04794B3-5991-4950-9539-18E46334DDEA}" type="slidenum">
              <a:rPr lang="de-DE" sz="1300" smtClean="0"/>
              <a:pPr eaLnBrk="1" hangingPunct="1"/>
              <a:t>17</a:t>
            </a:fld>
            <a:endParaRPr lang="de-DE" sz="130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65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155F0A6-0DCD-492D-8FD5-5DA84381B429}" type="slidenum">
              <a:rPr lang="de-DE" sz="1300" smtClean="0"/>
              <a:pPr eaLnBrk="1" hangingPunct="1"/>
              <a:t>18</a:t>
            </a:fld>
            <a:endParaRPr lang="de-DE" sz="130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284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756750-F0C1-4EA3-A6A4-FBC82A7754BC}" type="slidenum">
              <a:rPr lang="de-DE" sz="1300" smtClean="0"/>
              <a:pPr eaLnBrk="1" hangingPunct="1"/>
              <a:t>19</a:t>
            </a:fld>
            <a:endParaRPr lang="de-DE" sz="13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2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2C2E0A5-328F-445B-9F84-45B608679D97}" type="slidenum">
              <a:rPr lang="de-DE" sz="1300" smtClean="0"/>
              <a:pPr eaLnBrk="1" hangingPunct="1"/>
              <a:t>2</a:t>
            </a:fld>
            <a:endParaRPr lang="de-DE" sz="13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534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756750-F0C1-4EA3-A6A4-FBC82A7754BC}" type="slidenum">
              <a:rPr lang="de-DE" sz="1300" smtClean="0"/>
              <a:pPr eaLnBrk="1" hangingPunct="1"/>
              <a:t>3</a:t>
            </a:fld>
            <a:endParaRPr lang="de-DE" sz="130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1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A9F21CF-F374-44C3-BECC-9387E4ECB658}" type="slidenum">
              <a:rPr lang="de-DE" sz="1300" smtClean="0"/>
              <a:pPr eaLnBrk="1" hangingPunct="1"/>
              <a:t>4</a:t>
            </a:fld>
            <a:endParaRPr lang="de-DE" sz="130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724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B037525-7C26-4271-8C35-000805E08AB4}" type="slidenum">
              <a:rPr lang="de-DE" sz="1300" smtClean="0"/>
              <a:pPr eaLnBrk="1" hangingPunct="1"/>
              <a:t>7</a:t>
            </a:fld>
            <a:endParaRPr lang="de-DE" sz="130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131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7C4F513-DCDC-419E-91FD-1DE55969B000}" type="slidenum">
              <a:rPr lang="de-DE" sz="1300" smtClean="0"/>
              <a:pPr eaLnBrk="1" hangingPunct="1"/>
              <a:t>8</a:t>
            </a:fld>
            <a:endParaRPr lang="de-DE" sz="130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61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3C04862-25EE-4B87-AFEB-2FA146EF3BC9}" type="slidenum">
              <a:rPr lang="de-DE" sz="1300" smtClean="0"/>
              <a:pPr eaLnBrk="1" hangingPunct="1"/>
              <a:t>9</a:t>
            </a:fld>
            <a:endParaRPr lang="de-DE" sz="130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281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38F579B-853B-4CEC-885C-8A3F7CC6B3F8}" type="slidenum">
              <a:rPr lang="de-DE" sz="1300" smtClean="0"/>
              <a:pPr eaLnBrk="1" hangingPunct="1"/>
              <a:t>10</a:t>
            </a:fld>
            <a:endParaRPr lang="de-DE" sz="130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47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5EA081E-8009-46EC-8444-71CB3EC4E239}" type="slidenum">
              <a:rPr lang="de-DE" sz="1300" smtClean="0"/>
              <a:pPr eaLnBrk="1" hangingPunct="1"/>
              <a:t>11</a:t>
            </a:fld>
            <a:endParaRPr lang="de-DE" sz="130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66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1409-36C8-4ECC-9352-99D9F4C04CA9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95873-9278-4FF2-8E65-FBB38BB4FD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0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B277-41A2-4181-9DFA-B1FEF7810FFE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C607-40EB-4015-B0E9-9B14CCA710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09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EDD9A-DE53-428E-8C0A-DEABE27035D4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54B3D-A304-4993-866D-2E48B40558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58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F1E5-0B71-4CE5-AF18-34D8783136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05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A1686-54AE-4FDE-A557-93C62B58B117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F1E5-0B71-4CE5-AF18-34D8783136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72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CE727-AB34-41ED-8AE3-7D8C402FFBE8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AD48-AB1D-4905-A683-84F754F293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39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AC27-A59F-4109-B598-B8098F0BC958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ED12-543F-48FB-8481-B61743ACBC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47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11AD-E4C9-4EE8-9193-4B825AD16F02}" type="datetime1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E8F5-3260-44B1-A91F-83629C67C7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3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E373-3E65-4438-AF9C-3498B6CD511B}" type="datetime1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CA66-3C98-40D4-905B-8A14F7B83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80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C32CD-E4CC-4F76-8181-B06341B3FBC6}" type="datetime1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5AF3-CA4F-4B79-A8A5-02D7948931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8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7F9D-0228-4B4D-B119-0C3515DDF754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25C6-8769-4DA0-A726-3253D12444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77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3EC9-3A2A-410F-98FD-06EE3BE19D04}" type="datetime1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D41A-6EA3-4547-84FD-800C8BF563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42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FA7142-3AD7-4E8D-82D3-7E77AB0E3495}" type="datetime1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FEE572-D72C-4FD6-A89D-CFC3A54C0A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>
                <a:cs typeface="Times New Roman" pitchFamily="18" charset="0"/>
              </a:rPr>
              <a:t>GESUNDHEITSMANAGEMENT III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>Teil </a:t>
            </a:r>
            <a:r>
              <a:rPr lang="de-DE" sz="4000" b="1" smtClean="0">
                <a:cs typeface="Times New Roman" pitchFamily="18" charset="0"/>
              </a:rPr>
              <a:t>2b-1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0"/>
    </mc:Choice>
    <mc:Fallback xmlns="">
      <p:transition spd="slow" advTm="729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Vertrauenskonzeptionen</a:t>
            </a:r>
          </a:p>
        </p:txBody>
      </p:sp>
      <p:graphicFrame>
        <p:nvGraphicFramePr>
          <p:cNvPr id="1806339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700213"/>
          <a:ext cx="9144000" cy="4824413"/>
        </p:xfrm>
        <a:graphic>
          <a:graphicData uri="http://schemas.openxmlformats.org/drawingml/2006/table">
            <a:tbl>
              <a:tblPr/>
              <a:tblGrid>
                <a:gridCol w="2603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0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Principal-Agency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-Theorie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Stewardship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-Theorie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Menschenbild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Homo oeconomicus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Selbstverwirklicher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Verhalten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Selbstsüchtig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Kollektiv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Motivation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Primär Grundbedürfnisse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Primär Selbstverwirklichung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Autoritätsgrundlage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Legitimation, Bestrafung,        Belohnung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Expertise, Persönlichkeit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Management –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Philosophie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Kontrollorientierung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Mitarbeiterorientiert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Kulturdifferenzen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Hoher Individualismus, hohe Machtdistanz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Kollektivismus, niedrige Machtdistanz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391"/>
    </mc:Choice>
    <mc:Fallback xmlns="">
      <p:transition spd="slow" advTm="9739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Vertrauenskonzeptionen</a:t>
            </a:r>
          </a:p>
        </p:txBody>
      </p:sp>
      <p:graphicFrame>
        <p:nvGraphicFramePr>
          <p:cNvPr id="1805315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700213"/>
          <a:ext cx="9144000" cy="4824413"/>
        </p:xfrm>
        <a:graphic>
          <a:graphicData uri="http://schemas.openxmlformats.org/drawingml/2006/table">
            <a:tbl>
              <a:tblPr/>
              <a:tblGrid>
                <a:gridCol w="2603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0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Principal-Agency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-Theorie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Stewardship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-Theorie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Menschenbild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Homo oeconomicus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Selbstverwirklicher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Verhalten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Selbstsüchtig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Kollektiv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Motivation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Primär Grundbedürfnisse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Primär Selbstverwirklichung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Autoritätsgrundlage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Legitimation, Bestrafung,        Belohnung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Expertise, Persönlichkeit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Management –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Philosophie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Kontrollorientierung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Mitarbeiterorientiert</a:t>
                      </a: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Kulturdifferenzen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Hoher Individualismus, hohe Machtdistanz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Kollektivismus, niedrige Machtdistanz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2771775" y="2133601"/>
            <a:ext cx="6048375" cy="3023592"/>
          </a:xfrm>
          <a:prstGeom prst="cloudCallout">
            <a:avLst>
              <a:gd name="adj1" fmla="val -35773"/>
              <a:gd name="adj2" fmla="val -2745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de-DE" sz="2400" dirty="0">
                <a:solidFill>
                  <a:schemeClr val="bg1"/>
                </a:solidFill>
                <a:effectLst/>
              </a:rPr>
              <a:t>VERTRAUEN IST KEINE FRAGE DER MANAGEMENT-TECHNIK, SONDERN DER PERSÖNLICHKEIT – DER EINSTELLUNG – DER PRÄGUNG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477"/>
    </mc:Choice>
    <mc:Fallback xmlns="">
      <p:transition spd="slow" advTm="4247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1" name="Text Box 256"/>
          <p:cNvSpPr txBox="1">
            <a:spLocks noChangeArrowheads="1"/>
          </p:cNvSpPr>
          <p:nvPr/>
        </p:nvSpPr>
        <p:spPr bwMode="auto">
          <a:xfrm>
            <a:off x="3059113" y="1122363"/>
            <a:ext cx="6084887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 smtClean="0">
                <a:effectLst/>
              </a:rPr>
              <a:t>MITARBEITER*IN</a:t>
            </a:r>
            <a:endParaRPr lang="de-DE" sz="2800" b="1" dirty="0">
              <a:effectLst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de-DE" dirty="0"/>
              <a:t>Entscheidungsmatrix</a:t>
            </a:r>
          </a:p>
        </p:txBody>
      </p:sp>
      <p:graphicFrame>
        <p:nvGraphicFramePr>
          <p:cNvPr id="1807606" name="Group 2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99742901"/>
              </p:ext>
            </p:extLst>
          </p:nvPr>
        </p:nvGraphicFramePr>
        <p:xfrm>
          <a:off x="0" y="1628775"/>
          <a:ext cx="9144000" cy="475297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Agency-Relation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Agency-Relation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5382" name="Text Box 257"/>
          <p:cNvSpPr txBox="1">
            <a:spLocks noChangeArrowheads="1"/>
          </p:cNvSpPr>
          <p:nvPr/>
        </p:nvSpPr>
        <p:spPr bwMode="auto">
          <a:xfrm>
            <a:off x="0" y="1641475"/>
            <a:ext cx="576263" cy="51090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 smtClean="0">
                <a:effectLst/>
              </a:rPr>
              <a:t>VORGESETZTE </a:t>
            </a:r>
            <a:r>
              <a:rPr lang="de-DE" sz="1600" b="1" dirty="0" smtClean="0">
                <a:effectLst/>
              </a:rPr>
              <a:t>(R)</a:t>
            </a:r>
            <a:endParaRPr lang="de-DE" sz="2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54"/>
    </mc:Choice>
    <mc:Fallback xmlns="">
      <p:transition spd="slow" advTm="4435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059113" y="1125538"/>
            <a:ext cx="6084887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MITARBEITER*IN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Entscheidungsmatrix</a:t>
            </a:r>
          </a:p>
        </p:txBody>
      </p:sp>
      <p:graphicFrame>
        <p:nvGraphicFramePr>
          <p:cNvPr id="1810435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628775"/>
          <a:ext cx="9144000" cy="475297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Agency-Relation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Agency-Relation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gutes Ergebnis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0" y="1641475"/>
            <a:ext cx="576263" cy="51090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VORGESETZTE </a:t>
            </a:r>
            <a:r>
              <a:rPr lang="de-DE" sz="1600" b="1" dirty="0">
                <a:effectLst/>
              </a:rPr>
              <a:t>(R)</a:t>
            </a:r>
            <a:endParaRPr lang="de-DE" sz="2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37"/>
    </mc:Choice>
    <mc:Fallback xmlns="">
      <p:transition spd="slow" advTm="4613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059113" y="1125538"/>
            <a:ext cx="6084887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MITARBEITER*IN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Entscheidungsmatrix</a:t>
            </a:r>
          </a:p>
        </p:txBody>
      </p:sp>
      <p:graphicFrame>
        <p:nvGraphicFramePr>
          <p:cNvPr id="181145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82269822"/>
              </p:ext>
            </p:extLst>
          </p:nvPr>
        </p:nvGraphicFramePr>
        <p:xfrm>
          <a:off x="0" y="1628775"/>
          <a:ext cx="9144000" cy="475297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Agency-Relation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Agency-Relation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gutes Ergebnis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Demotivation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intrinsisch motivierten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Mitarbeiter*in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0" y="1641475"/>
            <a:ext cx="576263" cy="51090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VORGESETZTE </a:t>
            </a:r>
            <a:r>
              <a:rPr lang="de-DE" sz="1600" b="1" dirty="0">
                <a:effectLst/>
              </a:rPr>
              <a:t>(R) </a:t>
            </a:r>
            <a:endParaRPr lang="de-DE" sz="2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77"/>
    </mc:Choice>
    <mc:Fallback xmlns="">
      <p:transition spd="slow" advTm="5067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059113" y="1125538"/>
            <a:ext cx="6084887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MITARBEITER*IN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Entscheidungsmatrix</a:t>
            </a:r>
          </a:p>
        </p:txBody>
      </p:sp>
      <p:graphicFrame>
        <p:nvGraphicFramePr>
          <p:cNvPr id="181248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95798512"/>
              </p:ext>
            </p:extLst>
          </p:nvPr>
        </p:nvGraphicFramePr>
        <p:xfrm>
          <a:off x="0" y="1628775"/>
          <a:ext cx="9144000" cy="475297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Agency-Relation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Agency-Relation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gutes Ergebnis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Demotivation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intrinsisch motivierten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Mitarbeiter*in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Schlechtes Ergebnis, Demotivation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der/des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Vorgesetzten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-32303" y="1628775"/>
            <a:ext cx="576263" cy="51090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VORGESETZTE </a:t>
            </a:r>
            <a:r>
              <a:rPr lang="de-DE" sz="1600" b="1" dirty="0">
                <a:effectLst/>
              </a:rPr>
              <a:t>(R</a:t>
            </a:r>
            <a:r>
              <a:rPr lang="de-DE" sz="1600" b="1" dirty="0" smtClean="0">
                <a:effectLst/>
              </a:rPr>
              <a:t>)</a:t>
            </a:r>
            <a:endParaRPr lang="de-DE" sz="2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18"/>
    </mc:Choice>
    <mc:Fallback xmlns="">
      <p:transition spd="slow" advTm="3271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59113" y="1125538"/>
            <a:ext cx="6084887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MITARBEITER*IN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Entscheidungsmatrix</a:t>
            </a:r>
          </a:p>
        </p:txBody>
      </p:sp>
      <p:graphicFrame>
        <p:nvGraphicFramePr>
          <p:cNvPr id="181350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23984854"/>
              </p:ext>
            </p:extLst>
          </p:nvPr>
        </p:nvGraphicFramePr>
        <p:xfrm>
          <a:off x="0" y="1628775"/>
          <a:ext cx="9144000" cy="475297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Agency-Relation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Agency-Relation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gutes Ergebnis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Demotivation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intrinsisch motivierten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Mitarbeiter*in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Schlechtes Ergebnis, Demotivation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der/des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Vorgesetzten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Selbständige und motivierte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Mitarbeiter*in,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gutes Ergebnis, geringe Kontrollkosten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0" y="1641475"/>
            <a:ext cx="576263" cy="51090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VORGESETZTE </a:t>
            </a:r>
            <a:r>
              <a:rPr lang="de-DE" sz="1600" b="1" dirty="0">
                <a:effectLst/>
              </a:rPr>
              <a:t>(R)</a:t>
            </a:r>
            <a:endParaRPr lang="de-DE" sz="2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662"/>
    </mc:Choice>
    <mc:Fallback xmlns="">
      <p:transition spd="slow" advTm="10566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59113" y="1125538"/>
            <a:ext cx="6084887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MITARBEITER*IN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36613"/>
          </a:xfrm>
        </p:spPr>
        <p:txBody>
          <a:bodyPr/>
          <a:lstStyle/>
          <a:p>
            <a:pPr eaLnBrk="1" hangingPunct="1"/>
            <a:r>
              <a:rPr lang="de-DE"/>
              <a:t>Entscheidungsmatrix</a:t>
            </a:r>
          </a:p>
        </p:txBody>
      </p:sp>
      <p:graphicFrame>
        <p:nvGraphicFramePr>
          <p:cNvPr id="1813507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628775"/>
          <a:ext cx="9144000" cy="475297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8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Agency-Relation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Agency-Relation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gutes Ergebnis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Hohe Kontrollkosten, Demotivation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intrinsisch motivierten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Mitarbeiter*in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4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Stewardship-Relation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Schlechtes Ergebnis, Demotivation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der/des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Vorgesetzten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Selbständige und motivierte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Mitarbeiter*in, 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gutes Ergebnis, geringe Kontrollkosten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0" y="1641475"/>
            <a:ext cx="576263" cy="51090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800" b="1" dirty="0">
                <a:effectLst/>
              </a:rPr>
              <a:t>VORGESETZTE </a:t>
            </a:r>
            <a:r>
              <a:rPr lang="de-DE" sz="1600" b="1" dirty="0">
                <a:effectLst/>
              </a:rPr>
              <a:t>(R)</a:t>
            </a:r>
            <a:endParaRPr lang="de-DE" sz="2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2771775" y="2781300"/>
            <a:ext cx="6121400" cy="2232025"/>
          </a:xfrm>
          <a:prstGeom prst="cloudCallout">
            <a:avLst>
              <a:gd name="adj1" fmla="val -35773"/>
              <a:gd name="adj2" fmla="val -4338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2400" b="1" dirty="0">
                <a:solidFill>
                  <a:schemeClr val="bg1"/>
                </a:solidFill>
                <a:effectLst/>
              </a:rPr>
              <a:t>VERTRAUENSFÄHIGKEIT IST EINE WICHTIGE FÜHRUNGSEIGEN-SCHAFT</a:t>
            </a:r>
          </a:p>
        </p:txBody>
      </p:sp>
    </p:spTree>
    <p:extLst>
      <p:ext uri="{BB962C8B-B14F-4D97-AF65-F5344CB8AC3E}">
        <p14:creationId xmlns:p14="http://schemas.microsoft.com/office/powerpoint/2010/main" val="274468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662"/>
    </mc:Choice>
    <mc:Fallback xmlns="">
      <p:transition spd="slow" advTm="10566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Integrität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/>
              <a:t>Herkunft: Integrität bezeichnet die Eigenschaft der Ganzheit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Antike: Kugel als perfekter Körper, ohne Spaltung, Teilung, absolut rund und symmetrisch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Englisch: Integer = ganze Zahl (kein Bruch!)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Übertragung: Wort und Tat müssen übereinstimmen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Neuere Bezeichnung: Authentizität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Führungspersönlichkeiten sind nicht immer einfach, aber authentisch, d.h. sie leben konsequent nach ihren eigenen Ansprüchen und Zielen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 dirty="0"/>
              <a:t>z. B. Pünktlichkeit, Ordnung, Kleidung, Zielstrebigkeit: was ich von </a:t>
            </a:r>
            <a:r>
              <a:rPr lang="de-DE" sz="1800" dirty="0" smtClean="0"/>
              <a:t>Mitarbeiter*innen </a:t>
            </a:r>
            <a:r>
              <a:rPr lang="de-DE" sz="1800" dirty="0"/>
              <a:t>verlange, muss ich als </a:t>
            </a:r>
            <a:r>
              <a:rPr lang="de-DE" sz="1800" dirty="0" smtClean="0"/>
              <a:t>Manager*in </a:t>
            </a:r>
            <a:r>
              <a:rPr lang="de-DE" sz="1800" dirty="0"/>
              <a:t>selbst leisten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1DACE-007C-4DC2-99F6-5D1E03100F6D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912"/>
    </mc:Choice>
    <mc:Fallback xmlns="">
      <p:transition spd="slow" advTm="15791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2.3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2.3.1 Persönlichkeit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	2.3.1.1  Kompetenzmodelle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2.3.1.2 Motivationstheorien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2.3.1.3 Persönlichkeitsmodelle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2.3.1.3.1 Bedeutung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2.3.1.3.2 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2.3.1.4 Rollenmodelle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2.3.1.5 Liebe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2.3.1.6 Äußere Erscheinung der Führungskraft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2.3.2 Führungsethik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3318D-EAC6-481D-B093-F3807D282B3D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81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79"/>
    </mc:Choice>
    <mc:Fallback xmlns="">
      <p:transition spd="slow" advTm="1707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>
                <a:solidFill>
                  <a:srgbClr val="DDDDDD"/>
                </a:solidFill>
              </a:rPr>
              <a:t>1 </a:t>
            </a:r>
            <a:r>
              <a:rPr lang="de-DE" dirty="0"/>
              <a:t>Outputfaktoren</a:t>
            </a:r>
          </a:p>
          <a:p>
            <a:pPr eaLnBrk="1" hangingPunct="1"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buFontTx/>
              <a:buNone/>
            </a:pPr>
            <a:r>
              <a:rPr lang="de-DE" dirty="0"/>
              <a:t>	2.1 Organisation</a:t>
            </a:r>
          </a:p>
          <a:p>
            <a:pPr eaLnBrk="1" hangingPunct="1">
              <a:buFontTx/>
              <a:buNone/>
            </a:pPr>
            <a:r>
              <a:rPr lang="de-DE" dirty="0"/>
              <a:t>	2.2 Personalplanung</a:t>
            </a:r>
          </a:p>
          <a:p>
            <a:pPr eaLnBrk="1" hangingPunct="1">
              <a:buFontTx/>
              <a:buNone/>
            </a:pPr>
            <a:r>
              <a:rPr lang="de-DE" dirty="0"/>
              <a:t>	</a:t>
            </a:r>
            <a:r>
              <a:rPr lang="de-DE" dirty="0">
                <a:solidFill>
                  <a:srgbClr val="FF0000"/>
                </a:solidFill>
              </a:rPr>
              <a:t>2.3 Führung</a:t>
            </a:r>
          </a:p>
          <a:p>
            <a:pPr eaLnBrk="1" hangingPunct="1">
              <a:buFontTx/>
              <a:buNone/>
            </a:pPr>
            <a:r>
              <a:rPr lang="de-DE" b="1" dirty="0"/>
              <a:t>	</a:t>
            </a:r>
            <a:r>
              <a:rPr lang="de-DE" dirty="0"/>
              <a:t>2.4 Strategisches Management</a:t>
            </a:r>
          </a:p>
          <a:p>
            <a:pPr eaLnBrk="1" hangingPunct="1">
              <a:buFontTx/>
              <a:buNone/>
            </a:pPr>
            <a:r>
              <a:rPr lang="de-DE" dirty="0"/>
              <a:t>3 Logistik</a:t>
            </a:r>
            <a:r>
              <a:rPr lang="de-DE" dirty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D7827-CA37-42C5-B1B5-01D88357E52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109"/>
    </mc:Choice>
    <mc:Fallback xmlns="">
      <p:transition spd="slow" advTm="8010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Gliederung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2.3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2.3.1 Persönlichkeit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>
                <a:solidFill>
                  <a:srgbClr val="FF0000"/>
                </a:solidFill>
              </a:rPr>
              <a:t>	2.3.1.1  Kompetenzmodelle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2.3.1.2 Motivationstheorien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2.3.1.3 Persönlichkeitsmodelle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2.3.1.3.1 Bedeutung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	2.3.1.3.2 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2.3.1.4 Rollenmodelle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2.3.1.5 Liebe und Führung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	2.3.1.6 Äußere Erscheinung der Führungskraft</a:t>
            </a:r>
          </a:p>
          <a:p>
            <a:pPr lvl="1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de-DE" sz="2400" dirty="0"/>
              <a:t>2.3.2 Führungsethik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3318D-EAC6-481D-B093-F3807D282B3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28"/>
    </mc:Choice>
    <mc:Fallback xmlns="">
      <p:transition spd="slow" advTm="2252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2.3 Führung</a:t>
            </a:r>
          </a:p>
        </p:txBody>
      </p:sp>
      <p:sp>
        <p:nvSpPr>
          <p:cNvPr id="20162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700" dirty="0"/>
              <a:t>= willentliche Beeinflussung zum zielkonformen Verhalten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Gliederungsgedanke: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Ausgangspunkt jeder Führung ist die  Persönlichkeit </a:t>
            </a:r>
            <a:r>
              <a:rPr lang="de-DE" sz="2400" dirty="0" smtClean="0"/>
              <a:t>des/der Führenden</a:t>
            </a:r>
            <a:endParaRPr lang="de-DE" sz="2400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Führung erfolgt vertikal oder horizontal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800" dirty="0"/>
              <a:t>Gliederung: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Persönlichkeit des/der </a:t>
            </a:r>
            <a:r>
              <a:rPr lang="de-DE" sz="2400" dirty="0" smtClean="0"/>
              <a:t>Führenden </a:t>
            </a:r>
            <a:r>
              <a:rPr lang="de-DE" sz="2400" dirty="0"/>
              <a:t>(Individueller Kernprozess)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dirty="0"/>
              <a:t>Kompetenzen und Führung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000" dirty="0"/>
              <a:t>Persönlichkeit und Führung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Vertikale Führung: Motivationstheorien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400" dirty="0"/>
              <a:t>Horizontale Führung: Führen in Gruppen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2D27E-AB86-419A-AD78-CF186AB3A83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981"/>
    </mc:Choice>
    <mc:Fallback xmlns="">
      <p:transition spd="slow" advTm="31998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/>
              <a:t>Führungsstile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400" dirty="0"/>
              <a:t>Beschreibt den Umgang der/der </a:t>
            </a:r>
            <a:r>
              <a:rPr lang="de-DE" sz="2400" dirty="0" smtClean="0"/>
              <a:t>Vorgesetzten </a:t>
            </a:r>
            <a:r>
              <a:rPr lang="de-DE" sz="2400" dirty="0"/>
              <a:t>mit seinen </a:t>
            </a:r>
            <a:r>
              <a:rPr lang="de-DE" sz="2400" dirty="0" smtClean="0"/>
              <a:t>Mitarbeiter*innen</a:t>
            </a:r>
            <a:endParaRPr lang="de-DE" sz="2400" dirty="0"/>
          </a:p>
          <a:p>
            <a:pPr eaLnBrk="1" hangingPunct="1"/>
            <a:endParaRPr lang="de-DE" sz="24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04423"/>
              </p:ext>
            </p:extLst>
          </p:nvPr>
        </p:nvGraphicFramePr>
        <p:xfrm>
          <a:off x="323850" y="2492375"/>
          <a:ext cx="8640764" cy="393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21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9354">
                <a:tc>
                  <a:txBody>
                    <a:bodyPr/>
                    <a:lstStyle/>
                    <a:p>
                      <a:r>
                        <a:rPr lang="de-DE" sz="1800" dirty="0"/>
                        <a:t>Führungsstil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Entscheidungs-vorbereitung</a:t>
                      </a:r>
                      <a:endParaRPr lang="de-DE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Entscheidung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Anweisungen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Vorschläge, Gedanken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9354">
                <a:tc>
                  <a:txBody>
                    <a:bodyPr/>
                    <a:lstStyle/>
                    <a:p>
                      <a:r>
                        <a:rPr lang="de-DE" sz="1800" dirty="0"/>
                        <a:t>Diktatorisch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Vorgesetzte(r)</a:t>
                      </a:r>
                      <a:endParaRPr lang="de-DE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Vorgesetzte(r)</a:t>
                      </a:r>
                      <a:endParaRPr lang="de-DE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Ohne Erklärung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Als Kritik empfunden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9707">
                <a:tc>
                  <a:txBody>
                    <a:bodyPr/>
                    <a:lstStyle/>
                    <a:p>
                      <a:r>
                        <a:rPr lang="de-DE" sz="1800" dirty="0"/>
                        <a:t>Autoritär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Vorgesetzte(r)</a:t>
                      </a:r>
                      <a:endParaRPr lang="de-DE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Vorgesetzte(r)</a:t>
                      </a:r>
                      <a:endParaRPr lang="de-DE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Erklärung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Gedankenfreiheit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0229">
                <a:tc>
                  <a:txBody>
                    <a:bodyPr/>
                    <a:lstStyle/>
                    <a:p>
                      <a:r>
                        <a:rPr lang="de-DE" sz="1800" dirty="0"/>
                        <a:t>Konsultativ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Untergeordnete als Info-pool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Vorgesetzte(r)</a:t>
                      </a:r>
                      <a:endParaRPr lang="de-DE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Überzeugungs-arbeit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Gedanken- und Meinungsfreiheit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9944">
                <a:tc>
                  <a:txBody>
                    <a:bodyPr/>
                    <a:lstStyle/>
                    <a:p>
                      <a:r>
                        <a:rPr lang="de-DE" sz="1800" dirty="0" err="1"/>
                        <a:t>Partizipativ</a:t>
                      </a:r>
                      <a:endParaRPr lang="de-DE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Team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Team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Nicht nötig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erwünscht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CDC1B-E4A0-4560-B76D-5FBEF97EC18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317"/>
    </mc:Choice>
    <mc:Fallback xmlns="">
      <p:transition spd="slow" advTm="29831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/>
              <a:t>Machtgrundlagen zur Entscheidungsdurchsetzung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Traditionelle, auf Organisationsstruktur basierend: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Macht durch Belohnung (Förderung, Bezahlung, Privilegien)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Macht auf Zwang (Angst vor Konsequenzen)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Macht auf Legitimation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Expertenmacht (Fach- oder Methodenkompetenz)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2400" dirty="0"/>
              <a:t>Persönlichkeit </a:t>
            </a:r>
            <a:r>
              <a:rPr lang="de-DE" sz="2400" dirty="0" smtClean="0"/>
              <a:t>der/des </a:t>
            </a:r>
            <a:r>
              <a:rPr lang="de-DE" sz="2400" dirty="0"/>
              <a:t>Vorgesetzten </a:t>
            </a:r>
            <a:r>
              <a:rPr lang="de-DE" sz="2400" dirty="0">
                <a:sym typeface="Wingdings" pitchFamily="2" charset="2"/>
              </a:rPr>
              <a:t> Vorbild</a:t>
            </a:r>
            <a:endParaRPr lang="de-DE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Sozialkompetenz (Umgangsformen, Motivation, Empathie)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sz="2000" dirty="0"/>
              <a:t>Selbstkompetenz (Selbsteinschätzung, Zeitmanagement, Integrität, Vertrauen)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dirty="0">
              <a:sym typeface="Wingdings" pitchFamily="2" charset="2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200" dirty="0">
                <a:sym typeface="Wingdings" pitchFamily="2" charset="2"/>
              </a:rPr>
              <a:t> Persönlichkeit der Führungskraft tritt ins Zentrum der Führungslehre</a:t>
            </a:r>
            <a:endParaRPr lang="de-DE" sz="32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9249D-21CC-40E7-ADCC-A9F569BC3BB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0066"/>
    </mc:Choice>
    <mc:Fallback xmlns="">
      <p:transition spd="slow" advTm="61006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86800" cy="1384300"/>
          </a:xfrm>
        </p:spPr>
        <p:txBody>
          <a:bodyPr/>
          <a:lstStyle/>
          <a:p>
            <a:pPr eaLnBrk="1" hangingPunct="1"/>
            <a:r>
              <a:rPr lang="de-DE" sz="4000" b="1"/>
              <a:t>2.3.1 Persönlichkeit und Führung</a:t>
            </a:r>
            <a:br>
              <a:rPr lang="de-DE" sz="4000" b="1"/>
            </a:br>
            <a:r>
              <a:rPr lang="de-DE" sz="4000" b="1"/>
              <a:t>	2.3.1.1  Kompetenzmodelle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dirty="0"/>
              <a:t>Kompetenzen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Fachkompetenz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Rechtliche, institutionelle, organisatorische Kenntnisse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durch Vorlesungen, Selbststudium etc. erwerbbar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Methodenkompetenz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Moderationstechniken, statistische Techniken, EDV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durch Übungen erwerbbar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Sozialkompetenz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Umgangsformen, Motivation, Wahrnehmung, Wärme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Kaum im formalen Lehrsystem erwerbbar 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Sozialisation, Führungstraining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/>
              <a:t>Selbstkompetenz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Selbsteinschätzung, Zeitmanagement, Integrität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1800" dirty="0"/>
              <a:t>Vertrauenskompetenz</a:t>
            </a:r>
          </a:p>
          <a:p>
            <a:pPr lvl="3" eaLnBrk="1" hangingPunct="1">
              <a:lnSpc>
                <a:spcPct val="80000"/>
              </a:lnSpc>
            </a:pPr>
            <a:r>
              <a:rPr lang="de-DE" sz="1600" dirty="0"/>
              <a:t>in sich selbst</a:t>
            </a:r>
          </a:p>
          <a:p>
            <a:pPr lvl="3" eaLnBrk="1" hangingPunct="1">
              <a:lnSpc>
                <a:spcPct val="80000"/>
              </a:lnSpc>
            </a:pPr>
            <a:r>
              <a:rPr lang="de-DE" sz="1600" dirty="0"/>
              <a:t>in </a:t>
            </a:r>
            <a:r>
              <a:rPr lang="de-DE" sz="1600" dirty="0" smtClean="0"/>
              <a:t>Mitarbeiter*innen</a:t>
            </a:r>
            <a:endParaRPr lang="de-DE" sz="1600" dirty="0"/>
          </a:p>
          <a:p>
            <a:pPr lvl="3" eaLnBrk="1" hangingPunct="1">
              <a:lnSpc>
                <a:spcPct val="80000"/>
              </a:lnSpc>
            </a:pPr>
            <a:r>
              <a:rPr lang="de-DE" sz="1600" dirty="0"/>
              <a:t>in das Leben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5FA2F-AC89-4703-A033-2CCB80CBAEB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934"/>
    </mc:Choice>
    <mc:Fallback xmlns="">
      <p:transition spd="slow" advTm="22293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Vertrauen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/>
              <a:t>Vertrauen als Voraussetzung für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Delegation = Übertragung von Entscheidungsbefugnissen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/>
              <a:t>Innovation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2000" dirty="0"/>
              <a:t>ohne Vertrauen können </a:t>
            </a:r>
            <a:r>
              <a:rPr lang="de-DE" sz="2000" dirty="0" smtClean="0"/>
              <a:t>Mitarbeiter*innen </a:t>
            </a:r>
            <a:r>
              <a:rPr lang="de-DE" sz="2000" dirty="0"/>
              <a:t>nicht innovativ sein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/>
              <a:t>Vertrauen setzt Verzicht auf Kontrolle voraus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de-DE" sz="2400" dirty="0">
                <a:sym typeface="Wingdings" pitchFamily="2" charset="2"/>
              </a:rPr>
              <a:t>direkte Steuerung wird unmöglich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de-DE" sz="2400" dirty="0">
                <a:sym typeface="Wingdings" pitchFamily="2" charset="2"/>
              </a:rPr>
              <a:t>Vertrauen ist „gefährlich“, aber absolut notwendig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de-DE" sz="2800" dirty="0">
                <a:sym typeface="Wingdings" pitchFamily="2" charset="2"/>
              </a:rPr>
              <a:t>Führung ist ein Abwägen zwischen Vertrauen und Kontrolle</a:t>
            </a:r>
          </a:p>
          <a:p>
            <a:pPr lvl="2" eaLnBrk="1" hangingPunct="1">
              <a:lnSpc>
                <a:spcPct val="90000"/>
              </a:lnSpc>
            </a:pPr>
            <a:endParaRPr lang="de-DE" sz="2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587A8-8047-4DF6-81AD-330BF7E6500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025"/>
    </mc:Choice>
    <mc:Fallback xmlns="">
      <p:transition spd="slow" advTm="17902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/>
              <a:t>Vertrauenskonzeptionen</a:t>
            </a:r>
          </a:p>
        </p:txBody>
      </p:sp>
      <p:graphicFrame>
        <p:nvGraphicFramePr>
          <p:cNvPr id="1803403" name="Group 139"/>
          <p:cNvGraphicFramePr>
            <a:graphicFrameLocks noGrp="1"/>
          </p:cNvGraphicFramePr>
          <p:nvPr>
            <p:ph type="tbl" idx="1"/>
          </p:nvPr>
        </p:nvGraphicFramePr>
        <p:xfrm>
          <a:off x="0" y="1700213"/>
          <a:ext cx="9144000" cy="4824413"/>
        </p:xfrm>
        <a:graphic>
          <a:graphicData uri="http://schemas.openxmlformats.org/drawingml/2006/table">
            <a:tbl>
              <a:tblPr/>
              <a:tblGrid>
                <a:gridCol w="2603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0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Principal-Agency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-Theorie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Stewardship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-Theorie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Menschenbild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Verhalten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Motivation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Autoritätsgrundlage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Management –</a:t>
                      </a:r>
                    </a:p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Philosophie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609600" marR="0" lvl="0" indent="-6096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Kulturdifferenzen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5F1E5-0B71-4CE5-AF18-34D87831367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665"/>
    </mc:Choice>
    <mc:Fallback xmlns="">
      <p:transition spd="slow" advTm="8666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692</Words>
  <Application>Microsoft Office PowerPoint</Application>
  <PresentationFormat>Bildschirmpräsentation (4:3)</PresentationFormat>
  <Paragraphs>265</Paragraphs>
  <Slides>19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Larissa</vt:lpstr>
      <vt:lpstr>GESUNDHEITSMANAGEMENT III Teil 2b-1  Prof. Dr. Steffen Fleßa Lst. für Allgemeine Betriebswirtschaftslehre und Gesundheitsmanagement Universität Greifswald </vt:lpstr>
      <vt:lpstr>Gliederung</vt:lpstr>
      <vt:lpstr>Gliederung</vt:lpstr>
      <vt:lpstr>2.3 Führung</vt:lpstr>
      <vt:lpstr>Führungsstile</vt:lpstr>
      <vt:lpstr>Machtgrundlagen zur Entscheidungsdurchsetzung</vt:lpstr>
      <vt:lpstr>2.3.1 Persönlichkeit und Führung  2.3.1.1  Kompetenzmodelle</vt:lpstr>
      <vt:lpstr>Vertrauen</vt:lpstr>
      <vt:lpstr>Vertrauenskonzeptionen</vt:lpstr>
      <vt:lpstr>Vertrauenskonzeptionen</vt:lpstr>
      <vt:lpstr>Vertrauenskonzeptionen</vt:lpstr>
      <vt:lpstr>Entscheidungsmatrix</vt:lpstr>
      <vt:lpstr>Entscheidungsmatrix</vt:lpstr>
      <vt:lpstr>Entscheidungsmatrix</vt:lpstr>
      <vt:lpstr>Entscheidungsmatrix</vt:lpstr>
      <vt:lpstr>Entscheidungsmatrix</vt:lpstr>
      <vt:lpstr>Entscheidungsmatrix</vt:lpstr>
      <vt:lpstr>Integrität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578</cp:revision>
  <cp:lastPrinted>2011-12-02T13:13:47Z</cp:lastPrinted>
  <dcterms:created xsi:type="dcterms:W3CDTF">2003-05-27T08:12:45Z</dcterms:created>
  <dcterms:modified xsi:type="dcterms:W3CDTF">2023-08-14T07:58:49Z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