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Lst>
  <p:notesMasterIdLst>
    <p:notesMasterId r:id="rId41"/>
  </p:notesMasterIdLst>
  <p:handoutMasterIdLst>
    <p:handoutMasterId r:id="rId42"/>
  </p:handoutMasterIdLst>
  <p:sldIdLst>
    <p:sldId id="889" r:id="rId2"/>
    <p:sldId id="891" r:id="rId3"/>
    <p:sldId id="906" r:id="rId4"/>
    <p:sldId id="1114" r:id="rId5"/>
    <p:sldId id="1115" r:id="rId6"/>
    <p:sldId id="1117" r:id="rId7"/>
    <p:sldId id="1120" r:id="rId8"/>
    <p:sldId id="1087" r:id="rId9"/>
    <p:sldId id="1121" r:id="rId10"/>
    <p:sldId id="1122" r:id="rId11"/>
    <p:sldId id="1123" r:id="rId12"/>
    <p:sldId id="1124" r:id="rId13"/>
    <p:sldId id="1125" r:id="rId14"/>
    <p:sldId id="911" r:id="rId15"/>
    <p:sldId id="1086" r:id="rId16"/>
    <p:sldId id="912" r:id="rId17"/>
    <p:sldId id="914" r:id="rId18"/>
    <p:sldId id="1061" r:id="rId19"/>
    <p:sldId id="915" r:id="rId20"/>
    <p:sldId id="916" r:id="rId21"/>
    <p:sldId id="917" r:id="rId22"/>
    <p:sldId id="918" r:id="rId23"/>
    <p:sldId id="1112" r:id="rId24"/>
    <p:sldId id="1088" r:id="rId25"/>
    <p:sldId id="920" r:id="rId26"/>
    <p:sldId id="921" r:id="rId27"/>
    <p:sldId id="1137" r:id="rId28"/>
    <p:sldId id="923" r:id="rId29"/>
    <p:sldId id="922" r:id="rId30"/>
    <p:sldId id="924" r:id="rId31"/>
    <p:sldId id="925" r:id="rId32"/>
    <p:sldId id="1110" r:id="rId33"/>
    <p:sldId id="1111" r:id="rId34"/>
    <p:sldId id="927" r:id="rId35"/>
    <p:sldId id="1139" r:id="rId36"/>
    <p:sldId id="928" r:id="rId37"/>
    <p:sldId id="1093" r:id="rId38"/>
    <p:sldId id="930" r:id="rId39"/>
    <p:sldId id="1138" r:id="rId40"/>
  </p:sldIdLst>
  <p:sldSz cx="9144000" cy="6858000" type="screen4x3"/>
  <p:notesSz cx="7099300" cy="10234613"/>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FFCCFF"/>
    <a:srgbClr val="DDDDDD"/>
    <a:srgbClr val="FFCCCC"/>
    <a:srgbClr val="FF0000"/>
    <a:srgbClr val="CC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65" autoAdjust="0"/>
    <p:restoredTop sz="95833" autoAdjust="0"/>
  </p:normalViewPr>
  <p:slideViewPr>
    <p:cSldViewPr>
      <p:cViewPr varScale="1">
        <p:scale>
          <a:sx n="91" d="100"/>
          <a:sy n="91" d="100"/>
        </p:scale>
        <p:origin x="581" y="72"/>
      </p:cViewPr>
      <p:guideLst>
        <p:guide orient="horz" pos="2160"/>
        <p:guide pos="2544"/>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119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b="1">
                <a:effectLst>
                  <a:outerShdw blurRad="38100" dist="38100" dir="2700000" algn="tl">
                    <a:srgbClr val="C0C0C0"/>
                  </a:outerShdw>
                </a:effectLst>
              </a:defRPr>
            </a:lvl1pPr>
          </a:lstStyle>
          <a:p>
            <a:pPr>
              <a:defRPr/>
            </a:pPr>
            <a:endParaRPr lang="de-DE"/>
          </a:p>
        </p:txBody>
      </p:sp>
      <p:sp>
        <p:nvSpPr>
          <p:cNvPr id="374787"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1">
                <a:effectLst>
                  <a:outerShdw blurRad="38100" dist="38100" dir="2700000" algn="tl">
                    <a:srgbClr val="C0C0C0"/>
                  </a:outerShdw>
                </a:effectLst>
              </a:defRPr>
            </a:lvl1pPr>
          </a:lstStyle>
          <a:p>
            <a:pPr>
              <a:defRPr/>
            </a:pPr>
            <a:endParaRPr lang="de-DE"/>
          </a:p>
        </p:txBody>
      </p:sp>
      <p:sp>
        <p:nvSpPr>
          <p:cNvPr id="374788"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b="1">
                <a:effectLst>
                  <a:outerShdw blurRad="38100" dist="38100" dir="2700000" algn="tl">
                    <a:srgbClr val="C0C0C0"/>
                  </a:outerShdw>
                </a:effectLst>
              </a:defRPr>
            </a:lvl1pPr>
          </a:lstStyle>
          <a:p>
            <a:pPr>
              <a:defRPr/>
            </a:pPr>
            <a:endParaRPr lang="de-DE"/>
          </a:p>
        </p:txBody>
      </p:sp>
      <p:sp>
        <p:nvSpPr>
          <p:cNvPr id="374789"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1">
                <a:effectLst>
                  <a:outerShdw blurRad="38100" dist="38100" dir="2700000" algn="tl">
                    <a:srgbClr val="C0C0C0"/>
                  </a:outerShdw>
                </a:effectLst>
              </a:defRPr>
            </a:lvl1pPr>
          </a:lstStyle>
          <a:p>
            <a:pPr>
              <a:defRPr/>
            </a:pPr>
            <a:fld id="{6938DAF5-4ED4-465F-90B4-5BEA26D94E2B}" type="slidenum">
              <a:rPr lang="de-DE"/>
              <a:pPr>
                <a:defRPr/>
              </a:pPr>
              <a:t>‹Nr.›</a:t>
            </a:fld>
            <a:endParaRPr lang="de-DE"/>
          </a:p>
        </p:txBody>
      </p:sp>
    </p:spTree>
    <p:extLst>
      <p:ext uri="{BB962C8B-B14F-4D97-AF65-F5344CB8AC3E}">
        <p14:creationId xmlns:p14="http://schemas.microsoft.com/office/powerpoint/2010/main" val="886712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a:effectLst/>
              </a:defRPr>
            </a:lvl1pPr>
          </a:lstStyle>
          <a:p>
            <a:pPr>
              <a:defRPr/>
            </a:pPr>
            <a:endParaRPr lang="de-DE"/>
          </a:p>
        </p:txBody>
      </p:sp>
      <p:sp>
        <p:nvSpPr>
          <p:cNvPr id="149507"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effectLst/>
              </a:defRPr>
            </a:lvl1pPr>
          </a:lstStyle>
          <a:p>
            <a:pPr>
              <a:defRPr/>
            </a:pPr>
            <a:endParaRPr lang="de-DE"/>
          </a:p>
        </p:txBody>
      </p:sp>
      <p:sp>
        <p:nvSpPr>
          <p:cNvPr id="15462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a:effectLst/>
              </a:defRPr>
            </a:lvl1pPr>
          </a:lstStyle>
          <a:p>
            <a:pPr>
              <a:defRPr/>
            </a:pPr>
            <a:endParaRPr lang="de-DE"/>
          </a:p>
        </p:txBody>
      </p:sp>
      <p:sp>
        <p:nvSpPr>
          <p:cNvPr id="149511"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effectLst/>
              </a:defRPr>
            </a:lvl1pPr>
          </a:lstStyle>
          <a:p>
            <a:pPr>
              <a:defRPr/>
            </a:pPr>
            <a:fld id="{D7E0C067-49EB-4A9F-ABFB-022214564F48}" type="slidenum">
              <a:rPr lang="de-DE"/>
              <a:pPr>
                <a:defRPr/>
              </a:pPr>
              <a:t>‹Nr.›</a:t>
            </a:fld>
            <a:endParaRPr lang="de-DE"/>
          </a:p>
        </p:txBody>
      </p:sp>
    </p:spTree>
    <p:extLst>
      <p:ext uri="{BB962C8B-B14F-4D97-AF65-F5344CB8AC3E}">
        <p14:creationId xmlns:p14="http://schemas.microsoft.com/office/powerpoint/2010/main" val="2748177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1F391C4D-562C-42D2-9D1B-359059091FDF}" type="slidenum">
              <a:rPr lang="de-DE" sz="1300" smtClean="0"/>
              <a:pPr eaLnBrk="1" hangingPunct="1"/>
              <a:t>1</a:t>
            </a:fld>
            <a:endParaRPr lang="de-DE" sz="130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420038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861D9F48-BC13-48EA-A991-3C65E5F541EE}" type="slidenum">
              <a:rPr lang="de-DE" sz="1300" smtClean="0"/>
              <a:pPr eaLnBrk="1" hangingPunct="1"/>
              <a:t>17</a:t>
            </a:fld>
            <a:endParaRPr lang="de-DE" sz="130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809183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D804967-8B2D-424B-A390-0BA2D00F73C9}" type="slidenum">
              <a:rPr lang="de-DE" sz="1300" smtClean="0"/>
              <a:pPr eaLnBrk="1" hangingPunct="1"/>
              <a:t>18</a:t>
            </a:fld>
            <a:endParaRPr lang="de-DE" sz="130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908302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B8884455-9ECA-4D56-B9C1-0FC115F12138}" type="slidenum">
              <a:rPr lang="de-DE" sz="1300" smtClean="0"/>
              <a:pPr eaLnBrk="1" hangingPunct="1"/>
              <a:t>19</a:t>
            </a:fld>
            <a:endParaRPr lang="de-DE" sz="130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72593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56B1324-B27B-412C-9684-C861CE15B3F6}" type="slidenum">
              <a:rPr lang="de-DE" sz="1300" smtClean="0"/>
              <a:pPr eaLnBrk="1" hangingPunct="1"/>
              <a:t>20</a:t>
            </a:fld>
            <a:endParaRPr lang="de-DE" sz="130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9268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102884B-AD45-4A6C-BC04-E134009FD818}" type="slidenum">
              <a:rPr lang="de-DE" sz="1300" smtClean="0"/>
              <a:pPr eaLnBrk="1" hangingPunct="1"/>
              <a:t>21</a:t>
            </a:fld>
            <a:endParaRPr lang="de-DE" sz="130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18752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6ED244D4-A204-43AC-B0DC-199062C5B06F}" type="slidenum">
              <a:rPr lang="de-DE" sz="1300" smtClean="0"/>
              <a:pPr eaLnBrk="1" hangingPunct="1"/>
              <a:t>22</a:t>
            </a:fld>
            <a:endParaRPr lang="de-DE" sz="130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43650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1AC3E13D-C262-4592-8D59-836393A04658}" type="slidenum">
              <a:rPr lang="de-DE" sz="1300" smtClean="0"/>
              <a:pPr eaLnBrk="1" hangingPunct="1"/>
              <a:t>25</a:t>
            </a:fld>
            <a:endParaRPr lang="de-DE" sz="130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290033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B1A55BC-060E-4ADD-A51E-14B3AD7D8E96}" type="slidenum">
              <a:rPr lang="de-DE" sz="1300" smtClean="0"/>
              <a:pPr eaLnBrk="1" hangingPunct="1"/>
              <a:t>26</a:t>
            </a:fld>
            <a:endParaRPr lang="de-DE" sz="130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948700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B1A55BC-060E-4ADD-A51E-14B3AD7D8E96}" type="slidenum">
              <a:rPr lang="de-DE" sz="1300" smtClean="0"/>
              <a:pPr eaLnBrk="1" hangingPunct="1"/>
              <a:t>27</a:t>
            </a:fld>
            <a:endParaRPr lang="de-DE" sz="130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378840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B03D515B-4B9B-4099-A974-3E7E79F07D85}" type="slidenum">
              <a:rPr lang="de-DE" sz="1300" smtClean="0"/>
              <a:pPr eaLnBrk="1" hangingPunct="1"/>
              <a:t>28</a:t>
            </a:fld>
            <a:endParaRPr lang="de-DE" sz="130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53158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5756750-F0C1-4EA3-A6A4-FBC82A7754BC}" type="slidenum">
              <a:rPr lang="de-DE" sz="1300" smtClean="0"/>
              <a:pPr eaLnBrk="1" hangingPunct="1"/>
              <a:t>2</a:t>
            </a:fld>
            <a:endParaRPr lang="de-DE" sz="130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894519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675D3415-4FCB-498A-9C3B-3009379F6B87}" type="slidenum">
              <a:rPr lang="de-DE" sz="1300" smtClean="0"/>
              <a:pPr eaLnBrk="1" hangingPunct="1"/>
              <a:t>29</a:t>
            </a:fld>
            <a:endParaRPr lang="de-DE" sz="130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4143885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BE3B5EF9-9E0C-4A5C-BF8A-FF74AFDE718D}" type="slidenum">
              <a:rPr lang="de-DE" sz="1300" smtClean="0"/>
              <a:pPr eaLnBrk="1" hangingPunct="1"/>
              <a:t>30</a:t>
            </a:fld>
            <a:endParaRPr lang="de-DE" sz="1300"/>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561154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1102B162-EA30-4AC9-98D5-1864DE654E21}" type="slidenum">
              <a:rPr lang="de-DE" sz="1300" smtClean="0"/>
              <a:pPr eaLnBrk="1" hangingPunct="1"/>
              <a:t>31</a:t>
            </a:fld>
            <a:endParaRPr lang="de-DE" sz="130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0627502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BA7654A0-15C9-40E6-B6A6-1F2407280365}" type="slidenum">
              <a:rPr lang="de-DE" sz="1300" smtClean="0"/>
              <a:pPr eaLnBrk="1" hangingPunct="1"/>
              <a:t>32</a:t>
            </a:fld>
            <a:endParaRPr lang="de-DE" sz="1300"/>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090804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2FDEE30D-2255-4713-BDEC-D5D893FD99AD}" type="slidenum">
              <a:rPr lang="de-DE" sz="1300" smtClean="0"/>
              <a:pPr eaLnBrk="1" hangingPunct="1"/>
              <a:t>33</a:t>
            </a:fld>
            <a:endParaRPr lang="de-DE" sz="1300"/>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7350895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2563FCA-2653-4F2C-8739-B39D0962BAC0}" type="slidenum">
              <a:rPr lang="de-DE" sz="1300" smtClean="0"/>
              <a:pPr eaLnBrk="1" hangingPunct="1"/>
              <a:t>34</a:t>
            </a:fld>
            <a:endParaRPr lang="de-DE" sz="130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902264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2563FCA-2653-4F2C-8739-B39D0962BAC0}" type="slidenum">
              <a:rPr lang="de-DE" sz="1300" smtClean="0"/>
              <a:pPr eaLnBrk="1" hangingPunct="1"/>
              <a:t>35</a:t>
            </a:fld>
            <a:endParaRPr lang="de-DE" sz="130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109699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B657AC5B-6330-4D6D-BB9E-8759A854C467}" type="slidenum">
              <a:rPr lang="de-DE" sz="1300" smtClean="0"/>
              <a:pPr eaLnBrk="1" hangingPunct="1"/>
              <a:t>36</a:t>
            </a:fld>
            <a:endParaRPr lang="de-DE" sz="130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1229095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5F7E7D22-09F0-44D3-BAD8-BBE0110E81F2}" type="slidenum">
              <a:rPr lang="de-DE" sz="1300" smtClean="0"/>
              <a:pPr eaLnBrk="1" hangingPunct="1"/>
              <a:t>38</a:t>
            </a:fld>
            <a:endParaRPr lang="de-DE" sz="130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5431440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5756750-F0C1-4EA3-A6A4-FBC82A7754BC}" type="slidenum">
              <a:rPr lang="de-DE" sz="1300" smtClean="0"/>
              <a:pPr eaLnBrk="1" hangingPunct="1"/>
              <a:t>39</a:t>
            </a:fld>
            <a:endParaRPr lang="de-DE" sz="130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117641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9FD4EB8-7D5F-458B-B639-BDC2CEF338F6}" type="slidenum">
              <a:rPr lang="de-DE" sz="1300" smtClean="0"/>
              <a:pPr eaLnBrk="1" hangingPunct="1"/>
              <a:t>3</a:t>
            </a:fld>
            <a:endParaRPr lang="de-DE" sz="130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013241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Tahoma" pitchFamily="34" charset="0"/>
              </a:defRPr>
            </a:lvl1pPr>
            <a:lvl2pPr marL="742877" indent="-285722" eaLnBrk="0" hangingPunct="0">
              <a:defRPr sz="1900">
                <a:solidFill>
                  <a:schemeClr val="tx1"/>
                </a:solidFill>
                <a:latin typeface="Tahoma" pitchFamily="34" charset="0"/>
              </a:defRPr>
            </a:lvl2pPr>
            <a:lvl3pPr marL="1142888" indent="-228578" eaLnBrk="0" hangingPunct="0">
              <a:defRPr sz="1900">
                <a:solidFill>
                  <a:schemeClr val="tx1"/>
                </a:solidFill>
                <a:latin typeface="Tahoma" pitchFamily="34" charset="0"/>
              </a:defRPr>
            </a:lvl3pPr>
            <a:lvl4pPr marL="1600043" indent="-228578" eaLnBrk="0" hangingPunct="0">
              <a:defRPr sz="1900">
                <a:solidFill>
                  <a:schemeClr val="tx1"/>
                </a:solidFill>
                <a:latin typeface="Tahoma" pitchFamily="34" charset="0"/>
              </a:defRPr>
            </a:lvl4pPr>
            <a:lvl5pPr marL="2057198" indent="-228578" eaLnBrk="0" hangingPunct="0">
              <a:defRPr sz="1900">
                <a:solidFill>
                  <a:schemeClr val="tx1"/>
                </a:solidFill>
                <a:latin typeface="Tahoma" pitchFamily="34" charset="0"/>
              </a:defRPr>
            </a:lvl5pPr>
            <a:lvl6pPr marL="2514353" indent="-228578" algn="ctr" eaLnBrk="0" fontAlgn="base" hangingPunct="0">
              <a:spcBef>
                <a:spcPct val="0"/>
              </a:spcBef>
              <a:spcAft>
                <a:spcPct val="0"/>
              </a:spcAft>
              <a:defRPr sz="1900">
                <a:solidFill>
                  <a:schemeClr val="tx1"/>
                </a:solidFill>
                <a:latin typeface="Tahoma" pitchFamily="34" charset="0"/>
              </a:defRPr>
            </a:lvl6pPr>
            <a:lvl7pPr marL="2971509" indent="-228578" algn="ctr" eaLnBrk="0" fontAlgn="base" hangingPunct="0">
              <a:spcBef>
                <a:spcPct val="0"/>
              </a:spcBef>
              <a:spcAft>
                <a:spcPct val="0"/>
              </a:spcAft>
              <a:defRPr sz="1900">
                <a:solidFill>
                  <a:schemeClr val="tx1"/>
                </a:solidFill>
                <a:latin typeface="Tahoma" pitchFamily="34" charset="0"/>
              </a:defRPr>
            </a:lvl7pPr>
            <a:lvl8pPr marL="3428664" indent="-228578" algn="ctr" eaLnBrk="0" fontAlgn="base" hangingPunct="0">
              <a:spcBef>
                <a:spcPct val="0"/>
              </a:spcBef>
              <a:spcAft>
                <a:spcPct val="0"/>
              </a:spcAft>
              <a:defRPr sz="1900">
                <a:solidFill>
                  <a:schemeClr val="tx1"/>
                </a:solidFill>
                <a:latin typeface="Tahoma" pitchFamily="34" charset="0"/>
              </a:defRPr>
            </a:lvl8pPr>
            <a:lvl9pPr marL="3885819" indent="-228578" algn="ctr" eaLnBrk="0" fontAlgn="base" hangingPunct="0">
              <a:spcBef>
                <a:spcPct val="0"/>
              </a:spcBef>
              <a:spcAft>
                <a:spcPct val="0"/>
              </a:spcAft>
              <a:defRPr sz="1900">
                <a:solidFill>
                  <a:schemeClr val="tx1"/>
                </a:solidFill>
                <a:latin typeface="Tahoma" pitchFamily="34" charset="0"/>
              </a:defRPr>
            </a:lvl9pPr>
          </a:lstStyle>
          <a:p>
            <a:pPr eaLnBrk="1" hangingPunct="1"/>
            <a:fld id="{DEA60915-8474-45F9-8109-E8867E84707D}" type="slidenum">
              <a:rPr lang="de-DE" sz="1300"/>
              <a:pPr eaLnBrk="1" hangingPunct="1"/>
              <a:t>10</a:t>
            </a:fld>
            <a:endParaRPr lang="de-DE" sz="130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331330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Tahoma" pitchFamily="34" charset="0"/>
              </a:defRPr>
            </a:lvl1pPr>
            <a:lvl2pPr marL="742877" indent="-285722" eaLnBrk="0" hangingPunct="0">
              <a:defRPr sz="1900">
                <a:solidFill>
                  <a:schemeClr val="tx1"/>
                </a:solidFill>
                <a:latin typeface="Tahoma" pitchFamily="34" charset="0"/>
              </a:defRPr>
            </a:lvl2pPr>
            <a:lvl3pPr marL="1142888" indent="-228578" eaLnBrk="0" hangingPunct="0">
              <a:defRPr sz="1900">
                <a:solidFill>
                  <a:schemeClr val="tx1"/>
                </a:solidFill>
                <a:latin typeface="Tahoma" pitchFamily="34" charset="0"/>
              </a:defRPr>
            </a:lvl3pPr>
            <a:lvl4pPr marL="1600043" indent="-228578" eaLnBrk="0" hangingPunct="0">
              <a:defRPr sz="1900">
                <a:solidFill>
                  <a:schemeClr val="tx1"/>
                </a:solidFill>
                <a:latin typeface="Tahoma" pitchFamily="34" charset="0"/>
              </a:defRPr>
            </a:lvl4pPr>
            <a:lvl5pPr marL="2057198" indent="-228578" eaLnBrk="0" hangingPunct="0">
              <a:defRPr sz="1900">
                <a:solidFill>
                  <a:schemeClr val="tx1"/>
                </a:solidFill>
                <a:latin typeface="Tahoma" pitchFamily="34" charset="0"/>
              </a:defRPr>
            </a:lvl5pPr>
            <a:lvl6pPr marL="2514353" indent="-228578" algn="ctr" eaLnBrk="0" fontAlgn="base" hangingPunct="0">
              <a:spcBef>
                <a:spcPct val="0"/>
              </a:spcBef>
              <a:spcAft>
                <a:spcPct val="0"/>
              </a:spcAft>
              <a:defRPr sz="1900">
                <a:solidFill>
                  <a:schemeClr val="tx1"/>
                </a:solidFill>
                <a:latin typeface="Tahoma" pitchFamily="34" charset="0"/>
              </a:defRPr>
            </a:lvl6pPr>
            <a:lvl7pPr marL="2971509" indent="-228578" algn="ctr" eaLnBrk="0" fontAlgn="base" hangingPunct="0">
              <a:spcBef>
                <a:spcPct val="0"/>
              </a:spcBef>
              <a:spcAft>
                <a:spcPct val="0"/>
              </a:spcAft>
              <a:defRPr sz="1900">
                <a:solidFill>
                  <a:schemeClr val="tx1"/>
                </a:solidFill>
                <a:latin typeface="Tahoma" pitchFamily="34" charset="0"/>
              </a:defRPr>
            </a:lvl7pPr>
            <a:lvl8pPr marL="3428664" indent="-228578" algn="ctr" eaLnBrk="0" fontAlgn="base" hangingPunct="0">
              <a:spcBef>
                <a:spcPct val="0"/>
              </a:spcBef>
              <a:spcAft>
                <a:spcPct val="0"/>
              </a:spcAft>
              <a:defRPr sz="1900">
                <a:solidFill>
                  <a:schemeClr val="tx1"/>
                </a:solidFill>
                <a:latin typeface="Tahoma" pitchFamily="34" charset="0"/>
              </a:defRPr>
            </a:lvl8pPr>
            <a:lvl9pPr marL="3885819" indent="-228578" algn="ctr" eaLnBrk="0" fontAlgn="base" hangingPunct="0">
              <a:spcBef>
                <a:spcPct val="0"/>
              </a:spcBef>
              <a:spcAft>
                <a:spcPct val="0"/>
              </a:spcAft>
              <a:defRPr sz="1900">
                <a:solidFill>
                  <a:schemeClr val="tx1"/>
                </a:solidFill>
                <a:latin typeface="Tahoma" pitchFamily="34" charset="0"/>
              </a:defRPr>
            </a:lvl9pPr>
          </a:lstStyle>
          <a:p>
            <a:pPr eaLnBrk="1" hangingPunct="1"/>
            <a:fld id="{DEA60915-8474-45F9-8109-E8867E84707D}" type="slidenum">
              <a:rPr lang="de-DE" sz="1300"/>
              <a:pPr eaLnBrk="1" hangingPunct="1"/>
              <a:t>11</a:t>
            </a:fld>
            <a:endParaRPr lang="de-DE" sz="130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623772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Tahoma" pitchFamily="34" charset="0"/>
              </a:defRPr>
            </a:lvl1pPr>
            <a:lvl2pPr marL="742877" indent="-285722" eaLnBrk="0" hangingPunct="0">
              <a:defRPr sz="1900">
                <a:solidFill>
                  <a:schemeClr val="tx1"/>
                </a:solidFill>
                <a:latin typeface="Tahoma" pitchFamily="34" charset="0"/>
              </a:defRPr>
            </a:lvl2pPr>
            <a:lvl3pPr marL="1142888" indent="-228578" eaLnBrk="0" hangingPunct="0">
              <a:defRPr sz="1900">
                <a:solidFill>
                  <a:schemeClr val="tx1"/>
                </a:solidFill>
                <a:latin typeface="Tahoma" pitchFamily="34" charset="0"/>
              </a:defRPr>
            </a:lvl3pPr>
            <a:lvl4pPr marL="1600043" indent="-228578" eaLnBrk="0" hangingPunct="0">
              <a:defRPr sz="1900">
                <a:solidFill>
                  <a:schemeClr val="tx1"/>
                </a:solidFill>
                <a:latin typeface="Tahoma" pitchFamily="34" charset="0"/>
              </a:defRPr>
            </a:lvl4pPr>
            <a:lvl5pPr marL="2057198" indent="-228578" eaLnBrk="0" hangingPunct="0">
              <a:defRPr sz="1900">
                <a:solidFill>
                  <a:schemeClr val="tx1"/>
                </a:solidFill>
                <a:latin typeface="Tahoma" pitchFamily="34" charset="0"/>
              </a:defRPr>
            </a:lvl5pPr>
            <a:lvl6pPr marL="2514353" indent="-228578" algn="ctr" eaLnBrk="0" fontAlgn="base" hangingPunct="0">
              <a:spcBef>
                <a:spcPct val="0"/>
              </a:spcBef>
              <a:spcAft>
                <a:spcPct val="0"/>
              </a:spcAft>
              <a:defRPr sz="1900">
                <a:solidFill>
                  <a:schemeClr val="tx1"/>
                </a:solidFill>
                <a:latin typeface="Tahoma" pitchFamily="34" charset="0"/>
              </a:defRPr>
            </a:lvl6pPr>
            <a:lvl7pPr marL="2971509" indent="-228578" algn="ctr" eaLnBrk="0" fontAlgn="base" hangingPunct="0">
              <a:spcBef>
                <a:spcPct val="0"/>
              </a:spcBef>
              <a:spcAft>
                <a:spcPct val="0"/>
              </a:spcAft>
              <a:defRPr sz="1900">
                <a:solidFill>
                  <a:schemeClr val="tx1"/>
                </a:solidFill>
                <a:latin typeface="Tahoma" pitchFamily="34" charset="0"/>
              </a:defRPr>
            </a:lvl7pPr>
            <a:lvl8pPr marL="3428664" indent="-228578" algn="ctr" eaLnBrk="0" fontAlgn="base" hangingPunct="0">
              <a:spcBef>
                <a:spcPct val="0"/>
              </a:spcBef>
              <a:spcAft>
                <a:spcPct val="0"/>
              </a:spcAft>
              <a:defRPr sz="1900">
                <a:solidFill>
                  <a:schemeClr val="tx1"/>
                </a:solidFill>
                <a:latin typeface="Tahoma" pitchFamily="34" charset="0"/>
              </a:defRPr>
            </a:lvl8pPr>
            <a:lvl9pPr marL="3885819" indent="-228578" algn="ctr" eaLnBrk="0" fontAlgn="base" hangingPunct="0">
              <a:spcBef>
                <a:spcPct val="0"/>
              </a:spcBef>
              <a:spcAft>
                <a:spcPct val="0"/>
              </a:spcAft>
              <a:defRPr sz="1900">
                <a:solidFill>
                  <a:schemeClr val="tx1"/>
                </a:solidFill>
                <a:latin typeface="Tahoma" pitchFamily="34" charset="0"/>
              </a:defRPr>
            </a:lvl9pPr>
          </a:lstStyle>
          <a:p>
            <a:pPr eaLnBrk="1" hangingPunct="1"/>
            <a:fld id="{BD615AD9-DAE6-48CC-B6B6-924C082F5424}" type="slidenum">
              <a:rPr lang="de-DE" sz="1300"/>
              <a:pPr eaLnBrk="1" hangingPunct="1"/>
              <a:t>12</a:t>
            </a:fld>
            <a:endParaRPr lang="de-DE" sz="130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dirty="0"/>
          </a:p>
        </p:txBody>
      </p:sp>
    </p:spTree>
    <p:extLst>
      <p:ext uri="{BB962C8B-B14F-4D97-AF65-F5344CB8AC3E}">
        <p14:creationId xmlns:p14="http://schemas.microsoft.com/office/powerpoint/2010/main" val="2805237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Tahoma" pitchFamily="34" charset="0"/>
              </a:defRPr>
            </a:lvl1pPr>
            <a:lvl2pPr marL="742877" indent="-285722" eaLnBrk="0" hangingPunct="0">
              <a:defRPr sz="1900">
                <a:solidFill>
                  <a:schemeClr val="tx1"/>
                </a:solidFill>
                <a:latin typeface="Tahoma" pitchFamily="34" charset="0"/>
              </a:defRPr>
            </a:lvl2pPr>
            <a:lvl3pPr marL="1142888" indent="-228578" eaLnBrk="0" hangingPunct="0">
              <a:defRPr sz="1900">
                <a:solidFill>
                  <a:schemeClr val="tx1"/>
                </a:solidFill>
                <a:latin typeface="Tahoma" pitchFamily="34" charset="0"/>
              </a:defRPr>
            </a:lvl3pPr>
            <a:lvl4pPr marL="1600043" indent="-228578" eaLnBrk="0" hangingPunct="0">
              <a:defRPr sz="1900">
                <a:solidFill>
                  <a:schemeClr val="tx1"/>
                </a:solidFill>
                <a:latin typeface="Tahoma" pitchFamily="34" charset="0"/>
              </a:defRPr>
            </a:lvl4pPr>
            <a:lvl5pPr marL="2057198" indent="-228578" eaLnBrk="0" hangingPunct="0">
              <a:defRPr sz="1900">
                <a:solidFill>
                  <a:schemeClr val="tx1"/>
                </a:solidFill>
                <a:latin typeface="Tahoma" pitchFamily="34" charset="0"/>
              </a:defRPr>
            </a:lvl5pPr>
            <a:lvl6pPr marL="2514353" indent="-228578" algn="ctr" eaLnBrk="0" fontAlgn="base" hangingPunct="0">
              <a:spcBef>
                <a:spcPct val="0"/>
              </a:spcBef>
              <a:spcAft>
                <a:spcPct val="0"/>
              </a:spcAft>
              <a:defRPr sz="1900">
                <a:solidFill>
                  <a:schemeClr val="tx1"/>
                </a:solidFill>
                <a:latin typeface="Tahoma" pitchFamily="34" charset="0"/>
              </a:defRPr>
            </a:lvl6pPr>
            <a:lvl7pPr marL="2971509" indent="-228578" algn="ctr" eaLnBrk="0" fontAlgn="base" hangingPunct="0">
              <a:spcBef>
                <a:spcPct val="0"/>
              </a:spcBef>
              <a:spcAft>
                <a:spcPct val="0"/>
              </a:spcAft>
              <a:defRPr sz="1900">
                <a:solidFill>
                  <a:schemeClr val="tx1"/>
                </a:solidFill>
                <a:latin typeface="Tahoma" pitchFamily="34" charset="0"/>
              </a:defRPr>
            </a:lvl7pPr>
            <a:lvl8pPr marL="3428664" indent="-228578" algn="ctr" eaLnBrk="0" fontAlgn="base" hangingPunct="0">
              <a:spcBef>
                <a:spcPct val="0"/>
              </a:spcBef>
              <a:spcAft>
                <a:spcPct val="0"/>
              </a:spcAft>
              <a:defRPr sz="1900">
                <a:solidFill>
                  <a:schemeClr val="tx1"/>
                </a:solidFill>
                <a:latin typeface="Tahoma" pitchFamily="34" charset="0"/>
              </a:defRPr>
            </a:lvl8pPr>
            <a:lvl9pPr marL="3885819" indent="-228578" algn="ctr" eaLnBrk="0" fontAlgn="base" hangingPunct="0">
              <a:spcBef>
                <a:spcPct val="0"/>
              </a:spcBef>
              <a:spcAft>
                <a:spcPct val="0"/>
              </a:spcAft>
              <a:defRPr sz="1900">
                <a:solidFill>
                  <a:schemeClr val="tx1"/>
                </a:solidFill>
                <a:latin typeface="Tahoma" pitchFamily="34" charset="0"/>
              </a:defRPr>
            </a:lvl9pPr>
          </a:lstStyle>
          <a:p>
            <a:pPr eaLnBrk="1" hangingPunct="1"/>
            <a:fld id="{29BCE8E6-AE80-4633-A89E-EB2378C5D83F}" type="slidenum">
              <a:rPr lang="de-DE" sz="1300"/>
              <a:pPr eaLnBrk="1" hangingPunct="1"/>
              <a:t>13</a:t>
            </a:fld>
            <a:endParaRPr lang="de-DE" sz="130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306013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2D70754-32F0-4325-9CBB-C7C5DDE286B2}" type="slidenum">
              <a:rPr lang="de-DE" sz="1300" smtClean="0"/>
              <a:pPr eaLnBrk="1" hangingPunct="1"/>
              <a:t>14</a:t>
            </a:fld>
            <a:endParaRPr lang="de-DE" sz="130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969721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38574F36-F6CE-4557-AEBF-3D7728A5036A}" type="slidenum">
              <a:rPr lang="de-DE" sz="1300" smtClean="0"/>
              <a:pPr eaLnBrk="1" hangingPunct="1"/>
              <a:t>16</a:t>
            </a:fld>
            <a:endParaRPr lang="de-DE" sz="130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74757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9147864-3232-4910-A525-B6D35CECB20C}"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F695873-9278-4FF2-8E65-FBB38BB4FD2F}" type="slidenum">
              <a:rPr lang="de-DE"/>
              <a:pPr>
                <a:defRPr/>
              </a:pPr>
              <a:t>‹Nr.›</a:t>
            </a:fld>
            <a:endParaRPr lang="de-DE"/>
          </a:p>
        </p:txBody>
      </p:sp>
    </p:spTree>
    <p:extLst>
      <p:ext uri="{BB962C8B-B14F-4D97-AF65-F5344CB8AC3E}">
        <p14:creationId xmlns:p14="http://schemas.microsoft.com/office/powerpoint/2010/main" val="41090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36BD6CB-AB46-4E44-9D06-ED92C70DE045}"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652C607-40EB-4015-B0E9-9B14CCA71091}" type="slidenum">
              <a:rPr lang="de-DE"/>
              <a:pPr>
                <a:defRPr/>
              </a:pPr>
              <a:t>‹Nr.›</a:t>
            </a:fld>
            <a:endParaRPr lang="de-DE"/>
          </a:p>
        </p:txBody>
      </p:sp>
    </p:spTree>
    <p:extLst>
      <p:ext uri="{BB962C8B-B14F-4D97-AF65-F5344CB8AC3E}">
        <p14:creationId xmlns:p14="http://schemas.microsoft.com/office/powerpoint/2010/main" val="317909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5C42385-4226-41D4-8960-709C2389EDD3}"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9B54B3D-A304-4993-866D-2E48B4055834}" type="slidenum">
              <a:rPr lang="de-DE"/>
              <a:pPr>
                <a:defRPr/>
              </a:pPr>
              <a:t>‹Nr.›</a:t>
            </a:fld>
            <a:endParaRPr lang="de-DE"/>
          </a:p>
        </p:txBody>
      </p:sp>
    </p:spTree>
    <p:extLst>
      <p:ext uri="{BB962C8B-B14F-4D97-AF65-F5344CB8AC3E}">
        <p14:creationId xmlns:p14="http://schemas.microsoft.com/office/powerpoint/2010/main" val="169158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noFill/>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C22EE44-2733-4E48-B2AB-0973B016636F}"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865F1E5-0B71-4CE5-AF18-34D878313679}" type="slidenum">
              <a:rPr lang="de-DE"/>
              <a:pPr>
                <a:defRPr/>
              </a:pPr>
              <a:t>‹Nr.›</a:t>
            </a:fld>
            <a:endParaRPr lang="de-DE"/>
          </a:p>
        </p:txBody>
      </p:sp>
    </p:spTree>
    <p:extLst>
      <p:ext uri="{BB962C8B-B14F-4D97-AF65-F5344CB8AC3E}">
        <p14:creationId xmlns:p14="http://schemas.microsoft.com/office/powerpoint/2010/main" val="76972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pPr>
              <a:defRPr/>
            </a:pPr>
            <a:fld id="{FA1BDBAD-B6FA-4808-89A1-86CBF6381779}"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8CCAD48-AB1D-4905-A683-84F754F293D8}" type="slidenum">
              <a:rPr lang="de-DE"/>
              <a:pPr>
                <a:defRPr/>
              </a:pPr>
              <a:t>‹Nr.›</a:t>
            </a:fld>
            <a:endParaRPr lang="de-DE"/>
          </a:p>
        </p:txBody>
      </p:sp>
    </p:spTree>
    <p:extLst>
      <p:ext uri="{BB962C8B-B14F-4D97-AF65-F5344CB8AC3E}">
        <p14:creationId xmlns:p14="http://schemas.microsoft.com/office/powerpoint/2010/main" val="76139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4D930D47-185A-48E1-82E2-5C8E100C253A}" type="datetime1">
              <a:rPr lang="de-DE" smtClean="0"/>
              <a:t>14.08.2023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DB4ED12-543F-48FB-8481-B61743ACBCD9}" type="slidenum">
              <a:rPr lang="de-DE"/>
              <a:pPr>
                <a:defRPr/>
              </a:pPr>
              <a:t>‹Nr.›</a:t>
            </a:fld>
            <a:endParaRPr lang="de-DE"/>
          </a:p>
        </p:txBody>
      </p:sp>
    </p:spTree>
    <p:extLst>
      <p:ext uri="{BB962C8B-B14F-4D97-AF65-F5344CB8AC3E}">
        <p14:creationId xmlns:p14="http://schemas.microsoft.com/office/powerpoint/2010/main" val="344847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04A2BF1-36AE-4564-A1CD-186AF933A903}" type="datetime1">
              <a:rPr lang="de-DE" smtClean="0"/>
              <a:t>14.08.2023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B84DE8F5-3260-44B1-A91F-83629C67C7B5}" type="slidenum">
              <a:rPr lang="de-DE"/>
              <a:pPr>
                <a:defRPr/>
              </a:pPr>
              <a:t>‹Nr.›</a:t>
            </a:fld>
            <a:endParaRPr lang="de-DE"/>
          </a:p>
        </p:txBody>
      </p:sp>
    </p:spTree>
    <p:extLst>
      <p:ext uri="{BB962C8B-B14F-4D97-AF65-F5344CB8AC3E}">
        <p14:creationId xmlns:p14="http://schemas.microsoft.com/office/powerpoint/2010/main" val="36923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C3A72BFE-A974-42AF-98DC-52DC5179D8C0}" type="datetime1">
              <a:rPr lang="de-DE" smtClean="0"/>
              <a:t>14.08.2023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35ECA66-3C98-40D4-905B-8A14F7B830F7}" type="slidenum">
              <a:rPr lang="de-DE"/>
              <a:pPr>
                <a:defRPr/>
              </a:pPr>
              <a:t>‹Nr.›</a:t>
            </a:fld>
            <a:endParaRPr lang="de-DE"/>
          </a:p>
        </p:txBody>
      </p:sp>
    </p:spTree>
    <p:extLst>
      <p:ext uri="{BB962C8B-B14F-4D97-AF65-F5344CB8AC3E}">
        <p14:creationId xmlns:p14="http://schemas.microsoft.com/office/powerpoint/2010/main" val="319980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07F3EE78-AA0F-48FD-93D3-086CF9955014}" type="datetime1">
              <a:rPr lang="de-DE" smtClean="0"/>
              <a:t>14.08.2023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533D5AF3-CA4F-4B79-A8A5-02D7948931D0}" type="slidenum">
              <a:rPr lang="de-DE"/>
              <a:pPr>
                <a:defRPr/>
              </a:pPr>
              <a:t>‹Nr.›</a:t>
            </a:fld>
            <a:endParaRPr lang="de-DE"/>
          </a:p>
        </p:txBody>
      </p:sp>
    </p:spTree>
    <p:extLst>
      <p:ext uri="{BB962C8B-B14F-4D97-AF65-F5344CB8AC3E}">
        <p14:creationId xmlns:p14="http://schemas.microsoft.com/office/powerpoint/2010/main" val="307028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1E2D6D44-0494-486A-BC3D-4222009E319F}" type="datetime1">
              <a:rPr lang="de-DE" smtClean="0"/>
              <a:t>14.08.2023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9A825C6-8769-4DA0-A726-3253D12444BE}" type="slidenum">
              <a:rPr lang="de-DE"/>
              <a:pPr>
                <a:defRPr/>
              </a:pPr>
              <a:t>‹Nr.›</a:t>
            </a:fld>
            <a:endParaRPr lang="de-DE"/>
          </a:p>
        </p:txBody>
      </p:sp>
    </p:spTree>
    <p:extLst>
      <p:ext uri="{BB962C8B-B14F-4D97-AF65-F5344CB8AC3E}">
        <p14:creationId xmlns:p14="http://schemas.microsoft.com/office/powerpoint/2010/main" val="53877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507E9AD6-B48A-4410-B1DC-6938F74192AB}" type="datetime1">
              <a:rPr lang="de-DE" smtClean="0"/>
              <a:t>14.08.2023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10ED41A-6EA3-4547-84FD-800C8BF56309}" type="slidenum">
              <a:rPr lang="de-DE"/>
              <a:pPr>
                <a:defRPr/>
              </a:pPr>
              <a:t>‹Nr.›</a:t>
            </a:fld>
            <a:endParaRPr lang="de-DE"/>
          </a:p>
        </p:txBody>
      </p:sp>
    </p:spTree>
    <p:extLst>
      <p:ext uri="{BB962C8B-B14F-4D97-AF65-F5344CB8AC3E}">
        <p14:creationId xmlns:p14="http://schemas.microsoft.com/office/powerpoint/2010/main" val="368442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C600DFF-9AF3-4EB8-9ED1-812582C40ACF}" type="datetime1">
              <a:rPr lang="de-DE" smtClean="0"/>
              <a:t>14.08.2023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9FEE572-D72C-4FD6-A89D-CFC3A54C0A34}"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92150"/>
            <a:ext cx="9144000" cy="5113338"/>
          </a:xfrm>
        </p:spPr>
        <p:txBody>
          <a:bodyPr/>
          <a:lstStyle/>
          <a:p>
            <a:pPr eaLnBrk="1" hangingPunct="1"/>
            <a:r>
              <a:rPr lang="de-DE" sz="4000" b="1" dirty="0">
                <a:cs typeface="Times New Roman" pitchFamily="18" charset="0"/>
              </a:rPr>
              <a:t>GESUNDHEITSMANAGEMENT III</a:t>
            </a:r>
            <a:br>
              <a:rPr lang="de-DE" sz="4000" b="1" dirty="0">
                <a:cs typeface="Times New Roman" pitchFamily="18" charset="0"/>
              </a:rPr>
            </a:br>
            <a:r>
              <a:rPr lang="de-DE" sz="4000" b="1">
                <a:cs typeface="Times New Roman" pitchFamily="18" charset="0"/>
              </a:rPr>
              <a:t>Teil </a:t>
            </a:r>
            <a:r>
              <a:rPr lang="de-DE" sz="4000" b="1" smtClean="0">
                <a:cs typeface="Times New Roman" pitchFamily="18" charset="0"/>
              </a:rPr>
              <a:t>2b-2</a:t>
            </a: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Tree>
  </p:cSld>
  <p:clrMapOvr>
    <a:masterClrMapping/>
  </p:clrMapOvr>
  <mc:AlternateContent xmlns:mc="http://schemas.openxmlformats.org/markup-compatibility/2006" xmlns:p14="http://schemas.microsoft.com/office/powerpoint/2010/main">
    <mc:Choice Requires="p14">
      <p:transition spd="slow" p14:dur="2000" advTm="8139"/>
    </mc:Choice>
    <mc:Fallback xmlns="">
      <p:transition spd="slow" advTm="813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916832"/>
            <a:ext cx="6916815" cy="4752256"/>
          </a:xfrm>
        </p:spPr>
        <p:txBody>
          <a:bodyPr/>
          <a:lstStyle/>
          <a:p>
            <a:pPr eaLnBrk="1" hangingPunct="1">
              <a:lnSpc>
                <a:spcPct val="80000"/>
              </a:lnSpc>
            </a:pPr>
            <a:r>
              <a:rPr lang="de-DE" sz="2000" b="1" dirty="0"/>
              <a:t>Physiologische Bedürfnisse: </a:t>
            </a:r>
          </a:p>
          <a:p>
            <a:pPr lvl="1" eaLnBrk="1" hangingPunct="1">
              <a:lnSpc>
                <a:spcPct val="80000"/>
              </a:lnSpc>
            </a:pPr>
            <a:r>
              <a:rPr lang="de-DE" sz="1800" dirty="0"/>
              <a:t>Essen, Trinken, Kleidung, Wohnung, Fortpflanzung</a:t>
            </a:r>
          </a:p>
          <a:p>
            <a:pPr lvl="1" eaLnBrk="1" hangingPunct="1">
              <a:lnSpc>
                <a:spcPct val="80000"/>
              </a:lnSpc>
            </a:pPr>
            <a:r>
              <a:rPr lang="de-DE" sz="1800" dirty="0"/>
              <a:t>Betriebswirtschaftliches Mittel: Gehalt</a:t>
            </a:r>
            <a:endParaRPr lang="de-DE" sz="1800" b="1" dirty="0"/>
          </a:p>
          <a:p>
            <a:pPr eaLnBrk="1" hangingPunct="1">
              <a:lnSpc>
                <a:spcPct val="80000"/>
              </a:lnSpc>
            </a:pPr>
            <a:r>
              <a:rPr lang="de-DE" sz="2000" b="1" dirty="0"/>
              <a:t>Sicherheitsbedürfnisse</a:t>
            </a:r>
            <a:r>
              <a:rPr lang="de-DE" sz="2000" dirty="0"/>
              <a:t>: </a:t>
            </a:r>
          </a:p>
          <a:p>
            <a:pPr lvl="1" eaLnBrk="1" hangingPunct="1">
              <a:lnSpc>
                <a:spcPct val="80000"/>
              </a:lnSpc>
            </a:pPr>
            <a:r>
              <a:rPr lang="de-DE" sz="1800" dirty="0"/>
              <a:t>Vorsorge für zukünftige Notlagen, z. B. Krankheit, Invalidität, Arbeitslosigkeit, Alter; Risikoaversion und Versicherung</a:t>
            </a:r>
          </a:p>
          <a:p>
            <a:pPr lvl="1" eaLnBrk="1" hangingPunct="1">
              <a:lnSpc>
                <a:spcPct val="80000"/>
              </a:lnSpc>
            </a:pPr>
            <a:r>
              <a:rPr lang="de-DE" sz="1800" dirty="0"/>
              <a:t>Betriebswirtschaftliches Mittel : Versicherung, Kündigungsschutz, Beamtentum, ...</a:t>
            </a:r>
            <a:endParaRPr lang="de-DE" sz="1800" b="1" dirty="0"/>
          </a:p>
          <a:p>
            <a:pPr eaLnBrk="1" hangingPunct="1">
              <a:lnSpc>
                <a:spcPct val="80000"/>
              </a:lnSpc>
            </a:pPr>
            <a:r>
              <a:rPr lang="de-DE" sz="2000" b="1" dirty="0"/>
              <a:t>Soziale Bedürfnisse</a:t>
            </a:r>
            <a:r>
              <a:rPr lang="de-DE" sz="2000" dirty="0"/>
              <a:t>: </a:t>
            </a:r>
          </a:p>
          <a:p>
            <a:pPr lvl="1" eaLnBrk="1" hangingPunct="1">
              <a:lnSpc>
                <a:spcPct val="80000"/>
              </a:lnSpc>
            </a:pPr>
            <a:r>
              <a:rPr lang="de-DE" sz="1800" dirty="0"/>
              <a:t>Streben nach Gemeinschaft und befriedigenden Beziehungen, insb. </a:t>
            </a:r>
            <a:r>
              <a:rPr lang="de-DE" sz="1800"/>
              <a:t>zu </a:t>
            </a:r>
            <a:r>
              <a:rPr lang="de-DE" sz="1800" smtClean="0"/>
              <a:t>Arbeitskolleg*innen</a:t>
            </a:r>
            <a:endParaRPr lang="de-DE" sz="1800" dirty="0"/>
          </a:p>
          <a:p>
            <a:pPr lvl="1" eaLnBrk="1" hangingPunct="1">
              <a:lnSpc>
                <a:spcPct val="80000"/>
              </a:lnSpc>
            </a:pPr>
            <a:r>
              <a:rPr lang="de-DE" sz="1800" dirty="0"/>
              <a:t>Betriebswirtschaftliches Mittel : Betriebsklima, soziale Einrichtungen...</a:t>
            </a:r>
            <a:endParaRPr lang="de-DE" sz="1800" b="1" dirty="0"/>
          </a:p>
        </p:txBody>
      </p:sp>
      <p:sp>
        <p:nvSpPr>
          <p:cNvPr id="2" name="Foliennummernplatzhalter 1"/>
          <p:cNvSpPr>
            <a:spLocks noGrp="1"/>
          </p:cNvSpPr>
          <p:nvPr>
            <p:ph type="sldNum" sz="quarter" idx="4294967295"/>
          </p:nvPr>
        </p:nvSpPr>
        <p:spPr>
          <a:xfrm>
            <a:off x="6553200" y="6245225"/>
            <a:ext cx="2133600" cy="476250"/>
          </a:xfrm>
          <a:prstGeom prst="rect">
            <a:avLst/>
          </a:prstGeom>
        </p:spPr>
        <p:txBody>
          <a:bodyPr/>
          <a:lstStyle/>
          <a:p>
            <a:pPr>
              <a:defRPr/>
            </a:pPr>
            <a:fld id="{9549A6A6-90B3-4A00-AFB0-B7CA42698122}" type="slidenum">
              <a:rPr lang="de-DE" smtClean="0"/>
              <a:pPr>
                <a:defRPr/>
              </a:pPr>
              <a:t>10</a:t>
            </a:fld>
            <a:endParaRPr lang="de-DE"/>
          </a:p>
        </p:txBody>
      </p:sp>
      <p:pic>
        <p:nvPicPr>
          <p:cNvPr id="296962" name="Picture 2" descr="http://joe-perez.com/blog/wp-content/uploads/2012/01/Abraham-Maslo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1556792"/>
            <a:ext cx="1714034" cy="2579638"/>
          </a:xfrm>
          <a:prstGeom prst="rect">
            <a:avLst/>
          </a:prstGeom>
          <a:noFill/>
          <a:extLst>
            <a:ext uri="{909E8E84-426E-40DD-AFC4-6F175D3DCCD1}">
              <a14:hiddenFill xmlns:a14="http://schemas.microsoft.com/office/drawing/2010/main">
                <a:solidFill>
                  <a:srgbClr val="FFFFFF"/>
                </a:solidFill>
              </a14:hiddenFill>
            </a:ext>
          </a:extLst>
        </p:spPr>
      </p:pic>
      <p:sp>
        <p:nvSpPr>
          <p:cNvPr id="3" name="Titel 2"/>
          <p:cNvSpPr>
            <a:spLocks noGrp="1"/>
          </p:cNvSpPr>
          <p:nvPr>
            <p:ph type="title"/>
          </p:nvPr>
        </p:nvSpPr>
        <p:spPr/>
        <p:txBody>
          <a:bodyPr/>
          <a:lstStyle/>
          <a:p>
            <a:r>
              <a:rPr lang="de-DE" dirty="0" err="1"/>
              <a:t>Maslowsche</a:t>
            </a:r>
            <a:r>
              <a:rPr lang="de-DE" dirty="0"/>
              <a:t> Motivationstheorie</a:t>
            </a:r>
          </a:p>
        </p:txBody>
      </p:sp>
    </p:spTree>
    <p:extLst>
      <p:ext uri="{BB962C8B-B14F-4D97-AF65-F5344CB8AC3E}">
        <p14:creationId xmlns:p14="http://schemas.microsoft.com/office/powerpoint/2010/main" val="1450397145"/>
      </p:ext>
    </p:extLst>
  </p:cSld>
  <p:clrMapOvr>
    <a:masterClrMapping/>
  </p:clrMapOvr>
  <mc:AlternateContent xmlns:mc="http://schemas.openxmlformats.org/markup-compatibility/2006" xmlns:p14="http://schemas.microsoft.com/office/powerpoint/2010/main">
    <mc:Choice Requires="p14">
      <p:transition spd="slow" p14:dur="2000" advTm="141068"/>
    </mc:Choice>
    <mc:Fallback xmlns="">
      <p:transition spd="slow" advTm="14106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2204864"/>
            <a:ext cx="8229600" cy="4464224"/>
          </a:xfrm>
        </p:spPr>
        <p:txBody>
          <a:bodyPr/>
          <a:lstStyle/>
          <a:p>
            <a:pPr eaLnBrk="1" hangingPunct="1">
              <a:lnSpc>
                <a:spcPct val="80000"/>
              </a:lnSpc>
            </a:pPr>
            <a:r>
              <a:rPr lang="de-DE" sz="2000" b="1" dirty="0"/>
              <a:t>Wertschätzungsbedürfnisse/Statusbedürfnisse</a:t>
            </a:r>
            <a:r>
              <a:rPr lang="de-DE" sz="2000" dirty="0"/>
              <a:t>: </a:t>
            </a:r>
          </a:p>
          <a:p>
            <a:pPr lvl="1" eaLnBrk="1" hangingPunct="1">
              <a:lnSpc>
                <a:spcPct val="80000"/>
              </a:lnSpc>
            </a:pPr>
            <a:r>
              <a:rPr lang="de-DE" sz="1800" dirty="0"/>
              <a:t>Verlangen nach Selbstachtung, Ansehen und Geltung bei anderen Personen/Prestige</a:t>
            </a:r>
          </a:p>
          <a:p>
            <a:pPr lvl="1" eaLnBrk="1" hangingPunct="1">
              <a:lnSpc>
                <a:spcPct val="80000"/>
              </a:lnSpc>
            </a:pPr>
            <a:r>
              <a:rPr lang="de-DE" sz="1800" dirty="0"/>
              <a:t>Betriebswirtschaftliches Mittel: Titel, Orden, Lob, Incentives, ...</a:t>
            </a:r>
            <a:endParaRPr lang="de-DE" sz="1800" b="1" dirty="0"/>
          </a:p>
          <a:p>
            <a:pPr eaLnBrk="1" hangingPunct="1">
              <a:lnSpc>
                <a:spcPct val="80000"/>
              </a:lnSpc>
            </a:pPr>
            <a:r>
              <a:rPr lang="de-DE" sz="2000" b="1" dirty="0"/>
              <a:t>Selbstverwirklichung</a:t>
            </a:r>
            <a:r>
              <a:rPr lang="de-DE" sz="2000" dirty="0"/>
              <a:t>: </a:t>
            </a:r>
          </a:p>
          <a:p>
            <a:pPr lvl="1" eaLnBrk="1" hangingPunct="1">
              <a:lnSpc>
                <a:spcPct val="80000"/>
              </a:lnSpc>
            </a:pPr>
            <a:r>
              <a:rPr lang="de-DE" sz="1800" dirty="0"/>
              <a:t>Gestaltung der eigenen Umwelt, Entwicklung der eigenen Anlagen, Durchsetzung von Vorstellungen</a:t>
            </a:r>
          </a:p>
          <a:p>
            <a:pPr lvl="1" eaLnBrk="1" hangingPunct="1">
              <a:lnSpc>
                <a:spcPct val="80000"/>
              </a:lnSpc>
            </a:pPr>
            <a:r>
              <a:rPr lang="de-DE" sz="1800" dirty="0"/>
              <a:t>Betriebswirtschaftliches Mittel: Entscheidungs- und Gestaltungsfreiheit, Modulorganisation…</a:t>
            </a:r>
          </a:p>
        </p:txBody>
      </p:sp>
      <p:sp>
        <p:nvSpPr>
          <p:cNvPr id="2" name="Foliennummernplatzhalter 1"/>
          <p:cNvSpPr>
            <a:spLocks noGrp="1"/>
          </p:cNvSpPr>
          <p:nvPr>
            <p:ph type="sldNum" sz="quarter" idx="4294967295"/>
          </p:nvPr>
        </p:nvSpPr>
        <p:spPr>
          <a:xfrm>
            <a:off x="6553200" y="6245225"/>
            <a:ext cx="2133600" cy="476250"/>
          </a:xfrm>
          <a:prstGeom prst="rect">
            <a:avLst/>
          </a:prstGeom>
        </p:spPr>
        <p:txBody>
          <a:bodyPr/>
          <a:lstStyle/>
          <a:p>
            <a:pPr>
              <a:defRPr/>
            </a:pPr>
            <a:fld id="{9549A6A6-90B3-4A00-AFB0-B7CA42698122}" type="slidenum">
              <a:rPr lang="de-DE" smtClean="0"/>
              <a:pPr>
                <a:defRPr/>
              </a:pPr>
              <a:t>11</a:t>
            </a:fld>
            <a:endParaRPr lang="de-DE"/>
          </a:p>
        </p:txBody>
      </p:sp>
      <p:sp>
        <p:nvSpPr>
          <p:cNvPr id="3" name="Titel 2"/>
          <p:cNvSpPr>
            <a:spLocks noGrp="1"/>
          </p:cNvSpPr>
          <p:nvPr>
            <p:ph type="title"/>
          </p:nvPr>
        </p:nvSpPr>
        <p:spPr/>
        <p:txBody>
          <a:bodyPr/>
          <a:lstStyle/>
          <a:p>
            <a:r>
              <a:rPr lang="de-DE" dirty="0" err="1"/>
              <a:t>Maslowsche</a:t>
            </a:r>
            <a:r>
              <a:rPr lang="de-DE" dirty="0"/>
              <a:t> Motivationstheorie</a:t>
            </a:r>
          </a:p>
        </p:txBody>
      </p:sp>
    </p:spTree>
    <p:extLst>
      <p:ext uri="{BB962C8B-B14F-4D97-AF65-F5344CB8AC3E}">
        <p14:creationId xmlns:p14="http://schemas.microsoft.com/office/powerpoint/2010/main" val="3504492194"/>
      </p:ext>
    </p:extLst>
  </p:cSld>
  <p:clrMapOvr>
    <a:masterClrMapping/>
  </p:clrMapOvr>
  <mc:AlternateContent xmlns:mc="http://schemas.openxmlformats.org/markup-compatibility/2006" xmlns:p14="http://schemas.microsoft.com/office/powerpoint/2010/main">
    <mc:Choice Requires="p14">
      <p:transition spd="slow" p14:dur="2000" advTm="134806"/>
    </mc:Choice>
    <mc:Fallback xmlns="">
      <p:transition spd="slow" advTm="13480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1701" name="Rectangle 5"/>
          <p:cNvSpPr>
            <a:spLocks noChangeArrowheads="1"/>
          </p:cNvSpPr>
          <p:nvPr/>
        </p:nvSpPr>
        <p:spPr bwMode="auto">
          <a:xfrm>
            <a:off x="0" y="2357438"/>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27652" name="Object 4"/>
          <p:cNvGraphicFramePr>
            <a:graphicFrameLocks noChangeAspect="1"/>
          </p:cNvGraphicFramePr>
          <p:nvPr>
            <p:extLst>
              <p:ext uri="{D42A27DB-BD31-4B8C-83A1-F6EECF244321}">
                <p14:modId xmlns:p14="http://schemas.microsoft.com/office/powerpoint/2010/main" val="1265672375"/>
              </p:ext>
            </p:extLst>
          </p:nvPr>
        </p:nvGraphicFramePr>
        <p:xfrm>
          <a:off x="900113" y="1612900"/>
          <a:ext cx="7740650" cy="5245100"/>
        </p:xfrm>
        <a:graphic>
          <a:graphicData uri="http://schemas.openxmlformats.org/presentationml/2006/ole">
            <mc:AlternateContent xmlns:mc="http://schemas.openxmlformats.org/markup-compatibility/2006">
              <mc:Choice xmlns:v="urn:schemas-microsoft-com:vml" Requires="v">
                <p:oleObj spid="_x0000_s153639" name="Microsoft-Zeichnung" r:id="rId4" imgW="4445000" imgH="3454400" progId="MSDraw">
                  <p:embed/>
                </p:oleObj>
              </mc:Choice>
              <mc:Fallback>
                <p:oleObj name="Microsoft-Zeichnung" r:id="rId4" imgW="4445000" imgH="3454400" progId="MSDraw">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1612900"/>
                        <a:ext cx="7740650" cy="52451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4294967295"/>
          </p:nvPr>
        </p:nvSpPr>
        <p:spPr>
          <a:xfrm>
            <a:off x="6553200" y="6245225"/>
            <a:ext cx="2133600" cy="476250"/>
          </a:xfrm>
          <a:prstGeom prst="rect">
            <a:avLst/>
          </a:prstGeom>
        </p:spPr>
        <p:txBody>
          <a:bodyPr/>
          <a:lstStyle/>
          <a:p>
            <a:pPr>
              <a:defRPr/>
            </a:pPr>
            <a:fld id="{4885C977-FEAF-4326-AB2B-D88477DBB9F6}" type="slidenum">
              <a:rPr lang="de-DE" smtClean="0"/>
              <a:pPr>
                <a:defRPr/>
              </a:pPr>
              <a:t>12</a:t>
            </a:fld>
            <a:endParaRPr lang="de-DE"/>
          </a:p>
        </p:txBody>
      </p:sp>
      <p:sp>
        <p:nvSpPr>
          <p:cNvPr id="3" name="Titel 2"/>
          <p:cNvSpPr>
            <a:spLocks noGrp="1"/>
          </p:cNvSpPr>
          <p:nvPr>
            <p:ph type="title"/>
          </p:nvPr>
        </p:nvSpPr>
        <p:spPr/>
        <p:txBody>
          <a:bodyPr/>
          <a:lstStyle/>
          <a:p>
            <a:r>
              <a:rPr lang="de-DE" dirty="0"/>
              <a:t>Ordnung nach der Dringlichkeit</a:t>
            </a:r>
          </a:p>
        </p:txBody>
      </p:sp>
      <p:sp>
        <p:nvSpPr>
          <p:cNvPr id="5" name="Textfeld 4"/>
          <p:cNvSpPr txBox="1"/>
          <p:nvPr/>
        </p:nvSpPr>
        <p:spPr>
          <a:xfrm>
            <a:off x="2453938" y="5122059"/>
            <a:ext cx="4633000" cy="523220"/>
          </a:xfrm>
          <a:prstGeom prst="rect">
            <a:avLst/>
          </a:prstGeom>
          <a:solidFill>
            <a:srgbClr val="FFFFCC"/>
          </a:solidFill>
        </p:spPr>
        <p:txBody>
          <a:bodyPr wrap="none" rtlCol="0">
            <a:spAutoFit/>
          </a:bodyPr>
          <a:lstStyle/>
          <a:p>
            <a:r>
              <a:rPr lang="de-DE" sz="2800" dirty="0">
                <a:effectLst/>
              </a:rPr>
              <a:t>  </a:t>
            </a:r>
            <a:r>
              <a:rPr lang="de-DE" sz="2800" b="1" dirty="0">
                <a:effectLst/>
                <a:latin typeface="Arial" panose="020B0604020202020204" pitchFamily="34" charset="0"/>
                <a:cs typeface="Arial" panose="020B0604020202020204" pitchFamily="34" charset="0"/>
              </a:rPr>
              <a:t>Sicherheitsbedürfnisse</a:t>
            </a:r>
            <a:r>
              <a:rPr lang="de-DE" sz="2800" b="1" dirty="0">
                <a:effectLst/>
              </a:rPr>
              <a:t> </a:t>
            </a:r>
          </a:p>
        </p:txBody>
      </p:sp>
    </p:spTree>
    <p:extLst>
      <p:ext uri="{BB962C8B-B14F-4D97-AF65-F5344CB8AC3E}">
        <p14:creationId xmlns:p14="http://schemas.microsoft.com/office/powerpoint/2010/main" val="2520915176"/>
      </p:ext>
    </p:extLst>
  </p:cSld>
  <p:clrMapOvr>
    <a:masterClrMapping/>
  </p:clrMapOvr>
  <mc:AlternateContent xmlns:mc="http://schemas.openxmlformats.org/markup-compatibility/2006" xmlns:p14="http://schemas.microsoft.com/office/powerpoint/2010/main">
    <mc:Choice Requires="p14">
      <p:transition spd="slow" p14:dur="2000" advTm="49870"/>
    </mc:Choice>
    <mc:Fallback xmlns="">
      <p:transition spd="slow" advTm="4987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de-DE"/>
              <a:t>Hierarchie der Bedürfnisse</a:t>
            </a:r>
          </a:p>
        </p:txBody>
      </p:sp>
      <p:sp>
        <p:nvSpPr>
          <p:cNvPr id="28675" name="Rectangle 3"/>
          <p:cNvSpPr>
            <a:spLocks noGrp="1" noChangeArrowheads="1"/>
          </p:cNvSpPr>
          <p:nvPr>
            <p:ph idx="1"/>
          </p:nvPr>
        </p:nvSpPr>
        <p:spPr>
          <a:xfrm>
            <a:off x="250825" y="1628775"/>
            <a:ext cx="8229600" cy="2603500"/>
          </a:xfrm>
        </p:spPr>
        <p:txBody>
          <a:bodyPr>
            <a:normAutofit lnSpcReduction="10000"/>
          </a:bodyPr>
          <a:lstStyle/>
          <a:p>
            <a:pPr eaLnBrk="1" hangingPunct="1"/>
            <a:r>
              <a:rPr lang="de-DE" sz="2800" b="1" dirty="0"/>
              <a:t>Prinzipien:</a:t>
            </a:r>
          </a:p>
          <a:p>
            <a:pPr lvl="2" eaLnBrk="1" hangingPunct="1"/>
            <a:r>
              <a:rPr lang="de-DE" sz="2200" b="1" dirty="0"/>
              <a:t>Handlungsanreiz</a:t>
            </a:r>
            <a:r>
              <a:rPr lang="de-DE" sz="2200" dirty="0"/>
              <a:t>: Jedes unbefriedigte Bedürfnis hat Handlungsanreiz, jedes befriedigte Bedürfnis verliert seinen Motivationscharakter (= Defizitprinzip)</a:t>
            </a:r>
            <a:endParaRPr lang="de-DE" sz="2200" b="1" dirty="0"/>
          </a:p>
          <a:p>
            <a:pPr lvl="2" eaLnBrk="1" hangingPunct="1"/>
            <a:r>
              <a:rPr lang="de-DE" sz="2200" b="1" dirty="0"/>
              <a:t>Hierarchie</a:t>
            </a:r>
            <a:r>
              <a:rPr lang="de-DE" sz="2200" dirty="0"/>
              <a:t>: Es wirkt nur das unterste, nicht befriedigende Bedürfnis motivierend </a:t>
            </a:r>
            <a:br>
              <a:rPr lang="de-DE" sz="2200" dirty="0"/>
            </a:br>
            <a:r>
              <a:rPr lang="de-DE" sz="2200" dirty="0"/>
              <a:t>(= Progressionsprinzip)</a:t>
            </a:r>
            <a:endParaRPr lang="de-DE" sz="2200" b="1" dirty="0"/>
          </a:p>
        </p:txBody>
      </p:sp>
      <p:sp>
        <p:nvSpPr>
          <p:cNvPr id="1822725" name="Rectangle 5"/>
          <p:cNvSpPr>
            <a:spLocks noChangeArrowheads="1"/>
          </p:cNvSpPr>
          <p:nvPr/>
        </p:nvSpPr>
        <p:spPr bwMode="auto">
          <a:xfrm>
            <a:off x="0" y="2619375"/>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28677" name="Object 4"/>
          <p:cNvGraphicFramePr>
            <a:graphicFrameLocks noChangeAspect="1"/>
          </p:cNvGraphicFramePr>
          <p:nvPr>
            <p:extLst>
              <p:ext uri="{D42A27DB-BD31-4B8C-83A1-F6EECF244321}">
                <p14:modId xmlns:p14="http://schemas.microsoft.com/office/powerpoint/2010/main" val="2527260865"/>
              </p:ext>
            </p:extLst>
          </p:nvPr>
        </p:nvGraphicFramePr>
        <p:xfrm>
          <a:off x="1763713" y="4005064"/>
          <a:ext cx="5256212" cy="2441575"/>
        </p:xfrm>
        <a:graphic>
          <a:graphicData uri="http://schemas.openxmlformats.org/presentationml/2006/ole">
            <mc:AlternateContent xmlns:mc="http://schemas.openxmlformats.org/markup-compatibility/2006">
              <mc:Choice xmlns:v="urn:schemas-microsoft-com:vml" Requires="v">
                <p:oleObj spid="_x0000_s154663" r:id="rId4" imgW="4978440" imgH="2311560" progId="MSDraw">
                  <p:embed/>
                </p:oleObj>
              </mc:Choice>
              <mc:Fallback>
                <p:oleObj r:id="rId4" imgW="4978440" imgH="2311560" progId="MSDraw">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713" y="4005064"/>
                        <a:ext cx="5256212" cy="2441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4294967295"/>
          </p:nvPr>
        </p:nvSpPr>
        <p:spPr>
          <a:xfrm>
            <a:off x="6553200" y="6245225"/>
            <a:ext cx="2133600" cy="476250"/>
          </a:xfrm>
          <a:prstGeom prst="rect">
            <a:avLst/>
          </a:prstGeom>
        </p:spPr>
        <p:txBody>
          <a:bodyPr/>
          <a:lstStyle/>
          <a:p>
            <a:pPr>
              <a:defRPr/>
            </a:pPr>
            <a:fld id="{B0CC4ED6-C8C8-46F4-A758-0DE170C3E74B}" type="slidenum">
              <a:rPr lang="de-DE" smtClean="0"/>
              <a:pPr>
                <a:defRPr/>
              </a:pPr>
              <a:t>13</a:t>
            </a:fld>
            <a:endParaRPr lang="de-DE"/>
          </a:p>
        </p:txBody>
      </p:sp>
    </p:spTree>
    <p:extLst>
      <p:ext uri="{BB962C8B-B14F-4D97-AF65-F5344CB8AC3E}">
        <p14:creationId xmlns:p14="http://schemas.microsoft.com/office/powerpoint/2010/main" val="3204434857"/>
      </p:ext>
    </p:extLst>
  </p:cSld>
  <p:clrMapOvr>
    <a:masterClrMapping/>
  </p:clrMapOvr>
  <mc:AlternateContent xmlns:mc="http://schemas.openxmlformats.org/markup-compatibility/2006" xmlns:p14="http://schemas.microsoft.com/office/powerpoint/2010/main">
    <mc:Choice Requires="p14">
      <p:transition spd="slow" p14:dur="2000" advTm="61884"/>
    </mc:Choice>
    <mc:Fallback xmlns="">
      <p:transition spd="slow" advTm="6188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de-DE"/>
              <a:t>Bewertung</a:t>
            </a:r>
          </a:p>
        </p:txBody>
      </p:sp>
      <p:sp>
        <p:nvSpPr>
          <p:cNvPr id="30723" name="Rectangle 3"/>
          <p:cNvSpPr>
            <a:spLocks noGrp="1" noChangeArrowheads="1"/>
          </p:cNvSpPr>
          <p:nvPr>
            <p:ph idx="1"/>
          </p:nvPr>
        </p:nvSpPr>
        <p:spPr/>
        <p:txBody>
          <a:bodyPr>
            <a:normAutofit lnSpcReduction="10000"/>
          </a:bodyPr>
          <a:lstStyle/>
          <a:p>
            <a:pPr eaLnBrk="1" hangingPunct="1">
              <a:lnSpc>
                <a:spcPct val="80000"/>
              </a:lnSpc>
              <a:defRPr/>
            </a:pPr>
            <a:r>
              <a:rPr lang="de-DE" sz="2800" dirty="0"/>
              <a:t>Motivation ist hochgradig individuell</a:t>
            </a:r>
          </a:p>
          <a:p>
            <a:pPr lvl="1" eaLnBrk="1" hangingPunct="1">
              <a:lnSpc>
                <a:spcPct val="80000"/>
              </a:lnSpc>
              <a:defRPr/>
            </a:pPr>
            <a:r>
              <a:rPr lang="de-DE" sz="2200" dirty="0"/>
              <a:t>Betriebliche Motivation muss ein breites Spektrum an Mitteln haben</a:t>
            </a:r>
          </a:p>
          <a:p>
            <a:pPr lvl="1" eaLnBrk="1" hangingPunct="1">
              <a:lnSpc>
                <a:spcPct val="80000"/>
              </a:lnSpc>
              <a:defRPr/>
            </a:pPr>
            <a:r>
              <a:rPr lang="de-DE" sz="2200" dirty="0"/>
              <a:t>Unterschiedliche Lebenssituationen eines Menschen verlangen unterschiedliche Antworten</a:t>
            </a:r>
          </a:p>
          <a:p>
            <a:pPr lvl="1" eaLnBrk="1" hangingPunct="1">
              <a:lnSpc>
                <a:spcPct val="80000"/>
              </a:lnSpc>
              <a:buFont typeface="Wingdings" pitchFamily="2" charset="2"/>
              <a:buChar char="à"/>
              <a:defRPr/>
            </a:pPr>
            <a:r>
              <a:rPr lang="de-DE" sz="2200" dirty="0">
                <a:sym typeface="Wingdings" pitchFamily="2" charset="2"/>
              </a:rPr>
              <a:t>keine allumfassende Motivationsstrategie möglich, sondern zugewandter, persönlicher Führungsstil mit intensiven persönlichen Kontakten („Management </a:t>
            </a:r>
            <a:r>
              <a:rPr lang="de-DE" sz="2200" dirty="0" err="1">
                <a:sym typeface="Wingdings" pitchFamily="2" charset="2"/>
              </a:rPr>
              <a:t>by</a:t>
            </a:r>
            <a:r>
              <a:rPr lang="de-DE" sz="2200" dirty="0">
                <a:sym typeface="Wingdings" pitchFamily="2" charset="2"/>
              </a:rPr>
              <a:t> Walk-</a:t>
            </a:r>
            <a:r>
              <a:rPr lang="de-DE" sz="2200" dirty="0" err="1">
                <a:sym typeface="Wingdings" pitchFamily="2" charset="2"/>
              </a:rPr>
              <a:t>Around</a:t>
            </a:r>
            <a:r>
              <a:rPr lang="de-DE" sz="2200" dirty="0">
                <a:sym typeface="Wingdings" pitchFamily="2" charset="2"/>
              </a:rPr>
              <a:t>“)</a:t>
            </a:r>
          </a:p>
          <a:p>
            <a:pPr marL="457200" lvl="1" indent="0" eaLnBrk="1" hangingPunct="1">
              <a:lnSpc>
                <a:spcPct val="80000"/>
              </a:lnSpc>
              <a:buFont typeface="Arial" charset="0"/>
              <a:buNone/>
              <a:defRPr/>
            </a:pPr>
            <a:endParaRPr lang="de-DE" sz="1000" b="1" dirty="0"/>
          </a:p>
          <a:p>
            <a:pPr eaLnBrk="1" hangingPunct="1">
              <a:lnSpc>
                <a:spcPct val="80000"/>
              </a:lnSpc>
              <a:defRPr/>
            </a:pPr>
            <a:r>
              <a:rPr lang="de-DE" sz="2800" b="1" dirty="0"/>
              <a:t>Kritik</a:t>
            </a:r>
            <a:endParaRPr lang="de-DE" sz="2800" dirty="0"/>
          </a:p>
          <a:p>
            <a:pPr lvl="1" eaLnBrk="1" hangingPunct="1">
              <a:lnSpc>
                <a:spcPct val="80000"/>
              </a:lnSpc>
              <a:defRPr/>
            </a:pPr>
            <a:r>
              <a:rPr lang="de-DE" sz="2200" dirty="0"/>
              <a:t>Hierarchisches Prinzip: umstritten</a:t>
            </a:r>
          </a:p>
          <a:p>
            <a:pPr lvl="1" eaLnBrk="1" hangingPunct="1">
              <a:lnSpc>
                <a:spcPct val="80000"/>
              </a:lnSpc>
              <a:defRPr/>
            </a:pPr>
            <a:r>
              <a:rPr lang="de-DE" sz="2200" dirty="0"/>
              <a:t>Selbstverwirklichung als Ziel?</a:t>
            </a:r>
          </a:p>
          <a:p>
            <a:pPr lvl="2" eaLnBrk="1" hangingPunct="1">
              <a:lnSpc>
                <a:spcPct val="80000"/>
              </a:lnSpc>
              <a:defRPr/>
            </a:pPr>
            <a:r>
              <a:rPr lang="de-DE" sz="2000" dirty="0"/>
              <a:t>„Peak-Erlebnis“: Transzendentes Erleben nach Maslow als höchste Form der Motivation</a:t>
            </a:r>
          </a:p>
          <a:p>
            <a:pPr lvl="3" eaLnBrk="1" hangingPunct="1">
              <a:lnSpc>
                <a:spcPct val="80000"/>
              </a:lnSpc>
              <a:defRPr/>
            </a:pPr>
            <a:r>
              <a:rPr lang="de-DE" sz="1800" dirty="0"/>
              <a:t>wirklich von Erfüllung der vorausgehenden Bedürfnisse abhängig?</a:t>
            </a:r>
          </a:p>
        </p:txBody>
      </p:sp>
      <p:sp>
        <p:nvSpPr>
          <p:cNvPr id="2" name="Foliennummernplatzhalter 1"/>
          <p:cNvSpPr>
            <a:spLocks noGrp="1"/>
          </p:cNvSpPr>
          <p:nvPr>
            <p:ph type="sldNum" sz="quarter" idx="12"/>
          </p:nvPr>
        </p:nvSpPr>
        <p:spPr/>
        <p:txBody>
          <a:bodyPr/>
          <a:lstStyle/>
          <a:p>
            <a:pPr>
              <a:defRPr/>
            </a:pPr>
            <a:fld id="{A7057B61-CA0B-4C56-A6B0-9107F1F68122}" type="slidenum">
              <a:rPr lang="de-DE" smtClean="0"/>
              <a:pPr>
                <a:defRPr/>
              </a:pPr>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19433"/>
    </mc:Choice>
    <mc:Fallback xmlns="">
      <p:transition spd="slow" advTm="31943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r>
              <a:rPr lang="de-DE"/>
              <a:t>Richards &amp; Greenlaw</a:t>
            </a:r>
          </a:p>
        </p:txBody>
      </p:sp>
      <p:sp>
        <p:nvSpPr>
          <p:cNvPr id="30723" name="Inhaltsplatzhalter 2"/>
          <p:cNvSpPr>
            <a:spLocks noGrp="1"/>
          </p:cNvSpPr>
          <p:nvPr>
            <p:ph idx="1"/>
          </p:nvPr>
        </p:nvSpPr>
        <p:spPr/>
        <p:txBody>
          <a:bodyPr/>
          <a:lstStyle/>
          <a:p>
            <a:r>
              <a:rPr lang="de-DE" sz="2400" dirty="0"/>
              <a:t>Erweiterung des Modells von Maslow</a:t>
            </a:r>
          </a:p>
          <a:p>
            <a:r>
              <a:rPr lang="de-DE" sz="2400" dirty="0"/>
              <a:t>Persönlichkeitsstruktur des Menschen stärker im Mittelpunkt</a:t>
            </a:r>
          </a:p>
          <a:p>
            <a:pPr lvl="1"/>
            <a:r>
              <a:rPr lang="de-DE" sz="2000" dirty="0"/>
              <a:t>Relative Stärke der Bedürfnisse</a:t>
            </a:r>
          </a:p>
          <a:p>
            <a:pPr lvl="1"/>
            <a:r>
              <a:rPr lang="de-DE" sz="2000" dirty="0"/>
              <a:t>Anspruchsniveau</a:t>
            </a:r>
          </a:p>
          <a:p>
            <a:pPr lvl="1"/>
            <a:r>
              <a:rPr lang="de-DE" sz="2000" dirty="0"/>
              <a:t>Intensität der Frustration</a:t>
            </a:r>
          </a:p>
          <a:p>
            <a:pPr lvl="1"/>
            <a:r>
              <a:rPr lang="de-DE" sz="2000" dirty="0"/>
              <a:t>Gewählte Bedürfnisstrategien</a:t>
            </a:r>
          </a:p>
          <a:p>
            <a:r>
              <a:rPr lang="de-DE" sz="2400" dirty="0"/>
              <a:t>Bedürfnisse nicht angeboren sondern Ergebnis eines Sozialisationsprozesses (beeinflusst durch Kultur und konstitutionelle Determinanten, z.B. Marktordnung)</a:t>
            </a:r>
          </a:p>
        </p:txBody>
      </p:sp>
      <p:sp>
        <p:nvSpPr>
          <p:cNvPr id="2" name="Foliennummernplatzhalter 1"/>
          <p:cNvSpPr>
            <a:spLocks noGrp="1"/>
          </p:cNvSpPr>
          <p:nvPr>
            <p:ph type="sldNum" sz="quarter" idx="12"/>
          </p:nvPr>
        </p:nvSpPr>
        <p:spPr/>
        <p:txBody>
          <a:bodyPr/>
          <a:lstStyle/>
          <a:p>
            <a:pPr>
              <a:defRPr/>
            </a:pPr>
            <a:fld id="{22E10D80-DBEE-4516-8AF6-5525065DC3B4}" type="slidenum">
              <a:rPr lang="de-DE" smtClean="0"/>
              <a:pPr>
                <a:defRPr/>
              </a:pPr>
              <a:t>15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4431"/>
    </mc:Choice>
    <mc:Fallback xmlns="">
      <p:transition spd="slow" advTm="8443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4770" name="Rectangle 2"/>
          <p:cNvSpPr>
            <a:spLocks noGrp="1" noChangeArrowheads="1"/>
          </p:cNvSpPr>
          <p:nvPr>
            <p:ph type="title"/>
          </p:nvPr>
        </p:nvSpPr>
        <p:spPr>
          <a:xfrm rot="16200000">
            <a:off x="-2835275" y="2835275"/>
            <a:ext cx="6858000" cy="1187450"/>
          </a:xfrm>
        </p:spPr>
        <p:txBody>
          <a:bodyPr rtlCol="0">
            <a:normAutofit fontScale="90000"/>
          </a:bodyPr>
          <a:lstStyle/>
          <a:p>
            <a:pPr eaLnBrk="1" fontAlgn="auto" hangingPunct="1">
              <a:spcAft>
                <a:spcPts val="0"/>
              </a:spcAft>
              <a:defRPr/>
            </a:pPr>
            <a:r>
              <a:rPr lang="de-DE" sz="3200"/>
              <a:t>Erweiterung: </a:t>
            </a:r>
            <a:br>
              <a:rPr lang="de-DE" sz="3200"/>
            </a:br>
            <a:r>
              <a:rPr lang="de-DE" sz="3200"/>
              <a:t>Richards &amp; Greenlaw</a:t>
            </a:r>
            <a:r>
              <a:rPr lang="de-DE" sz="4000"/>
              <a:t> </a:t>
            </a:r>
          </a:p>
        </p:txBody>
      </p:sp>
      <p:sp>
        <p:nvSpPr>
          <p:cNvPr id="1824773" name="Rectangle 5"/>
          <p:cNvSpPr>
            <a:spLocks noChangeArrowheads="1"/>
          </p:cNvSpPr>
          <p:nvPr/>
        </p:nvSpPr>
        <p:spPr bwMode="auto">
          <a:xfrm>
            <a:off x="0" y="623888"/>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31748" name="Object 4"/>
          <p:cNvGraphicFramePr>
            <a:graphicFrameLocks noChangeAspect="1"/>
          </p:cNvGraphicFramePr>
          <p:nvPr/>
        </p:nvGraphicFramePr>
        <p:xfrm>
          <a:off x="2124075" y="0"/>
          <a:ext cx="6321425" cy="6856413"/>
        </p:xfrm>
        <a:graphic>
          <a:graphicData uri="http://schemas.openxmlformats.org/presentationml/2006/ole">
            <mc:AlternateContent xmlns:mc="http://schemas.openxmlformats.org/markup-compatibility/2006">
              <mc:Choice xmlns:v="urn:schemas-microsoft-com:vml" Requires="v">
                <p:oleObj spid="_x0000_s31793" name="Bild" r:id="rId4" imgW="7388230" imgH="8030288" progId="Word.Picture.8">
                  <p:embed/>
                </p:oleObj>
              </mc:Choice>
              <mc:Fallback>
                <p:oleObj name="Bild" r:id="rId4" imgW="7388230" imgH="8030288"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075" y="0"/>
                        <a:ext cx="6321425" cy="68564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4E690BB7-F6F7-4EC5-B119-C3A218616CB1}" type="slidenum">
              <a:rPr lang="de-DE" smtClean="0"/>
              <a:pPr>
                <a:defRPr/>
              </a:pPr>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6734"/>
    </mc:Choice>
    <mc:Fallback xmlns="">
      <p:transition spd="slow" advTm="2673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6818" name="Rectangle 2"/>
          <p:cNvSpPr>
            <a:spLocks noGrp="1" noChangeArrowheads="1"/>
          </p:cNvSpPr>
          <p:nvPr>
            <p:ph type="title"/>
          </p:nvPr>
        </p:nvSpPr>
        <p:spPr>
          <a:xfrm rot="16200000">
            <a:off x="-2835275" y="2835275"/>
            <a:ext cx="6858000" cy="1187450"/>
          </a:xfrm>
        </p:spPr>
        <p:txBody>
          <a:bodyPr rtlCol="0">
            <a:normAutofit fontScale="90000"/>
          </a:bodyPr>
          <a:lstStyle/>
          <a:p>
            <a:pPr eaLnBrk="1" fontAlgn="auto" hangingPunct="1">
              <a:spcAft>
                <a:spcPts val="0"/>
              </a:spcAft>
              <a:defRPr/>
            </a:pPr>
            <a:r>
              <a:rPr lang="de-DE" sz="3200"/>
              <a:t>Erweiterung: </a:t>
            </a:r>
            <a:br>
              <a:rPr lang="de-DE" sz="3200"/>
            </a:br>
            <a:r>
              <a:rPr lang="de-DE" sz="3200"/>
              <a:t>Richards &amp; Greenlaw</a:t>
            </a:r>
            <a:r>
              <a:rPr lang="de-DE" sz="4000"/>
              <a:t> </a:t>
            </a:r>
          </a:p>
        </p:txBody>
      </p:sp>
      <p:sp>
        <p:nvSpPr>
          <p:cNvPr id="1826819" name="Rectangle 3"/>
          <p:cNvSpPr>
            <a:spLocks noChangeArrowheads="1"/>
          </p:cNvSpPr>
          <p:nvPr/>
        </p:nvSpPr>
        <p:spPr bwMode="auto">
          <a:xfrm>
            <a:off x="0" y="623888"/>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32772" name="Object 4"/>
          <p:cNvGraphicFramePr>
            <a:graphicFrameLocks noChangeAspect="1"/>
          </p:cNvGraphicFramePr>
          <p:nvPr/>
        </p:nvGraphicFramePr>
        <p:xfrm>
          <a:off x="2124075" y="0"/>
          <a:ext cx="6321425" cy="6856413"/>
        </p:xfrm>
        <a:graphic>
          <a:graphicData uri="http://schemas.openxmlformats.org/presentationml/2006/ole">
            <mc:AlternateContent xmlns:mc="http://schemas.openxmlformats.org/markup-compatibility/2006">
              <mc:Choice xmlns:v="urn:schemas-microsoft-com:vml" Requires="v">
                <p:oleObj spid="_x0000_s32818" name="Bild" r:id="rId4" imgW="7388230" imgH="8030288" progId="Word.Picture.8">
                  <p:embed/>
                </p:oleObj>
              </mc:Choice>
              <mc:Fallback>
                <p:oleObj name="Bild" r:id="rId4" imgW="7388230" imgH="8030288"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075" y="0"/>
                        <a:ext cx="6321425" cy="68564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26821" name="Rectangle 5"/>
          <p:cNvSpPr>
            <a:spLocks noChangeArrowheads="1"/>
          </p:cNvSpPr>
          <p:nvPr/>
        </p:nvSpPr>
        <p:spPr bwMode="auto">
          <a:xfrm>
            <a:off x="2195513" y="2492375"/>
            <a:ext cx="6048375" cy="2520950"/>
          </a:xfrm>
          <a:prstGeom prst="rect">
            <a:avLst/>
          </a:prstGeom>
          <a:solidFill>
            <a:srgbClr val="FFFFCC"/>
          </a:solidFill>
          <a:ln w="9525">
            <a:solidFill>
              <a:schemeClr val="tx1"/>
            </a:solidFill>
            <a:miter lim="800000"/>
            <a:headEnd/>
            <a:tailEnd/>
          </a:ln>
          <a:effectLst/>
        </p:spPr>
        <p:txBody>
          <a:bodyPr wrap="none" anchor="ctr"/>
          <a:lstStyle/>
          <a:p>
            <a:pPr>
              <a:defRPr/>
            </a:pPr>
            <a:endParaRPr lang="de-DE"/>
          </a:p>
        </p:txBody>
      </p:sp>
      <p:sp>
        <p:nvSpPr>
          <p:cNvPr id="2" name="Foliennummernplatzhalter 1"/>
          <p:cNvSpPr>
            <a:spLocks noGrp="1"/>
          </p:cNvSpPr>
          <p:nvPr>
            <p:ph type="sldNum" sz="quarter" idx="12"/>
          </p:nvPr>
        </p:nvSpPr>
        <p:spPr/>
        <p:txBody>
          <a:bodyPr/>
          <a:lstStyle/>
          <a:p>
            <a:pPr>
              <a:defRPr/>
            </a:pPr>
            <a:fld id="{454B884E-4E43-4203-85F4-FC2A49F661FE}" type="slidenum">
              <a:rPr lang="de-DE" smtClean="0"/>
              <a:pPr>
                <a:defRPr/>
              </a:pPr>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4567"/>
    </mc:Choice>
    <mc:Fallback xmlns="">
      <p:transition spd="slow" advTm="14456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5234" name="Rectangle 2"/>
          <p:cNvSpPr>
            <a:spLocks noGrp="1" noChangeArrowheads="1"/>
          </p:cNvSpPr>
          <p:nvPr>
            <p:ph type="title"/>
          </p:nvPr>
        </p:nvSpPr>
        <p:spPr>
          <a:xfrm rot="16200000">
            <a:off x="-2835275" y="2835275"/>
            <a:ext cx="6858000" cy="1187450"/>
          </a:xfrm>
        </p:spPr>
        <p:txBody>
          <a:bodyPr rtlCol="0">
            <a:normAutofit fontScale="90000"/>
          </a:bodyPr>
          <a:lstStyle/>
          <a:p>
            <a:pPr eaLnBrk="1" fontAlgn="auto" hangingPunct="1">
              <a:spcAft>
                <a:spcPts val="0"/>
              </a:spcAft>
              <a:defRPr/>
            </a:pPr>
            <a:r>
              <a:rPr lang="de-DE" sz="3200"/>
              <a:t>Erweiterung: </a:t>
            </a:r>
            <a:br>
              <a:rPr lang="de-DE" sz="3200"/>
            </a:br>
            <a:r>
              <a:rPr lang="de-DE" sz="3200"/>
              <a:t>Richards &amp; Greenlaw</a:t>
            </a:r>
            <a:r>
              <a:rPr lang="de-DE" sz="4000"/>
              <a:t> </a:t>
            </a:r>
          </a:p>
        </p:txBody>
      </p:sp>
      <p:sp>
        <p:nvSpPr>
          <p:cNvPr id="2015235" name="Rectangle 3"/>
          <p:cNvSpPr>
            <a:spLocks noChangeArrowheads="1"/>
          </p:cNvSpPr>
          <p:nvPr/>
        </p:nvSpPr>
        <p:spPr bwMode="auto">
          <a:xfrm>
            <a:off x="0" y="623888"/>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33796" name="Object 4"/>
          <p:cNvGraphicFramePr>
            <a:graphicFrameLocks noChangeAspect="1"/>
          </p:cNvGraphicFramePr>
          <p:nvPr/>
        </p:nvGraphicFramePr>
        <p:xfrm>
          <a:off x="2124075" y="0"/>
          <a:ext cx="6321425" cy="6856413"/>
        </p:xfrm>
        <a:graphic>
          <a:graphicData uri="http://schemas.openxmlformats.org/presentationml/2006/ole">
            <mc:AlternateContent xmlns:mc="http://schemas.openxmlformats.org/markup-compatibility/2006">
              <mc:Choice xmlns:v="urn:schemas-microsoft-com:vml" Requires="v">
                <p:oleObj spid="_x0000_s33841" name="Bild" r:id="rId4" imgW="7388230" imgH="8030288" progId="Word.Picture.8">
                  <p:embed/>
                </p:oleObj>
              </mc:Choice>
              <mc:Fallback>
                <p:oleObj name="Bild" r:id="rId4" imgW="7388230" imgH="8030288"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075" y="0"/>
                        <a:ext cx="6321425" cy="68564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DA8636E8-B92A-4566-BE8E-CD136BD15F1A}" type="slidenum">
              <a:rPr lang="de-DE" smtClean="0"/>
              <a:pPr>
                <a:defRPr/>
              </a:pPr>
              <a:t>18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1447"/>
    </mc:Choice>
    <mc:Fallback xmlns="">
      <p:transition spd="slow" advTm="3144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7842" name="Rectangle 2"/>
          <p:cNvSpPr>
            <a:spLocks noGrp="1" noChangeArrowheads="1"/>
          </p:cNvSpPr>
          <p:nvPr>
            <p:ph type="title"/>
          </p:nvPr>
        </p:nvSpPr>
        <p:spPr>
          <a:xfrm rot="16200000">
            <a:off x="-2835275" y="2835275"/>
            <a:ext cx="6858000" cy="1187450"/>
          </a:xfrm>
        </p:spPr>
        <p:txBody>
          <a:bodyPr rtlCol="0">
            <a:normAutofit fontScale="90000"/>
          </a:bodyPr>
          <a:lstStyle/>
          <a:p>
            <a:pPr eaLnBrk="1" fontAlgn="auto" hangingPunct="1">
              <a:spcAft>
                <a:spcPts val="0"/>
              </a:spcAft>
              <a:defRPr/>
            </a:pPr>
            <a:r>
              <a:rPr lang="de-DE" sz="3200"/>
              <a:t>Erweiterung: </a:t>
            </a:r>
            <a:br>
              <a:rPr lang="de-DE" sz="3200"/>
            </a:br>
            <a:r>
              <a:rPr lang="de-DE" sz="3200"/>
              <a:t>Richards &amp; Greenlaw</a:t>
            </a:r>
            <a:r>
              <a:rPr lang="de-DE" sz="4000"/>
              <a:t> </a:t>
            </a:r>
          </a:p>
        </p:txBody>
      </p:sp>
      <p:sp>
        <p:nvSpPr>
          <p:cNvPr id="1827843" name="Rectangle 3"/>
          <p:cNvSpPr>
            <a:spLocks noChangeArrowheads="1"/>
          </p:cNvSpPr>
          <p:nvPr/>
        </p:nvSpPr>
        <p:spPr bwMode="auto">
          <a:xfrm>
            <a:off x="0" y="623888"/>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34820" name="Object 4"/>
          <p:cNvGraphicFramePr>
            <a:graphicFrameLocks noChangeAspect="1"/>
          </p:cNvGraphicFramePr>
          <p:nvPr/>
        </p:nvGraphicFramePr>
        <p:xfrm>
          <a:off x="2127250" y="0"/>
          <a:ext cx="6313488" cy="6856413"/>
        </p:xfrm>
        <a:graphic>
          <a:graphicData uri="http://schemas.openxmlformats.org/presentationml/2006/ole">
            <mc:AlternateContent xmlns:mc="http://schemas.openxmlformats.org/markup-compatibility/2006">
              <mc:Choice xmlns:v="urn:schemas-microsoft-com:vml" Requires="v">
                <p:oleObj spid="_x0000_s34865" name="Picture" r:id="rId4" imgW="7377580" imgH="8025724" progId="Word.Picture.8">
                  <p:embed/>
                </p:oleObj>
              </mc:Choice>
              <mc:Fallback>
                <p:oleObj name="Picture" r:id="rId4" imgW="7377580" imgH="8025724"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7250" y="0"/>
                        <a:ext cx="6313488" cy="68564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75F9F5B5-F34D-4059-964B-4CFE6F242266}" type="slidenum">
              <a:rPr lang="de-DE" smtClean="0"/>
              <a:pPr>
                <a:defRPr/>
              </a:pPr>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6356"/>
    </mc:Choice>
    <mc:Fallback xmlns="">
      <p:transition spd="slow" advTm="12635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t>Gliederung</a:t>
            </a:r>
          </a:p>
        </p:txBody>
      </p:sp>
      <p:sp>
        <p:nvSpPr>
          <p:cNvPr id="6147" name="Rectangle 3"/>
          <p:cNvSpPr>
            <a:spLocks noGrp="1" noChangeArrowheads="1"/>
          </p:cNvSpPr>
          <p:nvPr>
            <p:ph idx="1"/>
          </p:nvPr>
        </p:nvSpPr>
        <p:spPr>
          <a:xfrm>
            <a:off x="457200" y="1905000"/>
            <a:ext cx="8229600" cy="4764088"/>
          </a:xfrm>
        </p:spPr>
        <p:txBody>
          <a:bodyPr/>
          <a:lstStyle/>
          <a:p>
            <a:pPr eaLnBrk="1" hangingPunct="1">
              <a:lnSpc>
                <a:spcPct val="80000"/>
              </a:lnSpc>
              <a:buFontTx/>
              <a:buNone/>
            </a:pPr>
            <a:r>
              <a:rPr lang="de-DE" sz="2800" dirty="0">
                <a:solidFill>
                  <a:srgbClr val="FF0000"/>
                </a:solidFill>
              </a:rPr>
              <a:t>2.3 Führung</a:t>
            </a:r>
          </a:p>
          <a:p>
            <a:pPr lvl="1" eaLnBrk="1" hangingPunct="1">
              <a:lnSpc>
                <a:spcPct val="80000"/>
              </a:lnSpc>
              <a:buFont typeface="Tahoma" pitchFamily="34" charset="0"/>
              <a:buNone/>
            </a:pPr>
            <a:r>
              <a:rPr lang="de-DE" sz="2400" dirty="0"/>
              <a:t>2.3.1 Persönlichkeit und Führung</a:t>
            </a:r>
          </a:p>
          <a:p>
            <a:pPr lvl="1" eaLnBrk="1" hangingPunct="1">
              <a:lnSpc>
                <a:spcPct val="80000"/>
              </a:lnSpc>
              <a:buFont typeface="Tahoma" pitchFamily="34" charset="0"/>
              <a:buNone/>
            </a:pPr>
            <a:r>
              <a:rPr lang="de-DE" sz="2400" dirty="0"/>
              <a:t>	2.3.1.1  Kompetenzmodelle</a:t>
            </a:r>
          </a:p>
          <a:p>
            <a:pPr lvl="1" eaLnBrk="1" hangingPunct="1">
              <a:lnSpc>
                <a:spcPct val="80000"/>
              </a:lnSpc>
              <a:buFont typeface="Tahoma" pitchFamily="34" charset="0"/>
              <a:buNone/>
            </a:pPr>
            <a:r>
              <a:rPr lang="de-DE" sz="2400" dirty="0"/>
              <a:t>	</a:t>
            </a:r>
            <a:r>
              <a:rPr lang="de-DE" sz="2400" dirty="0">
                <a:solidFill>
                  <a:srgbClr val="FF0000"/>
                </a:solidFill>
              </a:rPr>
              <a:t>2.3.1.2 Motivationstheorien</a:t>
            </a:r>
          </a:p>
          <a:p>
            <a:pPr lvl="1" eaLnBrk="1" hangingPunct="1">
              <a:lnSpc>
                <a:spcPct val="80000"/>
              </a:lnSpc>
              <a:buFont typeface="Tahoma" pitchFamily="34" charset="0"/>
              <a:buNone/>
            </a:pPr>
            <a:r>
              <a:rPr lang="de-DE" sz="2400" dirty="0"/>
              <a:t>	2.3.1.3 Persönlichkeitsmodelle</a:t>
            </a:r>
          </a:p>
          <a:p>
            <a:pPr lvl="1" eaLnBrk="1" hangingPunct="1">
              <a:lnSpc>
                <a:spcPct val="80000"/>
              </a:lnSpc>
              <a:buFont typeface="Tahoma" pitchFamily="34" charset="0"/>
              <a:buNone/>
            </a:pPr>
            <a:r>
              <a:rPr lang="de-DE" sz="2400" dirty="0"/>
              <a:t>		2.3.1.3.1 Bedeutung</a:t>
            </a:r>
          </a:p>
          <a:p>
            <a:pPr lvl="1" eaLnBrk="1" hangingPunct="1">
              <a:lnSpc>
                <a:spcPct val="80000"/>
              </a:lnSpc>
              <a:buFont typeface="Tahoma" pitchFamily="34" charset="0"/>
              <a:buNone/>
            </a:pPr>
            <a:r>
              <a:rPr lang="de-DE" sz="2400" dirty="0"/>
              <a:t>		2.3.1.3.2 Modelle</a:t>
            </a:r>
          </a:p>
          <a:p>
            <a:pPr lvl="1" eaLnBrk="1" hangingPunct="1">
              <a:lnSpc>
                <a:spcPct val="80000"/>
              </a:lnSpc>
              <a:buFont typeface="Tahoma" pitchFamily="34" charset="0"/>
              <a:buNone/>
            </a:pPr>
            <a:r>
              <a:rPr lang="de-DE" sz="2400" dirty="0"/>
              <a:t>	2.3.1.4 Rollenmodelle</a:t>
            </a:r>
          </a:p>
          <a:p>
            <a:pPr lvl="1" eaLnBrk="1" hangingPunct="1">
              <a:lnSpc>
                <a:spcPct val="80000"/>
              </a:lnSpc>
              <a:buFont typeface="Tahoma" pitchFamily="34" charset="0"/>
              <a:buNone/>
            </a:pPr>
            <a:r>
              <a:rPr lang="de-DE" sz="2400" dirty="0"/>
              <a:t>	2.3.1.5 Liebe und Führung</a:t>
            </a:r>
          </a:p>
          <a:p>
            <a:pPr lvl="1" eaLnBrk="1" hangingPunct="1">
              <a:lnSpc>
                <a:spcPct val="80000"/>
              </a:lnSpc>
              <a:buFont typeface="Tahoma" pitchFamily="34" charset="0"/>
              <a:buNone/>
            </a:pPr>
            <a:r>
              <a:rPr lang="de-DE" sz="2400" dirty="0"/>
              <a:t>	2.3.1.6 Äußere Erscheinung der Führungskraft</a:t>
            </a:r>
          </a:p>
          <a:p>
            <a:pPr lvl="1" eaLnBrk="1" hangingPunct="1">
              <a:lnSpc>
                <a:spcPct val="80000"/>
              </a:lnSpc>
              <a:buFont typeface="Tahoma" pitchFamily="34" charset="0"/>
              <a:buNone/>
            </a:pPr>
            <a:r>
              <a:rPr lang="de-DE" sz="2400" dirty="0"/>
              <a:t>2.3.2 Führungsethik</a:t>
            </a:r>
          </a:p>
        </p:txBody>
      </p:sp>
      <p:sp>
        <p:nvSpPr>
          <p:cNvPr id="2" name="Foliennummernplatzhalter 1"/>
          <p:cNvSpPr>
            <a:spLocks noGrp="1"/>
          </p:cNvSpPr>
          <p:nvPr>
            <p:ph type="sldNum" sz="quarter" idx="12"/>
          </p:nvPr>
        </p:nvSpPr>
        <p:spPr/>
        <p:txBody>
          <a:bodyPr/>
          <a:lstStyle/>
          <a:p>
            <a:pPr>
              <a:defRPr/>
            </a:pPr>
            <a:fld id="{73D3318D-EAC6-481D-B093-F3807D282B3D}" type="slidenum">
              <a:rPr lang="de-DE" smtClean="0"/>
              <a:pPr>
                <a:defRPr/>
              </a:pPr>
              <a:t>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5301"/>
    </mc:Choice>
    <mc:Fallback xmlns="">
      <p:transition spd="slow" advTm="3530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0"/>
            <a:ext cx="8229600" cy="1384300"/>
          </a:xfrm>
        </p:spPr>
        <p:txBody>
          <a:bodyPr/>
          <a:lstStyle/>
          <a:p>
            <a:pPr eaLnBrk="1" hangingPunct="1"/>
            <a:r>
              <a:rPr lang="de-DE" dirty="0"/>
              <a:t>Theorie X und Y von McGregor</a:t>
            </a:r>
          </a:p>
        </p:txBody>
      </p:sp>
      <p:sp>
        <p:nvSpPr>
          <p:cNvPr id="35843" name="Rectangle 3"/>
          <p:cNvSpPr>
            <a:spLocks noGrp="1" noChangeArrowheads="1"/>
          </p:cNvSpPr>
          <p:nvPr>
            <p:ph idx="1"/>
          </p:nvPr>
        </p:nvSpPr>
        <p:spPr>
          <a:xfrm>
            <a:off x="457200" y="1341438"/>
            <a:ext cx="5843588" cy="5256212"/>
          </a:xfrm>
        </p:spPr>
        <p:txBody>
          <a:bodyPr>
            <a:normAutofit lnSpcReduction="10000"/>
          </a:bodyPr>
          <a:lstStyle/>
          <a:p>
            <a:pPr eaLnBrk="1" hangingPunct="1">
              <a:lnSpc>
                <a:spcPct val="80000"/>
              </a:lnSpc>
              <a:defRPr/>
            </a:pPr>
            <a:r>
              <a:rPr lang="de-DE" sz="2400" b="1" dirty="0"/>
              <a:t>Grundannahme</a:t>
            </a:r>
            <a:r>
              <a:rPr lang="de-DE" sz="2400" dirty="0"/>
              <a:t>: Jeder Manager hat eine Vorstellung über die Grundlagen menschlichen Verhaltens</a:t>
            </a:r>
          </a:p>
          <a:p>
            <a:pPr lvl="1" eaLnBrk="1" hangingPunct="1">
              <a:lnSpc>
                <a:spcPct val="80000"/>
              </a:lnSpc>
              <a:defRPr/>
            </a:pPr>
            <a:r>
              <a:rPr lang="de-DE" sz="2000" b="1" dirty="0"/>
              <a:t>Empirische Analyse</a:t>
            </a:r>
            <a:r>
              <a:rPr lang="de-DE" sz="2000" dirty="0"/>
              <a:t> (Menschenbilder von Führungskräften </a:t>
            </a:r>
            <a:r>
              <a:rPr lang="de-DE" sz="2000" dirty="0">
                <a:sym typeface="Wingdings" pitchFamily="2" charset="2"/>
              </a:rPr>
              <a:t> zwei Gruppen: X und Y)</a:t>
            </a:r>
            <a:endParaRPr lang="de-DE" sz="2000" b="1" dirty="0"/>
          </a:p>
          <a:p>
            <a:pPr lvl="1" eaLnBrk="1" hangingPunct="1">
              <a:lnSpc>
                <a:spcPct val="80000"/>
              </a:lnSpc>
              <a:defRPr/>
            </a:pPr>
            <a:endParaRPr lang="de-DE" sz="800" dirty="0"/>
          </a:p>
          <a:p>
            <a:pPr eaLnBrk="1" hangingPunct="1">
              <a:lnSpc>
                <a:spcPct val="80000"/>
              </a:lnSpc>
              <a:defRPr/>
            </a:pPr>
            <a:r>
              <a:rPr lang="de-DE" sz="2400" b="1" dirty="0"/>
              <a:t>Theorie X: </a:t>
            </a:r>
          </a:p>
          <a:p>
            <a:pPr lvl="1" eaLnBrk="1" hangingPunct="1">
              <a:lnSpc>
                <a:spcPct val="80000"/>
              </a:lnSpc>
              <a:defRPr/>
            </a:pPr>
            <a:r>
              <a:rPr lang="de-DE" sz="2000" b="1" dirty="0"/>
              <a:t>Annahmen</a:t>
            </a:r>
            <a:r>
              <a:rPr lang="de-DE" sz="2000" dirty="0"/>
              <a:t>: Der Durchschnittsmensch </a:t>
            </a:r>
          </a:p>
          <a:p>
            <a:pPr lvl="2" eaLnBrk="1" hangingPunct="1">
              <a:lnSpc>
                <a:spcPct val="80000"/>
              </a:lnSpc>
              <a:defRPr/>
            </a:pPr>
            <a:r>
              <a:rPr lang="de-DE" sz="1800" dirty="0"/>
              <a:t>hat eine angeborene Abneigung gegen Arbeit,</a:t>
            </a:r>
          </a:p>
          <a:p>
            <a:pPr lvl="2" eaLnBrk="1" hangingPunct="1">
              <a:lnSpc>
                <a:spcPct val="80000"/>
              </a:lnSpc>
              <a:defRPr/>
            </a:pPr>
            <a:r>
              <a:rPr lang="de-DE" sz="1800" dirty="0"/>
              <a:t>versucht, Arbeit zu vermeiden,</a:t>
            </a:r>
          </a:p>
          <a:p>
            <a:pPr lvl="2" eaLnBrk="1" hangingPunct="1">
              <a:lnSpc>
                <a:spcPct val="80000"/>
              </a:lnSpc>
              <a:defRPr/>
            </a:pPr>
            <a:r>
              <a:rPr lang="de-DE" sz="1800" dirty="0"/>
              <a:t>muss mit Zwang, Kontrollen, Befehlen und Strafandrohung dazu gebracht werden, sich für die Erreichung der Unternehmensziele einzusetzen,</a:t>
            </a:r>
          </a:p>
          <a:p>
            <a:pPr lvl="2" eaLnBrk="1" hangingPunct="1">
              <a:lnSpc>
                <a:spcPct val="80000"/>
              </a:lnSpc>
              <a:defRPr/>
            </a:pPr>
            <a:r>
              <a:rPr lang="de-DE" sz="1800" dirty="0"/>
              <a:t>möchte geführt werden,</a:t>
            </a:r>
          </a:p>
          <a:p>
            <a:pPr lvl="2" eaLnBrk="1" hangingPunct="1">
              <a:lnSpc>
                <a:spcPct val="80000"/>
              </a:lnSpc>
              <a:defRPr/>
            </a:pPr>
            <a:r>
              <a:rPr lang="de-DE" sz="1800" dirty="0"/>
              <a:t>scheut Verantwortung und hat wenig Ehrgeiz,</a:t>
            </a:r>
          </a:p>
          <a:p>
            <a:pPr lvl="2" eaLnBrk="1" hangingPunct="1">
              <a:lnSpc>
                <a:spcPct val="80000"/>
              </a:lnSpc>
              <a:defRPr/>
            </a:pPr>
            <a:r>
              <a:rPr lang="de-DE" sz="1800" dirty="0"/>
              <a:t>strebt primär nach Sicherheit.</a:t>
            </a:r>
            <a:endParaRPr lang="de-DE" sz="1800" b="1" dirty="0"/>
          </a:p>
          <a:p>
            <a:pPr lvl="1" eaLnBrk="1" hangingPunct="1">
              <a:lnSpc>
                <a:spcPct val="80000"/>
              </a:lnSpc>
              <a:defRPr/>
            </a:pPr>
            <a:r>
              <a:rPr lang="de-DE" sz="2000" b="1" dirty="0"/>
              <a:t>Folgen:</a:t>
            </a:r>
            <a:endParaRPr lang="de-DE" sz="2000" dirty="0"/>
          </a:p>
          <a:p>
            <a:pPr lvl="2" eaLnBrk="1" hangingPunct="1">
              <a:lnSpc>
                <a:spcPct val="80000"/>
              </a:lnSpc>
              <a:defRPr/>
            </a:pPr>
            <a:r>
              <a:rPr lang="de-DE" sz="1800" dirty="0"/>
              <a:t>Betonung der extrinsischen Motivation</a:t>
            </a:r>
          </a:p>
          <a:p>
            <a:pPr lvl="2" eaLnBrk="1" hangingPunct="1">
              <a:lnSpc>
                <a:spcPct val="80000"/>
              </a:lnSpc>
              <a:defRPr/>
            </a:pPr>
            <a:r>
              <a:rPr lang="de-DE" sz="1800" dirty="0"/>
              <a:t>Bei vielen Managern der Praxis anzutreffen</a:t>
            </a:r>
          </a:p>
          <a:p>
            <a:pPr lvl="2" eaLnBrk="1" hangingPunct="1">
              <a:lnSpc>
                <a:spcPct val="80000"/>
              </a:lnSpc>
              <a:defRPr/>
            </a:pPr>
            <a:r>
              <a:rPr lang="de-DE" sz="1800" dirty="0"/>
              <a:t>Nach McGregor suboptimal</a:t>
            </a:r>
          </a:p>
        </p:txBody>
      </p:sp>
      <p:sp>
        <p:nvSpPr>
          <p:cNvPr id="2" name="Foliennummernplatzhalter 1"/>
          <p:cNvSpPr>
            <a:spLocks noGrp="1"/>
          </p:cNvSpPr>
          <p:nvPr>
            <p:ph type="sldNum" sz="quarter" idx="12"/>
          </p:nvPr>
        </p:nvSpPr>
        <p:spPr/>
        <p:txBody>
          <a:bodyPr/>
          <a:lstStyle/>
          <a:p>
            <a:pPr>
              <a:defRPr/>
            </a:pPr>
            <a:fld id="{A5D18840-E5FE-4EE1-888A-FA98713A866F}" type="slidenum">
              <a:rPr lang="de-DE" smtClean="0"/>
              <a:pPr>
                <a:defRPr/>
              </a:pPr>
              <a:t>20</a:t>
            </a:fld>
            <a:endParaRPr lang="de-DE"/>
          </a:p>
        </p:txBody>
      </p:sp>
      <p:pic>
        <p:nvPicPr>
          <p:cNvPr id="35845" name="Picture 2" descr="douglas mcgreg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1052513"/>
            <a:ext cx="2743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p:cNvSpPr txBox="1"/>
          <p:nvPr/>
        </p:nvSpPr>
        <p:spPr>
          <a:xfrm>
            <a:off x="6553200" y="4901545"/>
            <a:ext cx="2337819" cy="707886"/>
          </a:xfrm>
          <a:prstGeom prst="rect">
            <a:avLst/>
          </a:prstGeom>
          <a:noFill/>
        </p:spPr>
        <p:txBody>
          <a:bodyPr wrap="none" rtlCol="0">
            <a:spAutoFit/>
          </a:bodyPr>
          <a:lstStyle/>
          <a:p>
            <a:r>
              <a:rPr lang="de-DE" dirty="0">
                <a:effectLst/>
              </a:rPr>
              <a:t>Douglas McGregor </a:t>
            </a:r>
          </a:p>
          <a:p>
            <a:r>
              <a:rPr lang="de-DE" dirty="0">
                <a:effectLst/>
              </a:rPr>
              <a:t>(1906-1964)</a:t>
            </a:r>
          </a:p>
        </p:txBody>
      </p:sp>
    </p:spTree>
  </p:cSld>
  <p:clrMapOvr>
    <a:masterClrMapping/>
  </p:clrMapOvr>
  <mc:AlternateContent xmlns:mc="http://schemas.openxmlformats.org/markup-compatibility/2006" xmlns:p14="http://schemas.microsoft.com/office/powerpoint/2010/main">
    <mc:Choice Requires="p14">
      <p:transition spd="slow" p14:dur="2000" advTm="130380"/>
    </mc:Choice>
    <mc:Fallback xmlns="">
      <p:transition spd="slow" advTm="13038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0"/>
            <a:ext cx="8229600" cy="908050"/>
          </a:xfrm>
        </p:spPr>
        <p:txBody>
          <a:bodyPr/>
          <a:lstStyle/>
          <a:p>
            <a:pPr eaLnBrk="1" hangingPunct="1"/>
            <a:r>
              <a:rPr lang="de-DE"/>
              <a:t>Theorie Y</a:t>
            </a:r>
          </a:p>
        </p:txBody>
      </p:sp>
      <p:sp>
        <p:nvSpPr>
          <p:cNvPr id="36867" name="Rectangle 3"/>
          <p:cNvSpPr>
            <a:spLocks noGrp="1" noChangeArrowheads="1"/>
          </p:cNvSpPr>
          <p:nvPr>
            <p:ph idx="1"/>
          </p:nvPr>
        </p:nvSpPr>
        <p:spPr>
          <a:xfrm>
            <a:off x="457200" y="981075"/>
            <a:ext cx="8229600" cy="5688013"/>
          </a:xfrm>
        </p:spPr>
        <p:txBody>
          <a:bodyPr/>
          <a:lstStyle/>
          <a:p>
            <a:pPr eaLnBrk="1" hangingPunct="1">
              <a:lnSpc>
                <a:spcPct val="80000"/>
              </a:lnSpc>
            </a:pPr>
            <a:r>
              <a:rPr lang="de-DE" sz="2400" b="1"/>
              <a:t>Annahmen</a:t>
            </a:r>
            <a:r>
              <a:rPr lang="de-DE" sz="2400"/>
              <a:t>: Die meisten Menschen</a:t>
            </a:r>
          </a:p>
          <a:p>
            <a:pPr lvl="1" eaLnBrk="1" hangingPunct="1">
              <a:lnSpc>
                <a:spcPct val="80000"/>
              </a:lnSpc>
            </a:pPr>
            <a:r>
              <a:rPr lang="de-DE" sz="2000"/>
              <a:t>haben ein natürliches Bedürfnis nach Anstrengung bei körperlicher und geistiger Arbeit (wie z. B. Spielen, Sex,...),</a:t>
            </a:r>
          </a:p>
          <a:p>
            <a:pPr lvl="1" eaLnBrk="1" hangingPunct="1">
              <a:lnSpc>
                <a:spcPct val="80000"/>
              </a:lnSpc>
            </a:pPr>
            <a:r>
              <a:rPr lang="de-DE" sz="2000"/>
              <a:t>haben keine angeborene Abneigung gegen Arbeit,</a:t>
            </a:r>
          </a:p>
          <a:p>
            <a:pPr lvl="1" eaLnBrk="1" hangingPunct="1">
              <a:lnSpc>
                <a:spcPct val="80000"/>
              </a:lnSpc>
            </a:pPr>
            <a:r>
              <a:rPr lang="de-DE" sz="2000"/>
              <a:t>benutzen Arbeit als Mittel zur Selbstverwirklichung,</a:t>
            </a:r>
          </a:p>
          <a:p>
            <a:pPr lvl="1" eaLnBrk="1" hangingPunct="1">
              <a:lnSpc>
                <a:spcPct val="80000"/>
              </a:lnSpc>
            </a:pPr>
            <a:r>
              <a:rPr lang="de-DE" sz="2000"/>
              <a:t>empfinden Arbeit nur als Strafe, wenn die beeinflussbaren Arbeitsbedingungen nicht stimmen,</a:t>
            </a:r>
          </a:p>
          <a:p>
            <a:pPr lvl="1" eaLnBrk="1" hangingPunct="1">
              <a:lnSpc>
                <a:spcPct val="80000"/>
              </a:lnSpc>
            </a:pPr>
            <a:r>
              <a:rPr lang="de-DE" sz="2000"/>
              <a:t>fühlen sich bestimmten Zielen verpflichtet, wissen selbst, was sie zu tun haben und können sich selbst kontrollieren </a:t>
            </a:r>
            <a:r>
              <a:rPr lang="de-DE" sz="2000">
                <a:sym typeface="Symbol" pitchFamily="18" charset="2"/>
              </a:rPr>
              <a:t> </a:t>
            </a:r>
            <a:r>
              <a:rPr lang="de-DE" sz="2000"/>
              <a:t>Fremdbestimmung wird unnötig,</a:t>
            </a:r>
          </a:p>
          <a:p>
            <a:pPr lvl="1" eaLnBrk="1" hangingPunct="1">
              <a:lnSpc>
                <a:spcPct val="80000"/>
              </a:lnSpc>
            </a:pPr>
            <a:r>
              <a:rPr lang="de-DE" sz="2000"/>
              <a:t>verfolgen die Unternehmensziele freiwillig, wenn sie damit gleichzeitig ihren eigenen Nutzen verbinden können (z.B. Selbstverwirklichung, Wachstum, ...), </a:t>
            </a:r>
          </a:p>
          <a:p>
            <a:pPr lvl="1" eaLnBrk="1" hangingPunct="1">
              <a:lnSpc>
                <a:spcPct val="80000"/>
              </a:lnSpc>
            </a:pPr>
            <a:r>
              <a:rPr lang="de-DE" sz="2000"/>
              <a:t>suchen Verantwortung, wenn die Bedingungen stimmen; gegenteilige Prägung ist die Folge von schlechten Erfahrungen, nicht von angeborener Prädisposition,</a:t>
            </a:r>
          </a:p>
          <a:p>
            <a:pPr lvl="1" eaLnBrk="1" hangingPunct="1">
              <a:lnSpc>
                <a:spcPct val="80000"/>
              </a:lnSpc>
            </a:pPr>
            <a:r>
              <a:rPr lang="de-DE" sz="2000"/>
              <a:t>sind kreativ, d.h. sie können Neues entwickeln, alte Bahnen verlassen und Altes neu kombinieren. In der Regel sind die Fähigkeiten der Menschen nur unzureichend genutzt und sollten entwickelt werden.</a:t>
            </a:r>
          </a:p>
        </p:txBody>
      </p:sp>
      <p:sp>
        <p:nvSpPr>
          <p:cNvPr id="2" name="Foliennummernplatzhalter 1"/>
          <p:cNvSpPr>
            <a:spLocks noGrp="1"/>
          </p:cNvSpPr>
          <p:nvPr>
            <p:ph type="sldNum" sz="quarter" idx="12"/>
          </p:nvPr>
        </p:nvSpPr>
        <p:spPr/>
        <p:txBody>
          <a:bodyPr/>
          <a:lstStyle/>
          <a:p>
            <a:pPr>
              <a:defRPr/>
            </a:pPr>
            <a:fld id="{9FBDA9EF-944B-4FF8-8A9B-29CE5807F786}" type="slidenum">
              <a:rPr lang="de-DE" smtClean="0"/>
              <a:pPr>
                <a:defRPr/>
              </a:pPr>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46585"/>
    </mc:Choice>
    <mc:Fallback xmlns="">
      <p:transition spd="slow" advTm="246585"/>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836613"/>
          </a:xfrm>
        </p:spPr>
        <p:txBody>
          <a:bodyPr/>
          <a:lstStyle/>
          <a:p>
            <a:pPr eaLnBrk="1" hangingPunct="1"/>
            <a:r>
              <a:rPr lang="de-DE"/>
              <a:t>Folgen</a:t>
            </a:r>
          </a:p>
        </p:txBody>
      </p:sp>
      <p:sp>
        <p:nvSpPr>
          <p:cNvPr id="37891" name="Rectangle 3"/>
          <p:cNvSpPr>
            <a:spLocks noGrp="1" noChangeArrowheads="1"/>
          </p:cNvSpPr>
          <p:nvPr>
            <p:ph idx="1"/>
          </p:nvPr>
        </p:nvSpPr>
        <p:spPr>
          <a:xfrm>
            <a:off x="457200" y="1052513"/>
            <a:ext cx="8229600" cy="5545137"/>
          </a:xfrm>
        </p:spPr>
        <p:txBody>
          <a:bodyPr/>
          <a:lstStyle/>
          <a:p>
            <a:pPr eaLnBrk="1" hangingPunct="1">
              <a:lnSpc>
                <a:spcPct val="80000"/>
              </a:lnSpc>
            </a:pPr>
            <a:r>
              <a:rPr lang="de-DE" sz="2400" b="1"/>
              <a:t>Empirischer Befund: Manager mit Bild Y haben tendenziell bessere Ergebnisse</a:t>
            </a:r>
          </a:p>
          <a:p>
            <a:pPr eaLnBrk="1" hangingPunct="1">
              <a:lnSpc>
                <a:spcPct val="80000"/>
              </a:lnSpc>
            </a:pPr>
            <a:r>
              <a:rPr lang="de-DE" sz="2400" b="1"/>
              <a:t>Folge: </a:t>
            </a:r>
          </a:p>
          <a:p>
            <a:pPr lvl="1" eaLnBrk="1" hangingPunct="1">
              <a:lnSpc>
                <a:spcPct val="80000"/>
              </a:lnSpc>
            </a:pPr>
            <a:r>
              <a:rPr lang="de-DE" sz="2000" b="1"/>
              <a:t>Integrationsprinzip</a:t>
            </a:r>
            <a:r>
              <a:rPr lang="de-DE" sz="2000"/>
              <a:t>: Ziel der Unternehmensführung sollte eine Integration von Unternehmens- und Mitarbeiterinteresse sein, so dass ein Mitarbeiter seine eigenen Ideen und Ziele dadurch erreichen kann, dass er sich für die Ziele des Unternehmens einsetzt. Einfachster Fall: Akkordlohn</a:t>
            </a:r>
            <a:endParaRPr lang="de-DE" sz="2000" b="1"/>
          </a:p>
          <a:p>
            <a:pPr eaLnBrk="1" hangingPunct="1">
              <a:lnSpc>
                <a:spcPct val="80000"/>
              </a:lnSpc>
            </a:pPr>
            <a:r>
              <a:rPr lang="de-DE" sz="2400" b="1"/>
              <a:t>Theorie Y und Maslow</a:t>
            </a:r>
            <a:r>
              <a:rPr lang="de-DE" sz="2400"/>
              <a:t>: </a:t>
            </a:r>
          </a:p>
          <a:p>
            <a:pPr lvl="1" eaLnBrk="1" hangingPunct="1">
              <a:lnSpc>
                <a:spcPct val="80000"/>
              </a:lnSpc>
            </a:pPr>
            <a:r>
              <a:rPr lang="de-DE" sz="2000"/>
              <a:t>Beide betonen die sozialen Bedürfnisse der Mitarbeiter (Wertschätzungsbedürfnis der Mitarbeiter, Drang zu Führungsrollen, um Selbstverwirklichung zu erreichen). </a:t>
            </a:r>
          </a:p>
          <a:p>
            <a:pPr lvl="1" eaLnBrk="1" hangingPunct="1">
              <a:lnSpc>
                <a:spcPct val="80000"/>
              </a:lnSpc>
            </a:pPr>
            <a:r>
              <a:rPr lang="de-DE" sz="2000"/>
              <a:t>McGregor vernachlässigt die Grundbedürfnisse (in Deutschland/USA auch nicht nötig)</a:t>
            </a:r>
            <a:endParaRPr lang="de-DE" sz="2000" b="1"/>
          </a:p>
          <a:p>
            <a:pPr eaLnBrk="1" hangingPunct="1">
              <a:lnSpc>
                <a:spcPct val="80000"/>
              </a:lnSpc>
            </a:pPr>
            <a:r>
              <a:rPr lang="de-DE" sz="2400" b="1"/>
              <a:t>Kritik an McGregor</a:t>
            </a:r>
          </a:p>
          <a:p>
            <a:pPr lvl="1" eaLnBrk="1" hangingPunct="1">
              <a:lnSpc>
                <a:spcPct val="80000"/>
              </a:lnSpc>
            </a:pPr>
            <a:r>
              <a:rPr lang="de-DE" sz="2000"/>
              <a:t>Das Modell von McGregor ist eigentlich keine Motivationstheorie, sondern ein Menschenbild: Je nach meinem Menschenbild werde ich die Motivationstheorien beurteilen</a:t>
            </a:r>
            <a:endParaRPr lang="de-DE" sz="2000" b="1"/>
          </a:p>
        </p:txBody>
      </p:sp>
      <p:sp>
        <p:nvSpPr>
          <p:cNvPr id="2" name="Foliennummernplatzhalter 1"/>
          <p:cNvSpPr>
            <a:spLocks noGrp="1"/>
          </p:cNvSpPr>
          <p:nvPr>
            <p:ph type="sldNum" sz="quarter" idx="12"/>
          </p:nvPr>
        </p:nvSpPr>
        <p:spPr/>
        <p:txBody>
          <a:bodyPr/>
          <a:lstStyle/>
          <a:p>
            <a:pPr>
              <a:defRPr/>
            </a:pPr>
            <a:fld id="{C2FF79F4-BB65-45DF-A0F2-5669FA00B6D1}" type="slidenum">
              <a:rPr lang="de-DE" smtClean="0"/>
              <a:pPr>
                <a:defRPr/>
              </a:pPr>
              <a:t>22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46417"/>
    </mc:Choice>
    <mc:Fallback xmlns="">
      <p:transition spd="slow" advTm="246417"/>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Weiterentwicklung: Theorie Z</a:t>
            </a:r>
          </a:p>
        </p:txBody>
      </p:sp>
      <p:sp>
        <p:nvSpPr>
          <p:cNvPr id="3" name="Inhaltsplatzhalter 2"/>
          <p:cNvSpPr>
            <a:spLocks noGrp="1"/>
          </p:cNvSpPr>
          <p:nvPr>
            <p:ph idx="1"/>
          </p:nvPr>
        </p:nvSpPr>
        <p:spPr/>
        <p:txBody>
          <a:bodyPr>
            <a:normAutofit fontScale="92500" lnSpcReduction="20000"/>
          </a:bodyPr>
          <a:lstStyle/>
          <a:p>
            <a:r>
              <a:rPr lang="de-DE" dirty="0"/>
              <a:t>J.M. Colin (1971), W. G. </a:t>
            </a:r>
            <a:r>
              <a:rPr lang="de-DE" dirty="0" err="1"/>
              <a:t>Ouchi</a:t>
            </a:r>
            <a:r>
              <a:rPr lang="de-DE" dirty="0"/>
              <a:t> (1981)</a:t>
            </a:r>
          </a:p>
          <a:p>
            <a:pPr lvl="1"/>
            <a:r>
              <a:rPr lang="de-DE" dirty="0"/>
              <a:t>Menschen streben nach Vertrauen</a:t>
            </a:r>
          </a:p>
          <a:p>
            <a:pPr lvl="1"/>
            <a:r>
              <a:rPr lang="de-DE" dirty="0"/>
              <a:t>Vertrauen und Produktivität sind vereinbar.</a:t>
            </a:r>
          </a:p>
          <a:p>
            <a:pPr lvl="1"/>
            <a:r>
              <a:rPr lang="de-DE" dirty="0"/>
              <a:t>Mitarbeiter wollen in der Organisation einbezogen werden.</a:t>
            </a:r>
          </a:p>
          <a:p>
            <a:pPr lvl="1"/>
            <a:r>
              <a:rPr lang="de-DE" dirty="0"/>
              <a:t>Menschliche Beziehungen sind komplex und veränderlich</a:t>
            </a:r>
          </a:p>
          <a:p>
            <a:pPr lvl="1"/>
            <a:r>
              <a:rPr lang="de-DE" dirty="0"/>
              <a:t>Man muss mit Menschen vorsichtig umgehen.</a:t>
            </a:r>
          </a:p>
          <a:p>
            <a:pPr lvl="1"/>
            <a:r>
              <a:rPr lang="de-DE" dirty="0"/>
              <a:t>Guter Umgang mit Menschen und Achtung ihrer komplexen Strukturen führt letztlich zu Produktionssteigerung. </a:t>
            </a:r>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23</a:t>
            </a:fld>
            <a:endParaRPr lang="de-DE"/>
          </a:p>
        </p:txBody>
      </p:sp>
    </p:spTree>
    <p:extLst>
      <p:ext uri="{BB962C8B-B14F-4D97-AF65-F5344CB8AC3E}">
        <p14:creationId xmlns:p14="http://schemas.microsoft.com/office/powerpoint/2010/main" val="1852389667"/>
      </p:ext>
    </p:extLst>
  </p:cSld>
  <p:clrMapOvr>
    <a:masterClrMapping/>
  </p:clrMapOvr>
  <mc:AlternateContent xmlns:mc="http://schemas.openxmlformats.org/markup-compatibility/2006" xmlns:p14="http://schemas.microsoft.com/office/powerpoint/2010/main">
    <mc:Choice Requires="p14">
      <p:transition spd="slow" p14:dur="2000" advTm="76205"/>
    </mc:Choice>
    <mc:Fallback xmlns="">
      <p:transition spd="slow" advTm="76205"/>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sz="3600"/>
              <a:t>Exkurs: Menschenbilder</a:t>
            </a:r>
            <a:br>
              <a:rPr lang="de-DE" sz="3600"/>
            </a:br>
            <a:r>
              <a:rPr lang="de-DE" sz="3600"/>
              <a:t>Taylorismus</a:t>
            </a:r>
          </a:p>
        </p:txBody>
      </p:sp>
      <p:sp>
        <p:nvSpPr>
          <p:cNvPr id="38915" name="Inhaltsplatzhalter 2"/>
          <p:cNvSpPr>
            <a:spLocks noGrp="1"/>
          </p:cNvSpPr>
          <p:nvPr>
            <p:ph idx="1"/>
          </p:nvPr>
        </p:nvSpPr>
        <p:spPr/>
        <p:txBody>
          <a:bodyPr>
            <a:normAutofit fontScale="92500" lnSpcReduction="10000"/>
          </a:bodyPr>
          <a:lstStyle/>
          <a:p>
            <a:r>
              <a:rPr lang="de-DE" sz="2400" dirty="0"/>
              <a:t>Frederick Winslow Taylor (1856-1915), Ingenieur</a:t>
            </a:r>
          </a:p>
          <a:p>
            <a:r>
              <a:rPr lang="de-DE" sz="2400" dirty="0"/>
              <a:t>Ziel: maximalen Wirkungsgrad menschlicher Arbeit                     auszunutzen, ohne Arbeitskraft zu verschleißen</a:t>
            </a:r>
          </a:p>
          <a:p>
            <a:r>
              <a:rPr lang="de-DE" sz="2400" dirty="0"/>
              <a:t>Grundlagen:</a:t>
            </a:r>
          </a:p>
          <a:p>
            <a:pPr lvl="1"/>
            <a:r>
              <a:rPr lang="de-DE" sz="2000" dirty="0"/>
              <a:t>Weitgehende horizontale und vertikale Arbeitsteilung</a:t>
            </a:r>
          </a:p>
          <a:p>
            <a:pPr lvl="1"/>
            <a:r>
              <a:rPr lang="de-DE" sz="2000" dirty="0"/>
              <a:t>Akkordlohn</a:t>
            </a:r>
          </a:p>
          <a:p>
            <a:pPr lvl="1"/>
            <a:r>
              <a:rPr lang="de-DE" sz="2000" dirty="0"/>
              <a:t>Hoher Grad an Standardisierung, aber keine Selbstbestimmung</a:t>
            </a:r>
          </a:p>
          <a:p>
            <a:pPr lvl="1"/>
            <a:r>
              <a:rPr lang="de-DE" sz="2000" dirty="0"/>
              <a:t>Einführung des „Scientific Management“: Analyse und Optimierung von Arbeitsprozessen durch Zeit- und Bewegungsstudien </a:t>
            </a:r>
          </a:p>
          <a:p>
            <a:r>
              <a:rPr lang="de-DE" sz="2400" dirty="0"/>
              <a:t>„Arbeiter gehorchen ähnlichen Gesetzen wie Teile einer Maschine“ </a:t>
            </a:r>
            <a:r>
              <a:rPr lang="de-DE" sz="2400" dirty="0">
                <a:sym typeface="Wingdings" pitchFamily="2" charset="2"/>
              </a:rPr>
              <a:t> </a:t>
            </a:r>
            <a:r>
              <a:rPr lang="de-DE" sz="2400" dirty="0"/>
              <a:t>Mensch als Maschine (</a:t>
            </a:r>
            <a:r>
              <a:rPr lang="de-DE" sz="2400" dirty="0" err="1"/>
              <a:t>L‘homme</a:t>
            </a:r>
            <a:r>
              <a:rPr lang="de-DE" sz="2400" dirty="0"/>
              <a:t> </a:t>
            </a:r>
            <a:r>
              <a:rPr lang="de-DE" sz="2400" dirty="0" err="1"/>
              <a:t>machine</a:t>
            </a:r>
            <a:r>
              <a:rPr lang="de-DE" sz="2400" dirty="0"/>
              <a:t>)</a:t>
            </a:r>
          </a:p>
          <a:p>
            <a:r>
              <a:rPr lang="de-DE" sz="2400" dirty="0"/>
              <a:t>Einschätzung der Arbeiter seiner Epoche durchaus realistisch </a:t>
            </a:r>
          </a:p>
          <a:p>
            <a:r>
              <a:rPr lang="de-DE" sz="2400" dirty="0"/>
              <a:t>Beispiel der Umsetzung durch Henry Ford</a:t>
            </a:r>
          </a:p>
          <a:p>
            <a:endParaRPr lang="de-DE" sz="2400" dirty="0"/>
          </a:p>
        </p:txBody>
      </p:sp>
      <p:sp>
        <p:nvSpPr>
          <p:cNvPr id="2" name="Foliennummernplatzhalter 1"/>
          <p:cNvSpPr>
            <a:spLocks noGrp="1"/>
          </p:cNvSpPr>
          <p:nvPr>
            <p:ph type="sldNum" sz="quarter" idx="12"/>
          </p:nvPr>
        </p:nvSpPr>
        <p:spPr/>
        <p:txBody>
          <a:bodyPr/>
          <a:lstStyle/>
          <a:p>
            <a:pPr>
              <a:defRPr/>
            </a:pPr>
            <a:fld id="{CE8F22E9-ACE8-4D74-9FE2-CC77A4A05CA3}" type="slidenum">
              <a:rPr lang="de-DE" smtClean="0"/>
              <a:pPr>
                <a:defRPr/>
              </a:pPr>
              <a:t>24</a:t>
            </a:fld>
            <a:endParaRPr lang="de-DE"/>
          </a:p>
        </p:txBody>
      </p:sp>
      <p:pic>
        <p:nvPicPr>
          <p:cNvPr id="389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692150"/>
            <a:ext cx="1866900"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advTm="329488"/>
    </mc:Choice>
    <mc:Fallback xmlns="">
      <p:transition spd="slow" advTm="329488"/>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de-DE"/>
              <a:t>Fayol</a:t>
            </a:r>
          </a:p>
        </p:txBody>
      </p:sp>
      <p:sp>
        <p:nvSpPr>
          <p:cNvPr id="39939" name="Rectangle 3"/>
          <p:cNvSpPr>
            <a:spLocks noGrp="1" noChangeArrowheads="1"/>
          </p:cNvSpPr>
          <p:nvPr>
            <p:ph idx="1"/>
          </p:nvPr>
        </p:nvSpPr>
        <p:spPr/>
        <p:txBody>
          <a:bodyPr>
            <a:normAutofit lnSpcReduction="10000"/>
          </a:bodyPr>
          <a:lstStyle/>
          <a:p>
            <a:pPr eaLnBrk="1" hangingPunct="1">
              <a:lnSpc>
                <a:spcPct val="80000"/>
              </a:lnSpc>
            </a:pPr>
            <a:r>
              <a:rPr lang="de-DE" sz="2000" dirty="0"/>
              <a:t>Henri </a:t>
            </a:r>
            <a:r>
              <a:rPr lang="de-DE" sz="2000" dirty="0" err="1"/>
              <a:t>Fayol</a:t>
            </a:r>
            <a:r>
              <a:rPr lang="de-DE" sz="2000" dirty="0"/>
              <a:t> (1841-1925), Ingenieur</a:t>
            </a:r>
          </a:p>
          <a:p>
            <a:pPr eaLnBrk="1" hangingPunct="1">
              <a:lnSpc>
                <a:spcPct val="80000"/>
              </a:lnSpc>
            </a:pPr>
            <a:r>
              <a:rPr lang="de-DE" sz="2000" dirty="0"/>
              <a:t>Lineare Ursache-Wirkungszusammenhänge</a:t>
            </a:r>
          </a:p>
          <a:p>
            <a:pPr eaLnBrk="1" hangingPunct="1">
              <a:lnSpc>
                <a:spcPct val="80000"/>
              </a:lnSpc>
            </a:pPr>
            <a:r>
              <a:rPr lang="de-DE" sz="2000" dirty="0"/>
              <a:t> „Administration industrielle et </a:t>
            </a:r>
            <a:r>
              <a:rPr lang="de-DE" sz="2000" dirty="0" err="1"/>
              <a:t>générale</a:t>
            </a:r>
            <a:r>
              <a:rPr lang="de-DE" sz="2000" dirty="0"/>
              <a:t>“ (1916) </a:t>
            </a:r>
          </a:p>
          <a:p>
            <a:pPr eaLnBrk="1" hangingPunct="1">
              <a:lnSpc>
                <a:spcPct val="80000"/>
              </a:lnSpc>
            </a:pPr>
            <a:r>
              <a:rPr lang="de-DE" sz="2000" dirty="0"/>
              <a:t>Ziel seiner Analysen: </a:t>
            </a:r>
          </a:p>
          <a:p>
            <a:pPr lvl="1" eaLnBrk="1" hangingPunct="1">
              <a:lnSpc>
                <a:spcPct val="80000"/>
              </a:lnSpc>
            </a:pPr>
            <a:r>
              <a:rPr lang="de-DE" sz="1800" dirty="0"/>
              <a:t>nicht die ausführende Arbeit wie bei Taylor, sondern die Managementprozesse</a:t>
            </a:r>
          </a:p>
          <a:p>
            <a:pPr lvl="1" eaLnBrk="1" hangingPunct="1">
              <a:lnSpc>
                <a:spcPct val="80000"/>
              </a:lnSpc>
            </a:pPr>
            <a:r>
              <a:rPr lang="de-DE" sz="1800" dirty="0"/>
              <a:t>d.h. Mitarbeiter mit höherer Kompetenz und Verantwortung</a:t>
            </a:r>
          </a:p>
          <a:p>
            <a:pPr lvl="1" eaLnBrk="1" hangingPunct="1">
              <a:lnSpc>
                <a:spcPct val="80000"/>
              </a:lnSpc>
            </a:pPr>
            <a:r>
              <a:rPr lang="de-DE" sz="1800" dirty="0"/>
              <a:t>Mensch nicht nur Maschine, nicht vollständig ersetzbar</a:t>
            </a:r>
          </a:p>
          <a:p>
            <a:pPr eaLnBrk="1" hangingPunct="1">
              <a:lnSpc>
                <a:spcPct val="80000"/>
              </a:lnSpc>
            </a:pPr>
            <a:r>
              <a:rPr lang="de-DE" sz="2000" dirty="0"/>
              <a:t>5 Funktionen, die eine Organisation erfüllen muss (=Kern des klassischen Managementprozesses): </a:t>
            </a:r>
          </a:p>
          <a:p>
            <a:pPr lvl="1" eaLnBrk="1" hangingPunct="1">
              <a:lnSpc>
                <a:spcPct val="80000"/>
              </a:lnSpc>
            </a:pPr>
            <a:r>
              <a:rPr lang="de-DE" sz="1600" dirty="0"/>
              <a:t>Strategie, Organisation, Personalführung, Leitung (Koordination), Kontrolle</a:t>
            </a:r>
          </a:p>
          <a:p>
            <a:pPr eaLnBrk="1" hangingPunct="1">
              <a:lnSpc>
                <a:spcPct val="80000"/>
              </a:lnSpc>
            </a:pPr>
            <a:r>
              <a:rPr lang="de-DE" sz="2000" dirty="0"/>
              <a:t>14 allgemeine Prinzipien:</a:t>
            </a:r>
          </a:p>
          <a:p>
            <a:pPr lvl="1" eaLnBrk="1" hangingPunct="1">
              <a:lnSpc>
                <a:spcPct val="80000"/>
              </a:lnSpc>
            </a:pPr>
            <a:r>
              <a:rPr lang="de-DE" sz="1600" dirty="0"/>
              <a:t>z. B. Arbeitsteilung, Autorität, Disziplin, Einheit der Auftragserteilung, Einheit der Leitung, Zentralisation von Entscheidungen, Einhaltung der Rangordnung (Ausnahme: </a:t>
            </a:r>
            <a:r>
              <a:rPr lang="de-DE" sz="1600" dirty="0" err="1"/>
              <a:t>Fayolsche</a:t>
            </a:r>
            <a:r>
              <a:rPr lang="de-DE" sz="1600" dirty="0"/>
              <a:t> Brücke)</a:t>
            </a:r>
          </a:p>
          <a:p>
            <a:pPr eaLnBrk="1" hangingPunct="1">
              <a:lnSpc>
                <a:spcPct val="80000"/>
              </a:lnSpc>
            </a:pPr>
            <a:r>
              <a:rPr lang="de-DE" sz="2000" dirty="0"/>
              <a:t>Mitarbeiter im Menschenbild </a:t>
            </a:r>
            <a:r>
              <a:rPr lang="de-DE" sz="2000" dirty="0" err="1"/>
              <a:t>Fayols</a:t>
            </a:r>
            <a:r>
              <a:rPr lang="de-DE" sz="2000" dirty="0"/>
              <a:t>: </a:t>
            </a:r>
          </a:p>
          <a:p>
            <a:pPr lvl="1" eaLnBrk="1" hangingPunct="1">
              <a:lnSpc>
                <a:spcPct val="80000"/>
              </a:lnSpc>
            </a:pPr>
            <a:r>
              <a:rPr lang="de-DE" sz="1800" dirty="0"/>
              <a:t>Homo oeconomicus, der allein seinen Nutzen maximieren möchte</a:t>
            </a:r>
          </a:p>
          <a:p>
            <a:pPr lvl="1" eaLnBrk="1" hangingPunct="1">
              <a:lnSpc>
                <a:spcPct val="80000"/>
              </a:lnSpc>
            </a:pPr>
            <a:r>
              <a:rPr lang="de-DE" sz="1800" dirty="0"/>
              <a:t>Nutzen wird in der Arbeitswelt überwiegend monetär gemessen</a:t>
            </a:r>
          </a:p>
        </p:txBody>
      </p:sp>
      <p:sp>
        <p:nvSpPr>
          <p:cNvPr id="2" name="Foliennummernplatzhalter 1"/>
          <p:cNvSpPr>
            <a:spLocks noGrp="1"/>
          </p:cNvSpPr>
          <p:nvPr>
            <p:ph type="sldNum" sz="quarter" idx="12"/>
          </p:nvPr>
        </p:nvSpPr>
        <p:spPr/>
        <p:txBody>
          <a:bodyPr/>
          <a:lstStyle/>
          <a:p>
            <a:pPr>
              <a:defRPr/>
            </a:pPr>
            <a:fld id="{7EDC6A0A-6CD7-4E77-ADBC-3F5E2176F00D}" type="slidenum">
              <a:rPr lang="de-DE" smtClean="0"/>
              <a:pPr>
                <a:defRPr/>
              </a:pPr>
              <a:t>25</a:t>
            </a:fld>
            <a:endParaRPr lang="de-DE"/>
          </a:p>
        </p:txBody>
      </p:sp>
      <p:pic>
        <p:nvPicPr>
          <p:cNvPr id="3994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0850" y="116632"/>
            <a:ext cx="1885950"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advTm="157298"/>
    </mc:Choice>
    <mc:Fallback xmlns="">
      <p:transition spd="slow" advTm="157298"/>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0"/>
            <a:ext cx="8229600" cy="908050"/>
          </a:xfrm>
        </p:spPr>
        <p:txBody>
          <a:bodyPr/>
          <a:lstStyle/>
          <a:p>
            <a:pPr eaLnBrk="1" hangingPunct="1"/>
            <a:r>
              <a:rPr lang="de-DE"/>
              <a:t>Weber</a:t>
            </a:r>
          </a:p>
        </p:txBody>
      </p:sp>
      <p:sp>
        <p:nvSpPr>
          <p:cNvPr id="40963" name="Rectangle 3"/>
          <p:cNvSpPr>
            <a:spLocks noGrp="1" noChangeArrowheads="1"/>
          </p:cNvSpPr>
          <p:nvPr>
            <p:ph idx="1"/>
          </p:nvPr>
        </p:nvSpPr>
        <p:spPr>
          <a:xfrm>
            <a:off x="468313" y="1125538"/>
            <a:ext cx="8229600" cy="5329237"/>
          </a:xfrm>
        </p:spPr>
        <p:txBody>
          <a:bodyPr/>
          <a:lstStyle/>
          <a:p>
            <a:pPr eaLnBrk="1" hangingPunct="1">
              <a:lnSpc>
                <a:spcPct val="80000"/>
              </a:lnSpc>
            </a:pPr>
            <a:r>
              <a:rPr lang="de-DE" sz="2000" dirty="0"/>
              <a:t>Max Weber (1864-1920), Soziologe  </a:t>
            </a:r>
          </a:p>
          <a:p>
            <a:pPr eaLnBrk="1" hangingPunct="1">
              <a:lnSpc>
                <a:spcPct val="80000"/>
              </a:lnSpc>
            </a:pPr>
            <a:r>
              <a:rPr lang="de-DE" sz="2000" dirty="0"/>
              <a:t>Merkmale der bürokratischen Organisation:</a:t>
            </a:r>
          </a:p>
          <a:p>
            <a:pPr lvl="1" eaLnBrk="1" hangingPunct="1">
              <a:lnSpc>
                <a:spcPct val="80000"/>
              </a:lnSpc>
            </a:pPr>
            <a:r>
              <a:rPr lang="de-DE" sz="1800" dirty="0"/>
              <a:t>Regelgebundenheit der Amtsführung</a:t>
            </a:r>
          </a:p>
          <a:p>
            <a:pPr lvl="1" eaLnBrk="1" hangingPunct="1">
              <a:lnSpc>
                <a:spcPct val="80000"/>
              </a:lnSpc>
            </a:pPr>
            <a:r>
              <a:rPr lang="de-DE" sz="1800" dirty="0"/>
              <a:t>abgegrenzte Kompetenzbereiche</a:t>
            </a:r>
          </a:p>
          <a:p>
            <a:pPr lvl="1" eaLnBrk="1" hangingPunct="1">
              <a:lnSpc>
                <a:spcPct val="80000"/>
              </a:lnSpc>
            </a:pPr>
            <a:r>
              <a:rPr lang="de-DE" sz="1800" dirty="0"/>
              <a:t>starke Hierarchie</a:t>
            </a:r>
          </a:p>
          <a:p>
            <a:pPr lvl="1" eaLnBrk="1" hangingPunct="1">
              <a:lnSpc>
                <a:spcPct val="80000"/>
              </a:lnSpc>
            </a:pPr>
            <a:r>
              <a:rPr lang="de-DE" sz="1800" dirty="0"/>
              <a:t>Aktenmäßigkeit der Verwaltung</a:t>
            </a:r>
          </a:p>
          <a:p>
            <a:pPr lvl="1" eaLnBrk="1" hangingPunct="1">
              <a:lnSpc>
                <a:spcPct val="80000"/>
              </a:lnSpc>
            </a:pPr>
            <a:r>
              <a:rPr lang="de-DE" sz="1800" dirty="0"/>
              <a:t>Unpersönlichkeit der Amtsführung </a:t>
            </a:r>
          </a:p>
          <a:p>
            <a:pPr lvl="1" eaLnBrk="1" hangingPunct="1">
              <a:lnSpc>
                <a:spcPct val="80000"/>
              </a:lnSpc>
            </a:pPr>
            <a:r>
              <a:rPr lang="de-DE" sz="1800" dirty="0"/>
              <a:t>Anstellung durch Arbeitsvertrag. </a:t>
            </a:r>
          </a:p>
          <a:p>
            <a:pPr eaLnBrk="1" hangingPunct="1">
              <a:lnSpc>
                <a:spcPct val="80000"/>
              </a:lnSpc>
            </a:pPr>
            <a:r>
              <a:rPr lang="de-DE" sz="2000" dirty="0"/>
              <a:t>Empfehlungen: </a:t>
            </a:r>
          </a:p>
          <a:p>
            <a:pPr lvl="1" eaLnBrk="1" hangingPunct="1">
              <a:lnSpc>
                <a:spcPct val="80000"/>
              </a:lnSpc>
            </a:pPr>
            <a:r>
              <a:rPr lang="de-DE" sz="1800" dirty="0"/>
              <a:t>Bürokratie als rationalste Form der Herrschaftsausübung </a:t>
            </a:r>
          </a:p>
          <a:p>
            <a:pPr lvl="1" eaLnBrk="1" hangingPunct="1">
              <a:lnSpc>
                <a:spcPct val="80000"/>
              </a:lnSpc>
            </a:pPr>
            <a:r>
              <a:rPr lang="de-DE" sz="1800" dirty="0"/>
              <a:t>Gehorsam als notwendige Voraussetzung rationaler Organisation</a:t>
            </a:r>
          </a:p>
          <a:p>
            <a:pPr lvl="2" eaLnBrk="1" hangingPunct="1">
              <a:lnSpc>
                <a:spcPct val="80000"/>
              </a:lnSpc>
            </a:pPr>
            <a:r>
              <a:rPr lang="de-DE" sz="1600" dirty="0"/>
              <a:t>Die Autorität zur Befehlsvergabe erwächst in einer Demokratie und Marktwirtschaft durch Eigentumsrechte und Verträge. </a:t>
            </a:r>
          </a:p>
          <a:p>
            <a:pPr lvl="1" eaLnBrk="1" hangingPunct="1">
              <a:lnSpc>
                <a:spcPct val="80000"/>
              </a:lnSpc>
            </a:pPr>
            <a:r>
              <a:rPr lang="de-DE" sz="1800" dirty="0"/>
              <a:t>Kreativität, Flexibilität und Gestaltungsfreiräume müssen als Quellen der Ineffizienz beseitigt werden</a:t>
            </a:r>
          </a:p>
          <a:p>
            <a:pPr eaLnBrk="1" hangingPunct="1">
              <a:lnSpc>
                <a:spcPct val="80000"/>
              </a:lnSpc>
            </a:pPr>
            <a:r>
              <a:rPr lang="de-DE" sz="2000" dirty="0"/>
              <a:t>Menschenbild:</a:t>
            </a:r>
          </a:p>
          <a:p>
            <a:pPr lvl="1" eaLnBrk="1" hangingPunct="1">
              <a:lnSpc>
                <a:spcPct val="80000"/>
              </a:lnSpc>
            </a:pPr>
            <a:r>
              <a:rPr lang="de-DE" sz="1800" dirty="0"/>
              <a:t>Mensch als Untertan, der sich nur in dem eng begrenzten Raum einer klaren Stelle wohl fühlt und keine Verantwortung für das Ganze übernehmen möchte</a:t>
            </a:r>
          </a:p>
        </p:txBody>
      </p:sp>
      <p:sp>
        <p:nvSpPr>
          <p:cNvPr id="2" name="Foliennummernplatzhalter 1"/>
          <p:cNvSpPr>
            <a:spLocks noGrp="1"/>
          </p:cNvSpPr>
          <p:nvPr>
            <p:ph type="sldNum" sz="quarter" idx="12"/>
          </p:nvPr>
        </p:nvSpPr>
        <p:spPr/>
        <p:txBody>
          <a:bodyPr/>
          <a:lstStyle/>
          <a:p>
            <a:pPr>
              <a:defRPr/>
            </a:pPr>
            <a:fld id="{AADE8DE2-BDA2-40D2-A9A2-F5804492C4C3}" type="slidenum">
              <a:rPr lang="de-DE" smtClean="0"/>
              <a:pPr>
                <a:defRPr/>
              </a:pPr>
              <a:t>26</a:t>
            </a:fld>
            <a:endParaRPr lang="de-DE"/>
          </a:p>
        </p:txBody>
      </p:sp>
      <p:pic>
        <p:nvPicPr>
          <p:cNvPr id="409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206375"/>
            <a:ext cx="2303463" cy="311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advTm="192548"/>
    </mc:Choice>
    <mc:Fallback xmlns="">
      <p:transition spd="slow" advTm="19254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0"/>
            <a:ext cx="8229600" cy="908050"/>
          </a:xfrm>
        </p:spPr>
        <p:txBody>
          <a:bodyPr/>
          <a:lstStyle/>
          <a:p>
            <a:pPr eaLnBrk="1" hangingPunct="1"/>
            <a:r>
              <a:rPr lang="de-DE"/>
              <a:t>Weber</a:t>
            </a:r>
          </a:p>
        </p:txBody>
      </p:sp>
      <p:sp>
        <p:nvSpPr>
          <p:cNvPr id="40963" name="Rectangle 3"/>
          <p:cNvSpPr>
            <a:spLocks noGrp="1" noChangeArrowheads="1"/>
          </p:cNvSpPr>
          <p:nvPr>
            <p:ph idx="1"/>
          </p:nvPr>
        </p:nvSpPr>
        <p:spPr>
          <a:xfrm>
            <a:off x="468313" y="1125538"/>
            <a:ext cx="8229600" cy="5329237"/>
          </a:xfrm>
        </p:spPr>
        <p:txBody>
          <a:bodyPr/>
          <a:lstStyle/>
          <a:p>
            <a:pPr eaLnBrk="1" hangingPunct="1">
              <a:lnSpc>
                <a:spcPct val="80000"/>
              </a:lnSpc>
            </a:pPr>
            <a:r>
              <a:rPr lang="de-DE" sz="2000" dirty="0"/>
              <a:t>Max Weber (1864-1920), Soziologe  </a:t>
            </a:r>
          </a:p>
          <a:p>
            <a:pPr eaLnBrk="1" hangingPunct="1">
              <a:lnSpc>
                <a:spcPct val="80000"/>
              </a:lnSpc>
            </a:pPr>
            <a:r>
              <a:rPr lang="de-DE" sz="2000" dirty="0"/>
              <a:t>Merkmale der bürokratischen Organisation:</a:t>
            </a:r>
          </a:p>
          <a:p>
            <a:pPr lvl="1" eaLnBrk="1" hangingPunct="1">
              <a:lnSpc>
                <a:spcPct val="80000"/>
              </a:lnSpc>
            </a:pPr>
            <a:r>
              <a:rPr lang="de-DE" sz="1800" dirty="0"/>
              <a:t>Regelgebundenheit der Amtsführung</a:t>
            </a:r>
          </a:p>
          <a:p>
            <a:pPr lvl="1" eaLnBrk="1" hangingPunct="1">
              <a:lnSpc>
                <a:spcPct val="80000"/>
              </a:lnSpc>
            </a:pPr>
            <a:r>
              <a:rPr lang="de-DE" sz="1800" dirty="0"/>
              <a:t>abgegrenzte Kompetenzbereiche</a:t>
            </a:r>
          </a:p>
          <a:p>
            <a:pPr lvl="1" eaLnBrk="1" hangingPunct="1">
              <a:lnSpc>
                <a:spcPct val="80000"/>
              </a:lnSpc>
            </a:pPr>
            <a:r>
              <a:rPr lang="de-DE" sz="1800" dirty="0"/>
              <a:t>starke Hierarchie</a:t>
            </a:r>
          </a:p>
          <a:p>
            <a:pPr lvl="1" eaLnBrk="1" hangingPunct="1">
              <a:lnSpc>
                <a:spcPct val="80000"/>
              </a:lnSpc>
            </a:pPr>
            <a:r>
              <a:rPr lang="de-DE" sz="1800" dirty="0"/>
              <a:t>Aktenmäßigkeit der Verwaltung</a:t>
            </a:r>
          </a:p>
          <a:p>
            <a:pPr lvl="1" eaLnBrk="1" hangingPunct="1">
              <a:lnSpc>
                <a:spcPct val="80000"/>
              </a:lnSpc>
            </a:pPr>
            <a:r>
              <a:rPr lang="de-DE" sz="1800" dirty="0"/>
              <a:t>Unpersönlichkeit der Amtsführung </a:t>
            </a:r>
          </a:p>
          <a:p>
            <a:pPr lvl="1" eaLnBrk="1" hangingPunct="1">
              <a:lnSpc>
                <a:spcPct val="80000"/>
              </a:lnSpc>
            </a:pPr>
            <a:r>
              <a:rPr lang="de-DE" sz="1800" dirty="0"/>
              <a:t>Anstellung durch Arbeitsvertrag. </a:t>
            </a:r>
          </a:p>
          <a:p>
            <a:pPr eaLnBrk="1" hangingPunct="1">
              <a:lnSpc>
                <a:spcPct val="80000"/>
              </a:lnSpc>
            </a:pPr>
            <a:r>
              <a:rPr lang="de-DE" sz="2000" dirty="0"/>
              <a:t>Empfehlungen: </a:t>
            </a:r>
          </a:p>
          <a:p>
            <a:pPr lvl="1" eaLnBrk="1" hangingPunct="1">
              <a:lnSpc>
                <a:spcPct val="80000"/>
              </a:lnSpc>
            </a:pPr>
            <a:r>
              <a:rPr lang="de-DE" sz="1800" dirty="0"/>
              <a:t>Bürokratie als rationalste Form der Herrschaftsausübung </a:t>
            </a:r>
          </a:p>
          <a:p>
            <a:pPr lvl="1" eaLnBrk="1" hangingPunct="1">
              <a:lnSpc>
                <a:spcPct val="80000"/>
              </a:lnSpc>
            </a:pPr>
            <a:r>
              <a:rPr lang="de-DE" sz="1800" dirty="0"/>
              <a:t>Gehorsam als notwendige Voraussetzung rationaler Organisation</a:t>
            </a:r>
          </a:p>
          <a:p>
            <a:pPr lvl="2" eaLnBrk="1" hangingPunct="1">
              <a:lnSpc>
                <a:spcPct val="80000"/>
              </a:lnSpc>
            </a:pPr>
            <a:r>
              <a:rPr lang="de-DE" sz="1600" dirty="0"/>
              <a:t>Die Autorität zur Befehlsvergabe erwächst in einer Demokratie und Marktwirtschaft durch Eigentumsrechte und Verträge. </a:t>
            </a:r>
          </a:p>
          <a:p>
            <a:pPr lvl="1" eaLnBrk="1" hangingPunct="1">
              <a:lnSpc>
                <a:spcPct val="80000"/>
              </a:lnSpc>
            </a:pPr>
            <a:r>
              <a:rPr lang="de-DE" sz="1800" dirty="0"/>
              <a:t>Kreativität, Flexibilität und Gestaltungsfreiräume müssen als Quellen der Ineffizienz beseitigt werden</a:t>
            </a:r>
          </a:p>
          <a:p>
            <a:pPr eaLnBrk="1" hangingPunct="1">
              <a:lnSpc>
                <a:spcPct val="80000"/>
              </a:lnSpc>
            </a:pPr>
            <a:r>
              <a:rPr lang="de-DE" sz="2000" dirty="0"/>
              <a:t>Menschenbild:</a:t>
            </a:r>
          </a:p>
          <a:p>
            <a:pPr lvl="1" eaLnBrk="1" hangingPunct="1">
              <a:lnSpc>
                <a:spcPct val="80000"/>
              </a:lnSpc>
            </a:pPr>
            <a:r>
              <a:rPr lang="de-DE" sz="1800" dirty="0"/>
              <a:t>Mensch als Untertan, der sich nur in dem eng begrenzten Raum einer klaren Stelle wohl fühlt und keine Verantwortung für das Ganze übernehmen möchte</a:t>
            </a:r>
          </a:p>
        </p:txBody>
      </p:sp>
      <p:sp>
        <p:nvSpPr>
          <p:cNvPr id="2" name="Foliennummernplatzhalter 1"/>
          <p:cNvSpPr>
            <a:spLocks noGrp="1"/>
          </p:cNvSpPr>
          <p:nvPr>
            <p:ph type="sldNum" sz="quarter" idx="12"/>
          </p:nvPr>
        </p:nvSpPr>
        <p:spPr/>
        <p:txBody>
          <a:bodyPr/>
          <a:lstStyle/>
          <a:p>
            <a:pPr>
              <a:defRPr/>
            </a:pPr>
            <a:fld id="{AADE8DE2-BDA2-40D2-A9A2-F5804492C4C3}" type="slidenum">
              <a:rPr lang="de-DE" smtClean="0"/>
              <a:pPr>
                <a:defRPr/>
              </a:pPr>
              <a:t>27</a:t>
            </a:fld>
            <a:endParaRPr lang="de-DE"/>
          </a:p>
        </p:txBody>
      </p:sp>
      <p:pic>
        <p:nvPicPr>
          <p:cNvPr id="409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206375"/>
            <a:ext cx="2303463" cy="311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e Legende 5"/>
          <p:cNvSpPr/>
          <p:nvPr/>
        </p:nvSpPr>
        <p:spPr>
          <a:xfrm>
            <a:off x="179512" y="206375"/>
            <a:ext cx="7921501" cy="5094288"/>
          </a:xfrm>
          <a:prstGeom prst="wedgeEllipseCallou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de-DE" sz="2400" dirty="0">
                <a:effectLst/>
              </a:rPr>
              <a:t>Die Rationalität der Bürokratie beruht auf ihrer Sachlichkeit, Unpersönlichkeit und</a:t>
            </a:r>
          </a:p>
          <a:p>
            <a:pPr>
              <a:defRPr/>
            </a:pPr>
            <a:r>
              <a:rPr lang="de-DE" sz="2400" dirty="0">
                <a:effectLst/>
              </a:rPr>
              <a:t>Berechenbarkeit: Ihre spezifische Eigenart ... entwickelt sich umso vollkommener, je mehr sie sich entmenschlicht, ... ihr die Ausschaltung von Liebe, Hass und aller rein persönlicher, überhaupt aller irrationaler, dem Kalkül sich entziehender Empfindungselemente aus der Erledigung der Amtsgeschäfte gelingt. (Weber 1921)</a:t>
            </a:r>
          </a:p>
        </p:txBody>
      </p:sp>
    </p:spTree>
    <p:extLst>
      <p:ext uri="{BB962C8B-B14F-4D97-AF65-F5344CB8AC3E}">
        <p14:creationId xmlns:p14="http://schemas.microsoft.com/office/powerpoint/2010/main" val="1258355179"/>
      </p:ext>
    </p:extLst>
  </p:cSld>
  <p:clrMapOvr>
    <a:masterClrMapping/>
  </p:clrMapOvr>
  <mc:AlternateContent xmlns:mc="http://schemas.openxmlformats.org/markup-compatibility/2006" xmlns:p14="http://schemas.microsoft.com/office/powerpoint/2010/main">
    <mc:Choice Requires="p14">
      <p:transition spd="slow" p14:dur="2000" advTm="157188"/>
    </mc:Choice>
    <mc:Fallback xmlns="">
      <p:transition spd="slow" advTm="157188"/>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0"/>
            <a:ext cx="8229600" cy="1384300"/>
          </a:xfrm>
        </p:spPr>
        <p:txBody>
          <a:bodyPr/>
          <a:lstStyle/>
          <a:p>
            <a:pPr eaLnBrk="1" hangingPunct="1"/>
            <a:r>
              <a:rPr lang="de-DE"/>
              <a:t>Hawthorne-Experiment (1924)</a:t>
            </a:r>
          </a:p>
        </p:txBody>
      </p:sp>
      <p:sp>
        <p:nvSpPr>
          <p:cNvPr id="43011" name="Rectangle 3"/>
          <p:cNvSpPr>
            <a:spLocks noGrp="1" noChangeArrowheads="1"/>
          </p:cNvSpPr>
          <p:nvPr>
            <p:ph idx="1"/>
          </p:nvPr>
        </p:nvSpPr>
        <p:spPr>
          <a:xfrm>
            <a:off x="457200" y="1905000"/>
            <a:ext cx="6562725" cy="4953000"/>
          </a:xfrm>
        </p:spPr>
        <p:txBody>
          <a:bodyPr/>
          <a:lstStyle/>
          <a:p>
            <a:pPr eaLnBrk="1" hangingPunct="1">
              <a:lnSpc>
                <a:spcPct val="80000"/>
              </a:lnSpc>
            </a:pPr>
            <a:r>
              <a:rPr lang="de-DE" sz="2400"/>
              <a:t>Messung des Zusammenhanges von Arbeitsbedingungen und Produktivität</a:t>
            </a:r>
          </a:p>
          <a:p>
            <a:pPr lvl="1" eaLnBrk="1" hangingPunct="1">
              <a:lnSpc>
                <a:spcPct val="80000"/>
              </a:lnSpc>
            </a:pPr>
            <a:r>
              <a:rPr lang="de-DE" sz="2000"/>
              <a:t>Lohn und Arbeitsbedindungen (Wärme, Helligkeit, Lautstärke, Wege,…) als wichtigste Determinante der Produktivität nach Taylor</a:t>
            </a:r>
          </a:p>
          <a:p>
            <a:pPr lvl="1" eaLnBrk="1" hangingPunct="1">
              <a:lnSpc>
                <a:spcPct val="80000"/>
              </a:lnSpc>
            </a:pPr>
            <a:r>
              <a:rPr lang="de-DE" sz="2000"/>
              <a:t>Ergebnis 1: Arbeitsproduktivität stieg mit der Verbesserung der Arbeitsbedingungen (z. B. der Raumhelligkeit) in der Versuchsgruppe. </a:t>
            </a:r>
          </a:p>
          <a:p>
            <a:pPr lvl="1" eaLnBrk="1" hangingPunct="1">
              <a:lnSpc>
                <a:spcPct val="80000"/>
              </a:lnSpc>
            </a:pPr>
            <a:r>
              <a:rPr lang="de-DE" sz="2000"/>
              <a:t>Ergebnis 2: Produktivität stieg noch weiter, nachdem die Arbeitsbedingungen (z. B. Helligkeit) wieder verschlechtert wurden (unerwartet!)</a:t>
            </a:r>
          </a:p>
          <a:p>
            <a:pPr lvl="1" eaLnBrk="1" hangingPunct="1">
              <a:lnSpc>
                <a:spcPct val="80000"/>
              </a:lnSpc>
            </a:pPr>
            <a:r>
              <a:rPr lang="de-DE" sz="2000"/>
              <a:t>Analyse von E. Mayo (1880-1949):  </a:t>
            </a:r>
          </a:p>
          <a:p>
            <a:pPr lvl="2" eaLnBrk="1" hangingPunct="1">
              <a:lnSpc>
                <a:spcPct val="80000"/>
              </a:lnSpc>
            </a:pPr>
            <a:r>
              <a:rPr lang="de-DE" sz="1800"/>
              <a:t>Grund für Produktivitätssteigerung ist nicht in den Arbeitsbedingungen zu suchen, sondern im emotionalen Bereich. </a:t>
            </a:r>
          </a:p>
          <a:p>
            <a:pPr lvl="2" eaLnBrk="1" hangingPunct="1">
              <a:lnSpc>
                <a:spcPct val="80000"/>
              </a:lnSpc>
            </a:pPr>
            <a:r>
              <a:rPr lang="de-DE" sz="1800"/>
              <a:t>Die Mitarbeiter waren stolz darauf, dass die Forscher und das Unternehmen sich für sie interessierten, zu ihnen kamen und die Arbeitsbedingungen veränderten.</a:t>
            </a:r>
          </a:p>
        </p:txBody>
      </p:sp>
      <p:sp>
        <p:nvSpPr>
          <p:cNvPr id="2" name="Foliennummernplatzhalter 1"/>
          <p:cNvSpPr>
            <a:spLocks noGrp="1"/>
          </p:cNvSpPr>
          <p:nvPr>
            <p:ph type="sldNum" sz="quarter" idx="12"/>
          </p:nvPr>
        </p:nvSpPr>
        <p:spPr/>
        <p:txBody>
          <a:bodyPr/>
          <a:lstStyle/>
          <a:p>
            <a:pPr>
              <a:defRPr/>
            </a:pPr>
            <a:fld id="{30027E67-56F0-48E3-B10E-B9DF7A720DD7}" type="slidenum">
              <a:rPr lang="de-DE" smtClean="0"/>
              <a:pPr>
                <a:defRPr/>
              </a:pPr>
              <a:t>28</a:t>
            </a:fld>
            <a:endParaRPr lang="de-DE"/>
          </a:p>
        </p:txBody>
      </p:sp>
      <p:pic>
        <p:nvPicPr>
          <p:cNvPr id="43013" name="Picture 2" descr="http://img.docstoccdn.com/thumb/orig/70073189.png"/>
          <p:cNvPicPr>
            <a:picLocks noChangeAspect="1" noChangeArrowheads="1"/>
          </p:cNvPicPr>
          <p:nvPr/>
        </p:nvPicPr>
        <p:blipFill>
          <a:blip r:embed="rId3" cstate="print">
            <a:extLst>
              <a:ext uri="{28A0092B-C50C-407E-A947-70E740481C1C}">
                <a14:useLocalDpi xmlns:a14="http://schemas.microsoft.com/office/drawing/2010/main" val="0"/>
              </a:ext>
            </a:extLst>
          </a:blip>
          <a:srcRect l="22276" r="20641"/>
          <a:stretch>
            <a:fillRect/>
          </a:stretch>
        </p:blipFill>
        <p:spPr bwMode="auto">
          <a:xfrm>
            <a:off x="7019925" y="981075"/>
            <a:ext cx="2047875"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183747"/>
    </mc:Choice>
    <mc:Fallback xmlns="">
      <p:transition spd="slow" advTm="183747"/>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0"/>
            <a:ext cx="8229600" cy="1384300"/>
          </a:xfrm>
        </p:spPr>
        <p:txBody>
          <a:bodyPr/>
          <a:lstStyle/>
          <a:p>
            <a:pPr eaLnBrk="1" hangingPunct="1"/>
            <a:r>
              <a:rPr lang="de-DE"/>
              <a:t>Hawthorne-Experiment (1924)</a:t>
            </a:r>
          </a:p>
        </p:txBody>
      </p:sp>
      <p:sp>
        <p:nvSpPr>
          <p:cNvPr id="45059" name="Rectangle 3"/>
          <p:cNvSpPr>
            <a:spLocks noGrp="1" noChangeArrowheads="1"/>
          </p:cNvSpPr>
          <p:nvPr>
            <p:ph idx="1"/>
          </p:nvPr>
        </p:nvSpPr>
        <p:spPr/>
        <p:txBody>
          <a:bodyPr/>
          <a:lstStyle/>
          <a:p>
            <a:pPr eaLnBrk="1" hangingPunct="1">
              <a:lnSpc>
                <a:spcPct val="90000"/>
              </a:lnSpc>
              <a:defRPr/>
            </a:pPr>
            <a:r>
              <a:rPr lang="de-DE" sz="2400" dirty="0"/>
              <a:t>Folgen: </a:t>
            </a:r>
          </a:p>
          <a:p>
            <a:pPr lvl="1" eaLnBrk="1" hangingPunct="1">
              <a:lnSpc>
                <a:spcPct val="90000"/>
              </a:lnSpc>
              <a:defRPr/>
            </a:pPr>
            <a:r>
              <a:rPr lang="de-DE" sz="2000" dirty="0"/>
              <a:t>Zuwendung des Vorgesetzten an den Mitarbeiter, die Entwicklung eines Gruppenverständnisses und die informelle Organisation einer Arbeitsgruppe bei weitem wichtiger für das Leistungsergebnis ist als die Arbeitsbedingungen oder sogar der Lohn. </a:t>
            </a:r>
          </a:p>
          <a:p>
            <a:pPr lvl="1" eaLnBrk="1" hangingPunct="1">
              <a:lnSpc>
                <a:spcPct val="90000"/>
              </a:lnSpc>
              <a:defRPr/>
            </a:pPr>
            <a:r>
              <a:rPr lang="de-DE" sz="2000" dirty="0"/>
              <a:t>Beziehungen, Sympathien, Gruppenprozesse und individuelle Zufriedenheit von größter Bedeutung für das Ergebnis. </a:t>
            </a:r>
          </a:p>
          <a:p>
            <a:pPr marL="457200" lvl="1" indent="0" eaLnBrk="1" hangingPunct="1">
              <a:lnSpc>
                <a:spcPct val="90000"/>
              </a:lnSpc>
              <a:buFont typeface="Arial" charset="0"/>
              <a:buNone/>
              <a:defRPr/>
            </a:pPr>
            <a:r>
              <a:rPr lang="de-DE" sz="2000" dirty="0">
                <a:sym typeface="Wingdings" pitchFamily="2" charset="2"/>
              </a:rPr>
              <a:t> Arbeitnehmer bringt Höchstleistung, wenn er sich wohl fühlt (Soziale Bindungen am wichtigsten)</a:t>
            </a:r>
            <a:endParaRPr lang="de-DE" sz="2000" dirty="0"/>
          </a:p>
          <a:p>
            <a:pPr eaLnBrk="1" hangingPunct="1">
              <a:lnSpc>
                <a:spcPct val="90000"/>
              </a:lnSpc>
              <a:defRPr/>
            </a:pPr>
            <a:r>
              <a:rPr lang="de-DE" sz="2400" dirty="0"/>
              <a:t>Umsetzung: verhaltenswissenschaftliche Schule des Managements </a:t>
            </a:r>
          </a:p>
          <a:p>
            <a:pPr lvl="1" eaLnBrk="1" hangingPunct="1">
              <a:lnSpc>
                <a:spcPct val="90000"/>
              </a:lnSpc>
              <a:defRPr/>
            </a:pPr>
            <a:r>
              <a:rPr lang="de-DE" sz="2000" dirty="0"/>
              <a:t>Human-Relations-Bewegung </a:t>
            </a:r>
          </a:p>
          <a:p>
            <a:pPr lvl="1" eaLnBrk="1" hangingPunct="1">
              <a:lnSpc>
                <a:spcPct val="90000"/>
              </a:lnSpc>
              <a:defRPr/>
            </a:pPr>
            <a:r>
              <a:rPr lang="de-DE" sz="2000" dirty="0"/>
              <a:t>Human-</a:t>
            </a:r>
            <a:r>
              <a:rPr lang="de-DE" sz="2000" dirty="0" err="1"/>
              <a:t>Resource</a:t>
            </a:r>
            <a:r>
              <a:rPr lang="de-DE" sz="2000" dirty="0"/>
              <a:t>-Ansatz</a:t>
            </a:r>
          </a:p>
        </p:txBody>
      </p:sp>
      <p:sp>
        <p:nvSpPr>
          <p:cNvPr id="2" name="Foliennummernplatzhalter 1"/>
          <p:cNvSpPr>
            <a:spLocks noGrp="1"/>
          </p:cNvSpPr>
          <p:nvPr>
            <p:ph type="sldNum" sz="quarter" idx="12"/>
          </p:nvPr>
        </p:nvSpPr>
        <p:spPr/>
        <p:txBody>
          <a:bodyPr/>
          <a:lstStyle/>
          <a:p>
            <a:pPr>
              <a:defRPr/>
            </a:pPr>
            <a:fld id="{A61D1BD8-B67E-4015-B043-8BA5C5E92092}" type="slidenum">
              <a:rPr lang="de-DE" smtClean="0"/>
              <a:pPr>
                <a:defRPr/>
              </a:pPr>
              <a:t>29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4199"/>
    </mc:Choice>
    <mc:Fallback xmlns="">
      <p:transition spd="slow" advTm="14419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de-DE" b="1"/>
              <a:t>2.3.1.2 Motivationstheorien</a:t>
            </a:r>
          </a:p>
        </p:txBody>
      </p:sp>
      <p:sp>
        <p:nvSpPr>
          <p:cNvPr id="24579" name="Rectangle 3"/>
          <p:cNvSpPr>
            <a:spLocks noGrp="1" noChangeArrowheads="1"/>
          </p:cNvSpPr>
          <p:nvPr>
            <p:ph idx="1"/>
          </p:nvPr>
        </p:nvSpPr>
        <p:spPr/>
        <p:txBody>
          <a:bodyPr/>
          <a:lstStyle/>
          <a:p>
            <a:pPr eaLnBrk="1" hangingPunct="1">
              <a:lnSpc>
                <a:spcPct val="90000"/>
              </a:lnSpc>
            </a:pPr>
            <a:r>
              <a:rPr lang="de-DE" sz="2800" b="1"/>
              <a:t>Herkunft: </a:t>
            </a:r>
            <a:r>
              <a:rPr lang="de-DE" sz="2800"/>
              <a:t>Theorien menschlichen Verhaltens der Humanwissenschaften (Psychologie, Soziologie, Pädagogik)</a:t>
            </a:r>
            <a:endParaRPr lang="de-DE" sz="2800" b="1"/>
          </a:p>
          <a:p>
            <a:pPr eaLnBrk="1" hangingPunct="1">
              <a:lnSpc>
                <a:spcPct val="90000"/>
              </a:lnSpc>
            </a:pPr>
            <a:r>
              <a:rPr lang="de-DE" sz="2800" b="1"/>
              <a:t>Grundannahme: </a:t>
            </a:r>
            <a:r>
              <a:rPr lang="de-DE" sz="2800"/>
              <a:t>Verhalten ist grundsätzlich motiviert, d.h., es erhält durch eine Kraft (=Motiv) eine spezifische Ausrichtung</a:t>
            </a:r>
            <a:endParaRPr lang="de-DE" sz="2800" b="1"/>
          </a:p>
          <a:p>
            <a:pPr eaLnBrk="1" hangingPunct="1">
              <a:lnSpc>
                <a:spcPct val="90000"/>
              </a:lnSpc>
            </a:pPr>
            <a:r>
              <a:rPr lang="de-DE" sz="2800" b="1"/>
              <a:t>Spezifikum: </a:t>
            </a:r>
            <a:r>
              <a:rPr lang="de-DE" sz="2800"/>
              <a:t>Motivationstheorien versuchen, Entstehung, Ausrichtung, Stärke und Dauer einer bestimmten Verhaltensweise auf verhaltensrelevante Motive zurückzuführen</a:t>
            </a:r>
          </a:p>
        </p:txBody>
      </p:sp>
      <p:sp>
        <p:nvSpPr>
          <p:cNvPr id="2" name="Foliennummernplatzhalter 1"/>
          <p:cNvSpPr>
            <a:spLocks noGrp="1"/>
          </p:cNvSpPr>
          <p:nvPr>
            <p:ph type="sldNum" sz="quarter" idx="12"/>
          </p:nvPr>
        </p:nvSpPr>
        <p:spPr/>
        <p:txBody>
          <a:bodyPr/>
          <a:lstStyle/>
          <a:p>
            <a:pPr>
              <a:defRPr/>
            </a:pPr>
            <a:fld id="{494BB094-C94B-4B31-A504-6C2EE1A4A2F5}" type="slidenum">
              <a:rPr lang="de-DE" smtClean="0"/>
              <a:pPr>
                <a:defRPr/>
              </a:pPr>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18092"/>
    </mc:Choice>
    <mc:Fallback xmlns="">
      <p:transition spd="slow" advTm="218092"/>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de-DE"/>
              <a:t>Human-Relations-Bewegung </a:t>
            </a:r>
          </a:p>
        </p:txBody>
      </p:sp>
      <p:sp>
        <p:nvSpPr>
          <p:cNvPr id="45059" name="Rectangle 3"/>
          <p:cNvSpPr>
            <a:spLocks noGrp="1" noChangeArrowheads="1"/>
          </p:cNvSpPr>
          <p:nvPr>
            <p:ph idx="1"/>
          </p:nvPr>
        </p:nvSpPr>
        <p:spPr/>
        <p:txBody>
          <a:bodyPr/>
          <a:lstStyle/>
          <a:p>
            <a:pPr eaLnBrk="1" hangingPunct="1">
              <a:lnSpc>
                <a:spcPct val="80000"/>
              </a:lnSpc>
            </a:pPr>
            <a:r>
              <a:rPr lang="de-DE" sz="2400" dirty="0"/>
              <a:t>Gegenbild zum Taylorismus</a:t>
            </a:r>
          </a:p>
          <a:p>
            <a:pPr eaLnBrk="1" hangingPunct="1">
              <a:lnSpc>
                <a:spcPct val="80000"/>
              </a:lnSpc>
            </a:pPr>
            <a:r>
              <a:rPr lang="de-DE" sz="2400" dirty="0"/>
              <a:t>Sozialen Beziehungen der Mitarbeiter (human relations) wurde mehr Bedeutung beigemessen</a:t>
            </a:r>
          </a:p>
          <a:p>
            <a:pPr eaLnBrk="1" hangingPunct="1">
              <a:lnSpc>
                <a:spcPct val="80000"/>
              </a:lnSpc>
            </a:pPr>
            <a:r>
              <a:rPr lang="de-DE" sz="2400" dirty="0"/>
              <a:t>Kernaufgabe des Managements: Schaffung glücklicher Arbeitnehmer durch Gestaltung der Organisation, so dass gute zwischenmenschliche Beziehungen möglich sind</a:t>
            </a:r>
          </a:p>
          <a:p>
            <a:pPr eaLnBrk="1" hangingPunct="1">
              <a:lnSpc>
                <a:spcPct val="80000"/>
              </a:lnSpc>
            </a:pPr>
            <a:endParaRPr lang="de-DE" sz="2400" dirty="0"/>
          </a:p>
          <a:p>
            <a:pPr eaLnBrk="1" hangingPunct="1">
              <a:lnSpc>
                <a:spcPct val="80000"/>
              </a:lnSpc>
            </a:pPr>
            <a:r>
              <a:rPr lang="de-DE" sz="2400" dirty="0"/>
              <a:t>Suggeriert, dass Mitarbeitern weniger an eine Lohnsteigerung als an einer sozio-emotionalen Umgestaltung der Arbeitsbedingungen gelegen sei (wurde jedoch widerlegt)</a:t>
            </a:r>
          </a:p>
          <a:p>
            <a:pPr eaLnBrk="1" hangingPunct="1">
              <a:lnSpc>
                <a:spcPct val="80000"/>
              </a:lnSpc>
            </a:pPr>
            <a:endParaRPr lang="de-DE" sz="2400" dirty="0"/>
          </a:p>
          <a:p>
            <a:pPr eaLnBrk="1" hangingPunct="1">
              <a:lnSpc>
                <a:spcPct val="80000"/>
              </a:lnSpc>
            </a:pPr>
            <a:r>
              <a:rPr lang="de-DE" sz="2400" dirty="0"/>
              <a:t>Aber beginnende Diskussionen um den im Taylorismus vorherrschenden direktiven Führungsstil</a:t>
            </a:r>
          </a:p>
        </p:txBody>
      </p:sp>
      <p:sp>
        <p:nvSpPr>
          <p:cNvPr id="2" name="Foliennummernplatzhalter 1"/>
          <p:cNvSpPr>
            <a:spLocks noGrp="1"/>
          </p:cNvSpPr>
          <p:nvPr>
            <p:ph type="sldNum" sz="quarter" idx="12"/>
          </p:nvPr>
        </p:nvSpPr>
        <p:spPr/>
        <p:txBody>
          <a:bodyPr/>
          <a:lstStyle/>
          <a:p>
            <a:pPr>
              <a:defRPr/>
            </a:pPr>
            <a:fld id="{EEA860B4-0B77-4A12-B725-CE5E04C9C5D7}" type="slidenum">
              <a:rPr lang="de-DE" smtClean="0"/>
              <a:pPr>
                <a:defRPr/>
              </a:pPr>
              <a:t>30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5979"/>
    </mc:Choice>
    <mc:Fallback xmlns="">
      <p:transition spd="slow" advTm="195979"/>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95288" y="0"/>
            <a:ext cx="8229600" cy="1384300"/>
          </a:xfrm>
        </p:spPr>
        <p:txBody>
          <a:bodyPr/>
          <a:lstStyle/>
          <a:p>
            <a:pPr eaLnBrk="1" hangingPunct="1"/>
            <a:r>
              <a:rPr lang="de-DE"/>
              <a:t>Human-Resource-Ansatz</a:t>
            </a:r>
          </a:p>
        </p:txBody>
      </p:sp>
      <p:sp>
        <p:nvSpPr>
          <p:cNvPr id="46083" name="Rectangle 3"/>
          <p:cNvSpPr>
            <a:spLocks noGrp="1" noChangeArrowheads="1"/>
          </p:cNvSpPr>
          <p:nvPr>
            <p:ph idx="1"/>
          </p:nvPr>
        </p:nvSpPr>
        <p:spPr>
          <a:xfrm>
            <a:off x="457200" y="1268413"/>
            <a:ext cx="8229600" cy="5329237"/>
          </a:xfrm>
        </p:spPr>
        <p:txBody>
          <a:bodyPr/>
          <a:lstStyle/>
          <a:p>
            <a:pPr eaLnBrk="1" hangingPunct="1">
              <a:lnSpc>
                <a:spcPct val="80000"/>
              </a:lnSpc>
            </a:pPr>
            <a:r>
              <a:rPr lang="de-DE" sz="2000" dirty="0"/>
              <a:t>Mitarbeiter als wichtigster Engpass im Produktionssystem, an dem sich alle Prozesse und damit auch die Organisation auszurichten haben. </a:t>
            </a:r>
          </a:p>
          <a:p>
            <a:pPr eaLnBrk="1" hangingPunct="1">
              <a:lnSpc>
                <a:spcPct val="80000"/>
              </a:lnSpc>
            </a:pPr>
            <a:r>
              <a:rPr lang="de-DE" sz="2000" dirty="0"/>
              <a:t>„Organisational Behaviour“ als neue Schule des Managements</a:t>
            </a:r>
          </a:p>
          <a:p>
            <a:pPr eaLnBrk="1" hangingPunct="1">
              <a:lnSpc>
                <a:spcPct val="80000"/>
              </a:lnSpc>
            </a:pPr>
            <a:r>
              <a:rPr lang="de-DE" sz="2000" dirty="0"/>
              <a:t>Elemente:</a:t>
            </a:r>
          </a:p>
          <a:p>
            <a:pPr lvl="1" eaLnBrk="1" hangingPunct="1">
              <a:lnSpc>
                <a:spcPct val="80000"/>
              </a:lnSpc>
            </a:pPr>
            <a:r>
              <a:rPr lang="de-DE" sz="1800" dirty="0"/>
              <a:t>Entscheidungspartizipation (für Weber unvorstellbar) 	</a:t>
            </a:r>
          </a:p>
          <a:p>
            <a:pPr lvl="1" eaLnBrk="1" hangingPunct="1">
              <a:lnSpc>
                <a:spcPct val="80000"/>
              </a:lnSpc>
            </a:pPr>
            <a:r>
              <a:rPr lang="de-DE" sz="1800" dirty="0"/>
              <a:t>Gruppen als organisatorische Einheiten (z. B. Teamarbeit) </a:t>
            </a:r>
          </a:p>
          <a:p>
            <a:pPr lvl="1" eaLnBrk="1" hangingPunct="1">
              <a:lnSpc>
                <a:spcPct val="80000"/>
              </a:lnSpc>
            </a:pPr>
            <a:r>
              <a:rPr lang="de-DE" sz="1800" dirty="0"/>
              <a:t>Aufgabenintegration</a:t>
            </a:r>
          </a:p>
          <a:p>
            <a:pPr lvl="2" eaLnBrk="1" hangingPunct="1">
              <a:lnSpc>
                <a:spcPct val="80000"/>
              </a:lnSpc>
            </a:pPr>
            <a:r>
              <a:rPr lang="de-DE" sz="1600" dirty="0"/>
              <a:t>Job Enlargement</a:t>
            </a:r>
          </a:p>
          <a:p>
            <a:pPr lvl="2" eaLnBrk="1" hangingPunct="1">
              <a:lnSpc>
                <a:spcPct val="80000"/>
              </a:lnSpc>
            </a:pPr>
            <a:r>
              <a:rPr lang="de-DE" sz="1600" dirty="0"/>
              <a:t>Job Enrichment</a:t>
            </a:r>
          </a:p>
          <a:p>
            <a:pPr lvl="2" eaLnBrk="1" hangingPunct="1">
              <a:lnSpc>
                <a:spcPct val="80000"/>
              </a:lnSpc>
            </a:pPr>
            <a:r>
              <a:rPr lang="de-DE" sz="1600" dirty="0"/>
              <a:t>Job Rotation</a:t>
            </a:r>
          </a:p>
          <a:p>
            <a:pPr lvl="1" eaLnBrk="1" hangingPunct="1">
              <a:lnSpc>
                <a:spcPct val="80000"/>
              </a:lnSpc>
            </a:pPr>
            <a:r>
              <a:rPr lang="de-DE" sz="1800" dirty="0"/>
              <a:t>Organisationsentwicklung</a:t>
            </a:r>
          </a:p>
          <a:p>
            <a:pPr lvl="1" eaLnBrk="1" hangingPunct="1">
              <a:lnSpc>
                <a:spcPct val="80000"/>
              </a:lnSpc>
            </a:pPr>
            <a:r>
              <a:rPr lang="de-DE" sz="1800" dirty="0"/>
              <a:t>Aufnahme psychologischer Erkenntnisse in die Betriebswirtschaftslehre</a:t>
            </a:r>
          </a:p>
          <a:p>
            <a:pPr eaLnBrk="1" hangingPunct="1">
              <a:lnSpc>
                <a:spcPct val="80000"/>
              </a:lnSpc>
            </a:pPr>
            <a:r>
              <a:rPr lang="de-DE" sz="2000" dirty="0"/>
              <a:t>Menschenbild:</a:t>
            </a:r>
          </a:p>
          <a:p>
            <a:pPr lvl="1" eaLnBrk="1" hangingPunct="1">
              <a:lnSpc>
                <a:spcPct val="80000"/>
              </a:lnSpc>
            </a:pPr>
            <a:r>
              <a:rPr lang="de-DE" sz="1800" dirty="0"/>
              <a:t>Mensch als freiheitsliebendes und motivierbares Individuum </a:t>
            </a:r>
          </a:p>
          <a:p>
            <a:pPr lvl="1" eaLnBrk="1" hangingPunct="1">
              <a:lnSpc>
                <a:spcPct val="80000"/>
              </a:lnSpc>
            </a:pPr>
            <a:r>
              <a:rPr lang="de-DE" sz="1800" dirty="0"/>
              <a:t>Mensch will sich im hohem Maße einbringen, mit anderen feste Beziehungen knüpfen und an einem sinnvollen Ganzen mitarbeiten </a:t>
            </a:r>
          </a:p>
        </p:txBody>
      </p:sp>
      <p:sp>
        <p:nvSpPr>
          <p:cNvPr id="2" name="Foliennummernplatzhalter 1"/>
          <p:cNvSpPr>
            <a:spLocks noGrp="1"/>
          </p:cNvSpPr>
          <p:nvPr>
            <p:ph type="sldNum" sz="quarter" idx="12"/>
          </p:nvPr>
        </p:nvSpPr>
        <p:spPr/>
        <p:txBody>
          <a:bodyPr/>
          <a:lstStyle/>
          <a:p>
            <a:pPr>
              <a:defRPr/>
            </a:pPr>
            <a:fld id="{CBCC6CEC-A55C-4355-AD33-FDBED3036075}" type="slidenum">
              <a:rPr lang="de-DE" smtClean="0"/>
              <a:pPr>
                <a:defRPr/>
              </a:pPr>
              <a:t>31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93820"/>
    </mc:Choice>
    <mc:Fallback xmlns="">
      <p:transition spd="slow" advTm="39382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7298" name="Rectangle 2"/>
          <p:cNvSpPr>
            <a:spLocks noGrp="1" noChangeArrowheads="1"/>
          </p:cNvSpPr>
          <p:nvPr>
            <p:ph type="title"/>
          </p:nvPr>
        </p:nvSpPr>
        <p:spPr>
          <a:xfrm>
            <a:off x="685800" y="609600"/>
            <a:ext cx="6189663" cy="1143000"/>
          </a:xfrm>
        </p:spPr>
        <p:txBody>
          <a:bodyPr rtlCol="0">
            <a:normAutofit fontScale="90000"/>
          </a:bodyPr>
          <a:lstStyle/>
          <a:p>
            <a:pPr eaLnBrk="1" fontAlgn="auto" hangingPunct="1">
              <a:spcAft>
                <a:spcPts val="0"/>
              </a:spcAft>
              <a:defRPr/>
            </a:pPr>
            <a:r>
              <a:rPr lang="de-DE" sz="4000" dirty="0"/>
              <a:t>Weitere Menschenbilder des Managements</a:t>
            </a:r>
          </a:p>
        </p:txBody>
      </p:sp>
      <p:sp>
        <p:nvSpPr>
          <p:cNvPr id="47107" name="Rectangle 3"/>
          <p:cNvSpPr>
            <a:spLocks noGrp="1" noChangeArrowheads="1"/>
          </p:cNvSpPr>
          <p:nvPr>
            <p:ph idx="1"/>
          </p:nvPr>
        </p:nvSpPr>
        <p:spPr>
          <a:xfrm>
            <a:off x="457200" y="1905000"/>
            <a:ext cx="6994525" cy="4476750"/>
          </a:xfrm>
        </p:spPr>
        <p:txBody>
          <a:bodyPr/>
          <a:lstStyle/>
          <a:p>
            <a:pPr eaLnBrk="1" hangingPunct="1">
              <a:lnSpc>
                <a:spcPct val="90000"/>
              </a:lnSpc>
            </a:pPr>
            <a:r>
              <a:rPr lang="de-DE" sz="2400"/>
              <a:t>Mensch als rationaler Entscheider (Edmund Heinen, 1919-1996)</a:t>
            </a:r>
          </a:p>
          <a:p>
            <a:pPr lvl="1" eaLnBrk="1" hangingPunct="1">
              <a:lnSpc>
                <a:spcPct val="90000"/>
              </a:lnSpc>
            </a:pPr>
            <a:r>
              <a:rPr lang="de-DE" sz="2000" dirty="0"/>
              <a:t>Entscheidungstheoretische BWL</a:t>
            </a:r>
          </a:p>
          <a:p>
            <a:pPr lvl="1" eaLnBrk="1" hangingPunct="1">
              <a:lnSpc>
                <a:spcPct val="90000"/>
              </a:lnSpc>
            </a:pPr>
            <a:r>
              <a:rPr lang="de-DE" sz="2000" dirty="0"/>
              <a:t>Mensch trifft Entscheidungen auf Grundlage aller gesammelter Informationen und setzt diese Entscheidung um</a:t>
            </a:r>
          </a:p>
          <a:p>
            <a:pPr lvl="1" eaLnBrk="1" hangingPunct="1">
              <a:lnSpc>
                <a:spcPct val="90000"/>
              </a:lnSpc>
            </a:pPr>
            <a:r>
              <a:rPr lang="de-DE" sz="2000" dirty="0"/>
              <a:t>Menschenbild: Mensch als Perfektionist, als Computer (Dominanz der mentalen Dimension)</a:t>
            </a:r>
          </a:p>
        </p:txBody>
      </p:sp>
      <p:sp>
        <p:nvSpPr>
          <p:cNvPr id="2" name="Foliennummernplatzhalter 1"/>
          <p:cNvSpPr>
            <a:spLocks noGrp="1"/>
          </p:cNvSpPr>
          <p:nvPr>
            <p:ph type="sldNum" sz="quarter" idx="12"/>
          </p:nvPr>
        </p:nvSpPr>
        <p:spPr>
          <a:xfrm>
            <a:off x="6553200" y="6245225"/>
            <a:ext cx="2133600" cy="476250"/>
          </a:xfrm>
        </p:spPr>
        <p:txBody>
          <a:bodyPr/>
          <a:lstStyle/>
          <a:p>
            <a:pPr>
              <a:defRPr/>
            </a:pPr>
            <a:fld id="{08EA6453-B351-4B2B-992E-B767868FBAE5}" type="slidenum">
              <a:rPr lang="de-DE" smtClean="0"/>
              <a:pPr>
                <a:defRPr/>
              </a:pPr>
              <a:t>32</a:t>
            </a:fld>
            <a:endParaRPr lang="de-DE"/>
          </a:p>
        </p:txBody>
      </p:sp>
      <p:pic>
        <p:nvPicPr>
          <p:cNvPr id="47109" name="Picture 2" descr="Edmund Hein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1751" y="0"/>
            <a:ext cx="1354769"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122863"/>
    </mc:Choice>
    <mc:Fallback xmlns="">
      <p:transition spd="slow" advTm="122863"/>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7298" name="Rectangle 2"/>
          <p:cNvSpPr>
            <a:spLocks noGrp="1" noChangeArrowheads="1"/>
          </p:cNvSpPr>
          <p:nvPr>
            <p:ph type="title"/>
          </p:nvPr>
        </p:nvSpPr>
        <p:spPr>
          <a:xfrm>
            <a:off x="685800" y="609600"/>
            <a:ext cx="6189663" cy="1143000"/>
          </a:xfrm>
        </p:spPr>
        <p:txBody>
          <a:bodyPr rtlCol="0">
            <a:normAutofit fontScale="90000"/>
          </a:bodyPr>
          <a:lstStyle/>
          <a:p>
            <a:pPr eaLnBrk="1" fontAlgn="auto" hangingPunct="1">
              <a:spcAft>
                <a:spcPts val="0"/>
              </a:spcAft>
              <a:defRPr/>
            </a:pPr>
            <a:r>
              <a:rPr lang="de-DE" sz="4000" dirty="0"/>
              <a:t>Weitere Menschenbilder des Managements</a:t>
            </a:r>
          </a:p>
        </p:txBody>
      </p:sp>
      <p:sp>
        <p:nvSpPr>
          <p:cNvPr id="48131" name="Rectangle 3"/>
          <p:cNvSpPr>
            <a:spLocks noGrp="1" noChangeArrowheads="1"/>
          </p:cNvSpPr>
          <p:nvPr>
            <p:ph idx="1"/>
          </p:nvPr>
        </p:nvSpPr>
        <p:spPr>
          <a:xfrm>
            <a:off x="457200" y="1905000"/>
            <a:ext cx="6635750" cy="4476750"/>
          </a:xfrm>
        </p:spPr>
        <p:txBody>
          <a:bodyPr/>
          <a:lstStyle/>
          <a:p>
            <a:pPr eaLnBrk="1" hangingPunct="1">
              <a:lnSpc>
                <a:spcPct val="90000"/>
              </a:lnSpc>
            </a:pPr>
            <a:r>
              <a:rPr lang="de-DE" sz="2400" dirty="0" err="1"/>
              <a:t>Complex</a:t>
            </a:r>
            <a:r>
              <a:rPr lang="de-DE" sz="2400" dirty="0"/>
              <a:t> Man (Edgar Schein, *1928)</a:t>
            </a:r>
          </a:p>
          <a:p>
            <a:pPr lvl="1" eaLnBrk="1" hangingPunct="1">
              <a:lnSpc>
                <a:spcPct val="90000"/>
              </a:lnSpc>
            </a:pPr>
            <a:r>
              <a:rPr lang="de-DE" sz="2000" dirty="0"/>
              <a:t>Mensch ist ein hoch komplexes Wesen, das in seiner Motivationsstruktur nicht vollständig beschrieben werden kann</a:t>
            </a:r>
          </a:p>
          <a:p>
            <a:pPr lvl="1" eaLnBrk="1" hangingPunct="1">
              <a:lnSpc>
                <a:spcPct val="90000"/>
              </a:lnSpc>
            </a:pPr>
            <a:r>
              <a:rPr lang="de-DE" sz="2000" dirty="0"/>
              <a:t>Mensch als komplexer Sinnsucher und Selbstverwirklicher, der auf der Suche nach Lebenssinn und Glück seinen Beruf, seinen Arbeitsplatz, seinen Standort und sogar seine familiären Bindungen verändern kann. </a:t>
            </a:r>
          </a:p>
          <a:p>
            <a:pPr lvl="1" eaLnBrk="1" hangingPunct="1">
              <a:lnSpc>
                <a:spcPct val="90000"/>
              </a:lnSpc>
            </a:pPr>
            <a:r>
              <a:rPr lang="de-DE" sz="2000" dirty="0"/>
              <a:t>Mensch als strategischer Akteur, dessen Aktionen nicht vollständig beschreibbar sind. </a:t>
            </a:r>
          </a:p>
        </p:txBody>
      </p:sp>
      <p:sp>
        <p:nvSpPr>
          <p:cNvPr id="2" name="Foliennummernplatzhalter 1"/>
          <p:cNvSpPr>
            <a:spLocks noGrp="1"/>
          </p:cNvSpPr>
          <p:nvPr>
            <p:ph type="sldNum" sz="quarter" idx="12"/>
          </p:nvPr>
        </p:nvSpPr>
        <p:spPr>
          <a:xfrm>
            <a:off x="6553200" y="6245225"/>
            <a:ext cx="2133600" cy="476250"/>
          </a:xfrm>
        </p:spPr>
        <p:txBody>
          <a:bodyPr/>
          <a:lstStyle/>
          <a:p>
            <a:pPr>
              <a:defRPr/>
            </a:pPr>
            <a:fld id="{6B2F9DE5-1EB1-400A-8756-E45A47500024}" type="slidenum">
              <a:rPr lang="de-DE" smtClean="0"/>
              <a:pPr>
                <a:defRPr/>
              </a:pPr>
              <a:t>33</a:t>
            </a:fld>
            <a:endParaRPr lang="de-DE"/>
          </a:p>
        </p:txBody>
      </p:sp>
      <p:pic>
        <p:nvPicPr>
          <p:cNvPr id="48133" name="Picture 2" descr="http://mitsloan.mit.edu/shared/images/headshots/410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958850"/>
            <a:ext cx="2019300"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189286"/>
    </mc:Choice>
    <mc:Fallback xmlns="">
      <p:transition spd="slow" advTm="189286"/>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de-DE"/>
              <a:t>Christliches Menschenbild</a:t>
            </a:r>
          </a:p>
        </p:txBody>
      </p:sp>
      <p:sp>
        <p:nvSpPr>
          <p:cNvPr id="49155" name="Rectangle 3"/>
          <p:cNvSpPr>
            <a:spLocks noGrp="1" noChangeArrowheads="1"/>
          </p:cNvSpPr>
          <p:nvPr>
            <p:ph idx="1"/>
          </p:nvPr>
        </p:nvSpPr>
        <p:spPr/>
        <p:txBody>
          <a:bodyPr/>
          <a:lstStyle/>
          <a:p>
            <a:pPr eaLnBrk="1" hangingPunct="1">
              <a:lnSpc>
                <a:spcPct val="80000"/>
              </a:lnSpc>
            </a:pPr>
            <a:r>
              <a:rPr lang="de-DE" sz="2800"/>
              <a:t>Anwendung: Diakonie, Caritas, Kirchen</a:t>
            </a:r>
          </a:p>
          <a:p>
            <a:pPr eaLnBrk="1" hangingPunct="1">
              <a:lnSpc>
                <a:spcPct val="80000"/>
              </a:lnSpc>
            </a:pPr>
            <a:r>
              <a:rPr lang="de-DE" sz="2800"/>
              <a:t>Mensch als „Ebenbild Gottes“ (Imago Dei“), begabt mit Gottes Eigenschaften</a:t>
            </a:r>
          </a:p>
          <a:p>
            <a:pPr lvl="1" eaLnBrk="1" hangingPunct="1">
              <a:lnSpc>
                <a:spcPct val="80000"/>
              </a:lnSpc>
            </a:pPr>
            <a:r>
              <a:rPr lang="de-DE" sz="2400"/>
              <a:t>unendlicher Wert</a:t>
            </a:r>
          </a:p>
          <a:p>
            <a:pPr lvl="1" eaLnBrk="1" hangingPunct="1">
              <a:lnSpc>
                <a:spcPct val="80000"/>
              </a:lnSpc>
            </a:pPr>
            <a:r>
              <a:rPr lang="de-DE" sz="2400"/>
              <a:t>Schöpfungskraft und Kreativität</a:t>
            </a:r>
          </a:p>
          <a:p>
            <a:pPr lvl="1" eaLnBrk="1" hangingPunct="1">
              <a:lnSpc>
                <a:spcPct val="80000"/>
              </a:lnSpc>
            </a:pPr>
            <a:r>
              <a:rPr lang="de-DE" sz="2400"/>
              <a:t>Kommunikativität</a:t>
            </a:r>
          </a:p>
          <a:p>
            <a:pPr eaLnBrk="1" hangingPunct="1">
              <a:lnSpc>
                <a:spcPct val="80000"/>
              </a:lnSpc>
            </a:pPr>
            <a:r>
              <a:rPr lang="de-DE" sz="2800"/>
              <a:t>Mensch als „Sünder“ (Pecator)</a:t>
            </a:r>
          </a:p>
          <a:p>
            <a:pPr lvl="1" eaLnBrk="1" hangingPunct="1">
              <a:lnSpc>
                <a:spcPct val="80000"/>
              </a:lnSpc>
            </a:pPr>
            <a:r>
              <a:rPr lang="de-DE" sz="2400"/>
              <a:t>Versuchbarkeit</a:t>
            </a:r>
          </a:p>
          <a:p>
            <a:pPr lvl="1" eaLnBrk="1" hangingPunct="1">
              <a:lnSpc>
                <a:spcPct val="80000"/>
              </a:lnSpc>
            </a:pPr>
            <a:r>
              <a:rPr lang="de-DE" sz="2400"/>
              <a:t>Erlösungs- und Vergebungsbedürftig</a:t>
            </a:r>
          </a:p>
          <a:p>
            <a:pPr eaLnBrk="1" hangingPunct="1">
              <a:lnSpc>
                <a:spcPct val="80000"/>
              </a:lnSpc>
            </a:pPr>
            <a:r>
              <a:rPr lang="de-DE" sz="2800"/>
              <a:t>Konflikt zwischen Vertrauen und Kontrolle</a:t>
            </a:r>
          </a:p>
        </p:txBody>
      </p:sp>
      <p:sp>
        <p:nvSpPr>
          <p:cNvPr id="2" name="Foliennummernplatzhalter 1"/>
          <p:cNvSpPr>
            <a:spLocks noGrp="1"/>
          </p:cNvSpPr>
          <p:nvPr>
            <p:ph type="sldNum" sz="quarter" idx="12"/>
          </p:nvPr>
        </p:nvSpPr>
        <p:spPr/>
        <p:txBody>
          <a:bodyPr/>
          <a:lstStyle/>
          <a:p>
            <a:pPr>
              <a:defRPr/>
            </a:pPr>
            <a:fld id="{7137AB59-939D-42CD-BF8D-42E7E37A7BDC}" type="slidenum">
              <a:rPr lang="de-DE" smtClean="0"/>
              <a:pPr>
                <a:defRPr/>
              </a:pPr>
              <a:t>34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91339"/>
    </mc:Choice>
    <mc:Fallback xmlns="">
      <p:transition spd="slow" advTm="291339"/>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de-DE"/>
              <a:t>Christliches Menschenbild</a:t>
            </a:r>
          </a:p>
        </p:txBody>
      </p:sp>
      <p:sp>
        <p:nvSpPr>
          <p:cNvPr id="49155" name="Rectangle 3"/>
          <p:cNvSpPr>
            <a:spLocks noGrp="1" noChangeArrowheads="1"/>
          </p:cNvSpPr>
          <p:nvPr>
            <p:ph idx="1"/>
          </p:nvPr>
        </p:nvSpPr>
        <p:spPr/>
        <p:txBody>
          <a:bodyPr/>
          <a:lstStyle/>
          <a:p>
            <a:pPr eaLnBrk="1" hangingPunct="1">
              <a:lnSpc>
                <a:spcPct val="80000"/>
              </a:lnSpc>
            </a:pPr>
            <a:r>
              <a:rPr lang="de-DE" sz="2800"/>
              <a:t>Anwendung: Diakonie, Caritas, Kirchen</a:t>
            </a:r>
          </a:p>
          <a:p>
            <a:pPr eaLnBrk="1" hangingPunct="1">
              <a:lnSpc>
                <a:spcPct val="80000"/>
              </a:lnSpc>
            </a:pPr>
            <a:r>
              <a:rPr lang="de-DE" sz="2800"/>
              <a:t>Mensch als „Ebenbild Gottes“ (Imago Dei“), begabt mit Gottes Eigenschaften</a:t>
            </a:r>
          </a:p>
          <a:p>
            <a:pPr lvl="1" eaLnBrk="1" hangingPunct="1">
              <a:lnSpc>
                <a:spcPct val="80000"/>
              </a:lnSpc>
            </a:pPr>
            <a:r>
              <a:rPr lang="de-DE" sz="2400"/>
              <a:t>unendlicher Wert</a:t>
            </a:r>
          </a:p>
          <a:p>
            <a:pPr lvl="1" eaLnBrk="1" hangingPunct="1">
              <a:lnSpc>
                <a:spcPct val="80000"/>
              </a:lnSpc>
            </a:pPr>
            <a:r>
              <a:rPr lang="de-DE" sz="2400"/>
              <a:t>Schöpfungskraft und Kreativität</a:t>
            </a:r>
          </a:p>
          <a:p>
            <a:pPr lvl="1" eaLnBrk="1" hangingPunct="1">
              <a:lnSpc>
                <a:spcPct val="80000"/>
              </a:lnSpc>
            </a:pPr>
            <a:r>
              <a:rPr lang="de-DE" sz="2400"/>
              <a:t>Kommunikativität</a:t>
            </a:r>
          </a:p>
          <a:p>
            <a:pPr eaLnBrk="1" hangingPunct="1">
              <a:lnSpc>
                <a:spcPct val="80000"/>
              </a:lnSpc>
            </a:pPr>
            <a:r>
              <a:rPr lang="de-DE" sz="2800"/>
              <a:t>Mensch als „Sünder“ (Pecator)</a:t>
            </a:r>
          </a:p>
          <a:p>
            <a:pPr lvl="1" eaLnBrk="1" hangingPunct="1">
              <a:lnSpc>
                <a:spcPct val="80000"/>
              </a:lnSpc>
            </a:pPr>
            <a:r>
              <a:rPr lang="de-DE" sz="2400"/>
              <a:t>Versuchbarkeit</a:t>
            </a:r>
          </a:p>
          <a:p>
            <a:pPr lvl="1" eaLnBrk="1" hangingPunct="1">
              <a:lnSpc>
                <a:spcPct val="80000"/>
              </a:lnSpc>
            </a:pPr>
            <a:r>
              <a:rPr lang="de-DE" sz="2400"/>
              <a:t>Erlösungs- und Vergebungsbedürftig</a:t>
            </a:r>
          </a:p>
          <a:p>
            <a:pPr eaLnBrk="1" hangingPunct="1">
              <a:lnSpc>
                <a:spcPct val="80000"/>
              </a:lnSpc>
            </a:pPr>
            <a:r>
              <a:rPr lang="de-DE" sz="2800"/>
              <a:t>Konflikt zwischen Vertrauen und Kontrolle</a:t>
            </a:r>
          </a:p>
        </p:txBody>
      </p:sp>
      <p:sp>
        <p:nvSpPr>
          <p:cNvPr id="2" name="Foliennummernplatzhalter 1"/>
          <p:cNvSpPr>
            <a:spLocks noGrp="1"/>
          </p:cNvSpPr>
          <p:nvPr>
            <p:ph type="sldNum" sz="quarter" idx="12"/>
          </p:nvPr>
        </p:nvSpPr>
        <p:spPr/>
        <p:txBody>
          <a:bodyPr/>
          <a:lstStyle/>
          <a:p>
            <a:pPr>
              <a:defRPr/>
            </a:pPr>
            <a:fld id="{7137AB59-939D-42CD-BF8D-42E7E37A7BDC}" type="slidenum">
              <a:rPr lang="de-DE" smtClean="0"/>
              <a:pPr>
                <a:defRPr/>
              </a:pPr>
              <a:t>35</a:t>
            </a:fld>
            <a:endParaRPr lang="de-DE"/>
          </a:p>
        </p:txBody>
      </p:sp>
    </p:spTree>
    <p:extLst>
      <p:ext uri="{BB962C8B-B14F-4D97-AF65-F5344CB8AC3E}">
        <p14:creationId xmlns:p14="http://schemas.microsoft.com/office/powerpoint/2010/main" val="1473767950"/>
      </p:ext>
    </p:extLst>
  </p:cSld>
  <p:clrMapOvr>
    <a:masterClrMapping/>
  </p:clrMapOvr>
  <mc:AlternateContent xmlns:mc="http://schemas.openxmlformats.org/markup-compatibility/2006" xmlns:p14="http://schemas.microsoft.com/office/powerpoint/2010/main">
    <mc:Choice Requires="p14">
      <p:transition spd="slow" p14:dur="2000" advTm="122455"/>
    </mc:Choice>
    <mc:Fallback xmlns="">
      <p:transition spd="slow" advTm="122455"/>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de-DE" dirty="0" err="1"/>
              <a:t>Herzbergsche</a:t>
            </a:r>
            <a:r>
              <a:rPr lang="de-DE" dirty="0"/>
              <a:t> Motivationstheorie</a:t>
            </a:r>
            <a:br>
              <a:rPr lang="de-DE" dirty="0"/>
            </a:br>
            <a:r>
              <a:rPr lang="de-DE" dirty="0"/>
              <a:t>(2-Faktoren-Theorie)</a:t>
            </a:r>
          </a:p>
        </p:txBody>
      </p:sp>
      <p:sp>
        <p:nvSpPr>
          <p:cNvPr id="50179" name="Rectangle 3"/>
          <p:cNvSpPr>
            <a:spLocks noGrp="1" noChangeArrowheads="1"/>
          </p:cNvSpPr>
          <p:nvPr>
            <p:ph idx="1"/>
          </p:nvPr>
        </p:nvSpPr>
        <p:spPr/>
        <p:txBody>
          <a:bodyPr>
            <a:normAutofit lnSpcReduction="10000"/>
          </a:bodyPr>
          <a:lstStyle/>
          <a:p>
            <a:pPr eaLnBrk="1" hangingPunct="1">
              <a:lnSpc>
                <a:spcPct val="90000"/>
              </a:lnSpc>
            </a:pPr>
            <a:r>
              <a:rPr lang="de-DE" dirty="0"/>
              <a:t>Grundlage</a:t>
            </a:r>
            <a:r>
              <a:rPr lang="de-DE" dirty="0"/>
              <a:t>: </a:t>
            </a:r>
          </a:p>
          <a:p>
            <a:pPr lvl="1" eaLnBrk="1" hangingPunct="1">
              <a:lnSpc>
                <a:spcPct val="90000"/>
              </a:lnSpc>
            </a:pPr>
            <a:r>
              <a:rPr lang="de-DE" dirty="0"/>
              <a:t>Empirische Studien in USA: </a:t>
            </a:r>
          </a:p>
          <a:p>
            <a:pPr lvl="2" eaLnBrk="1" hangingPunct="1">
              <a:lnSpc>
                <a:spcPct val="90000"/>
              </a:lnSpc>
            </a:pPr>
            <a:r>
              <a:rPr lang="de-DE" dirty="0"/>
              <a:t>was ist befriedigend, </a:t>
            </a:r>
          </a:p>
          <a:p>
            <a:pPr lvl="2" eaLnBrk="1" hangingPunct="1">
              <a:lnSpc>
                <a:spcPct val="90000"/>
              </a:lnSpc>
            </a:pPr>
            <a:r>
              <a:rPr lang="de-DE" dirty="0"/>
              <a:t>was ist nicht befriedigend. </a:t>
            </a:r>
          </a:p>
          <a:p>
            <a:pPr lvl="1" eaLnBrk="1" hangingPunct="1">
              <a:lnSpc>
                <a:spcPct val="90000"/>
              </a:lnSpc>
            </a:pPr>
            <a:r>
              <a:rPr lang="de-DE" dirty="0"/>
              <a:t>Ergebnis: </a:t>
            </a:r>
          </a:p>
          <a:p>
            <a:pPr lvl="2" eaLnBrk="1" hangingPunct="1">
              <a:lnSpc>
                <a:spcPct val="90000"/>
              </a:lnSpc>
            </a:pPr>
            <a:r>
              <a:rPr lang="de-DE" dirty="0"/>
              <a:t>Faktoren, die Zufriedenheit stiften: Motivatoren. </a:t>
            </a:r>
          </a:p>
          <a:p>
            <a:pPr lvl="2" eaLnBrk="1" hangingPunct="1">
              <a:lnSpc>
                <a:spcPct val="90000"/>
              </a:lnSpc>
            </a:pPr>
            <a:r>
              <a:rPr lang="de-DE" dirty="0"/>
              <a:t>Faktoren, die Unzufriedenheit stiften: Hygienefaktoren. </a:t>
            </a:r>
          </a:p>
          <a:p>
            <a:pPr lvl="2" eaLnBrk="1" hangingPunct="1">
              <a:lnSpc>
                <a:spcPct val="90000"/>
              </a:lnSpc>
            </a:pPr>
            <a:r>
              <a:rPr lang="de-DE" dirty="0"/>
              <a:t>Sie sind nicht die Extrempunkte eines Kontinuums, d.h., Zufriedenheit ist nicht das Gegenteil von Unzufriedenheit bzw. wenn Unzufriedenheit abgebaut wird, wird nicht gleichzeitig Zufriedenheit aufgebaut;</a:t>
            </a:r>
          </a:p>
          <a:p>
            <a:pPr lvl="2" eaLnBrk="1" hangingPunct="1">
              <a:lnSpc>
                <a:spcPct val="90000"/>
              </a:lnSpc>
            </a:pPr>
            <a:r>
              <a:rPr lang="de-DE" dirty="0"/>
              <a:t>Sondern sind </a:t>
            </a:r>
            <a:r>
              <a:rPr lang="de-DE" b="1" dirty="0"/>
              <a:t>zwei unterschiedliche Dimensionen</a:t>
            </a:r>
          </a:p>
        </p:txBody>
      </p:sp>
      <p:sp>
        <p:nvSpPr>
          <p:cNvPr id="2" name="Foliennummernplatzhalter 1"/>
          <p:cNvSpPr>
            <a:spLocks noGrp="1"/>
          </p:cNvSpPr>
          <p:nvPr>
            <p:ph type="sldNum" sz="quarter" idx="12"/>
          </p:nvPr>
        </p:nvSpPr>
        <p:spPr/>
        <p:txBody>
          <a:bodyPr/>
          <a:lstStyle/>
          <a:p>
            <a:pPr>
              <a:defRPr/>
            </a:pPr>
            <a:fld id="{F55C089A-3870-462C-9B3F-E88F78714FF2}" type="slidenum">
              <a:rPr lang="de-DE" smtClean="0"/>
              <a:pPr>
                <a:defRPr/>
              </a:pPr>
              <a:t>36</a:t>
            </a:fld>
            <a:endParaRPr lang="de-DE"/>
          </a:p>
        </p:txBody>
      </p:sp>
      <p:pic>
        <p:nvPicPr>
          <p:cNvPr id="50181" name="Picture 2" descr="http://klug-md.de/img/kb/phherzber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1123950"/>
            <a:ext cx="1747837"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55104"/>
    </mc:Choice>
    <mc:Fallback xmlns="">
      <p:transition spd="slow" advTm="55104"/>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p:txBody>
          <a:bodyPr/>
          <a:lstStyle/>
          <a:p>
            <a:r>
              <a:rPr lang="de-DE" dirty="0" err="1"/>
              <a:t>Herzbergsche</a:t>
            </a:r>
            <a:r>
              <a:rPr lang="de-DE" dirty="0"/>
              <a:t> Motivationstheorie</a:t>
            </a:r>
            <a:br>
              <a:rPr lang="de-DE" dirty="0"/>
            </a:br>
            <a:r>
              <a:rPr lang="de-DE" dirty="0"/>
              <a:t>(2-Faktoren-Theorie)</a:t>
            </a:r>
          </a:p>
        </p:txBody>
      </p:sp>
      <p:sp>
        <p:nvSpPr>
          <p:cNvPr id="3" name="Inhaltsplatzhalter 2"/>
          <p:cNvSpPr>
            <a:spLocks noGrp="1"/>
          </p:cNvSpPr>
          <p:nvPr>
            <p:ph idx="1"/>
          </p:nvPr>
        </p:nvSpPr>
        <p:spPr/>
        <p:txBody>
          <a:bodyPr>
            <a:normAutofit fontScale="92500" lnSpcReduction="10000"/>
          </a:bodyPr>
          <a:lstStyle/>
          <a:p>
            <a:pPr>
              <a:defRPr/>
            </a:pPr>
            <a:r>
              <a:rPr lang="de-DE" sz="2600" dirty="0"/>
              <a:t>Hygienefaktoren („</a:t>
            </a:r>
            <a:r>
              <a:rPr lang="de-DE" sz="2600" dirty="0" err="1"/>
              <a:t>dissatisfiers</a:t>
            </a:r>
            <a:r>
              <a:rPr lang="de-DE" sz="2600" dirty="0"/>
              <a:t>“)</a:t>
            </a:r>
          </a:p>
          <a:p>
            <a:pPr lvl="1">
              <a:defRPr/>
            </a:pPr>
            <a:r>
              <a:rPr lang="de-DE" sz="2200" dirty="0"/>
              <a:t>Beseitigen Unzufriedenheit, motivieren aber nicht</a:t>
            </a:r>
          </a:p>
          <a:p>
            <a:pPr lvl="1">
              <a:defRPr/>
            </a:pPr>
            <a:r>
              <a:rPr lang="de-DE" sz="2200" dirty="0"/>
              <a:t>externe Faktoren der Arbeitsumwelt:</a:t>
            </a:r>
          </a:p>
          <a:p>
            <a:pPr lvl="2">
              <a:defRPr/>
            </a:pPr>
            <a:r>
              <a:rPr lang="de-DE" sz="2000" dirty="0"/>
              <a:t>Personalpolitik und -verwaltung</a:t>
            </a:r>
          </a:p>
          <a:p>
            <a:pPr lvl="2">
              <a:defRPr/>
            </a:pPr>
            <a:r>
              <a:rPr lang="de-DE" sz="2000" dirty="0"/>
              <a:t>Status,</a:t>
            </a:r>
          </a:p>
          <a:p>
            <a:pPr lvl="2">
              <a:defRPr/>
            </a:pPr>
            <a:r>
              <a:rPr lang="de-DE" sz="2000" dirty="0"/>
              <a:t>fachliche Kompetenz des Vorgesetzten,</a:t>
            </a:r>
          </a:p>
          <a:p>
            <a:pPr lvl="2">
              <a:defRPr/>
            </a:pPr>
            <a:r>
              <a:rPr lang="de-DE" sz="2000" dirty="0"/>
              <a:t>Beziehung zu Vorgesetzten etc.</a:t>
            </a:r>
          </a:p>
          <a:p>
            <a:pPr>
              <a:defRPr/>
            </a:pPr>
            <a:r>
              <a:rPr lang="de-DE" sz="2600" dirty="0"/>
              <a:t>Motivatoren („</a:t>
            </a:r>
            <a:r>
              <a:rPr lang="de-DE" sz="2600" dirty="0" err="1"/>
              <a:t>satisfiers</a:t>
            </a:r>
            <a:r>
              <a:rPr lang="de-DE" sz="2600" dirty="0"/>
              <a:t>“)</a:t>
            </a:r>
          </a:p>
          <a:p>
            <a:pPr lvl="1">
              <a:defRPr/>
            </a:pPr>
            <a:r>
              <a:rPr lang="de-DE" sz="2200" dirty="0"/>
              <a:t>Führen zu Zufriedenheit und motivieren</a:t>
            </a:r>
          </a:p>
          <a:p>
            <a:pPr lvl="1">
              <a:defRPr/>
            </a:pPr>
            <a:r>
              <a:rPr lang="de-DE" sz="2200" dirty="0"/>
              <a:t>Faktoren des Arbeitsinhaltes:</a:t>
            </a:r>
          </a:p>
          <a:p>
            <a:pPr lvl="2">
              <a:defRPr/>
            </a:pPr>
            <a:r>
              <a:rPr lang="de-DE" sz="2000" dirty="0"/>
              <a:t>Leistungs- bzw. Erfolgserlebnis</a:t>
            </a:r>
          </a:p>
          <a:p>
            <a:pPr lvl="2">
              <a:defRPr/>
            </a:pPr>
            <a:r>
              <a:rPr lang="de-DE" sz="2000" dirty="0"/>
              <a:t>Anerkennung für geleistete Arbeit</a:t>
            </a:r>
          </a:p>
          <a:p>
            <a:pPr marL="0" indent="0">
              <a:buFont typeface="Arial" charset="0"/>
              <a:buNone/>
              <a:defRPr/>
            </a:pPr>
            <a:r>
              <a:rPr lang="de-DE" sz="2400" dirty="0">
                <a:sym typeface="Wingdings" pitchFamily="2" charset="2"/>
              </a:rPr>
              <a:t> </a:t>
            </a:r>
            <a:r>
              <a:rPr lang="de-DE" sz="2400" dirty="0"/>
              <a:t>Motivatoren wirken nur auf Basis einer gesicherten Hygiene</a:t>
            </a:r>
          </a:p>
          <a:p>
            <a:pPr>
              <a:defRPr/>
            </a:pPr>
            <a:endParaRPr lang="de-DE" sz="2800" dirty="0"/>
          </a:p>
        </p:txBody>
      </p:sp>
      <p:sp>
        <p:nvSpPr>
          <p:cNvPr id="4" name="Foliennummernplatzhalter 3"/>
          <p:cNvSpPr>
            <a:spLocks noGrp="1"/>
          </p:cNvSpPr>
          <p:nvPr>
            <p:ph type="sldNum" sz="quarter" idx="12"/>
          </p:nvPr>
        </p:nvSpPr>
        <p:spPr/>
        <p:txBody>
          <a:bodyPr/>
          <a:lstStyle/>
          <a:p>
            <a:pPr>
              <a:defRPr/>
            </a:pPr>
            <a:fld id="{F9939D33-EAF0-4B47-9B90-1093917E0594}" type="slidenum">
              <a:rPr lang="de-DE" smtClean="0"/>
              <a:pPr>
                <a:defRPr/>
              </a:pPr>
              <a:t>37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1008"/>
    </mc:Choice>
    <mc:Fallback xmlns="">
      <p:transition spd="slow" advTm="191008"/>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13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DE" dirty="0"/>
              <a:t>Bedürfnisrelevanten Arbeitsdimensionen</a:t>
            </a:r>
          </a:p>
        </p:txBody>
      </p:sp>
      <p:sp>
        <p:nvSpPr>
          <p:cNvPr id="52227" name="Rectangle 3"/>
          <p:cNvSpPr>
            <a:spLocks noGrp="1" noChangeArrowheads="1"/>
          </p:cNvSpPr>
          <p:nvPr>
            <p:ph idx="1"/>
          </p:nvPr>
        </p:nvSpPr>
        <p:spPr>
          <a:xfrm>
            <a:off x="539750" y="1628775"/>
            <a:ext cx="8229600" cy="4764088"/>
          </a:xfrm>
        </p:spPr>
        <p:txBody>
          <a:bodyPr/>
          <a:lstStyle/>
          <a:p>
            <a:pPr eaLnBrk="1" hangingPunct="1">
              <a:lnSpc>
                <a:spcPct val="80000"/>
              </a:lnSpc>
              <a:defRPr/>
            </a:pPr>
            <a:r>
              <a:rPr lang="de-DE" sz="2000" b="1" dirty="0"/>
              <a:t>Bedürfnisrelevanten Arbeitsdimensionen</a:t>
            </a:r>
          </a:p>
          <a:p>
            <a:pPr lvl="1" eaLnBrk="1" hangingPunct="1">
              <a:lnSpc>
                <a:spcPct val="80000"/>
              </a:lnSpc>
              <a:defRPr/>
            </a:pPr>
            <a:r>
              <a:rPr lang="de-DE" sz="1800" b="1" dirty="0"/>
              <a:t>Aufgabenvielfalt </a:t>
            </a:r>
            <a:r>
              <a:rPr lang="de-DE" sz="1800" dirty="0"/>
              <a:t>(</a:t>
            </a:r>
            <a:r>
              <a:rPr lang="de-DE" sz="1800" dirty="0" err="1"/>
              <a:t>Skill</a:t>
            </a:r>
            <a:r>
              <a:rPr lang="de-DE" sz="1800" dirty="0"/>
              <a:t> </a:t>
            </a:r>
            <a:r>
              <a:rPr lang="de-DE" sz="1800" dirty="0" err="1"/>
              <a:t>Variety</a:t>
            </a:r>
            <a:r>
              <a:rPr lang="de-DE" sz="1800" dirty="0"/>
              <a:t>): je mehr ein Mitarbeiter gefordert wird, desto motivierter ist er</a:t>
            </a:r>
            <a:endParaRPr lang="de-DE" sz="1800" b="1" dirty="0"/>
          </a:p>
          <a:p>
            <a:pPr lvl="1" eaLnBrk="1" hangingPunct="1">
              <a:lnSpc>
                <a:spcPct val="80000"/>
              </a:lnSpc>
              <a:defRPr/>
            </a:pPr>
            <a:r>
              <a:rPr lang="de-DE" sz="1800" b="1" dirty="0"/>
              <a:t>Ganzheitscharakter der Aufgabe</a:t>
            </a:r>
            <a:r>
              <a:rPr lang="de-DE" sz="1800" dirty="0"/>
              <a:t> (Task Identity): Je mehr die Tätigkeit eines Mitarbeiters zur Erfüllung der Gesamtaufgabe beiträgt, desto motivierter ist er</a:t>
            </a:r>
            <a:endParaRPr lang="de-DE" sz="1800" b="1" dirty="0"/>
          </a:p>
          <a:p>
            <a:pPr lvl="1" eaLnBrk="1" hangingPunct="1">
              <a:lnSpc>
                <a:spcPct val="80000"/>
              </a:lnSpc>
              <a:defRPr/>
            </a:pPr>
            <a:r>
              <a:rPr lang="de-DE" sz="1800" b="1" dirty="0"/>
              <a:t>Bedeutungsinhalt der Aufgabe</a:t>
            </a:r>
            <a:r>
              <a:rPr lang="de-DE" sz="1800" dirty="0"/>
              <a:t> (Task </a:t>
            </a:r>
            <a:r>
              <a:rPr lang="de-DE" sz="1800" dirty="0" err="1"/>
              <a:t>Significance</a:t>
            </a:r>
            <a:r>
              <a:rPr lang="de-DE" sz="1800" dirty="0"/>
              <a:t>): Je mehr ein Mitarbeiter zum Nutzen anderer in oder außerhalb der Organisation tätig sein kann, desto motivierter ist er</a:t>
            </a:r>
            <a:endParaRPr lang="de-DE" sz="1800" b="1" dirty="0"/>
          </a:p>
          <a:p>
            <a:pPr lvl="1" eaLnBrk="1" hangingPunct="1">
              <a:lnSpc>
                <a:spcPct val="80000"/>
              </a:lnSpc>
              <a:defRPr/>
            </a:pPr>
            <a:r>
              <a:rPr lang="de-DE" sz="1800" b="1" dirty="0"/>
              <a:t>Autonomie des Handelns</a:t>
            </a:r>
            <a:r>
              <a:rPr lang="de-DE" sz="1800" dirty="0"/>
              <a:t> (</a:t>
            </a:r>
            <a:r>
              <a:rPr lang="de-DE" sz="1800" dirty="0" err="1"/>
              <a:t>Autonomy</a:t>
            </a:r>
            <a:r>
              <a:rPr lang="de-DE" sz="1800" dirty="0"/>
              <a:t>): Je unabhängiger ein Mitarbeiter handeln kann, desto motivierter ist er</a:t>
            </a:r>
            <a:endParaRPr lang="de-DE" sz="1800" b="1" dirty="0"/>
          </a:p>
          <a:p>
            <a:pPr lvl="1" eaLnBrk="1" hangingPunct="1">
              <a:lnSpc>
                <a:spcPct val="80000"/>
              </a:lnSpc>
              <a:defRPr/>
            </a:pPr>
            <a:r>
              <a:rPr lang="de-DE" sz="1800" b="1" dirty="0"/>
              <a:t>Rückkopplung</a:t>
            </a:r>
            <a:r>
              <a:rPr lang="de-DE" sz="1800" dirty="0"/>
              <a:t> (Feedback): Je mehr Informationen ein Mitarbeiter über seine Leistung und seinen Beitrag für das Gesamtsystem erhält, desto motivierter ist er</a:t>
            </a:r>
          </a:p>
          <a:p>
            <a:pPr eaLnBrk="1" hangingPunct="1">
              <a:lnSpc>
                <a:spcPct val="80000"/>
              </a:lnSpc>
              <a:defRPr/>
            </a:pPr>
            <a:r>
              <a:rPr lang="de-DE" sz="2000" dirty="0"/>
              <a:t>Spezialfall Entlohnung</a:t>
            </a:r>
          </a:p>
          <a:p>
            <a:pPr lvl="1" eaLnBrk="1" hangingPunct="1">
              <a:lnSpc>
                <a:spcPct val="80000"/>
              </a:lnSpc>
              <a:defRPr/>
            </a:pPr>
            <a:r>
              <a:rPr lang="de-DE" sz="1800" dirty="0"/>
              <a:t>Kurzfristig: Motivator</a:t>
            </a:r>
          </a:p>
          <a:p>
            <a:pPr lvl="1" eaLnBrk="1" hangingPunct="1">
              <a:lnSpc>
                <a:spcPct val="80000"/>
              </a:lnSpc>
              <a:defRPr/>
            </a:pPr>
            <a:r>
              <a:rPr lang="de-DE" sz="1800" dirty="0"/>
              <a:t>Langfristig: Hygienefaktor</a:t>
            </a:r>
          </a:p>
          <a:p>
            <a:pPr marL="457200" lvl="1" indent="0" eaLnBrk="1" hangingPunct="1">
              <a:lnSpc>
                <a:spcPct val="80000"/>
              </a:lnSpc>
              <a:buFont typeface="Arial" charset="0"/>
              <a:buNone/>
              <a:defRPr/>
            </a:pPr>
            <a:endParaRPr lang="de-DE" sz="1800" dirty="0"/>
          </a:p>
        </p:txBody>
      </p:sp>
      <p:sp>
        <p:nvSpPr>
          <p:cNvPr id="2" name="Foliennummernplatzhalter 1"/>
          <p:cNvSpPr>
            <a:spLocks noGrp="1"/>
          </p:cNvSpPr>
          <p:nvPr>
            <p:ph type="sldNum" sz="quarter" idx="12"/>
          </p:nvPr>
        </p:nvSpPr>
        <p:spPr/>
        <p:txBody>
          <a:bodyPr/>
          <a:lstStyle/>
          <a:p>
            <a:pPr>
              <a:defRPr/>
            </a:pPr>
            <a:fld id="{9811CC29-4220-4AD1-B872-A2F28BFE1215}" type="slidenum">
              <a:rPr lang="de-DE" smtClean="0"/>
              <a:pPr>
                <a:defRPr/>
              </a:pPr>
              <a:t>38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85846"/>
    </mc:Choice>
    <mc:Fallback xmlns="">
      <p:transition spd="slow" advTm="285846"/>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dirty="0"/>
              <a:t>Gliederung</a:t>
            </a:r>
          </a:p>
        </p:txBody>
      </p:sp>
      <p:sp>
        <p:nvSpPr>
          <p:cNvPr id="6147" name="Rectangle 3"/>
          <p:cNvSpPr>
            <a:spLocks noGrp="1" noChangeArrowheads="1"/>
          </p:cNvSpPr>
          <p:nvPr>
            <p:ph idx="1"/>
          </p:nvPr>
        </p:nvSpPr>
        <p:spPr>
          <a:xfrm>
            <a:off x="457200" y="1905000"/>
            <a:ext cx="8229600" cy="4764088"/>
          </a:xfrm>
        </p:spPr>
        <p:txBody>
          <a:bodyPr/>
          <a:lstStyle/>
          <a:p>
            <a:pPr eaLnBrk="1" hangingPunct="1">
              <a:lnSpc>
                <a:spcPct val="80000"/>
              </a:lnSpc>
              <a:buFontTx/>
              <a:buNone/>
            </a:pPr>
            <a:r>
              <a:rPr lang="de-DE" sz="2800" dirty="0">
                <a:solidFill>
                  <a:srgbClr val="FF0000"/>
                </a:solidFill>
              </a:rPr>
              <a:t>2.3 Führung</a:t>
            </a:r>
          </a:p>
          <a:p>
            <a:pPr lvl="1" eaLnBrk="1" hangingPunct="1">
              <a:lnSpc>
                <a:spcPct val="80000"/>
              </a:lnSpc>
              <a:buFont typeface="Tahoma" pitchFamily="34" charset="0"/>
              <a:buNone/>
            </a:pPr>
            <a:r>
              <a:rPr lang="de-DE" sz="2400" dirty="0"/>
              <a:t>2.3.1 Persönlichkeit und Führung</a:t>
            </a:r>
          </a:p>
          <a:p>
            <a:pPr lvl="1" eaLnBrk="1" hangingPunct="1">
              <a:lnSpc>
                <a:spcPct val="80000"/>
              </a:lnSpc>
              <a:buFont typeface="Tahoma" pitchFamily="34" charset="0"/>
              <a:buNone/>
            </a:pPr>
            <a:r>
              <a:rPr lang="de-DE" sz="2400" dirty="0"/>
              <a:t>	2.3.1.1  Kompetenzmodelle</a:t>
            </a:r>
          </a:p>
          <a:p>
            <a:pPr lvl="1" eaLnBrk="1" hangingPunct="1">
              <a:lnSpc>
                <a:spcPct val="80000"/>
              </a:lnSpc>
              <a:buFont typeface="Tahoma" pitchFamily="34" charset="0"/>
              <a:buNone/>
            </a:pPr>
            <a:r>
              <a:rPr lang="de-DE" sz="2400" dirty="0"/>
              <a:t>	</a:t>
            </a:r>
            <a:r>
              <a:rPr lang="de-DE" sz="2400" dirty="0">
                <a:solidFill>
                  <a:srgbClr val="FF0000"/>
                </a:solidFill>
              </a:rPr>
              <a:t>2.3.1.2 Motivationstheorien</a:t>
            </a:r>
          </a:p>
          <a:p>
            <a:pPr lvl="1" eaLnBrk="1" hangingPunct="1">
              <a:lnSpc>
                <a:spcPct val="80000"/>
              </a:lnSpc>
              <a:buFont typeface="Tahoma" pitchFamily="34" charset="0"/>
              <a:buNone/>
            </a:pPr>
            <a:r>
              <a:rPr lang="de-DE" sz="2400" dirty="0"/>
              <a:t>	2.3.1.3 Persönlichkeitsmodelle</a:t>
            </a:r>
          </a:p>
          <a:p>
            <a:pPr lvl="1" eaLnBrk="1" hangingPunct="1">
              <a:lnSpc>
                <a:spcPct val="80000"/>
              </a:lnSpc>
              <a:buFont typeface="Tahoma" pitchFamily="34" charset="0"/>
              <a:buNone/>
            </a:pPr>
            <a:r>
              <a:rPr lang="de-DE" sz="2400" dirty="0"/>
              <a:t>		2.3.1.3.1 Bedeutung</a:t>
            </a:r>
          </a:p>
          <a:p>
            <a:pPr lvl="1" eaLnBrk="1" hangingPunct="1">
              <a:lnSpc>
                <a:spcPct val="80000"/>
              </a:lnSpc>
              <a:buFont typeface="Tahoma" pitchFamily="34" charset="0"/>
              <a:buNone/>
            </a:pPr>
            <a:r>
              <a:rPr lang="de-DE" sz="2400" dirty="0"/>
              <a:t>		2.3.1.3.2 Modelle</a:t>
            </a:r>
          </a:p>
          <a:p>
            <a:pPr lvl="1" eaLnBrk="1" hangingPunct="1">
              <a:lnSpc>
                <a:spcPct val="80000"/>
              </a:lnSpc>
              <a:buFont typeface="Tahoma" pitchFamily="34" charset="0"/>
              <a:buNone/>
            </a:pPr>
            <a:r>
              <a:rPr lang="de-DE" sz="2400" dirty="0"/>
              <a:t>	2.3.1.4 Rollenmodelle</a:t>
            </a:r>
          </a:p>
          <a:p>
            <a:pPr lvl="1" eaLnBrk="1" hangingPunct="1">
              <a:lnSpc>
                <a:spcPct val="80000"/>
              </a:lnSpc>
              <a:buFont typeface="Tahoma" pitchFamily="34" charset="0"/>
              <a:buNone/>
            </a:pPr>
            <a:r>
              <a:rPr lang="de-DE" sz="2400" dirty="0"/>
              <a:t>	2.3.1.5 Liebe und Führung</a:t>
            </a:r>
          </a:p>
          <a:p>
            <a:pPr lvl="1" eaLnBrk="1" hangingPunct="1">
              <a:lnSpc>
                <a:spcPct val="80000"/>
              </a:lnSpc>
              <a:buFont typeface="Tahoma" pitchFamily="34" charset="0"/>
              <a:buNone/>
            </a:pPr>
            <a:r>
              <a:rPr lang="de-DE" sz="2400" dirty="0"/>
              <a:t>	2.3.1.6 Äußere Erscheinung der Führungskraft</a:t>
            </a:r>
          </a:p>
          <a:p>
            <a:pPr lvl="1" eaLnBrk="1" hangingPunct="1">
              <a:lnSpc>
                <a:spcPct val="80000"/>
              </a:lnSpc>
              <a:buFont typeface="Tahoma" pitchFamily="34" charset="0"/>
              <a:buNone/>
            </a:pPr>
            <a:r>
              <a:rPr lang="de-DE" sz="2400" dirty="0"/>
              <a:t>2.3.2 Führungsethik</a:t>
            </a:r>
          </a:p>
        </p:txBody>
      </p:sp>
      <p:sp>
        <p:nvSpPr>
          <p:cNvPr id="2" name="Foliennummernplatzhalter 1"/>
          <p:cNvSpPr>
            <a:spLocks noGrp="1"/>
          </p:cNvSpPr>
          <p:nvPr>
            <p:ph type="sldNum" sz="quarter" idx="12"/>
          </p:nvPr>
        </p:nvSpPr>
        <p:spPr/>
        <p:txBody>
          <a:bodyPr/>
          <a:lstStyle/>
          <a:p>
            <a:pPr>
              <a:defRPr/>
            </a:pPr>
            <a:fld id="{73D3318D-EAC6-481D-B093-F3807D282B3D}" type="slidenum">
              <a:rPr lang="de-DE" smtClean="0"/>
              <a:pPr>
                <a:defRPr/>
              </a:pPr>
              <a:t>39</a:t>
            </a:fld>
            <a:endParaRPr lang="de-DE"/>
          </a:p>
        </p:txBody>
      </p:sp>
    </p:spTree>
    <p:extLst>
      <p:ext uri="{BB962C8B-B14F-4D97-AF65-F5344CB8AC3E}">
        <p14:creationId xmlns:p14="http://schemas.microsoft.com/office/powerpoint/2010/main" val="2223369229"/>
      </p:ext>
    </p:extLst>
  </p:cSld>
  <p:clrMapOvr>
    <a:masterClrMapping/>
  </p:clrMapOvr>
  <mc:AlternateContent xmlns:mc="http://schemas.openxmlformats.org/markup-compatibility/2006" xmlns:p14="http://schemas.microsoft.com/office/powerpoint/2010/main">
    <mc:Choice Requires="p14">
      <p:transition spd="slow" p14:dur="2000" advTm="23456"/>
    </mc:Choice>
    <mc:Fallback xmlns="">
      <p:transition spd="slow" advTm="2345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Grundbegriffe</a:t>
            </a:r>
            <a:endParaRPr lang="en-US" dirty="0"/>
          </a:p>
        </p:txBody>
      </p:sp>
      <p:sp>
        <p:nvSpPr>
          <p:cNvPr id="3" name="Inhaltsplatzhalter 2"/>
          <p:cNvSpPr>
            <a:spLocks noGrp="1"/>
          </p:cNvSpPr>
          <p:nvPr>
            <p:ph idx="1"/>
          </p:nvPr>
        </p:nvSpPr>
        <p:spPr>
          <a:noFill/>
        </p:spPr>
        <p:txBody>
          <a:bodyPr>
            <a:normAutofit fontScale="70000" lnSpcReduction="20000"/>
          </a:bodyPr>
          <a:lstStyle/>
          <a:p>
            <a:r>
              <a:rPr lang="de-DE" dirty="0"/>
              <a:t>Bedürfnisse: kulturell und zeitlich stabiles Streben, einen empfundene Mangelzustand abzubauen</a:t>
            </a:r>
          </a:p>
          <a:p>
            <a:pPr lvl="1"/>
            <a:r>
              <a:rPr lang="de-DE" dirty="0"/>
              <a:t>Bedürfnisse und erfolgte Bedürfnisbefriedigung äußern sich in Form von Gefühlen </a:t>
            </a:r>
          </a:p>
          <a:p>
            <a:r>
              <a:rPr lang="de-DE" dirty="0"/>
              <a:t>Wunsch: Streben, einen Mangel mit einem bestimmten Gut zu beseitigen </a:t>
            </a:r>
          </a:p>
          <a:p>
            <a:r>
              <a:rPr lang="de-DE" dirty="0"/>
              <a:t>Motiv: </a:t>
            </a:r>
          </a:p>
          <a:p>
            <a:pPr lvl="1"/>
            <a:r>
              <a:rPr lang="de-DE" dirty="0"/>
              <a:t>vergleichsweise konstante Persönlichkeitseigenschaft</a:t>
            </a:r>
          </a:p>
          <a:p>
            <a:pPr lvl="1"/>
            <a:r>
              <a:rPr lang="de-DE" dirty="0"/>
              <a:t>Beschreibt, wie wichtig ein Ziel bzw. die Beseitigung eines Mangels für eine Person ist.</a:t>
            </a:r>
          </a:p>
          <a:p>
            <a:r>
              <a:rPr lang="de-DE" dirty="0"/>
              <a:t>Motivation </a:t>
            </a:r>
          </a:p>
          <a:p>
            <a:pPr lvl="1"/>
            <a:r>
              <a:rPr lang="de-DE" dirty="0"/>
              <a:t>zu einem konkreten Zeitpunkt bestehende Handlungsbereitschaft </a:t>
            </a:r>
          </a:p>
          <a:p>
            <a:pPr lvl="1"/>
            <a:r>
              <a:rPr lang="de-DE"/>
              <a:t>variabel</a:t>
            </a:r>
            <a:endParaRPr lang="de-DE" dirty="0"/>
          </a:p>
          <a:p>
            <a:pPr lvl="1"/>
            <a:r>
              <a:rPr lang="de-DE" dirty="0"/>
              <a:t>=„Aktualisierung eines Motivs“</a:t>
            </a:r>
          </a:p>
          <a:p>
            <a:endParaRPr lang="en-US"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4</a:t>
            </a:fld>
            <a:endParaRPr lang="de-DE"/>
          </a:p>
        </p:txBody>
      </p:sp>
    </p:spTree>
    <p:extLst>
      <p:ext uri="{BB962C8B-B14F-4D97-AF65-F5344CB8AC3E}">
        <p14:creationId xmlns:p14="http://schemas.microsoft.com/office/powerpoint/2010/main" val="1150413411"/>
      </p:ext>
    </p:extLst>
  </p:cSld>
  <p:clrMapOvr>
    <a:masterClrMapping/>
  </p:clrMapOvr>
  <mc:AlternateContent xmlns:mc="http://schemas.openxmlformats.org/markup-compatibility/2006" xmlns:p14="http://schemas.microsoft.com/office/powerpoint/2010/main">
    <mc:Choice Requires="p14">
      <p:transition spd="slow" p14:dur="2000" advTm="142808"/>
    </mc:Choice>
    <mc:Fallback xmlns="">
      <p:transition spd="slow" advTm="14280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Kategorisierung von Bedürfnissen</a:t>
            </a:r>
          </a:p>
        </p:txBody>
      </p:sp>
      <p:sp>
        <p:nvSpPr>
          <p:cNvPr id="3" name="Inhaltsplatzhalter 2"/>
          <p:cNvSpPr>
            <a:spLocks noGrp="1"/>
          </p:cNvSpPr>
          <p:nvPr>
            <p:ph idx="1"/>
          </p:nvPr>
        </p:nvSpPr>
        <p:spPr>
          <a:xfrm>
            <a:off x="457200" y="1600200"/>
            <a:ext cx="8229600" cy="5069160"/>
          </a:xfrm>
        </p:spPr>
        <p:txBody>
          <a:bodyPr>
            <a:normAutofit fontScale="85000" lnSpcReduction="20000"/>
          </a:bodyPr>
          <a:lstStyle/>
          <a:p>
            <a:pPr lvl="0"/>
            <a:r>
              <a:rPr lang="de-DE" dirty="0"/>
              <a:t>Maslow</a:t>
            </a:r>
          </a:p>
          <a:p>
            <a:pPr lvl="1"/>
            <a:r>
              <a:rPr lang="de-DE" dirty="0"/>
              <a:t>Defizitärbedürfnisse: hemmen andere Bedürfnisse, wenn sie nicht vollständig befriedigt sind</a:t>
            </a:r>
          </a:p>
          <a:p>
            <a:pPr lvl="2"/>
            <a:r>
              <a:rPr lang="de-DE" dirty="0"/>
              <a:t>Existenzielle Bedürfnisse</a:t>
            </a:r>
          </a:p>
          <a:p>
            <a:pPr lvl="2"/>
            <a:r>
              <a:rPr lang="de-DE" dirty="0"/>
              <a:t>Sicherheitsbedürfnisse</a:t>
            </a:r>
          </a:p>
          <a:p>
            <a:pPr lvl="2"/>
            <a:r>
              <a:rPr lang="de-DE" dirty="0"/>
              <a:t>sozialen Bedürfnisse </a:t>
            </a:r>
          </a:p>
          <a:p>
            <a:pPr lvl="2"/>
            <a:r>
              <a:rPr lang="de-DE" dirty="0"/>
              <a:t>Anerkennung</a:t>
            </a:r>
          </a:p>
          <a:p>
            <a:pPr lvl="1"/>
            <a:r>
              <a:rPr lang="de-DE" dirty="0"/>
              <a:t>Wachstumsbedürfnis, Selbstverwirklichung: kann nie völlig befriedigt werden</a:t>
            </a:r>
          </a:p>
          <a:p>
            <a:pPr lvl="0"/>
            <a:r>
              <a:rPr lang="de-DE" dirty="0" smtClean="0"/>
              <a:t>Weitere Kategorisierungen:</a:t>
            </a:r>
          </a:p>
          <a:p>
            <a:pPr lvl="1"/>
            <a:r>
              <a:rPr lang="de-DE" dirty="0" smtClean="0"/>
              <a:t>Rosenberg (u.a. Sinn)</a:t>
            </a:r>
          </a:p>
          <a:p>
            <a:pPr lvl="1"/>
            <a:r>
              <a:rPr lang="de-DE" dirty="0" smtClean="0"/>
              <a:t>Max-Neef (u.a. Freiheit, Zuwendung,…)</a:t>
            </a:r>
          </a:p>
          <a:p>
            <a:pPr lvl="1"/>
            <a:r>
              <a:rPr lang="de-DE" dirty="0" smtClean="0"/>
              <a:t>McClelland</a:t>
            </a:r>
          </a:p>
          <a:p>
            <a:pPr lvl="1"/>
            <a:r>
              <a:rPr lang="de-DE" dirty="0" smtClean="0"/>
              <a:t>Frankl</a:t>
            </a:r>
            <a:endParaRPr lang="de-DE"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5</a:t>
            </a:fld>
            <a:endParaRPr lang="de-DE"/>
          </a:p>
        </p:txBody>
      </p:sp>
    </p:spTree>
    <p:extLst>
      <p:ext uri="{BB962C8B-B14F-4D97-AF65-F5344CB8AC3E}">
        <p14:creationId xmlns:p14="http://schemas.microsoft.com/office/powerpoint/2010/main" val="1072524038"/>
      </p:ext>
    </p:extLst>
  </p:cSld>
  <p:clrMapOvr>
    <a:masterClrMapping/>
  </p:clrMapOvr>
  <mc:AlternateContent xmlns:mc="http://schemas.openxmlformats.org/markup-compatibility/2006" xmlns:p14="http://schemas.microsoft.com/office/powerpoint/2010/main">
    <mc:Choice Requires="p14">
      <p:transition spd="slow" p14:dur="2000" advTm="186949"/>
    </mc:Choice>
    <mc:Fallback xmlns="">
      <p:transition spd="slow" advTm="18694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Kategorisierung von Bedürfnissen</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6</a:t>
            </a:fld>
            <a:endParaRPr lang="de-DE"/>
          </a:p>
        </p:txBody>
      </p:sp>
      <p:pic>
        <p:nvPicPr>
          <p:cNvPr id="5" name="Bild 5" descr="http://upload.wikimedia.org/wikipedia/de/d/d8/Grundmotive_nach_McClelland.png"/>
          <p:cNvPicPr/>
          <p:nvPr/>
        </p:nvPicPr>
        <p:blipFill>
          <a:blip r:embed="rId2" cstate="print"/>
          <a:srcRect/>
          <a:stretch>
            <a:fillRect/>
          </a:stretch>
        </p:blipFill>
        <p:spPr bwMode="auto">
          <a:xfrm>
            <a:off x="611560" y="1268760"/>
            <a:ext cx="8280920" cy="5604974"/>
          </a:xfrm>
          <a:prstGeom prst="rect">
            <a:avLst/>
          </a:prstGeom>
          <a:noFill/>
          <a:ln w="9525">
            <a:noFill/>
            <a:miter lim="800000"/>
            <a:headEnd/>
            <a:tailEnd/>
          </a:ln>
        </p:spPr>
      </p:pic>
    </p:spTree>
    <p:extLst>
      <p:ext uri="{BB962C8B-B14F-4D97-AF65-F5344CB8AC3E}">
        <p14:creationId xmlns:p14="http://schemas.microsoft.com/office/powerpoint/2010/main" val="42274407"/>
      </p:ext>
    </p:extLst>
  </p:cSld>
  <p:clrMapOvr>
    <a:masterClrMapping/>
  </p:clrMapOvr>
  <mc:AlternateContent xmlns:mc="http://schemas.openxmlformats.org/markup-compatibility/2006" xmlns:p14="http://schemas.microsoft.com/office/powerpoint/2010/main">
    <mc:Choice Requires="p14">
      <p:transition spd="slow" p14:dur="2000" advTm="306493"/>
    </mc:Choice>
    <mc:Fallback xmlns="">
      <p:transition spd="slow" advTm="30649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Kategorisierung von Bedürfnissen</a:t>
            </a:r>
            <a:endParaRPr lang="en-US" dirty="0"/>
          </a:p>
        </p:txBody>
      </p:sp>
      <p:sp>
        <p:nvSpPr>
          <p:cNvPr id="3" name="Inhaltsplatzhalter 2"/>
          <p:cNvSpPr>
            <a:spLocks noGrp="1"/>
          </p:cNvSpPr>
          <p:nvPr>
            <p:ph idx="1"/>
          </p:nvPr>
        </p:nvSpPr>
        <p:spPr/>
        <p:txBody>
          <a:bodyPr>
            <a:normAutofit fontScale="85000" lnSpcReduction="20000"/>
          </a:bodyPr>
          <a:lstStyle/>
          <a:p>
            <a:r>
              <a:rPr lang="de-DE" dirty="0"/>
              <a:t>Hauptbedürfnis nach Viktor Frankl: Sinn </a:t>
            </a:r>
          </a:p>
          <a:p>
            <a:pPr lvl="1"/>
            <a:r>
              <a:rPr lang="de-DE" dirty="0"/>
              <a:t>Verwirklichung schöpferischer Werte</a:t>
            </a:r>
          </a:p>
          <a:p>
            <a:pPr lvl="2"/>
            <a:r>
              <a:rPr lang="de-DE" dirty="0"/>
              <a:t>Neues schaffen, Ideen einbringen</a:t>
            </a:r>
          </a:p>
          <a:p>
            <a:pPr lvl="2"/>
            <a:r>
              <a:rPr lang="de-DE" dirty="0"/>
              <a:t>Entwicklung neuer Fähigkeiten</a:t>
            </a:r>
          </a:p>
          <a:p>
            <a:pPr lvl="2"/>
            <a:r>
              <a:rPr lang="de-DE" dirty="0"/>
              <a:t>Lernen</a:t>
            </a:r>
          </a:p>
          <a:p>
            <a:pPr lvl="1"/>
            <a:r>
              <a:rPr lang="de-DE" dirty="0"/>
              <a:t>Verwirklichung von Erlebniswerten</a:t>
            </a:r>
          </a:p>
          <a:p>
            <a:pPr lvl="2"/>
            <a:r>
              <a:rPr lang="de-DE" dirty="0"/>
              <a:t>Als Person wichtig sein</a:t>
            </a:r>
          </a:p>
          <a:p>
            <a:pPr lvl="2"/>
            <a:r>
              <a:rPr lang="de-DE" dirty="0"/>
              <a:t>Beruf als Berufung</a:t>
            </a:r>
          </a:p>
          <a:p>
            <a:pPr lvl="2"/>
            <a:r>
              <a:rPr lang="de-DE" dirty="0"/>
              <a:t>Authentisch leben</a:t>
            </a:r>
          </a:p>
          <a:p>
            <a:pPr lvl="1"/>
            <a:r>
              <a:rPr lang="de-DE" dirty="0"/>
              <a:t>Verwirklichung von Einstellungswerten</a:t>
            </a:r>
          </a:p>
          <a:p>
            <a:pPr lvl="2"/>
            <a:r>
              <a:rPr lang="de-DE" dirty="0"/>
              <a:t>Stimmung im Unternehmen, insb. gegenüber Mitarbeitern</a:t>
            </a:r>
          </a:p>
          <a:p>
            <a:pPr lvl="2"/>
            <a:r>
              <a:rPr lang="de-DE" dirty="0"/>
              <a:t>Kultur der Anerkennung und Wertschätzung</a:t>
            </a:r>
          </a:p>
          <a:p>
            <a:pPr lvl="2"/>
            <a:r>
              <a:rPr lang="de-DE" dirty="0"/>
              <a:t>Geistige Heimat im Unternehmen schaffen</a:t>
            </a:r>
          </a:p>
          <a:p>
            <a:endParaRPr lang="en-US"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7</a:t>
            </a:fld>
            <a:endParaRPr lang="de-DE"/>
          </a:p>
        </p:txBody>
      </p:sp>
    </p:spTree>
    <p:extLst>
      <p:ext uri="{BB962C8B-B14F-4D97-AF65-F5344CB8AC3E}">
        <p14:creationId xmlns:p14="http://schemas.microsoft.com/office/powerpoint/2010/main" val="1068286638"/>
      </p:ext>
    </p:extLst>
  </p:cSld>
  <p:clrMapOvr>
    <a:masterClrMapping/>
  </p:clrMapOvr>
  <mc:AlternateContent xmlns:mc="http://schemas.openxmlformats.org/markup-compatibility/2006" xmlns:p14="http://schemas.microsoft.com/office/powerpoint/2010/main">
    <mc:Choice Requires="p14">
      <p:transition spd="slow" p14:dur="2000" advTm="166482"/>
    </mc:Choice>
    <mc:Fallback xmlns="">
      <p:transition spd="slow" advTm="16648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de-DE" dirty="0"/>
              <a:t>Motivationstheorien (Überblick)</a:t>
            </a:r>
          </a:p>
        </p:txBody>
      </p:sp>
      <p:sp>
        <p:nvSpPr>
          <p:cNvPr id="25603" name="Inhaltsplatzhalter 2"/>
          <p:cNvSpPr>
            <a:spLocks noGrp="1"/>
          </p:cNvSpPr>
          <p:nvPr>
            <p:ph idx="1"/>
          </p:nvPr>
        </p:nvSpPr>
        <p:spPr/>
        <p:txBody>
          <a:bodyPr>
            <a:normAutofit fontScale="92500" lnSpcReduction="20000"/>
          </a:bodyPr>
          <a:lstStyle/>
          <a:p>
            <a:pPr lvl="0"/>
            <a:r>
              <a:rPr lang="de-DE" dirty="0"/>
              <a:t>Inhaltsmodelle </a:t>
            </a:r>
          </a:p>
          <a:p>
            <a:pPr lvl="1"/>
            <a:r>
              <a:rPr lang="de-DE" dirty="0"/>
              <a:t>Inhalt, Art und Wirkung von Motiven</a:t>
            </a:r>
          </a:p>
          <a:p>
            <a:pPr lvl="1"/>
            <a:r>
              <a:rPr lang="de-DE" dirty="0"/>
              <a:t>Varianten:</a:t>
            </a:r>
          </a:p>
          <a:p>
            <a:pPr lvl="2"/>
            <a:r>
              <a:rPr lang="de-DE" dirty="0"/>
              <a:t>Humanistische Psychologie:</a:t>
            </a:r>
          </a:p>
          <a:p>
            <a:pPr lvl="3"/>
            <a:r>
              <a:rPr lang="de-DE" dirty="0">
                <a:solidFill>
                  <a:srgbClr val="FF0000"/>
                </a:solidFill>
              </a:rPr>
              <a:t>Bedürfnispyramide von Abraham H. Maslow</a:t>
            </a:r>
          </a:p>
          <a:p>
            <a:pPr lvl="3"/>
            <a:r>
              <a:rPr lang="de-DE" dirty="0"/>
              <a:t>Die ERG-Theorie von Clayton P. </a:t>
            </a:r>
            <a:r>
              <a:rPr lang="de-DE" dirty="0" err="1"/>
              <a:t>Alderfer</a:t>
            </a:r>
            <a:r>
              <a:rPr lang="de-DE" dirty="0"/>
              <a:t> </a:t>
            </a:r>
          </a:p>
          <a:p>
            <a:pPr lvl="2"/>
            <a:r>
              <a:rPr lang="de-DE" dirty="0"/>
              <a:t>Allgemeine Psychologie:</a:t>
            </a:r>
          </a:p>
          <a:p>
            <a:pPr lvl="3"/>
            <a:r>
              <a:rPr lang="de-DE" dirty="0"/>
              <a:t>Die Leistungsmotivationstheorie / Motivtheorie von David </a:t>
            </a:r>
            <a:r>
              <a:rPr lang="de-DE" dirty="0" err="1"/>
              <a:t>McClelland</a:t>
            </a:r>
            <a:endParaRPr lang="de-DE" dirty="0"/>
          </a:p>
          <a:p>
            <a:pPr lvl="3"/>
            <a:r>
              <a:rPr lang="de-DE" dirty="0"/>
              <a:t>Das Modell von Steven </a:t>
            </a:r>
            <a:r>
              <a:rPr lang="de-DE" dirty="0" err="1"/>
              <a:t>Reiss</a:t>
            </a:r>
            <a:r>
              <a:rPr lang="de-DE" dirty="0"/>
              <a:t> </a:t>
            </a:r>
          </a:p>
          <a:p>
            <a:pPr lvl="2"/>
            <a:r>
              <a:rPr lang="de-DE" dirty="0"/>
              <a:t>Arbeitspsychologie:</a:t>
            </a:r>
          </a:p>
          <a:p>
            <a:pPr lvl="3"/>
            <a:r>
              <a:rPr lang="de-DE" dirty="0">
                <a:solidFill>
                  <a:srgbClr val="FF0000"/>
                </a:solidFill>
              </a:rPr>
              <a:t>Die Theorien X und Y von Douglas McGregor</a:t>
            </a:r>
          </a:p>
          <a:p>
            <a:pPr lvl="3"/>
            <a:r>
              <a:rPr lang="de-DE" dirty="0">
                <a:solidFill>
                  <a:srgbClr val="FF0000"/>
                </a:solidFill>
              </a:rPr>
              <a:t>Die Zwei-Faktoren-Theorie von Frederick Herzberg</a:t>
            </a:r>
          </a:p>
          <a:p>
            <a:pPr lvl="3"/>
            <a:r>
              <a:rPr lang="de-DE" dirty="0"/>
              <a:t>Die Theorie von </a:t>
            </a:r>
            <a:r>
              <a:rPr lang="de-DE" dirty="0" err="1"/>
              <a:t>Mausner</a:t>
            </a:r>
            <a:r>
              <a:rPr lang="de-DE" dirty="0"/>
              <a:t> &amp; </a:t>
            </a:r>
            <a:r>
              <a:rPr lang="de-DE" dirty="0" err="1"/>
              <a:t>Snyderman</a:t>
            </a:r>
            <a:endParaRPr lang="de-DE" dirty="0"/>
          </a:p>
          <a:p>
            <a:endParaRPr lang="de-DE" dirty="0"/>
          </a:p>
        </p:txBody>
      </p:sp>
      <p:sp>
        <p:nvSpPr>
          <p:cNvPr id="2" name="Foliennummernplatzhalter 1"/>
          <p:cNvSpPr>
            <a:spLocks noGrp="1"/>
          </p:cNvSpPr>
          <p:nvPr>
            <p:ph type="sldNum" sz="quarter" idx="12"/>
          </p:nvPr>
        </p:nvSpPr>
        <p:spPr/>
        <p:txBody>
          <a:bodyPr/>
          <a:lstStyle/>
          <a:p>
            <a:pPr>
              <a:defRPr/>
            </a:pPr>
            <a:fld id="{A9194510-C6D5-4319-86D8-47962D4BF526}" type="slidenum">
              <a:rPr lang="de-DE" smtClean="0"/>
              <a:pPr>
                <a:defRPr/>
              </a:pPr>
              <a:t>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4289"/>
    </mc:Choice>
    <mc:Fallback xmlns="">
      <p:transition spd="slow" advTm="542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Motivationstheorien (Überblick)</a:t>
            </a:r>
            <a:endParaRPr lang="en-US" dirty="0"/>
          </a:p>
        </p:txBody>
      </p:sp>
      <p:sp>
        <p:nvSpPr>
          <p:cNvPr id="3" name="Inhaltsplatzhalter 2"/>
          <p:cNvSpPr>
            <a:spLocks noGrp="1"/>
          </p:cNvSpPr>
          <p:nvPr>
            <p:ph idx="1"/>
          </p:nvPr>
        </p:nvSpPr>
        <p:spPr>
          <a:xfrm>
            <a:off x="457200" y="1600200"/>
            <a:ext cx="8229600" cy="5141168"/>
          </a:xfrm>
        </p:spPr>
        <p:txBody>
          <a:bodyPr>
            <a:normAutofit fontScale="70000" lnSpcReduction="20000"/>
          </a:bodyPr>
          <a:lstStyle/>
          <a:p>
            <a:pPr lvl="0"/>
            <a:r>
              <a:rPr lang="de-DE" dirty="0"/>
              <a:t>Prozessmodelle</a:t>
            </a:r>
          </a:p>
          <a:p>
            <a:pPr lvl="1"/>
            <a:r>
              <a:rPr lang="de-DE" dirty="0"/>
              <a:t>Entstehung und Wirkweise der Motivation losgelöst von Bedürfnisinhalten</a:t>
            </a:r>
          </a:p>
          <a:p>
            <a:pPr lvl="1"/>
            <a:r>
              <a:rPr lang="de-DE" dirty="0"/>
              <a:t>Varianten:</a:t>
            </a:r>
          </a:p>
          <a:p>
            <a:pPr lvl="2"/>
            <a:r>
              <a:rPr lang="de-DE" dirty="0">
                <a:solidFill>
                  <a:srgbClr val="FF0000"/>
                </a:solidFill>
              </a:rPr>
              <a:t>Modell von Max De </a:t>
            </a:r>
            <a:r>
              <a:rPr lang="de-DE" dirty="0" err="1">
                <a:solidFill>
                  <a:srgbClr val="FF0000"/>
                </a:solidFill>
              </a:rPr>
              <a:t>Voe</a:t>
            </a:r>
            <a:r>
              <a:rPr lang="de-DE" dirty="0">
                <a:solidFill>
                  <a:srgbClr val="FF0000"/>
                </a:solidFill>
              </a:rPr>
              <a:t> Richards &amp; Paul Stephen Greenlaw </a:t>
            </a:r>
          </a:p>
          <a:p>
            <a:pPr lvl="2"/>
            <a:r>
              <a:rPr lang="de-DE" dirty="0"/>
              <a:t>Gleichgewichtstheorien (z. B. das Zürcher Modell von Norbert Bischof)</a:t>
            </a:r>
          </a:p>
          <a:p>
            <a:pPr lvl="2"/>
            <a:r>
              <a:rPr lang="de-DE" dirty="0"/>
              <a:t>Das Zirkulationsmodell Lyman W. Porter und Edward E. </a:t>
            </a:r>
            <a:r>
              <a:rPr lang="de-DE" dirty="0" err="1"/>
              <a:t>Lawler</a:t>
            </a:r>
            <a:r>
              <a:rPr lang="de-DE" dirty="0"/>
              <a:t> </a:t>
            </a:r>
          </a:p>
          <a:p>
            <a:pPr lvl="2"/>
            <a:r>
              <a:rPr lang="de-DE" dirty="0"/>
              <a:t>Das </a:t>
            </a:r>
            <a:r>
              <a:rPr lang="de-DE" dirty="0" err="1"/>
              <a:t>Rubikonmodell</a:t>
            </a:r>
            <a:r>
              <a:rPr lang="de-DE" dirty="0"/>
              <a:t> der Handlungsphasen von Heinz Heckhausen und Peter M. Gollwitzer</a:t>
            </a:r>
          </a:p>
          <a:p>
            <a:pPr lvl="2"/>
            <a:r>
              <a:rPr lang="de-DE" dirty="0"/>
              <a:t>Das Erweiterte Kognitive Motivationsmodell von Heinz Heckhausen</a:t>
            </a:r>
          </a:p>
          <a:p>
            <a:pPr lvl="2"/>
            <a:r>
              <a:rPr lang="en-US" dirty="0"/>
              <a:t>Die Equity-</a:t>
            </a:r>
            <a:r>
              <a:rPr lang="en-US" dirty="0" err="1"/>
              <a:t>Theorie</a:t>
            </a:r>
            <a:r>
              <a:rPr lang="en-US" dirty="0"/>
              <a:t> von John Stacey Adams (1965)</a:t>
            </a:r>
            <a:endParaRPr lang="de-DE" dirty="0"/>
          </a:p>
          <a:p>
            <a:pPr lvl="2"/>
            <a:r>
              <a:rPr lang="de-DE" dirty="0"/>
              <a:t>Die Valenz-</a:t>
            </a:r>
            <a:r>
              <a:rPr lang="de-DE" dirty="0" err="1"/>
              <a:t>Instrumentalitäts</a:t>
            </a:r>
            <a:r>
              <a:rPr lang="de-DE" dirty="0"/>
              <a:t>-Erwartungs-Theorie von Victor Harold </a:t>
            </a:r>
            <a:r>
              <a:rPr lang="de-DE" dirty="0" err="1"/>
              <a:t>Vroom</a:t>
            </a:r>
            <a:endParaRPr lang="de-DE" dirty="0"/>
          </a:p>
          <a:p>
            <a:pPr lvl="2"/>
            <a:r>
              <a:rPr lang="de-DE" dirty="0"/>
              <a:t>Das Selbstbewertungsmodell der Leistungsmotivation von Heinz Heckhausen (1972/1975)</a:t>
            </a:r>
          </a:p>
          <a:p>
            <a:pPr lvl="2"/>
            <a:r>
              <a:rPr lang="de-DE" dirty="0"/>
              <a:t>Die Theorie der Selbstregulation von Bandura (1991)</a:t>
            </a:r>
          </a:p>
          <a:p>
            <a:pPr lvl="2"/>
            <a:r>
              <a:rPr lang="de-DE" dirty="0"/>
              <a:t>Das ganzheitliche Prozessmodell der Leistungsmotivation von Guido </a:t>
            </a:r>
            <a:r>
              <a:rPr lang="de-DE" dirty="0" err="1"/>
              <a:t>Breidebach</a:t>
            </a:r>
            <a:r>
              <a:rPr lang="de-DE" dirty="0"/>
              <a:t> (2012)</a:t>
            </a:r>
          </a:p>
          <a:p>
            <a:pPr lvl="2"/>
            <a:r>
              <a:rPr lang="de-DE" dirty="0"/>
              <a:t>Die Motivationstheorie von </a:t>
            </a:r>
            <a:r>
              <a:rPr lang="de-DE" dirty="0" err="1"/>
              <a:t>Pritchard</a:t>
            </a:r>
            <a:r>
              <a:rPr lang="de-DE" dirty="0"/>
              <a:t> und </a:t>
            </a:r>
            <a:r>
              <a:rPr lang="de-DE" dirty="0" err="1"/>
              <a:t>Ashwood</a:t>
            </a:r>
            <a:r>
              <a:rPr lang="de-DE" dirty="0"/>
              <a:t> (2008)</a:t>
            </a:r>
          </a:p>
          <a:p>
            <a:pPr lvl="2"/>
            <a:r>
              <a:rPr lang="de-DE" dirty="0"/>
              <a:t>…</a:t>
            </a:r>
          </a:p>
          <a:p>
            <a:endParaRPr lang="en-US"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9</a:t>
            </a:fld>
            <a:endParaRPr lang="de-DE"/>
          </a:p>
        </p:txBody>
      </p:sp>
    </p:spTree>
    <p:extLst>
      <p:ext uri="{BB962C8B-B14F-4D97-AF65-F5344CB8AC3E}">
        <p14:creationId xmlns:p14="http://schemas.microsoft.com/office/powerpoint/2010/main" val="3907521540"/>
      </p:ext>
    </p:extLst>
  </p:cSld>
  <p:clrMapOvr>
    <a:masterClrMapping/>
  </p:clrMapOvr>
  <mc:AlternateContent xmlns:mc="http://schemas.openxmlformats.org/markup-compatibility/2006" xmlns:p14="http://schemas.microsoft.com/office/powerpoint/2010/main">
    <mc:Choice Requires="p14">
      <p:transition spd="slow" p14:dur="2000" advTm="67479"/>
    </mc:Choice>
    <mc:Fallback xmlns="">
      <p:transition spd="slow" advTm="67479"/>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2388</Words>
  <Application>Microsoft Office PowerPoint</Application>
  <PresentationFormat>Bildschirmpräsentation (4:3)</PresentationFormat>
  <Paragraphs>419</Paragraphs>
  <Slides>39</Slides>
  <Notes>29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4</vt:i4>
      </vt:variant>
      <vt:variant>
        <vt:lpstr>Folientitel</vt:lpstr>
      </vt:variant>
      <vt:variant>
        <vt:i4>39</vt:i4>
      </vt:variant>
    </vt:vector>
  </HeadingPairs>
  <TitlesOfParts>
    <vt:vector size="50" baseType="lpstr">
      <vt:lpstr>Arial</vt:lpstr>
      <vt:lpstr>Calibri</vt:lpstr>
      <vt:lpstr>Symbol</vt:lpstr>
      <vt:lpstr>Tahoma</vt:lpstr>
      <vt:lpstr>Times New Roman</vt:lpstr>
      <vt:lpstr>Wingdings</vt:lpstr>
      <vt:lpstr>Larissa</vt:lpstr>
      <vt:lpstr>Microsoft-Zeichnung</vt:lpstr>
      <vt:lpstr>MSDraw</vt:lpstr>
      <vt:lpstr>Bild</vt:lpstr>
      <vt:lpstr>Picture</vt:lpstr>
      <vt:lpstr>GESUNDHEITSMANAGEMENT III Teil 2b-2  Prof. Dr. Steffen Fleßa Lst. für Allgemeine Betriebswirtschaftslehre und Gesundheitsmanagement Universität Greifswald </vt:lpstr>
      <vt:lpstr>Gliederung</vt:lpstr>
      <vt:lpstr>2.3.1.2 Motivationstheorien</vt:lpstr>
      <vt:lpstr>Grundbegriffe</vt:lpstr>
      <vt:lpstr>Kategorisierung von Bedürfnissen</vt:lpstr>
      <vt:lpstr>Kategorisierung von Bedürfnissen</vt:lpstr>
      <vt:lpstr>Kategorisierung von Bedürfnissen</vt:lpstr>
      <vt:lpstr>Motivationstheorien (Überblick)</vt:lpstr>
      <vt:lpstr>Motivationstheorien (Überblick)</vt:lpstr>
      <vt:lpstr>Maslowsche Motivationstheorie</vt:lpstr>
      <vt:lpstr>Maslowsche Motivationstheorie</vt:lpstr>
      <vt:lpstr>Ordnung nach der Dringlichkeit</vt:lpstr>
      <vt:lpstr>Hierarchie der Bedürfnisse</vt:lpstr>
      <vt:lpstr>Bewertung</vt:lpstr>
      <vt:lpstr>Richards &amp; Greenlaw</vt:lpstr>
      <vt:lpstr>Erweiterung:  Richards &amp; Greenlaw </vt:lpstr>
      <vt:lpstr>Erweiterung:  Richards &amp; Greenlaw </vt:lpstr>
      <vt:lpstr>Erweiterung:  Richards &amp; Greenlaw </vt:lpstr>
      <vt:lpstr>Erweiterung:  Richards &amp; Greenlaw </vt:lpstr>
      <vt:lpstr>Theorie X und Y von McGregor</vt:lpstr>
      <vt:lpstr>Theorie Y</vt:lpstr>
      <vt:lpstr>Folgen</vt:lpstr>
      <vt:lpstr>Weiterentwicklung: Theorie Z</vt:lpstr>
      <vt:lpstr>Exkurs: Menschenbilder Taylorismus</vt:lpstr>
      <vt:lpstr>Fayol</vt:lpstr>
      <vt:lpstr>Weber</vt:lpstr>
      <vt:lpstr>Weber</vt:lpstr>
      <vt:lpstr>Hawthorne-Experiment (1924)</vt:lpstr>
      <vt:lpstr>Hawthorne-Experiment (1924)</vt:lpstr>
      <vt:lpstr>Human-Relations-Bewegung </vt:lpstr>
      <vt:lpstr>Human-Resource-Ansatz</vt:lpstr>
      <vt:lpstr>Weitere Menschenbilder des Managements</vt:lpstr>
      <vt:lpstr>Weitere Menschenbilder des Managements</vt:lpstr>
      <vt:lpstr>Christliches Menschenbild</vt:lpstr>
      <vt:lpstr>Christliches Menschenbild</vt:lpstr>
      <vt:lpstr>Herzbergsche Motivationstheorie (2-Faktoren-Theorie)</vt:lpstr>
      <vt:lpstr>Herzbergsche Motivationstheorie (2-Faktoren-Theorie)</vt:lpstr>
      <vt:lpstr>Bedürfnisrelevanten Arbeitsdimensionen</vt:lpstr>
      <vt:lpstr>Gliederung</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580</cp:revision>
  <cp:lastPrinted>2011-12-02T13:13:47Z</cp:lastPrinted>
  <dcterms:created xsi:type="dcterms:W3CDTF">2003-05-27T08:12:45Z</dcterms:created>
  <dcterms:modified xsi:type="dcterms:W3CDTF">2023-08-14T08:27:52Z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