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3"/>
  </p:notesMasterIdLst>
  <p:handoutMasterIdLst>
    <p:handoutMasterId r:id="rId34"/>
  </p:handoutMasterIdLst>
  <p:sldIdLst>
    <p:sldId id="889" r:id="rId2"/>
    <p:sldId id="891" r:id="rId3"/>
    <p:sldId id="933" r:id="rId4"/>
    <p:sldId id="1063" r:id="rId5"/>
    <p:sldId id="1064" r:id="rId6"/>
    <p:sldId id="1067" r:id="rId7"/>
    <p:sldId id="1068" r:id="rId8"/>
    <p:sldId id="1069" r:id="rId9"/>
    <p:sldId id="936" r:id="rId10"/>
    <p:sldId id="1065" r:id="rId11"/>
    <p:sldId id="946" r:id="rId12"/>
    <p:sldId id="947" r:id="rId13"/>
    <p:sldId id="948" r:id="rId14"/>
    <p:sldId id="949" r:id="rId15"/>
    <p:sldId id="950" r:id="rId16"/>
    <p:sldId id="951" r:id="rId17"/>
    <p:sldId id="952" r:id="rId18"/>
    <p:sldId id="953" r:id="rId19"/>
    <p:sldId id="954" r:id="rId20"/>
    <p:sldId id="955" r:id="rId21"/>
    <p:sldId id="957" r:id="rId22"/>
    <p:sldId id="963" r:id="rId23"/>
    <p:sldId id="1099" r:id="rId24"/>
    <p:sldId id="1136" r:id="rId25"/>
    <p:sldId id="996" r:id="rId26"/>
    <p:sldId id="1094" r:id="rId27"/>
    <p:sldId id="1095" r:id="rId28"/>
    <p:sldId id="1096" r:id="rId29"/>
    <p:sldId id="1097" r:id="rId30"/>
    <p:sldId id="1098" r:id="rId31"/>
    <p:sldId id="1137" r:id="rId3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CCFF"/>
    <a:srgbClr val="DDDDDD"/>
    <a:srgbClr val="FFCCCC"/>
    <a:srgbClr val="FF0000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5833" autoAdjust="0"/>
  </p:normalViewPr>
  <p:slideViewPr>
    <p:cSldViewPr>
      <p:cViewPr varScale="1">
        <p:scale>
          <a:sx n="91" d="100"/>
          <a:sy n="91" d="100"/>
        </p:scale>
        <p:origin x="581" y="7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938DAF5-4ED4-465F-90B4-5BEA26D94E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712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fld id="{D7E0C067-49EB-4A9F-ABFB-022214564F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391C4D-562C-42D2-9D1B-359059091FDF}" type="slidenum">
              <a:rPr lang="de-DE" sz="1300" smtClean="0"/>
              <a:pPr eaLnBrk="1" hangingPunct="1"/>
              <a:t>1</a:t>
            </a:fld>
            <a:endParaRPr lang="de-DE" sz="13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3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11457E-4025-47F9-A3BC-089CCEB1F373}" type="slidenum">
              <a:rPr lang="de-DE" sz="1300" smtClean="0"/>
              <a:pPr eaLnBrk="1" hangingPunct="1"/>
              <a:t>10</a:t>
            </a:fld>
            <a:endParaRPr lang="de-DE" sz="13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29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6F94E3-867D-4F63-A68F-0CF174F2F79C}" type="slidenum">
              <a:rPr lang="de-DE" sz="1300" smtClean="0"/>
              <a:pPr eaLnBrk="1" hangingPunct="1"/>
              <a:t>11</a:t>
            </a:fld>
            <a:endParaRPr lang="de-DE" sz="13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825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9130BA3-F981-400C-B463-F74886862EF4}" type="slidenum">
              <a:rPr lang="de-DE" sz="1300" smtClean="0"/>
              <a:pPr eaLnBrk="1" hangingPunct="1"/>
              <a:t>12</a:t>
            </a:fld>
            <a:endParaRPr lang="de-DE" sz="13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49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851AC9-0444-41BD-B37F-2D010E5BDF2F}" type="slidenum">
              <a:rPr lang="de-DE" sz="1300" smtClean="0"/>
              <a:pPr eaLnBrk="1" hangingPunct="1"/>
              <a:t>13</a:t>
            </a:fld>
            <a:endParaRPr lang="de-DE" sz="13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36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D7A14B-4495-4F41-AFBD-6AB6930161FA}" type="slidenum">
              <a:rPr lang="de-DE" sz="1300" smtClean="0"/>
              <a:pPr eaLnBrk="1" hangingPunct="1"/>
              <a:t>14</a:t>
            </a:fld>
            <a:endParaRPr lang="de-DE" sz="13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3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C512DF7-B021-412C-A8FA-A527229A017D}" type="slidenum">
              <a:rPr lang="de-DE" sz="1300" smtClean="0"/>
              <a:pPr eaLnBrk="1" hangingPunct="1"/>
              <a:t>15</a:t>
            </a:fld>
            <a:endParaRPr lang="de-DE" sz="13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88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EA7F75-04C1-452E-A74B-363122656CB3}" type="slidenum">
              <a:rPr lang="de-DE" sz="1300" smtClean="0"/>
              <a:pPr eaLnBrk="1" hangingPunct="1"/>
              <a:t>16</a:t>
            </a:fld>
            <a:endParaRPr lang="de-DE" sz="13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4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4EE724-8BA2-4E88-B7CD-369283C01589}" type="slidenum">
              <a:rPr lang="de-DE" sz="1300" smtClean="0"/>
              <a:pPr eaLnBrk="1" hangingPunct="1"/>
              <a:t>17</a:t>
            </a:fld>
            <a:endParaRPr lang="de-DE" sz="13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318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C52EAF-3F0E-4FC1-9CCA-5DC6EF79A1A3}" type="slidenum">
              <a:rPr lang="de-DE" sz="1300" smtClean="0"/>
              <a:pPr eaLnBrk="1" hangingPunct="1"/>
              <a:t>18</a:t>
            </a:fld>
            <a:endParaRPr lang="de-DE" sz="13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9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29C72B-B7C3-4A93-ABF5-580B87D0BB5F}" type="slidenum">
              <a:rPr lang="de-DE" sz="1300" smtClean="0"/>
              <a:pPr eaLnBrk="1" hangingPunct="1"/>
              <a:t>19</a:t>
            </a:fld>
            <a:endParaRPr lang="de-DE" sz="13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7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756750-F0C1-4EA3-A6A4-FBC82A7754BC}" type="slidenum">
              <a:rPr lang="de-DE" sz="1300" smtClean="0"/>
              <a:pPr eaLnBrk="1" hangingPunct="1"/>
              <a:t>2</a:t>
            </a:fld>
            <a:endParaRPr lang="de-DE" sz="13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519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6F9201-E261-4382-BC42-42376ED3B298}" type="slidenum">
              <a:rPr lang="de-DE" sz="1300" smtClean="0"/>
              <a:pPr eaLnBrk="1" hangingPunct="1"/>
              <a:t>20</a:t>
            </a:fld>
            <a:endParaRPr lang="de-DE" sz="13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12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A85F36-E30E-4645-A7F9-FD6349E6FE52}" type="slidenum">
              <a:rPr lang="de-DE" sz="1300" smtClean="0"/>
              <a:pPr eaLnBrk="1" hangingPunct="1"/>
              <a:t>21</a:t>
            </a:fld>
            <a:endParaRPr lang="de-DE" sz="13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73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F7155D-DFE5-4C6D-822D-614EDF79B7D1}" type="slidenum">
              <a:rPr lang="de-DE" sz="1300" smtClean="0"/>
              <a:pPr eaLnBrk="1" hangingPunct="1"/>
              <a:t>22</a:t>
            </a:fld>
            <a:endParaRPr lang="de-DE" sz="13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830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BE1A77E-FC1F-4866-B2D8-E97716ED69DB}" type="slidenum">
              <a:rPr lang="de-DE" sz="1300" smtClean="0"/>
              <a:pPr eaLnBrk="1" hangingPunct="1"/>
              <a:t>25</a:t>
            </a:fld>
            <a:endParaRPr lang="de-DE" sz="13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699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756750-F0C1-4EA3-A6A4-FBC82A7754BC}" type="slidenum">
              <a:rPr lang="de-DE" sz="1300" smtClean="0"/>
              <a:pPr eaLnBrk="1" hangingPunct="1"/>
              <a:t>31</a:t>
            </a:fld>
            <a:endParaRPr lang="de-DE" sz="13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68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C5C4EB-A07D-4EF6-A91D-16588F6D98C1}" type="slidenum">
              <a:rPr lang="de-DE" sz="1300" smtClean="0"/>
              <a:pPr eaLnBrk="1" hangingPunct="1"/>
              <a:t>3</a:t>
            </a:fld>
            <a:endParaRPr lang="de-DE" sz="13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23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0F234F0-13F4-4EBC-A7AC-0381A9740571}" type="slidenum">
              <a:rPr lang="de-DE" sz="1300" smtClean="0"/>
              <a:pPr eaLnBrk="1" hangingPunct="1"/>
              <a:t>4</a:t>
            </a:fld>
            <a:endParaRPr lang="de-DE" sz="13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4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2577B0-C8CF-4CA3-B441-7E6D70BDDF46}" type="slidenum">
              <a:rPr lang="de-DE" sz="1300" smtClean="0"/>
              <a:pPr eaLnBrk="1" hangingPunct="1"/>
              <a:t>5</a:t>
            </a:fld>
            <a:endParaRPr lang="de-DE" sz="13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27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61C9598-1FCC-4C17-89E3-1F09B56E2A9E}" type="slidenum">
              <a:rPr lang="de-DE" sz="1300" smtClean="0"/>
              <a:pPr eaLnBrk="1" hangingPunct="1"/>
              <a:t>6</a:t>
            </a:fld>
            <a:endParaRPr lang="de-DE" sz="13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9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67B177-3688-407D-ADB4-52429407A06F}" type="slidenum">
              <a:rPr lang="de-DE" sz="1300" smtClean="0"/>
              <a:pPr eaLnBrk="1" hangingPunct="1"/>
              <a:t>7</a:t>
            </a:fld>
            <a:endParaRPr lang="de-DE" sz="13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2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AD80A9-ADC7-4A0F-A43D-43A15295F535}" type="slidenum">
              <a:rPr lang="de-DE" sz="1300" smtClean="0"/>
              <a:pPr eaLnBrk="1" hangingPunct="1"/>
              <a:t>8</a:t>
            </a:fld>
            <a:endParaRPr lang="de-DE" sz="13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85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15C4-2948-4519-88DB-6EF5FE4BEE2E}" type="slidenum">
              <a:rPr lang="de-DE" sz="1300" smtClean="0"/>
              <a:pPr eaLnBrk="1" hangingPunct="1"/>
              <a:t>9</a:t>
            </a:fld>
            <a:endParaRPr lang="de-DE" sz="13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FE73-CD13-41D7-A426-36A40A600AEF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5873-9278-4FF2-8E65-FBB38BB4FD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0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077F-B329-4EF0-A39C-AEFF7991D4C4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607-40EB-4015-B0E9-9B14CCA71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0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8FC0-5265-4672-BA80-B7371D5E1BF7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4B3D-A304-4993-866D-2E48B40558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58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5873-9278-4FF2-8E65-FBB38BB4FD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05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8A30-BE46-42DF-9AFD-33322B88F0C4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F1E5-0B71-4CE5-AF18-34D8783136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72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3C90-B713-47DC-A504-D6110CCB27BE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AD48-AB1D-4905-A683-84F754F29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39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0F68-0876-4DF0-B2E0-2DB4A407AA17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ED12-543F-48FB-8481-B61743ACBC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47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D4DC-DD8B-48C8-82ED-79CB63FA1536}" type="datetime1">
              <a:rPr lang="de-DE" smtClean="0"/>
              <a:t>14.08.2023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E8F5-3260-44B1-A91F-83629C67C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DFE9-277D-48AD-89A7-335A6C156E0D}" type="datetime1">
              <a:rPr lang="de-DE" smtClean="0"/>
              <a:t>14.08.2023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CA66-3C98-40D4-905B-8A14F7B830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E12F-987D-4FE8-83AF-C759C0670BF8}" type="datetime1">
              <a:rPr lang="de-DE" smtClean="0"/>
              <a:t>14.08.2023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5AF3-CA4F-4B79-A8A5-02D7948931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8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C6BB-4685-4B2F-B343-F396DB99F506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25C6-8769-4DA0-A726-3253D12444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77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44EA-B201-42ED-968D-A03ACCDB0C28}" type="datetime1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D41A-6EA3-4547-84FD-800C8BF563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4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76FC67-75C8-4233-8B21-3ADB9E9AF137}" type="datetime1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FEE572-D72C-4FD6-A89D-CFC3A54C0A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000" b="1" dirty="0">
                <a:cs typeface="Times New Roman" pitchFamily="18" charset="0"/>
              </a:rPr>
              <a:t>GESUNDHEITSMANAGEMENT III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>
                <a:cs typeface="Times New Roman" pitchFamily="18" charset="0"/>
              </a:rPr>
              <a:t>Teil </a:t>
            </a:r>
            <a:r>
              <a:rPr lang="de-DE" sz="4000" b="1" smtClean="0">
                <a:cs typeface="Times New Roman" pitchFamily="18" charset="0"/>
              </a:rPr>
              <a:t>2b-3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"/>
    </mc:Choice>
    <mc:Fallback xmlns="">
      <p:transition spd="slow" advTm="65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27088" y="-28575"/>
          <a:ext cx="8316912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Bild" r:id="rId4" imgW="10363200" imgH="8561832" progId="Word.Picture.8">
                  <p:embed/>
                </p:oleObj>
              </mc:Choice>
              <mc:Fallback>
                <p:oleObj name="Bild" r:id="rId4" imgW="10363200" imgH="8561832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-28575"/>
                        <a:ext cx="8316912" cy="6886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9336" name="Text Box 8"/>
          <p:cNvSpPr txBox="1">
            <a:spLocks noChangeArrowheads="1"/>
          </p:cNvSpPr>
          <p:nvPr/>
        </p:nvSpPr>
        <p:spPr bwMode="auto">
          <a:xfrm>
            <a:off x="185738" y="6446838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Q: Rieckmann 2000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02772-6FBC-4FBE-9148-3CBCA1947C8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1"/>
    </mc:Choice>
    <mc:Fallback xmlns="">
      <p:transition spd="slow" advTm="1705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Grundformen </a:t>
            </a:r>
            <a:r>
              <a:rPr lang="de-DE" smtClean="0"/>
              <a:t>der </a:t>
            </a:r>
            <a:r>
              <a:rPr lang="de-DE" dirty="0"/>
              <a:t>Angst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Riemann: Psychotherapeut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Grundformen </a:t>
            </a:r>
            <a:r>
              <a:rPr lang="de-DE" sz="2400" smtClean="0"/>
              <a:t>der </a:t>
            </a:r>
            <a:r>
              <a:rPr lang="de-DE" sz="2400" dirty="0"/>
              <a:t>Angst prägen Persönlichkeit auch außerhalb des Krankhaften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Grundlegende Ängste: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Angst vor Selbsthingabe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Angst </a:t>
            </a:r>
            <a:r>
              <a:rPr lang="de-DE" sz="2000"/>
              <a:t>vor </a:t>
            </a:r>
            <a:r>
              <a:rPr lang="de-DE" sz="2000" smtClean="0"/>
              <a:t>der </a:t>
            </a:r>
            <a:r>
              <a:rPr lang="de-DE" sz="2000" dirty="0"/>
              <a:t>Entwicklung zu einem selbständigen Individuum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Angst vor Selbstwerdung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Angst vor Einsamkeit und Isolation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Angst vor Wandlung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Angst vor Vergänglichkeit und Unsicherheit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Angst vor Ordnung und Notwendigkeit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/>
              <a:t>Angst vor Endgültigkeit und Unfreiheit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56540-962E-4AAA-BCF4-984BF901710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3493" name="Picture 2" descr="http://1.bp.blogspot.com/_FbF5uLGzU5E/TPEYA3DhYhI/AAAAAAAAABk/3Rf5g9bNFRE/s1600/rie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49500"/>
            <a:ext cx="1187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20"/>
    </mc:Choice>
    <mc:Fallback xmlns="">
      <p:transition spd="slow" advTm="614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de-DE"/>
              <a:t>Persönlichkeitsstrukturen</a:t>
            </a:r>
          </a:p>
        </p:txBody>
      </p:sp>
      <p:graphicFrame>
        <p:nvGraphicFramePr>
          <p:cNvPr id="6451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42988" y="908050"/>
          <a:ext cx="7524750" cy="566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Picture" r:id="rId4" imgW="6962220" imgH="5241444" progId="Word.Picture.8">
                  <p:embed/>
                </p:oleObj>
              </mc:Choice>
              <mc:Fallback>
                <p:oleObj name="Picture" r:id="rId4" imgW="6962220" imgH="5241444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7524750" cy="5665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7B62F-CE17-4EA7-9222-28254FCABE2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59"/>
    </mc:Choice>
    <mc:Fallback xmlns="">
      <p:transition spd="slow" advTm="1194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Schizoide Persönlichkeit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Grundproblem: Angst vor Nähe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Intensitätsgrade: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Phantasievolle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Unabhängige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Distanzierte in Beziehungen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Bindungsscheue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Verschlossene, Einzelgänger*in, Kauz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Die Außenseiter*in</a:t>
            </a:r>
            <a:endParaRPr lang="de-D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Die Psychopath*in </a:t>
            </a:r>
            <a:r>
              <a:rPr lang="de-DE" sz="2400" dirty="0" smtClean="0"/>
              <a:t>(krankhafter Zustand abnormaler Persönlichkeit)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0FF1E-81D9-44C7-B570-D017F3654C4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23"/>
    </mc:Choice>
    <mc:Fallback xmlns="">
      <p:transition spd="slow" advTm="4942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Schizoide Persönlichkeit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Berufe </a:t>
            </a:r>
            <a:r>
              <a:rPr lang="de-DE" dirty="0" smtClean="0"/>
              <a:t>schizoider </a:t>
            </a:r>
            <a:r>
              <a:rPr lang="de-DE" dirty="0"/>
              <a:t>Persönlichkeiten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Stärker theoretische Berufe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Forscher, insb. von Tieren, Pflanzen, Totem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Mathematiker*in, Physiker*in, Computerspezialist*in</a:t>
            </a:r>
            <a:endParaRPr lang="de-DE" dirty="0"/>
          </a:p>
          <a:p>
            <a:pPr eaLnBrk="1" hangingPunct="1">
              <a:lnSpc>
                <a:spcPct val="90000"/>
              </a:lnSpc>
            </a:pPr>
            <a:r>
              <a:rPr lang="de-DE" dirty="0"/>
              <a:t>Einbindung in den Betrieb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Ablehnung aller Rituale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Ablehnung von Religion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Hinwendung zum Radikalen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42BC5-DB9D-4377-8854-9573C241AF0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19"/>
    </mc:Choice>
    <mc:Fallback xmlns="">
      <p:transition spd="slow" advTm="5801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Depressive Persönlichkeit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Grundproblem: Angst vor Einsamkeit, „Nicht-geliebt-Werden“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Intensitätsgrade: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Einfühlsame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Hilfsbereite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Opferbereite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Passive, Wehrlose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Konfliktscheue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Unselbständige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Überforderte</a:t>
            </a:r>
            <a:r>
              <a:rPr lang="de-DE" sz="2000" dirty="0"/>
              <a:t>, ohne Hoffnung und mit Schuldgefühlen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Depressive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016A9-A433-4138-9BD5-59485092914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0"/>
    </mc:Choice>
    <mc:Fallback xmlns="">
      <p:transition spd="slow" advTm="2433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Depressive Persönlichkeit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Berufe depressiver Persönlichkeiten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Helfende, dienende Tätigkeiten, z. B. </a:t>
            </a:r>
            <a:r>
              <a:rPr lang="de-DE" sz="2000" dirty="0" smtClean="0"/>
              <a:t>Krankenpflegekraft</a:t>
            </a:r>
            <a:endParaRPr lang="de-DE" sz="2000" dirty="0"/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Soziale, fürsorglicher Bereich, z. B. </a:t>
            </a:r>
            <a:r>
              <a:rPr lang="de-DE" sz="2000" dirty="0" err="1" smtClean="0"/>
              <a:t>Sozialpädagog</a:t>
            </a:r>
            <a:r>
              <a:rPr lang="de-DE" sz="2000" dirty="0" smtClean="0"/>
              <a:t>*in</a:t>
            </a:r>
            <a:endParaRPr lang="de-DE" sz="2000" dirty="0"/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ärztliche Tätigkeit (vor allem </a:t>
            </a:r>
            <a:r>
              <a:rPr lang="de-DE" sz="2000" dirty="0" smtClean="0"/>
              <a:t>Hausärzt*innen)</a:t>
            </a:r>
            <a:endParaRPr lang="de-DE" sz="2000" dirty="0"/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Psychotherapeutischer Bereich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Geistliche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Einbindung in den Betrieb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Beruf ist kein „job“, </a:t>
            </a:r>
            <a:r>
              <a:rPr lang="de-DE" sz="2000" dirty="0" err="1" smtClean="0"/>
              <a:t>sonDien</a:t>
            </a:r>
            <a:r>
              <a:rPr lang="de-DE" sz="2000" dirty="0" smtClean="0"/>
              <a:t> </a:t>
            </a:r>
            <a:r>
              <a:rPr lang="de-DE" sz="2000" dirty="0"/>
              <a:t>hilft, die eigenen Defizite auszugleichen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Ablehnung im Beruf kann negative Folgen haben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Depressive neigen zum Helfersyndrom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Depressive neigen zu Burn-Out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D6E28-1717-4CE6-8D89-52999359B59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14"/>
    </mc:Choice>
    <mc:Fallback xmlns="">
      <p:transition spd="slow" advTm="11071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Zwanghafte Persönlichkeit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Grundproblem: Angst vor Vergänglichkeit</a:t>
            </a:r>
          </a:p>
          <a:p>
            <a:pPr eaLnBrk="1" hangingPunct="1"/>
            <a:r>
              <a:rPr lang="de-DE" sz="2800" dirty="0"/>
              <a:t>Intensitätsgrade:</a:t>
            </a:r>
          </a:p>
          <a:p>
            <a:pPr lvl="1" eaLnBrk="1" hangingPunct="1"/>
            <a:r>
              <a:rPr lang="de-DE" sz="2400" dirty="0" smtClean="0"/>
              <a:t>Die Ordentliche</a:t>
            </a:r>
            <a:r>
              <a:rPr lang="de-DE" sz="2400" dirty="0"/>
              <a:t>, </a:t>
            </a:r>
            <a:r>
              <a:rPr lang="de-DE" sz="2400" dirty="0" smtClean="0"/>
              <a:t>die </a:t>
            </a:r>
            <a:r>
              <a:rPr lang="de-DE" sz="2400" dirty="0"/>
              <a:t>Planer*in</a:t>
            </a:r>
          </a:p>
          <a:p>
            <a:pPr lvl="1" eaLnBrk="1" hangingPunct="1"/>
            <a:r>
              <a:rPr lang="de-DE" sz="2400" dirty="0" smtClean="0"/>
              <a:t>Die </a:t>
            </a:r>
            <a:r>
              <a:rPr lang="de-DE" sz="2400" dirty="0"/>
              <a:t>Saubere, Fleißige, Zurückhaltende</a:t>
            </a:r>
          </a:p>
          <a:p>
            <a:pPr lvl="1" eaLnBrk="1" hangingPunct="1"/>
            <a:r>
              <a:rPr lang="de-DE" sz="2400" dirty="0" smtClean="0"/>
              <a:t>Die </a:t>
            </a:r>
            <a:r>
              <a:rPr lang="de-DE" sz="2400" dirty="0"/>
              <a:t>Beständige und Zuverlässige</a:t>
            </a:r>
          </a:p>
          <a:p>
            <a:pPr lvl="1" eaLnBrk="1" hangingPunct="1"/>
            <a:r>
              <a:rPr lang="de-DE" sz="2400" dirty="0" smtClean="0"/>
              <a:t>Die </a:t>
            </a:r>
            <a:r>
              <a:rPr lang="de-DE" sz="2400" dirty="0"/>
              <a:t>Streberhafte</a:t>
            </a:r>
          </a:p>
          <a:p>
            <a:pPr lvl="1" eaLnBrk="1" hangingPunct="1"/>
            <a:r>
              <a:rPr lang="de-DE" sz="2400" dirty="0" smtClean="0"/>
              <a:t>Die </a:t>
            </a:r>
            <a:r>
              <a:rPr lang="de-DE" sz="2400" dirty="0"/>
              <a:t>Eigensinnige und Pedantische</a:t>
            </a:r>
          </a:p>
          <a:p>
            <a:pPr lvl="1" eaLnBrk="1" hangingPunct="1"/>
            <a:r>
              <a:rPr lang="de-DE" sz="2400" dirty="0" smtClean="0"/>
              <a:t>Die </a:t>
            </a:r>
            <a:r>
              <a:rPr lang="de-DE" sz="2400" dirty="0"/>
              <a:t>Fanatische und Tyrannische</a:t>
            </a:r>
          </a:p>
          <a:p>
            <a:pPr lvl="1" eaLnBrk="1" hangingPunct="1"/>
            <a:r>
              <a:rPr lang="de-DE" sz="2400" dirty="0"/>
              <a:t>Die Zwangsneurotiker*in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D896C-A81F-41EB-B1C9-D5DA52049A2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4"/>
    </mc:Choice>
    <mc:Fallback xmlns="">
      <p:transition spd="slow" advTm="270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Zwanghafte Persönlichkeit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dirty="0"/>
              <a:t>Berufe zwanghafter Persönlichkeiten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Feinhandwerk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Exakte Naturwissenschaft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 smtClean="0"/>
              <a:t>Jurist*in</a:t>
            </a:r>
            <a:endParaRPr lang="de-DE" sz="1800" dirty="0"/>
          </a:p>
          <a:p>
            <a:pPr lvl="1" eaLnBrk="1" hangingPunct="1">
              <a:lnSpc>
                <a:spcPct val="80000"/>
              </a:lnSpc>
            </a:pPr>
            <a:r>
              <a:rPr lang="de-DE" sz="1800" dirty="0" err="1" smtClean="0"/>
              <a:t>Chirug</a:t>
            </a:r>
            <a:r>
              <a:rPr lang="de-DE" sz="1800" dirty="0" smtClean="0"/>
              <a:t>*in</a:t>
            </a:r>
            <a:endParaRPr lang="de-DE" sz="1800" dirty="0"/>
          </a:p>
          <a:p>
            <a:pPr lvl="1" eaLnBrk="1" hangingPunct="1">
              <a:lnSpc>
                <a:spcPct val="80000"/>
              </a:lnSpc>
            </a:pPr>
            <a:r>
              <a:rPr lang="de-DE" sz="1800" dirty="0" err="1"/>
              <a:t>Pädagog</a:t>
            </a:r>
            <a:r>
              <a:rPr lang="de-DE" sz="1800" dirty="0"/>
              <a:t>*in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Geistliche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Systematiker auf allen Gebieten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Einbindung in den Betrieb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Hohe Sachkenntnis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wenig Eigeninitiative, geringe Flexibilität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Pedantisch, </a:t>
            </a:r>
            <a:r>
              <a:rPr lang="de-DE" sz="1800" dirty="0" err="1"/>
              <a:t>Wortwörtlichkeit</a:t>
            </a:r>
            <a:endParaRPr lang="de-DE" sz="1800" dirty="0"/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Zeitlosigkeit: Archive, Materialwirtschaft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800" dirty="0"/>
              <a:t>Machtbedürfnis: Bedürfnis vollständiger Kontrolle, geringe Delegation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B7DDA-05AB-43B5-ACBE-57B722CE61A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92"/>
    </mc:Choice>
    <mc:Fallback xmlns="">
      <p:transition spd="slow" advTm="554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Hysterische Persönlichkeit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Grundproblem: Angst vor dem Endgültigen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Intensitätsgrade: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Impulsive, Anregende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Optimistische, Gesellige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Mitreißende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Risikofreudige, </a:t>
            </a:r>
            <a:r>
              <a:rPr lang="de-DE" sz="2400" dirty="0" err="1"/>
              <a:t>Unternehmslustige</a:t>
            </a:r>
            <a:endParaRPr lang="de-DE" sz="2400" dirty="0"/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Geltungssüchtige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/>
              <a:t>Die </a:t>
            </a:r>
            <a:r>
              <a:rPr lang="de-DE" sz="2400" dirty="0"/>
              <a:t>zur Selbstkritik unfähige, Kontaktsüchtige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Hysteriker*in (krankhaftes Geltungsbedürfnis und Selbstbezogenheit 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AC38-F301-40ED-B67C-82F204D0E7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9"/>
    </mc:Choice>
    <mc:Fallback xmlns="">
      <p:transition spd="slow" advTm="337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800" dirty="0"/>
              <a:t>2.3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2.3.1 Persönlichkeit und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2.3.1.1  Kompetenzmodelle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2.3.1.2 Motivationstheorien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</a:t>
            </a:r>
            <a:r>
              <a:rPr lang="de-DE" sz="2400" dirty="0">
                <a:solidFill>
                  <a:srgbClr val="FF0000"/>
                </a:solidFill>
              </a:rPr>
              <a:t>2.3.1.3 Persönlichkeitsmodelle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olidFill>
                  <a:srgbClr val="FF0000"/>
                </a:solidFill>
              </a:rPr>
              <a:t>		2.3.1.3.1 Bedeutung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olidFill>
                  <a:srgbClr val="FF0000"/>
                </a:solidFill>
              </a:rPr>
              <a:t>		2.3.1.3.2 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2.3.1.4 Rollenmodelle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2.3.1.5 Liebe und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2.3.1.6 Äußere </a:t>
            </a:r>
            <a:r>
              <a:rPr lang="de-DE" sz="2400"/>
              <a:t>Erscheinung </a:t>
            </a:r>
            <a:r>
              <a:rPr lang="de-DE" sz="2400" smtClean="0"/>
              <a:t>der </a:t>
            </a:r>
            <a:r>
              <a:rPr lang="de-DE" sz="2400" dirty="0"/>
              <a:t>Führungskraft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2.3.2 Führungsethik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3318D-EAC6-481D-B093-F3807D282B3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5"/>
    </mc:Choice>
    <mc:Fallback xmlns="">
      <p:transition spd="slow" advTm="3606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Hysterische Persönlichkeit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Berufe hysterischer Persönlichkeiten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Kontaktfreudige Berufe: Vertreter*in, Hotelgewerbe, Animateur*in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Geltungssucht: Stars, Manager*in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Kosmopoliten: Politiker*in, Internationale </a:t>
            </a:r>
            <a:r>
              <a:rPr lang="de-DE" sz="2400" dirty="0" smtClean="0"/>
              <a:t>Funktionär*innen</a:t>
            </a:r>
            <a:endParaRPr lang="de-DE" sz="2400" dirty="0"/>
          </a:p>
          <a:p>
            <a:pPr eaLnBrk="1" hangingPunct="1">
              <a:lnSpc>
                <a:spcPct val="80000"/>
              </a:lnSpc>
            </a:pPr>
            <a:r>
              <a:rPr lang="de-DE" sz="2800" dirty="0"/>
              <a:t>Einbindung in den Betrieb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Unstet, unzuverlässig, wenig nachhaltig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kann begeistern und motivieren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Gefahr einer Scheinwelt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Streben nach „Patentlösungen“, „großer Wurf“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Flucht nach Vorne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FE1AF-9E6F-4016-89E4-B5498ECD43E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2"/>
    </mc:Choice>
    <mc:Fallback xmlns="">
      <p:transition spd="slow" advTm="6449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Reale Konstellationen</a:t>
            </a:r>
          </a:p>
        </p:txBody>
      </p:sp>
      <p:graphicFrame>
        <p:nvGraphicFramePr>
          <p:cNvPr id="737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557338"/>
          <a:ext cx="6548438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Bild" r:id="rId4" imgW="6972871" imgH="5246009" progId="Word.Picture.8">
                  <p:embed/>
                </p:oleObj>
              </mc:Choice>
              <mc:Fallback>
                <p:oleObj name="Bild" r:id="rId4" imgW="6972871" imgH="5246009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57338"/>
                        <a:ext cx="6548438" cy="4930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42974-A08C-451E-BCDD-36D0DAAAC3A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84"/>
    </mc:Choice>
    <mc:Fallback xmlns="">
      <p:transition spd="slow" advTm="8788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/>
            <a:r>
              <a:rPr lang="de-DE" sz="4000" dirty="0"/>
              <a:t>Konstellationen </a:t>
            </a:r>
            <a:r>
              <a:rPr lang="de-DE" sz="4000" dirty="0" smtClean="0"/>
              <a:t>der </a:t>
            </a:r>
            <a:r>
              <a:rPr lang="de-DE" sz="4000" dirty="0"/>
              <a:t>Zusammenarbeit</a:t>
            </a:r>
          </a:p>
        </p:txBody>
      </p:sp>
      <p:graphicFrame>
        <p:nvGraphicFramePr>
          <p:cNvPr id="1889341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58338119"/>
              </p:ext>
            </p:extLst>
          </p:nvPr>
        </p:nvGraphicFramePr>
        <p:xfrm>
          <a:off x="179388" y="1412875"/>
          <a:ext cx="8964612" cy="5211820"/>
        </p:xfrm>
        <a:graphic>
          <a:graphicData uri="http://schemas.openxmlformats.org/drawingml/2006/table">
            <a:tbl>
              <a:tblPr/>
              <a:tblGrid>
                <a:gridCol w="1793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4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Ein-siedler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Einzel-kämpfer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Über-Mutter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Super-Star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Ein-siedler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keine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Koopera-tion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Neben-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einader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In-novationsscheu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Unterdrückung des Einsiedlers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Bemutterung des Einsiedlers, Innovationsfeindlichkeit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Verstärkung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Ängste, Konflikt insb. bei Krisen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Einzel-kämpfer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starke Konkurrenz, Aggression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Verstärkung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Ängste, Konflikt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Flippig, unstet, demotivierend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Über-Mutter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Kuschel-Klub, keine </a:t>
                      </a: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Ziel-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oder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Zukunfts-orientierung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Ordnung und Chaos führen zu Depression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4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Super-Star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Klüngelei, Teamgeist, Flippig, unstet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95873-9278-4FF2-8E65-FBB38BB4FD2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7"/>
    </mc:Choice>
    <mc:Fallback xmlns="">
      <p:transition spd="slow" advTm="9538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DISG-Persönlichkeitsprofil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1275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de-DE" sz="2400" dirty="0"/>
              <a:t>4 Grundverhaltenstendenzen:</a:t>
            </a:r>
          </a:p>
          <a:p>
            <a:pPr>
              <a:defRPr/>
            </a:pPr>
            <a:r>
              <a:rPr lang="de-DE" dirty="0"/>
              <a:t>D: Dominat</a:t>
            </a:r>
          </a:p>
          <a:p>
            <a:pPr>
              <a:defRPr/>
            </a:pPr>
            <a:r>
              <a:rPr lang="de-DE" dirty="0"/>
              <a:t>I: Initiativ</a:t>
            </a:r>
          </a:p>
          <a:p>
            <a:pPr>
              <a:defRPr/>
            </a:pPr>
            <a:r>
              <a:rPr lang="de-DE" dirty="0"/>
              <a:t>S: Stetig</a:t>
            </a:r>
          </a:p>
          <a:p>
            <a:pPr>
              <a:defRPr/>
            </a:pPr>
            <a:r>
              <a:rPr lang="de-DE" dirty="0"/>
              <a:t>G: Gewissenhaft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sz="2000" dirty="0"/>
              <a:t>Verhalten ist situativ,</a:t>
            </a:r>
          </a:p>
          <a:p>
            <a:pPr>
              <a:defRPr/>
            </a:pPr>
            <a:r>
              <a:rPr lang="de-DE" sz="2000" dirty="0"/>
              <a:t>Ein Ergebnis aus Wahrnehmung des Umfeldes </a:t>
            </a:r>
            <a:r>
              <a:rPr lang="de-DE" sz="2000"/>
              <a:t>und </a:t>
            </a:r>
            <a:r>
              <a:rPr lang="de-DE" sz="2000" smtClean="0"/>
              <a:t>der </a:t>
            </a:r>
            <a:r>
              <a:rPr lang="de-DE" sz="2000" dirty="0"/>
              <a:t>persönlichen Reaktion darauf</a:t>
            </a:r>
          </a:p>
          <a:p>
            <a:pPr>
              <a:defRPr/>
            </a:pPr>
            <a:r>
              <a:rPr lang="de-DE" sz="2000" dirty="0"/>
              <a:t>Seit 2010 wird DISG in Deutschland als Persolog Persönlichkeitsprofil vertrieben</a:t>
            </a:r>
          </a:p>
          <a:p>
            <a:pPr>
              <a:defRPr/>
            </a:pPr>
            <a:endParaRPr lang="de-DE" sz="2000" dirty="0"/>
          </a:p>
        </p:txBody>
      </p:sp>
      <p:sp>
        <p:nvSpPr>
          <p:cNvPr id="75780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97038"/>
            <a:ext cx="38877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Textfeld 5"/>
          <p:cNvSpPr txBox="1">
            <a:spLocks noChangeArrowheads="1"/>
          </p:cNvSpPr>
          <p:nvPr/>
        </p:nvSpPr>
        <p:spPr bwMode="auto">
          <a:xfrm>
            <a:off x="5795963" y="6308725"/>
            <a:ext cx="230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800">
                <a:effectLst/>
              </a:rPr>
              <a:t>Quelle: www.bauer-parkner.de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4ED12-543F-48FB-8481-B61743ACBCD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38"/>
    </mc:Choice>
    <mc:Fallback xmlns="">
      <p:transition spd="slow" advTm="10163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Persolog (=DISG) für Bewerbungsgespräche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5F1E5-0B71-4CE5-AF18-34D87831367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t="10158" r="2248" b="9418"/>
          <a:stretch/>
        </p:blipFill>
        <p:spPr bwMode="auto">
          <a:xfrm>
            <a:off x="1475656" y="1547770"/>
            <a:ext cx="6563072" cy="4630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5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1"/>
    </mc:Choice>
    <mc:Fallback xmlns="">
      <p:transition spd="slow" advTm="3874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Persönlichkeitstests: Bewertung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Positive Wendung: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Zeigen Stärken und Schwächen auf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Geben Anregungen für Entwicklungspotentiale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Helfen Menschen in </a:t>
            </a:r>
            <a:r>
              <a:rPr lang="de-DE" sz="2000"/>
              <a:t>ihrer </a:t>
            </a:r>
            <a:r>
              <a:rPr lang="de-DE" sz="2000" smtClean="0"/>
              <a:t>Andersartigkeit </a:t>
            </a:r>
            <a:r>
              <a:rPr lang="de-DE" sz="2000" dirty="0"/>
              <a:t>zu verstehen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„Different is not </a:t>
            </a:r>
            <a:r>
              <a:rPr lang="de-DE" sz="2000" dirty="0" err="1"/>
              <a:t>bad</a:t>
            </a:r>
            <a:r>
              <a:rPr lang="de-DE" sz="2000" dirty="0"/>
              <a:t>, </a:t>
            </a:r>
            <a:r>
              <a:rPr lang="de-DE" sz="2000" dirty="0" err="1"/>
              <a:t>it</a:t>
            </a:r>
            <a:r>
              <a:rPr lang="de-DE" sz="2000" dirty="0"/>
              <a:t> is just different“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Negative Wendung: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Festlegung auf bestimmte Eigenschaften „So ist er halt“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Schubladendenken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Unterschiedliche Situationen bringen unterschiedliche Eigenschaften zum Vorschein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Bewertung: Hilfreiches Instrument zur Selbsterkenntnis und für Reflexion bei Problemen, nicht mehr, nicht weniger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0C73F-529F-42E4-82F3-B032DC161A2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64"/>
    </mc:Choice>
    <mc:Fallback xmlns="">
      <p:transition spd="slow" advTm="25466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Horizontale Führung</a:t>
            </a:r>
          </a:p>
        </p:txBody>
      </p:sp>
      <p:sp>
        <p:nvSpPr>
          <p:cNvPr id="839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Keine formalen Hierarchieebenen</a:t>
            </a:r>
          </a:p>
          <a:p>
            <a:r>
              <a:rPr lang="de-DE" sz="2400" dirty="0"/>
              <a:t>Team führt sich selbst, in dem </a:t>
            </a:r>
            <a:r>
              <a:rPr lang="de-DE" sz="2400"/>
              <a:t>einzelne </a:t>
            </a:r>
            <a:r>
              <a:rPr lang="de-DE" sz="2400" smtClean="0"/>
              <a:t>Gruppenmitglieder </a:t>
            </a:r>
            <a:r>
              <a:rPr lang="de-DE" sz="2400" dirty="0"/>
              <a:t>Führungsaufgaben wahrnehmen (Gruppenleiter</a:t>
            </a:r>
            <a:r>
              <a:rPr lang="de-DE" sz="2400"/>
              <a:t>, </a:t>
            </a:r>
            <a:r>
              <a:rPr lang="de-DE" sz="2400" smtClean="0"/>
              <a:t>Moderator</a:t>
            </a:r>
            <a:r>
              <a:rPr lang="de-DE" sz="2400" dirty="0"/>
              <a:t>, Schriftführer)</a:t>
            </a:r>
          </a:p>
          <a:p>
            <a:r>
              <a:rPr lang="de-DE" sz="2400" dirty="0"/>
              <a:t>Jedes Gruppenmitglied muss für eine effiziente Aufgabenerfüllung sorgen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153B8-5555-4537-9BA6-8BA99B3F88C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96"/>
    </mc:Choice>
    <mc:Fallback xmlns="">
      <p:transition spd="slow" advTm="16729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Phasen </a:t>
            </a:r>
            <a:r>
              <a:rPr lang="de-DE" sz="3600" smtClean="0"/>
              <a:t>der </a:t>
            </a:r>
            <a:r>
              <a:rPr lang="de-DE" sz="3600" dirty="0"/>
              <a:t>Teambildung nach </a:t>
            </a:r>
            <a:r>
              <a:rPr lang="de-DE" sz="3600" dirty="0" err="1"/>
              <a:t>Tuckman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28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i="1" dirty="0" err="1"/>
              <a:t>Forming</a:t>
            </a:r>
            <a:r>
              <a:rPr lang="de-DE" sz="2800" dirty="0"/>
              <a:t>: Orientierungsphase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i="1" dirty="0" err="1"/>
              <a:t>Storming</a:t>
            </a:r>
            <a:r>
              <a:rPr lang="de-DE" sz="2800" dirty="0"/>
              <a:t>: Konfrontationsphase („Krise“)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i="1" dirty="0" err="1"/>
              <a:t>Norming</a:t>
            </a:r>
            <a:r>
              <a:rPr lang="de-DE" sz="2800" dirty="0"/>
              <a:t>: Kooperationsphase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i="1" dirty="0" err="1"/>
              <a:t>Performing</a:t>
            </a:r>
            <a:r>
              <a:rPr lang="de-DE" sz="2800" dirty="0"/>
              <a:t>: Wachstumsphase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i="1" dirty="0" err="1"/>
              <a:t>Adjourning</a:t>
            </a:r>
            <a:r>
              <a:rPr lang="de-DE" sz="2800" dirty="0"/>
              <a:t>: Auflösungsphase</a:t>
            </a:r>
          </a:p>
          <a:p>
            <a:pPr marL="0" indent="0">
              <a:buFont typeface="Arial" charset="0"/>
              <a:buNone/>
              <a:defRPr/>
            </a:pPr>
            <a:endParaRPr lang="de-DE" sz="2800" dirty="0"/>
          </a:p>
          <a:p>
            <a:pPr marL="0" indent="0">
              <a:buFont typeface="Arial" charset="0"/>
              <a:buNone/>
              <a:defRPr/>
            </a:pPr>
            <a:endParaRPr lang="de-DE" sz="2800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5435600" y="2852738"/>
            <a:ext cx="288925" cy="576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867400" y="2852738"/>
            <a:ext cx="2233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>
                <a:effectLst/>
                <a:latin typeface="+mn-lt"/>
              </a:rPr>
              <a:t>Effizienzphase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4C88-F9C3-43E4-8CB0-6975FBE026B2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68"/>
    </mc:Choice>
    <mc:Fallback xmlns="">
      <p:transition spd="slow" advTm="974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Das 4-Säulen-TEAM-Modell</a:t>
            </a:r>
          </a:p>
        </p:txBody>
      </p:sp>
      <p:sp>
        <p:nvSpPr>
          <p:cNvPr id="86019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/>
              <a:t>„T“ – Transparenz: </a:t>
            </a:r>
          </a:p>
          <a:p>
            <a:pPr lvl="1"/>
            <a:r>
              <a:rPr lang="de-DE" sz="2000"/>
              <a:t>Ideen, Pläne, sind allen im Team zugänglich</a:t>
            </a:r>
          </a:p>
          <a:p>
            <a:pPr lvl="1"/>
            <a:r>
              <a:rPr lang="de-DE" sz="2000"/>
              <a:t>Hol- und Bringschuld</a:t>
            </a:r>
          </a:p>
          <a:p>
            <a:r>
              <a:rPr lang="de-DE" sz="2400"/>
              <a:t>„E“ – Emotionen: </a:t>
            </a:r>
          </a:p>
          <a:p>
            <a:pPr lvl="1"/>
            <a:r>
              <a:rPr lang="de-DE" sz="2000"/>
              <a:t>Gutes Arbeitsklima als Nährboden für gute Ergebnisse</a:t>
            </a:r>
          </a:p>
          <a:p>
            <a:pPr lvl="1"/>
            <a:r>
              <a:rPr lang="de-DE" sz="2000"/>
              <a:t>Teamfähigkeit wichtig</a:t>
            </a:r>
          </a:p>
          <a:p>
            <a:r>
              <a:rPr lang="de-DE" sz="2400"/>
              <a:t>„A“ – Arbeitstechniken: </a:t>
            </a:r>
          </a:p>
          <a:p>
            <a:pPr lvl="1"/>
            <a:r>
              <a:rPr lang="de-DE" sz="2000"/>
              <a:t>Teamorientiertes Zeit- und Selbstmanagement</a:t>
            </a:r>
          </a:p>
          <a:p>
            <a:r>
              <a:rPr lang="de-DE" sz="2400"/>
              <a:t>„M“ – Motivation</a:t>
            </a:r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5C4B2-0C0A-4A58-B556-04B8E4C7FC2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8"/>
    </mc:Choice>
    <mc:Fallback xmlns="">
      <p:transition spd="slow" advTm="7568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Teameigenschaften</a:t>
            </a:r>
          </a:p>
        </p:txBody>
      </p:sp>
      <p:sp>
        <p:nvSpPr>
          <p:cNvPr id="870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/>
              <a:t>Verhältnis aus Vertrauen und Wahrhaftigkeit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3141663"/>
            <a:ext cx="0" cy="2519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476375" y="5661025"/>
            <a:ext cx="439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1476375" y="3141663"/>
            <a:ext cx="0" cy="2519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476375" y="5661025"/>
            <a:ext cx="439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802063" y="3294063"/>
            <a:ext cx="17780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600" dirty="0" err="1"/>
              <a:t>Selbstorga-nisierendes</a:t>
            </a:r>
            <a:r>
              <a:rPr lang="de-DE" sz="1600" dirty="0"/>
              <a:t> Team</a:t>
            </a:r>
          </a:p>
        </p:txBody>
      </p:sp>
      <p:sp>
        <p:nvSpPr>
          <p:cNvPr id="13" name="Ellipse 12"/>
          <p:cNvSpPr/>
          <p:nvPr/>
        </p:nvSpPr>
        <p:spPr>
          <a:xfrm>
            <a:off x="887413" y="3933825"/>
            <a:ext cx="1657350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Kuschel-club</a:t>
            </a:r>
          </a:p>
        </p:txBody>
      </p:sp>
      <p:sp>
        <p:nvSpPr>
          <p:cNvPr id="14" name="Ellipse 13"/>
          <p:cNvSpPr/>
          <p:nvPr/>
        </p:nvSpPr>
        <p:spPr>
          <a:xfrm>
            <a:off x="3024188" y="5013325"/>
            <a:ext cx="18002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/>
              <a:t>Diktatur</a:t>
            </a:r>
          </a:p>
        </p:txBody>
      </p:sp>
      <p:sp>
        <p:nvSpPr>
          <p:cNvPr id="15" name="Ellipse 14"/>
          <p:cNvSpPr/>
          <p:nvPr/>
        </p:nvSpPr>
        <p:spPr>
          <a:xfrm rot="3275981">
            <a:off x="2399557" y="3802807"/>
            <a:ext cx="756084" cy="197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de-DE" dirty="0"/>
              <a:t>Kompromissteam</a:t>
            </a:r>
          </a:p>
        </p:txBody>
      </p:sp>
      <p:sp>
        <p:nvSpPr>
          <p:cNvPr id="87052" name="Textfeld 15"/>
          <p:cNvSpPr txBox="1">
            <a:spLocks noChangeArrowheads="1"/>
          </p:cNvSpPr>
          <p:nvPr/>
        </p:nvSpPr>
        <p:spPr bwMode="auto">
          <a:xfrm>
            <a:off x="5219700" y="5732463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>
                <a:effectLst/>
              </a:rPr>
              <a:t>Wahrhaftigkeit</a:t>
            </a:r>
          </a:p>
        </p:txBody>
      </p:sp>
      <p:sp>
        <p:nvSpPr>
          <p:cNvPr id="87053" name="Textfeld 16"/>
          <p:cNvSpPr txBox="1">
            <a:spLocks noChangeArrowheads="1"/>
          </p:cNvSpPr>
          <p:nvPr/>
        </p:nvSpPr>
        <p:spPr bwMode="auto">
          <a:xfrm>
            <a:off x="190500" y="314166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1400">
                <a:effectLst/>
              </a:rPr>
              <a:t>Vertrauen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1852B-B9CF-4672-992B-D7C2276C94B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26"/>
    </mc:Choice>
    <mc:Fallback xmlns="">
      <p:transition spd="slow" advTm="873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2.3.1.3 Persönlichkeitsmodelle</a:t>
            </a:r>
            <a:br>
              <a:rPr lang="de-DE" dirty="0"/>
            </a:br>
            <a:r>
              <a:rPr lang="de-DE" dirty="0"/>
              <a:t>		2.3.1.3.1 Bedeutung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/>
              <a:t>Entwicklung </a:t>
            </a:r>
            <a:r>
              <a:rPr lang="de-DE" sz="2400" dirty="0" smtClean="0"/>
              <a:t>der </a:t>
            </a:r>
            <a:r>
              <a:rPr lang="de-DE" sz="2400" dirty="0"/>
              <a:t>Autoritätsgrundlagen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Verlust von „natürlicher Autorität“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Verlust an Autorität durch Legitimation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Zunahme räumlicher und sozialer Mobilität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Bestrafung und Belohnung sind in Branchen, in denen </a:t>
            </a:r>
            <a:r>
              <a:rPr lang="de-DE" sz="1800" dirty="0" smtClean="0"/>
              <a:t>die Mitarbeiter*in der </a:t>
            </a:r>
            <a:r>
              <a:rPr lang="de-DE" sz="1800" dirty="0"/>
              <a:t>Engpassfaktor ist, keine Autoritätsgrundlage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Wissensgesellschaft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 smtClean="0"/>
              <a:t>Chef*in </a:t>
            </a:r>
            <a:r>
              <a:rPr lang="de-DE" sz="1800" dirty="0"/>
              <a:t>hat meist weniger Wissen über ein konkretes Projekt als </a:t>
            </a:r>
            <a:r>
              <a:rPr lang="de-DE" sz="1800" dirty="0" smtClean="0"/>
              <a:t>Mitarbeiter*in</a:t>
            </a:r>
            <a:endParaRPr lang="de-DE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ð"/>
            </a:pPr>
            <a:r>
              <a:rPr lang="de-DE" sz="2400" dirty="0">
                <a:sym typeface="Wingdings" pitchFamily="2" charset="2"/>
              </a:rPr>
              <a:t>Persönlichkeit wird immer mehr Grundlage </a:t>
            </a:r>
            <a:r>
              <a:rPr lang="de-DE" sz="2400" dirty="0" smtClean="0">
                <a:sym typeface="Wingdings" pitchFamily="2" charset="2"/>
              </a:rPr>
              <a:t>der </a:t>
            </a:r>
            <a:r>
              <a:rPr lang="de-DE" sz="2400" dirty="0">
                <a:sym typeface="Wingdings" pitchFamily="2" charset="2"/>
              </a:rPr>
              <a:t>Führung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/>
              <a:t>Voraussetzungen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Kenntnis </a:t>
            </a:r>
            <a:r>
              <a:rPr lang="de-DE" sz="1800" dirty="0" smtClean="0"/>
              <a:t>der </a:t>
            </a:r>
            <a:r>
              <a:rPr lang="de-DE" sz="1800" dirty="0"/>
              <a:t>eigenen Persönlichkeit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1800" dirty="0"/>
              <a:t>Kenntnis </a:t>
            </a:r>
            <a:r>
              <a:rPr lang="de-DE" sz="1800" dirty="0" smtClean="0"/>
              <a:t>der </a:t>
            </a:r>
            <a:r>
              <a:rPr lang="de-DE" sz="1800" dirty="0"/>
              <a:t>Persönlichkeit des Vorgesetzten bzw. des Untergebenen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65842-C61A-49BE-BB93-C9D79A92703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68"/>
    </mc:Choice>
    <mc:Fallback xmlns="">
      <p:transition spd="slow" advTm="12486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de-DE" sz="3600"/>
              <a:t>Kohäsion</a:t>
            </a:r>
          </a:p>
        </p:txBody>
      </p:sp>
      <p:sp>
        <p:nvSpPr>
          <p:cNvPr id="880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Def</a:t>
            </a:r>
            <a:r>
              <a:rPr lang="de-DE" sz="2400" dirty="0"/>
              <a:t>.: </a:t>
            </a:r>
          </a:p>
          <a:p>
            <a:pPr lvl="1"/>
            <a:r>
              <a:rPr lang="de-DE" sz="2000" dirty="0"/>
              <a:t>Ausmaß in dem die Gruppe eine soziale Einheit bildet (Zusammenhalt)</a:t>
            </a:r>
          </a:p>
          <a:p>
            <a:pPr lvl="1"/>
            <a:r>
              <a:rPr lang="de-DE" sz="2000" dirty="0"/>
              <a:t>Das Ausmaß, in </a:t>
            </a:r>
            <a:r>
              <a:rPr lang="de-DE" sz="2000"/>
              <a:t>dem </a:t>
            </a:r>
            <a:r>
              <a:rPr lang="de-DE" sz="2000" smtClean="0"/>
              <a:t>Gruppenmitglieder </a:t>
            </a:r>
            <a:r>
              <a:rPr lang="de-DE" sz="2000" dirty="0"/>
              <a:t>bestrebt sind, </a:t>
            </a:r>
            <a:r>
              <a:rPr lang="de-DE" sz="2000"/>
              <a:t>Mitglied </a:t>
            </a:r>
            <a:r>
              <a:rPr lang="de-DE" sz="2000" smtClean="0"/>
              <a:t>der </a:t>
            </a:r>
            <a:r>
              <a:rPr lang="de-DE" sz="2000" dirty="0"/>
              <a:t>Gruppe zu bleiben (</a:t>
            </a:r>
            <a:r>
              <a:rPr lang="de-DE" sz="2000"/>
              <a:t>Attraktivität </a:t>
            </a:r>
            <a:r>
              <a:rPr lang="de-DE" sz="2000" smtClean="0"/>
              <a:t>der </a:t>
            </a:r>
            <a:r>
              <a:rPr lang="de-DE" sz="2000" dirty="0"/>
              <a:t>Gruppe)</a:t>
            </a:r>
          </a:p>
          <a:p>
            <a:endParaRPr lang="de-DE" sz="2400" dirty="0"/>
          </a:p>
          <a:p>
            <a:r>
              <a:rPr lang="de-DE" sz="2400" dirty="0"/>
              <a:t>Determinanten (Auswahl):</a:t>
            </a:r>
          </a:p>
          <a:p>
            <a:pPr lvl="1"/>
            <a:r>
              <a:rPr lang="de-DE" sz="2000" dirty="0"/>
              <a:t>Ideale Gruppengröße: 5 Personen (3 zu konfliktanfällig, über 10 Zerfall in Untergruppen)</a:t>
            </a:r>
          </a:p>
          <a:p>
            <a:pPr lvl="1"/>
            <a:r>
              <a:rPr lang="de-DE" sz="2000"/>
              <a:t>Zusammensetzung </a:t>
            </a:r>
            <a:r>
              <a:rPr lang="de-DE" sz="2000" smtClean="0"/>
              <a:t>der </a:t>
            </a:r>
            <a:r>
              <a:rPr lang="de-DE" sz="2000" dirty="0"/>
              <a:t>Gruppe (Homogenität, Abhängigkeiten)</a:t>
            </a:r>
          </a:p>
          <a:p>
            <a:pPr lvl="1"/>
            <a:r>
              <a:rPr lang="de-DE" sz="2000" dirty="0"/>
              <a:t>Arbeitsbedingungen, Führungsstil</a:t>
            </a:r>
          </a:p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88B43-3864-4AB6-939C-5C457251C4B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32"/>
    </mc:Choice>
    <mc:Fallback xmlns="">
      <p:transition spd="slow" advTm="19453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800" dirty="0"/>
              <a:t>2.3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2.3.1 Persönlichkeit und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2.3.1.1  Kompetenzmodelle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2.3.1.2 Motivationstheorien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</a:t>
            </a:r>
            <a:r>
              <a:rPr lang="de-DE" sz="2400" dirty="0">
                <a:solidFill>
                  <a:srgbClr val="FF0000"/>
                </a:solidFill>
              </a:rPr>
              <a:t>2.3.1.3 Persönlichkeitsmodelle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olidFill>
                  <a:srgbClr val="FF0000"/>
                </a:solidFill>
              </a:rPr>
              <a:t>		2.3.1.3.1 Bedeutung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>
                <a:solidFill>
                  <a:srgbClr val="FF0000"/>
                </a:solidFill>
              </a:rPr>
              <a:t>		2.3.1.3.2 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2.3.1.4 Rollenmodelle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2.3.1.5 Liebe und Führung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	2.3.1.6 Äußere </a:t>
            </a:r>
            <a:r>
              <a:rPr lang="de-DE" sz="2400"/>
              <a:t>Erscheinung </a:t>
            </a:r>
            <a:r>
              <a:rPr lang="de-DE" sz="2400" smtClean="0"/>
              <a:t>der </a:t>
            </a:r>
            <a:r>
              <a:rPr lang="de-DE" sz="2400" dirty="0"/>
              <a:t>Führungskraft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r>
              <a:rPr lang="de-DE" sz="2400" dirty="0"/>
              <a:t>2.3.2 Führungsethik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3318D-EAC6-481D-B093-F3807D282B3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29"/>
    </mc:Choice>
    <mc:Fallback xmlns="">
      <p:transition spd="slow" advTm="828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Autoritätsarten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Selbstverwirklichende Autorität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„ich will mehr werden / haben“</a:t>
            </a:r>
          </a:p>
          <a:p>
            <a:pPr lvl="1" eaLnBrk="1" hangingPunct="1">
              <a:lnSpc>
                <a:spcPct val="90000"/>
              </a:lnSpc>
            </a:pPr>
            <a:r>
              <a:rPr lang="de-DE"/>
              <a:t>„</a:t>
            </a:r>
            <a:r>
              <a:rPr lang="de-DE" smtClean="0"/>
              <a:t>andere </a:t>
            </a:r>
            <a:r>
              <a:rPr lang="de-DE" dirty="0"/>
              <a:t>müssen mir dabei helfen“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Dienende Autorität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„</a:t>
            </a:r>
            <a:r>
              <a:rPr lang="de-DE"/>
              <a:t>Servant </a:t>
            </a:r>
            <a:r>
              <a:rPr lang="de-DE" smtClean="0"/>
              <a:t>Leadership</a:t>
            </a:r>
            <a:r>
              <a:rPr lang="de-DE" dirty="0"/>
              <a:t>“ (Greenleaf 1977)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„ich bin schon alles, was ich werden muss“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„ich </a:t>
            </a:r>
            <a:r>
              <a:rPr lang="de-DE"/>
              <a:t>kann </a:t>
            </a:r>
            <a:r>
              <a:rPr lang="de-DE" smtClean="0"/>
              <a:t>anderen </a:t>
            </a:r>
            <a:r>
              <a:rPr lang="de-DE" dirty="0"/>
              <a:t>helfen, es auch zu werden“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EC8AE-9367-442F-9B77-B0765D80521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5"/>
    </mc:Choice>
    <mc:Fallback xmlns="">
      <p:transition spd="slow" advTm="685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/>
              <a:t>Entwicklung einer „dienenden Autorität“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Realität: die meisten Vorgesetzten wollen sich in Arbeit beweisen (z. B., dass „sie richtige Männer sind“).</a:t>
            </a:r>
          </a:p>
          <a:p>
            <a:pPr eaLnBrk="1" hangingPunct="1"/>
            <a:r>
              <a:rPr lang="de-DE" sz="2800" dirty="0"/>
              <a:t>Dienende Autoritäten hingegen definieren sich nicht über Arbeitserfolg</a:t>
            </a:r>
            <a:r>
              <a:rPr lang="de-DE" sz="2800"/>
              <a:t>, </a:t>
            </a:r>
            <a:r>
              <a:rPr lang="de-DE" sz="2800" smtClean="0"/>
              <a:t>sondern </a:t>
            </a:r>
            <a:r>
              <a:rPr lang="de-DE" sz="2800" dirty="0"/>
              <a:t>über „Höheres“ (z. B. Transzendenz).</a:t>
            </a:r>
          </a:p>
          <a:p>
            <a:pPr eaLnBrk="1" hangingPunct="1"/>
            <a:r>
              <a:rPr lang="de-DE" sz="2800" dirty="0"/>
              <a:t>Meist sind es Menschen, die selbst durch Krisen gegangen sind, die eigene Verletzungen aufgebrochen haben und „geheilt“ haben.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CB697-6B1F-4402-96EA-91433D8E671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21"/>
    </mc:Choice>
    <mc:Fallback xmlns="">
      <p:transition spd="slow" advTm="813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5188"/>
          </a:xfrm>
        </p:spPr>
        <p:txBody>
          <a:bodyPr/>
          <a:lstStyle/>
          <a:p>
            <a:pPr eaLnBrk="1" hangingPunct="1"/>
            <a:r>
              <a:rPr lang="de-DE" sz="3200"/>
              <a:t>Idealtypische Entwicklung einer Führungskraft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2022405" name="Rectangle 5"/>
          <p:cNvSpPr>
            <a:spLocks noChangeArrowheads="1"/>
          </p:cNvSpPr>
          <p:nvPr/>
        </p:nvSpPr>
        <p:spPr bwMode="auto">
          <a:xfrm>
            <a:off x="0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Bild" r:id="rId4" imgW="7658258" imgH="5143654" progId="Word.Picture.8">
                  <p:embed/>
                </p:oleObj>
              </mc:Choice>
              <mc:Fallback>
                <p:oleObj name="Bild" r:id="rId4" imgW="7658258" imgH="514365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75"/>
                        <a:ext cx="9144000" cy="6143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52232-459D-4E6E-B8BB-3AF9E35FC91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07"/>
    </mc:Choice>
    <mc:Fallback xmlns="">
      <p:transition spd="slow" advTm="22700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/>
              <a:t>Was gehört zu dieser Entwicklung?</a:t>
            </a:r>
          </a:p>
        </p:txBody>
      </p:sp>
      <p:graphicFrame>
        <p:nvGraphicFramePr>
          <p:cNvPr id="593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49375" y="1600200"/>
          <a:ext cx="64436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Bild" r:id="rId4" imgW="8110728" imgH="5684520" progId="Word.Picture.8">
                  <p:embed/>
                </p:oleObj>
              </mc:Choice>
              <mc:Fallback>
                <p:oleObj name="Bild" r:id="rId4" imgW="8110728" imgH="5684520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1600200"/>
                        <a:ext cx="6443663" cy="4525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CA6E4-9D11-439C-8EE1-E6DF0140261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53"/>
    </mc:Choice>
    <mc:Fallback xmlns="">
      <p:transition spd="slow" advTm="1790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Was gehört zu dieser Entwicklung?</a:t>
            </a: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49375" y="1600200"/>
          <a:ext cx="64436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Bild" r:id="rId4" imgW="8110728" imgH="5684520" progId="Word.Picture.8">
                  <p:embed/>
                </p:oleObj>
              </mc:Choice>
              <mc:Fallback>
                <p:oleObj name="Bild" r:id="rId4" imgW="8110728" imgH="5684520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1600200"/>
                        <a:ext cx="6443663" cy="4525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48038" y="476250"/>
            <a:ext cx="5795962" cy="3744913"/>
          </a:xfrm>
          <a:prstGeom prst="cloudCallout">
            <a:avLst>
              <a:gd name="adj1" fmla="val -44356"/>
              <a:gd name="adj2" fmla="val 692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>
                <a:effectLst/>
              </a:rPr>
              <a:t>Eigene Prägungen und Blockaden verstehen und bearbeiten.</a:t>
            </a:r>
          </a:p>
          <a:p>
            <a:r>
              <a:rPr lang="de-DE">
                <a:effectLst/>
              </a:rPr>
              <a:t>Bereitschaft und Fähigkeit, Fehlprägungen aufzubrechen.</a:t>
            </a:r>
          </a:p>
          <a:p>
            <a:r>
              <a:rPr lang="de-DE">
                <a:effectLst/>
              </a:rPr>
              <a:t>Häufig in Krisensituationen sehr wahrscheinlicher als in Gleichgewichtssituationen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55865-AAA2-4FB8-92A2-838111024BB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52"/>
    </mc:Choice>
    <mc:Fallback xmlns="">
      <p:transition spd="slow" advTm="823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2.3.1.3.2 Modelle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Inhalt: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Modelle zur Strukturierung von Persönlichkeitseigenschaften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Welche Eigenschaften sind handlungsleitend?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Welche Eigenschaften sind störend im Unternehmen?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Wichtig: Modell ≠ Realität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/>
              <a:t>Überblick: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Temperamentenlehre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/>
              <a:t>Grundformen </a:t>
            </a:r>
            <a:r>
              <a:rPr lang="de-DE" sz="2000" smtClean="0"/>
              <a:t>der </a:t>
            </a:r>
            <a:r>
              <a:rPr lang="de-DE" sz="2000" dirty="0"/>
              <a:t>Angst von Riemann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Enneagramm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DISG-Persönlichkeitsprofil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Insights-Typenlehre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Myers-Briggs Typenindikator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4C97C-C43D-41EE-90C7-18881C74CC6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44"/>
    </mc:Choice>
    <mc:Fallback xmlns="">
      <p:transition spd="slow" advTm="1667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1122</Words>
  <Application>Microsoft Office PowerPoint</Application>
  <PresentationFormat>Bildschirmpräsentation (4:3)</PresentationFormat>
  <Paragraphs>305</Paragraphs>
  <Slides>31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Larissa</vt:lpstr>
      <vt:lpstr>Bild</vt:lpstr>
      <vt:lpstr>Picture</vt:lpstr>
      <vt:lpstr>GESUNDHEITSMANAGEMENT III Teil 2b-3  Prof. Dr. Steffen Fleßa Lst. für Allgemeine Betriebswirtschaftslehre und Gesundheitsmanagement Universität Greifswald </vt:lpstr>
      <vt:lpstr>Gliederung</vt:lpstr>
      <vt:lpstr>2.3.1.3 Persönlichkeitsmodelle   2.3.1.3.1 Bedeutung</vt:lpstr>
      <vt:lpstr>Autoritätsarten</vt:lpstr>
      <vt:lpstr>Entwicklung einer „dienenden Autorität“</vt:lpstr>
      <vt:lpstr>Idealtypische Entwicklung einer Führungskraft</vt:lpstr>
      <vt:lpstr>Was gehört zu dieser Entwicklung?</vt:lpstr>
      <vt:lpstr>Was gehört zu dieser Entwicklung?</vt:lpstr>
      <vt:lpstr>2.3.1.3.2 Modelle</vt:lpstr>
      <vt:lpstr>PowerPoint-Präsentation</vt:lpstr>
      <vt:lpstr>Grundformen der Angst</vt:lpstr>
      <vt:lpstr>Persönlichkeitsstrukturen</vt:lpstr>
      <vt:lpstr>Schizoide Persönlichkeit</vt:lpstr>
      <vt:lpstr>Schizoide Persönlichkeit</vt:lpstr>
      <vt:lpstr>Depressive Persönlichkeit</vt:lpstr>
      <vt:lpstr>Depressive Persönlichkeit</vt:lpstr>
      <vt:lpstr>Zwanghafte Persönlichkeit</vt:lpstr>
      <vt:lpstr>Zwanghafte Persönlichkeit</vt:lpstr>
      <vt:lpstr>Hysterische Persönlichkeit</vt:lpstr>
      <vt:lpstr>Hysterische Persönlichkeit</vt:lpstr>
      <vt:lpstr>Reale Konstellationen</vt:lpstr>
      <vt:lpstr>Konstellationen der Zusammenarbeit</vt:lpstr>
      <vt:lpstr>DISG-Persönlichkeitsprofil</vt:lpstr>
      <vt:lpstr>Beispiel: Persolog (=DISG) für Bewerbungsgespräche</vt:lpstr>
      <vt:lpstr>Persönlichkeitstests: Bewertung</vt:lpstr>
      <vt:lpstr>Horizontale Führung</vt:lpstr>
      <vt:lpstr>Phasen der Teambildung nach Tuckman</vt:lpstr>
      <vt:lpstr>Das 4-Säulen-TEAM-Modell</vt:lpstr>
      <vt:lpstr>Teameigenschaften</vt:lpstr>
      <vt:lpstr>Kohäsion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578</cp:revision>
  <cp:lastPrinted>2011-12-02T13:13:47Z</cp:lastPrinted>
  <dcterms:created xsi:type="dcterms:W3CDTF">2003-05-27T08:12:45Z</dcterms:created>
  <dcterms:modified xsi:type="dcterms:W3CDTF">2023-08-14T08:28:53Z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