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13"/>
  </p:notesMasterIdLst>
  <p:handoutMasterIdLst>
    <p:handoutMasterId r:id="rId14"/>
  </p:handoutMasterIdLst>
  <p:sldIdLst>
    <p:sldId id="889" r:id="rId2"/>
    <p:sldId id="891" r:id="rId3"/>
    <p:sldId id="997" r:id="rId4"/>
    <p:sldId id="998" r:id="rId5"/>
    <p:sldId id="999" r:id="rId6"/>
    <p:sldId id="1000" r:id="rId7"/>
    <p:sldId id="1002" r:id="rId8"/>
    <p:sldId id="1003" r:id="rId9"/>
    <p:sldId id="1004" r:id="rId10"/>
    <p:sldId id="1006" r:id="rId11"/>
    <p:sldId id="1007" r:id="rId12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CCFF"/>
    <a:srgbClr val="DDDDDD"/>
    <a:srgbClr val="FFCCCC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938DAF5-4ED4-465F-90B4-5BEA26D94E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12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fld id="{D7E0C067-49EB-4A9F-ABFB-022214564F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1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F391C4D-562C-42D2-9D1B-359059091FDF}" type="slidenum">
              <a:rPr lang="de-DE" sz="1300" smtClean="0"/>
              <a:pPr eaLnBrk="1" hangingPunct="1"/>
              <a:t>1</a:t>
            </a:fld>
            <a:endParaRPr lang="de-DE" sz="13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038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9C9338-ACD4-4AE3-87BE-25EA51566C38}" type="slidenum">
              <a:rPr lang="de-DE" sz="1300" smtClean="0"/>
              <a:pPr eaLnBrk="1" hangingPunct="1"/>
              <a:t>10</a:t>
            </a:fld>
            <a:endParaRPr lang="de-DE" sz="1300"/>
          </a:p>
        </p:txBody>
      </p:sp>
      <p:sp>
        <p:nvSpPr>
          <p:cNvPr id="236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890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756750-F0C1-4EA3-A6A4-FBC82A7754BC}" type="slidenum">
              <a:rPr lang="de-DE" sz="1300" smtClean="0"/>
              <a:pPr eaLnBrk="1" hangingPunct="1"/>
              <a:t>11</a:t>
            </a:fld>
            <a:endParaRPr lang="de-DE" sz="13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783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756750-F0C1-4EA3-A6A4-FBC82A7754BC}" type="slidenum">
              <a:rPr lang="de-DE" sz="1300" smtClean="0"/>
              <a:pPr eaLnBrk="1" hangingPunct="1"/>
              <a:t>2</a:t>
            </a:fld>
            <a:endParaRPr lang="de-DE" sz="13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B1A7A5F-44B2-4BB1-890D-D793AC1F3D5A}" type="slidenum">
              <a:rPr lang="de-DE" sz="1300" smtClean="0"/>
              <a:pPr eaLnBrk="1" hangingPunct="1"/>
              <a:t>3</a:t>
            </a:fld>
            <a:endParaRPr lang="de-DE" sz="130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61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BC2FF9D-D615-4FF1-AD47-7C56772D5C3A}" type="slidenum">
              <a:rPr lang="de-DE" sz="1300" smtClean="0"/>
              <a:pPr eaLnBrk="1" hangingPunct="1"/>
              <a:t>4</a:t>
            </a:fld>
            <a:endParaRPr lang="de-DE" sz="130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0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C850BD7-0EFC-4F98-A466-738980B7B7F6}" type="slidenum">
              <a:rPr lang="de-DE" sz="1300" smtClean="0"/>
              <a:pPr eaLnBrk="1" hangingPunct="1"/>
              <a:t>5</a:t>
            </a:fld>
            <a:endParaRPr lang="de-DE" sz="130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90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C145F65-D443-4A15-964F-7BAA20C605F4}" type="slidenum">
              <a:rPr lang="de-DE" sz="1300" smtClean="0"/>
              <a:pPr eaLnBrk="1" hangingPunct="1"/>
              <a:t>6</a:t>
            </a:fld>
            <a:endParaRPr lang="de-DE" sz="130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618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1A15A86-FE36-4679-B7B8-B777863810F0}" type="slidenum">
              <a:rPr lang="de-DE" sz="1300" smtClean="0"/>
              <a:pPr eaLnBrk="1" hangingPunct="1"/>
              <a:t>7</a:t>
            </a:fld>
            <a:endParaRPr lang="de-DE" sz="1300"/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871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B492DF9-E13B-4192-8A63-33232168B999}" type="slidenum">
              <a:rPr lang="de-DE" sz="1300" smtClean="0"/>
              <a:pPr eaLnBrk="1" hangingPunct="1"/>
              <a:t>8</a:t>
            </a:fld>
            <a:endParaRPr lang="de-DE" sz="130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388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70D1681-FA85-47A3-9272-5D6B25B70DE8}" type="slidenum">
              <a:rPr lang="de-DE" sz="1300" smtClean="0"/>
              <a:pPr eaLnBrk="1" hangingPunct="1"/>
              <a:t>9</a:t>
            </a:fld>
            <a:endParaRPr lang="de-DE" sz="130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37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7864-3232-4910-A525-B6D35CECB20C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5873-9278-4FF2-8E65-FBB38BB4FD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0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D6CB-AB46-4E44-9D06-ED92C70DE045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C607-40EB-4015-B0E9-9B14CCA71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0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2385-4226-41D4-8960-709C2389EDD3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54B3D-A304-4993-866D-2E48B40558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58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EE44-2733-4E48-B2AB-0973B016636F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F1E5-0B71-4CE5-AF18-34D8783136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7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DBAD-B6FA-4808-89A1-86CBF6381779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AD48-AB1D-4905-A683-84F754F293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39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30D47-185A-48E1-82E2-5C8E100C253A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ED12-543F-48FB-8481-B61743ACBC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47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2BF1-36AE-4564-A1CD-186AF933A903}" type="datetime1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E8F5-3260-44B1-A91F-83629C67C7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3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2BFE-A974-42AF-98DC-52DC5179D8C0}" type="datetime1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CA66-3C98-40D4-905B-8A14F7B83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80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3EE78-AA0F-48FD-93D3-086CF9955014}" type="datetime1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5AF3-CA4F-4B79-A8A5-02D7948931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8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6D44-0494-486A-BC3D-4222009E319F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25C6-8769-4DA0-A726-3253D12444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7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E9AD6-B48A-4410-B1DC-6938F74192AB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D41A-6EA3-4547-84FD-800C8BF563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42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600DFF-9AF3-4EB8-9ED1-812582C40ACF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EE572-D72C-4FD6-A89D-CFC3A54C0A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>
                <a:cs typeface="Times New Roman" pitchFamily="18" charset="0"/>
              </a:rPr>
              <a:t>GESUNDHEITSMANAGEMENT III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</a:t>
            </a:r>
            <a:r>
              <a:rPr lang="de-DE" sz="4000" b="1" smtClean="0">
                <a:cs typeface="Times New Roman" pitchFamily="18" charset="0"/>
              </a:rPr>
              <a:t>2b-4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0"/>
    </mc:Choice>
    <mc:Fallback xmlns="">
      <p:transition spd="slow" advTm="816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2.3.1.6 Äußere Erscheinung der Führungskraft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Nur kurzer Hinweis auf</a:t>
            </a:r>
          </a:p>
          <a:p>
            <a:pPr lvl="1" eaLnBrk="1" hangingPunct="1"/>
            <a:r>
              <a:rPr lang="de-DE" sz="2400"/>
              <a:t>Kleidung</a:t>
            </a:r>
          </a:p>
          <a:p>
            <a:pPr lvl="1" eaLnBrk="1" hangingPunct="1"/>
            <a:r>
              <a:rPr lang="de-DE" sz="2400"/>
              <a:t>„Benimm“ und Höflichkeit</a:t>
            </a:r>
          </a:p>
          <a:p>
            <a:pPr lvl="1" eaLnBrk="1" hangingPunct="1"/>
            <a:r>
              <a:rPr lang="de-DE" sz="2400"/>
              <a:t>Essen</a:t>
            </a:r>
          </a:p>
          <a:p>
            <a:pPr eaLnBrk="1" hangingPunct="1"/>
            <a:r>
              <a:rPr lang="de-DE" sz="2800"/>
              <a:t>Grundsatz: Bis heute kann man im Gesundheitswesen leicht den beruflichen Status anhand des Verhaltens und der Kleidung ablesen. Hier gibt es von allen Seiten Nachholbedarf!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358BC-22DE-4B37-B308-CF4BF3B9E55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248"/>
    </mc:Choice>
    <mc:Fallback xmlns="">
      <p:transition spd="slow" advTm="13324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/>
              <a:t>2.3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2.3.1 Persönlichkeit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2.3.1.1  Kompetenzmodelle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2.3.1.2 Motivationstheorien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2.3.1.3 Persönlichkeitsmodelle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2.3.1.3.1 Bedeutung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2.3.1.3.2 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2.3.1.4 Rollenmodelle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	2.3.1.5 Liebe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	2.3.1.6 Äußere Erscheinung der Führungskraft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2.3.2 Führungsethik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3318D-EAC6-481D-B093-F3807D282B3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82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63"/>
    </mc:Choice>
    <mc:Fallback xmlns="">
      <p:transition spd="slow" advTm="5916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/>
              <a:t>2.3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2.3.1 Persönlichkeit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2.3.1.1  Kompetenzmodelle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2.3.1.2 Motivationstheorien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2.3.1.3 Persönlichkeitsmodelle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2.3.1.3.1 Bedeutung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2.3.1.3.2 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2.3.1.4 Rollenmodelle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	2.3.1.5 Liebe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	2.3.1.6 Äußere Erscheinung der Führungskraft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2.3.2 Führungsethik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3318D-EAC6-481D-B093-F3807D282B3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819"/>
    </mc:Choice>
    <mc:Fallback xmlns="">
      <p:transition spd="slow" advTm="4581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/>
              <a:t>2.3.1.4 Rollenmodelle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de-DE" sz="2800" b="1"/>
              <a:t>Grundaussage der Persönlichkeitstypologien: </a:t>
            </a:r>
            <a:r>
              <a:rPr lang="de-DE" sz="2800"/>
              <a:t>Menschen haben bestimmte Charaktereigenschaften</a:t>
            </a:r>
          </a:p>
          <a:p>
            <a:pPr eaLnBrk="1" hangingPunct="1"/>
            <a:endParaRPr lang="de-DE" sz="2800"/>
          </a:p>
          <a:p>
            <a:pPr eaLnBrk="1" hangingPunct="1"/>
            <a:r>
              <a:rPr lang="de-DE" sz="2800" b="1"/>
              <a:t>Grundaussage der Rollentheorie: </a:t>
            </a:r>
            <a:r>
              <a:rPr lang="de-DE" sz="2800"/>
              <a:t>Menschen Verhalten sich in einer bestimmten Weise, wie es ihrer gerade aktiven Rolle entspricht</a:t>
            </a:r>
          </a:p>
          <a:p>
            <a:pPr eaLnBrk="1" hangingPunct="1"/>
            <a:endParaRPr lang="de-DE" sz="2800"/>
          </a:p>
          <a:p>
            <a:pPr eaLnBrk="1" hangingPunct="1"/>
            <a:r>
              <a:rPr lang="de-DE" sz="2800" b="1"/>
              <a:t>Rolle: </a:t>
            </a:r>
            <a:r>
              <a:rPr lang="de-DE" sz="2800"/>
              <a:t>gebündelte Erwartungen an eine Person in einem System (z.B. der Gesellschaft, der Familie, dem Unternehmen)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CA430-A872-4D71-B84A-A2EE3A086B8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61"/>
    </mc:Choice>
    <mc:Fallback xmlns="">
      <p:transition spd="slow" advTm="11836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Rollen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000"/>
              <a:t>Rollentypologie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Kulturelle Rollen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z. B. Der Mann, die Frau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Soziale Rollen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z. B. die Reichen, die Asozialen, die Ärzte, die Lehrer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Situative Rollen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z. B. Die Augenzeugin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Biologische Rollen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z. B. Die Alten, die Jungen</a:t>
            </a:r>
          </a:p>
          <a:p>
            <a:pPr eaLnBrk="1" hangingPunct="1">
              <a:lnSpc>
                <a:spcPct val="80000"/>
              </a:lnSpc>
            </a:pPr>
            <a:r>
              <a:rPr lang="de-DE" sz="2000"/>
              <a:t>Einflussfaktoren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Normen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Ein Zeuge vor Gericht muss sich wahrheitsgemäß verhalten, auch wenn er sonst zur Übertreibung neigt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Erwartungen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Eine Frau hat sich … zu verhalten, das tut man einfach so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800"/>
              <a:t>Sanktionen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600"/>
              <a:t>Ein Student hat fleißig zu sein, sonst fällt er durch, auch wenn er privat lieber ein Müßiggänger ist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6C4F7-A0FB-4A87-A7D6-97397B4F97C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768"/>
    </mc:Choice>
    <mc:Fallback xmlns="">
      <p:transition spd="slow" advTm="24476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Rollenzwang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/>
              <a:t>Menschen spielen lebenslang unterschiedliche Rollen</a:t>
            </a:r>
          </a:p>
          <a:p>
            <a:pPr eaLnBrk="1" hangingPunct="1">
              <a:lnSpc>
                <a:spcPct val="90000"/>
              </a:lnSpc>
            </a:pPr>
            <a:r>
              <a:rPr lang="de-DE" sz="2800"/>
              <a:t>Problem: Identität und Rolle im Widerspruch?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b="1"/>
              <a:t>Identität</a:t>
            </a:r>
            <a:r>
              <a:rPr lang="de-DE" sz="2400"/>
              <a:t> (= Wesenseinheit): Summe der Merkmale, anhand derer ein Mensch sich von anderen unterscheidet. Die Identität erlaubt eine eindeutige Identifizierung.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/>
              <a:t>Konflikt: Wenn wir in unterschiedlichen Lebensaltern, Sozialgruppen und Anforderungen unterschiedliche Rollen spielen, kann man dann noch von einer Identität ausgehen?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1BF3E-DBCA-4C55-A356-64C8B476608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054"/>
    </mc:Choice>
    <mc:Fallback xmlns="">
      <p:transition spd="slow" advTm="12805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Rollenzwang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/>
              <a:t>Lösung: Patchwork Identität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Existenz von mehreren, parallelen Identitäten ohne Verlust an Persönlichkeit</a:t>
            </a:r>
          </a:p>
          <a:p>
            <a:pPr eaLnBrk="1" hangingPunct="1">
              <a:lnSpc>
                <a:spcPct val="80000"/>
              </a:lnSpc>
            </a:pPr>
            <a:r>
              <a:rPr lang="de-DE" sz="2800"/>
              <a:t>Unternehmensführung: Die Identität als Mitarbeiter ist entscheidend für die Motivation</a:t>
            </a:r>
          </a:p>
          <a:p>
            <a:pPr eaLnBrk="1" hangingPunct="1">
              <a:lnSpc>
                <a:spcPct val="80000"/>
              </a:lnSpc>
            </a:pPr>
            <a:r>
              <a:rPr lang="de-DE" sz="2800"/>
              <a:t>Problem: Es ist umstritten, ob Patchwork Identity wirklich langfristig möglich ist.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Folge: Unternehmen muss soziale Rollen außerhalb des Unternehmens berücksichtigen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/>
              <a:t>Beispiel: Der strebsame, gewissenhafte und höfliche Mitarbeiter hat erhebliche familiäre Rollenprobleme. Eine Beförderung ist deshalb derzeit nicht anzuraten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267FF-7228-4FB2-A067-C577040A5F1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085"/>
    </mc:Choice>
    <mc:Fallback xmlns="">
      <p:transition spd="slow" advTm="15108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2.3.1.5 Liebe und Führung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/>
              <a:t>Grundsatz: Liebe ist normalerweise kein Thema für die Managementlehre</a:t>
            </a:r>
          </a:p>
          <a:p>
            <a:pPr eaLnBrk="1" hangingPunct="1">
              <a:lnSpc>
                <a:spcPct val="80000"/>
              </a:lnSpc>
            </a:pPr>
            <a:r>
              <a:rPr lang="de-DE" sz="2400"/>
              <a:t>Aber: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Menschen wollen geliebt werden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/>
              <a:t>Annahme: Alle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Liebe ist verpflichtende Norm für kirchliche Träger</a:t>
            </a:r>
          </a:p>
          <a:p>
            <a:pPr eaLnBrk="1" hangingPunct="1">
              <a:lnSpc>
                <a:spcPct val="80000"/>
              </a:lnSpc>
            </a:pPr>
            <a:r>
              <a:rPr lang="de-DE" sz="2400"/>
              <a:t>Definitionsproblem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Das Beste für den anderen erstreben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Einander achten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Einander vertrauen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/>
              <a:t>Einander kennen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/>
              <a:t>Aber wie?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EB95D-9154-44BD-9E46-F029E4D353A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151"/>
    </mc:Choice>
    <mc:Fallback xmlns="">
      <p:transition spd="slow" advTm="19915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„Sprachen“ der Liebe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/>
              <a:t>Grundlage: „Die fünf Sprachen der Liebe“ (Chapman 2003)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Vorstellung: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„Liebestank“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Individuelle Füllung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/>
              <a:t>Sprachen: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Lob und Anerkennung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Hilfsbereitschaft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Zeit für Mitarbeiter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Kleine Geschenke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/>
              <a:t>Vertrauen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C8231-B963-4F2B-B4E9-DDF0E723D64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448"/>
    </mc:Choice>
    <mc:Fallback xmlns="">
      <p:transition spd="slow" advTm="27444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Problem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Mitarbeiter merken, ob es sich um einen „Führungstrick“ handelt, oder ob es ehrlich gemeint ist</a:t>
            </a:r>
          </a:p>
          <a:p>
            <a:pPr lvl="1" eaLnBrk="1" hangingPunct="1"/>
            <a:r>
              <a:rPr lang="de-DE" dirty="0"/>
              <a:t>Authentizität der Führungskraft als wichtigste Führungsvoraussetzung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78FCA-BE4C-4608-BEBD-71A7A55FDB4E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958"/>
    </mc:Choice>
    <mc:Fallback xmlns="">
      <p:transition spd="slow" advTm="1039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476</Words>
  <Application>Microsoft Office PowerPoint</Application>
  <PresentationFormat>Bildschirmpräsentation (4:3)</PresentationFormat>
  <Paragraphs>113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Larissa</vt:lpstr>
      <vt:lpstr>GESUNDHEITSMANAGEMENT III Teil 2b-4  Prof. Dr. Steffen Fleßa Lst. für Allgemeine Betriebswirtschaftslehre und Gesundheitsmanagement Universität Greifswald </vt:lpstr>
      <vt:lpstr>Gliederung</vt:lpstr>
      <vt:lpstr>2.3.1.4 Rollenmodelle</vt:lpstr>
      <vt:lpstr>Rollen</vt:lpstr>
      <vt:lpstr>Rollenzwang</vt:lpstr>
      <vt:lpstr>Rollenzwang</vt:lpstr>
      <vt:lpstr>2.3.1.5 Liebe und Führung</vt:lpstr>
      <vt:lpstr>„Sprachen“ der Liebe</vt:lpstr>
      <vt:lpstr>Problem</vt:lpstr>
      <vt:lpstr>2.3.1.6 Äußere Erscheinung der Führungskraft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573</cp:revision>
  <cp:lastPrinted>2011-12-02T13:13:47Z</cp:lastPrinted>
  <dcterms:created xsi:type="dcterms:W3CDTF">2003-05-27T08:12:45Z</dcterms:created>
  <dcterms:modified xsi:type="dcterms:W3CDTF">2023-08-14T08:29:18Z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