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12"/>
  </p:notesMasterIdLst>
  <p:handoutMasterIdLst>
    <p:handoutMasterId r:id="rId13"/>
  </p:handoutMasterIdLst>
  <p:sldIdLst>
    <p:sldId id="889" r:id="rId2"/>
    <p:sldId id="891" r:id="rId3"/>
    <p:sldId id="1007" r:id="rId4"/>
    <p:sldId id="1100" r:id="rId5"/>
    <p:sldId id="1014" r:id="rId6"/>
    <p:sldId id="1015" r:id="rId7"/>
    <p:sldId id="1016" r:id="rId8"/>
    <p:sldId id="1008" r:id="rId9"/>
    <p:sldId id="1019" r:id="rId10"/>
    <p:sldId id="1101" r:id="rId11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CCFF"/>
    <a:srgbClr val="DDDDDD"/>
    <a:srgbClr val="FFCCCC"/>
    <a:srgbClr val="FF0000"/>
    <a:srgbClr val="CC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5833" autoAdjust="0"/>
  </p:normalViewPr>
  <p:slideViewPr>
    <p:cSldViewPr>
      <p:cViewPr varScale="1">
        <p:scale>
          <a:sx n="91" d="100"/>
          <a:sy n="91" d="100"/>
        </p:scale>
        <p:origin x="581" y="7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938DAF5-4ED4-465F-90B4-5BEA26D94E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712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4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ffectLst/>
              </a:defRPr>
            </a:lvl1pPr>
          </a:lstStyle>
          <a:p>
            <a:pPr>
              <a:defRPr/>
            </a:pPr>
            <a:fld id="{D7E0C067-49EB-4A9F-ABFB-022214564F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177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F391C4D-562C-42D2-9D1B-359059091FDF}" type="slidenum">
              <a:rPr lang="de-DE" sz="1300" smtClean="0"/>
              <a:pPr eaLnBrk="1" hangingPunct="1"/>
              <a:t>1</a:t>
            </a:fld>
            <a:endParaRPr lang="de-DE" sz="130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03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5756750-F0C1-4EA3-A6A4-FBC82A7754BC}" type="slidenum">
              <a:rPr lang="de-DE" sz="1300" smtClean="0"/>
              <a:pPr eaLnBrk="1" hangingPunct="1"/>
              <a:t>2</a:t>
            </a:fld>
            <a:endParaRPr lang="de-DE" sz="130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51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B5F094E-3A05-49AB-8573-462FF670E60A}" type="slidenum">
              <a:rPr lang="de-DE" sz="1300" smtClean="0"/>
              <a:pPr eaLnBrk="1" hangingPunct="1"/>
              <a:t>3</a:t>
            </a:fld>
            <a:endParaRPr lang="de-DE" sz="1300"/>
          </a:p>
        </p:txBody>
      </p:sp>
      <p:sp>
        <p:nvSpPr>
          <p:cNvPr id="238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8985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DC5C07-7D50-4D52-B2AE-17E6CB457BE7}" type="slidenum">
              <a:rPr lang="de-DE" sz="1300" smtClean="0"/>
              <a:pPr eaLnBrk="1" hangingPunct="1"/>
              <a:t>5</a:t>
            </a:fld>
            <a:endParaRPr lang="de-DE" sz="1300"/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256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5FC462B-BFE5-4788-8FAB-73654144FD0D}" type="slidenum">
              <a:rPr lang="de-DE" sz="1300" smtClean="0"/>
              <a:pPr eaLnBrk="1" hangingPunct="1"/>
              <a:t>6</a:t>
            </a:fld>
            <a:endParaRPr lang="de-DE" sz="1300"/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060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24AB965-744D-4A3D-BED8-57FD13E9AEE8}" type="slidenum">
              <a:rPr lang="de-DE" sz="1300" smtClean="0"/>
              <a:pPr eaLnBrk="1" hangingPunct="1"/>
              <a:t>7</a:t>
            </a:fld>
            <a:endParaRPr lang="de-DE" sz="1300"/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812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2FBEACE-20E5-473C-9F0B-B25D6EBA05C3}" type="slidenum">
              <a:rPr lang="de-DE" sz="1300" smtClean="0"/>
              <a:pPr eaLnBrk="1" hangingPunct="1"/>
              <a:t>8</a:t>
            </a:fld>
            <a:endParaRPr lang="de-DE" sz="1300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938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BD1F4C0-4AAF-4560-92D1-D588C5F1FD7A}" type="slidenum">
              <a:rPr lang="de-DE" sz="1300" smtClean="0"/>
              <a:pPr eaLnBrk="1" hangingPunct="1"/>
              <a:t>9</a:t>
            </a:fld>
            <a:endParaRPr lang="de-DE" sz="1300"/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80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5756750-F0C1-4EA3-A6A4-FBC82A7754BC}" type="slidenum">
              <a:rPr lang="de-DE" sz="1300" smtClean="0"/>
              <a:pPr eaLnBrk="1" hangingPunct="1"/>
              <a:t>10</a:t>
            </a:fld>
            <a:endParaRPr lang="de-DE" sz="130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324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47864-3232-4910-A525-B6D35CECB20C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95873-9278-4FF2-8E65-FBB38BB4FD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0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D6CB-AB46-4E44-9D06-ED92C70DE045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2C607-40EB-4015-B0E9-9B14CCA710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09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2385-4226-41D4-8960-709C2389EDD3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54B3D-A304-4993-866D-2E48B40558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58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EE44-2733-4E48-B2AB-0973B016636F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F1E5-0B71-4CE5-AF18-34D8783136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72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BDBAD-B6FA-4808-89A1-86CBF6381779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CAD48-AB1D-4905-A683-84F754F293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39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30D47-185A-48E1-82E2-5C8E100C253A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ED12-543F-48FB-8481-B61743ACBC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47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2BF1-36AE-4564-A1CD-186AF933A903}" type="datetime1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DE8F5-3260-44B1-A91F-83629C67C7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3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72BFE-A974-42AF-98DC-52DC5179D8C0}" type="datetime1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ECA66-3C98-40D4-905B-8A14F7B830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80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3EE78-AA0F-48FD-93D3-086CF9955014}" type="datetime1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D5AF3-CA4F-4B79-A8A5-02D7948931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28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D6D44-0494-486A-BC3D-4222009E319F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25C6-8769-4DA0-A726-3253D12444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77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E9AD6-B48A-4410-B1DC-6938F74192AB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ED41A-6EA3-4547-84FD-800C8BF563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42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600DFF-9AF3-4EB8-9ED1-812582C40ACF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FEE572-D72C-4FD6-A89D-CFC3A54C0A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/>
            <a:r>
              <a:rPr lang="de-DE" sz="4000" b="1" dirty="0">
                <a:cs typeface="Times New Roman" pitchFamily="18" charset="0"/>
              </a:rPr>
              <a:t>GESUNDHEITSMANAGEMENT III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>
                <a:cs typeface="Times New Roman" pitchFamily="18" charset="0"/>
              </a:rPr>
              <a:t>Teil </a:t>
            </a:r>
            <a:r>
              <a:rPr lang="de-DE" sz="4000" b="1" smtClean="0">
                <a:cs typeface="Times New Roman" pitchFamily="18" charset="0"/>
              </a:rPr>
              <a:t>2b-5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93"/>
    </mc:Choice>
    <mc:Fallback xmlns="">
      <p:transition spd="slow" advTm="799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dirty="0"/>
              <a:t>2.3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2.3.1 Persönlichkeit und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2.3.1.1  Kompetenzmodelle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2.3.1.2 Motivationstheorien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2.3.1.3 Persönlichkeitsmodelle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	2.3.1.3.1 Bedeutung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	2.3.1.3.2 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2.3.1.4 Rollenmodelle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2.3.1.5 Liebe und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2.3.1.6 Äußere Erscheinung der Führungskraft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>
                <a:solidFill>
                  <a:srgbClr val="FF0000"/>
                </a:solidFill>
              </a:rPr>
              <a:t>2.3.2 Führungsethik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3318D-EAC6-481D-B093-F3807D282B3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55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310"/>
    </mc:Choice>
    <mc:Fallback xmlns="">
      <p:transition spd="slow" advTm="7631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dirty="0"/>
              <a:t>2.3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2.3.1 Persönlichkeit und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2.3.1.1  Kompetenzmodelle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2.3.1.2 Motivationstheorien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2.3.1.3 Persönlichkeitsmodelle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	2.3.1.3.1 Bedeutung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	2.3.1.3.2 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2.3.1.4 Rollenmodelle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2.3.1.5 Liebe und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2.3.1.6 Äußere Erscheinung der Führungskraft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>
                <a:solidFill>
                  <a:srgbClr val="FF0000"/>
                </a:solidFill>
              </a:rPr>
              <a:t>2.3.2 Führungsethik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3318D-EAC6-481D-B093-F3807D282B3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55"/>
    </mc:Choice>
    <mc:Fallback xmlns="">
      <p:transition spd="slow" advTm="2385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/>
              <a:t>2.3.2 Führungsethik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 dirty="0"/>
              <a:t>Moral: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Sitten und Gebräuche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Was „gut“ ist zu tun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/>
              <a:t>Ethik: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Nachdenken über Moral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Reflexion (Klärung und Begründung) der Normen u. Werthaltungen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 dirty="0"/>
              <a:t>NB: Reflexion ist richtig, nicht Reflektion!</a:t>
            </a:r>
          </a:p>
          <a:p>
            <a:pPr lvl="1" eaLnBrk="1" hangingPunct="1">
              <a:lnSpc>
                <a:spcPct val="80000"/>
              </a:lnSpc>
            </a:pPr>
            <a:endParaRPr lang="de-DE" sz="2000" dirty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2400" dirty="0">
                <a:sym typeface="Wingdings" pitchFamily="2" charset="2"/>
              </a:rPr>
              <a:t>Inhalt von Führungsethik: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-"/>
            </a:pPr>
            <a:r>
              <a:rPr lang="de-DE" sz="2200" dirty="0">
                <a:sym typeface="Wingdings" pitchFamily="2" charset="2"/>
              </a:rPr>
              <a:t>Wertebasiertes Handeln von Führungskräften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-"/>
            </a:pPr>
            <a:r>
              <a:rPr lang="de-DE" sz="2200" dirty="0">
                <a:sym typeface="Wingdings" pitchFamily="2" charset="2"/>
              </a:rPr>
              <a:t>Persönliche Entwicklung der Führungskraft 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-"/>
            </a:pPr>
            <a:r>
              <a:rPr lang="de-DE" sz="2200" dirty="0">
                <a:sym typeface="Wingdings" pitchFamily="2" charset="2"/>
              </a:rPr>
              <a:t>Notwendigkeit eines fairen, transparenten und zugewandten Führungsstils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BBBDC-B3DD-44FF-AB62-D1E2FEBF2558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53"/>
    </mc:Choice>
    <mc:Fallback xmlns="">
      <p:transition spd="slow" advTm="12015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Abgrenzung: Wirtschafts-, Unternehmens- und Führungsethik</a:t>
            </a:r>
          </a:p>
        </p:txBody>
      </p:sp>
      <p:sp>
        <p:nvSpPr>
          <p:cNvPr id="100355" name="Inhaltsplatzhalter 8"/>
          <p:cNvSpPr>
            <a:spLocks noGrp="1"/>
          </p:cNvSpPr>
          <p:nvPr>
            <p:ph sz="half" idx="2"/>
          </p:nvPr>
        </p:nvSpPr>
        <p:spPr>
          <a:xfrm>
            <a:off x="395288" y="1957388"/>
            <a:ext cx="8286750" cy="4525962"/>
          </a:xfrm>
        </p:spPr>
        <p:txBody>
          <a:bodyPr/>
          <a:lstStyle/>
          <a:p>
            <a:r>
              <a:rPr lang="de-DE" sz="2200"/>
              <a:t>Makroebene: </a:t>
            </a:r>
            <a:r>
              <a:rPr lang="de-DE" sz="2000" b="1"/>
              <a:t>Wirtschaftsethik</a:t>
            </a:r>
          </a:p>
          <a:p>
            <a:pPr lvl="1"/>
            <a:r>
              <a:rPr lang="de-DE" sz="1800"/>
              <a:t>Gesellschaftliche Ebene der Ethik</a:t>
            </a:r>
          </a:p>
          <a:p>
            <a:r>
              <a:rPr lang="de-DE" sz="2200"/>
              <a:t>Mesoebene: </a:t>
            </a:r>
            <a:r>
              <a:rPr lang="de-DE" sz="2000" b="1"/>
              <a:t>Unternehmensethik</a:t>
            </a:r>
          </a:p>
          <a:p>
            <a:pPr lvl="1"/>
            <a:r>
              <a:rPr lang="de-DE" sz="1800"/>
              <a:t>Institutionelle Ebene der Ethik</a:t>
            </a:r>
          </a:p>
          <a:p>
            <a:r>
              <a:rPr lang="de-DE" sz="2200"/>
              <a:t>Mikroebene: </a:t>
            </a:r>
            <a:r>
              <a:rPr lang="de-DE" sz="2000" b="1"/>
              <a:t>Führungsethik</a:t>
            </a:r>
            <a:r>
              <a:rPr lang="de-DE" sz="2000"/>
              <a:t> (=Individualethik)</a:t>
            </a:r>
          </a:p>
          <a:p>
            <a:pPr lvl="1"/>
            <a:r>
              <a:rPr lang="de-DE" sz="1800"/>
              <a:t>Individuelle Ebene der Ethik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C3BBA-1D8F-44CB-BEFB-5FCD70C078F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124075" y="4365625"/>
            <a:ext cx="3743325" cy="215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 dirty="0"/>
              <a:t>Wirtschaftsethik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2495550" y="5013325"/>
            <a:ext cx="3095625" cy="1439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 dirty="0"/>
              <a:t>Unternehmensethik</a:t>
            </a:r>
          </a:p>
          <a:p>
            <a:pPr>
              <a:defRPr/>
            </a:pPr>
            <a:endParaRPr lang="de-DE" sz="700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828925" y="5732463"/>
            <a:ext cx="2427288" cy="649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 dirty="0"/>
              <a:t>Führungsethik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555"/>
    </mc:Choice>
    <mc:Fallback xmlns="">
      <p:transition spd="slow" advTm="8455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dirty="0"/>
              <a:t>Stufen ethischer Entwicklung </a:t>
            </a:r>
            <a:br>
              <a:rPr lang="de-DE" sz="4000" dirty="0"/>
            </a:br>
            <a:r>
              <a:rPr lang="de-DE" sz="4000" dirty="0"/>
              <a:t>nach Kohlberg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de-DE" sz="2400" dirty="0" err="1"/>
              <a:t>Punishment</a:t>
            </a:r>
            <a:r>
              <a:rPr lang="de-DE" sz="2400" dirty="0"/>
              <a:t>-</a:t>
            </a:r>
            <a:r>
              <a:rPr lang="de-DE" sz="2400" dirty="0" err="1"/>
              <a:t>Obedience</a:t>
            </a:r>
            <a:r>
              <a:rPr lang="de-DE" sz="2400" dirty="0"/>
              <a:t>-Orientation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Ausrichtung an Regeln und Autoritäten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Einhaltung der Regeln aus Angst vor Strafe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de-DE" sz="2400" dirty="0"/>
              <a:t>Personal-</a:t>
            </a:r>
            <a:r>
              <a:rPr lang="de-DE" sz="2400" dirty="0" err="1"/>
              <a:t>Reward</a:t>
            </a:r>
            <a:r>
              <a:rPr lang="de-DE" sz="2400" dirty="0"/>
              <a:t>-Orientation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Andere Menschen sind von Bedeutung, wenn sie uns langfristig nutzen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Handelsmentalität: Eine Hand wäscht die andere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de-DE" sz="2400" dirty="0" err="1"/>
              <a:t>Good</a:t>
            </a:r>
            <a:r>
              <a:rPr lang="de-DE" sz="2400" dirty="0"/>
              <a:t>-Boy-Orientation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Handelnder möchte den Erwartungen des Gegenübers entsprechen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Suche nach Anerkennung über Regeleinhaltung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de-DE" sz="2400" dirty="0"/>
              <a:t>Society-Orientation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Ausrichtung an dem Funktionieren der Gesellschaft, weil sie einem selbst nützt</a:t>
            </a:r>
          </a:p>
          <a:p>
            <a:pPr marL="457200" lvl="1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de-DE" sz="2000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2200" dirty="0">
                <a:sym typeface="Wingdings" pitchFamily="2" charset="2"/>
              </a:rPr>
              <a:t> </a:t>
            </a:r>
            <a:r>
              <a:rPr lang="de-DE" sz="2200" dirty="0"/>
              <a:t>Stufen 1-4: ethische Orientierung erfolgt von außen; veränderte Rahmenbedingungen bewirken leicht Umschwenken des eigenen Verhaltens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97329-E3F9-4395-824E-E8F8535E2DBF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282"/>
    </mc:Choice>
    <mc:Fallback xmlns="">
      <p:transition spd="slow" advTm="27928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84300"/>
          </a:xfrm>
        </p:spPr>
        <p:txBody>
          <a:bodyPr/>
          <a:lstStyle/>
          <a:p>
            <a:pPr eaLnBrk="1" hangingPunct="1"/>
            <a:r>
              <a:rPr lang="de-DE" sz="3600"/>
              <a:t>Stufen ethischer Entwicklung </a:t>
            </a:r>
            <a:br>
              <a:rPr lang="de-DE" sz="3600"/>
            </a:br>
            <a:r>
              <a:rPr lang="de-DE" sz="3600"/>
              <a:t>nach Kohlberg (Forts.)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18477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de-DE" sz="2400" dirty="0"/>
              <a:t>5. Social </a:t>
            </a:r>
            <a:r>
              <a:rPr lang="de-DE" sz="2400" dirty="0" err="1"/>
              <a:t>Contract</a:t>
            </a:r>
            <a:endParaRPr lang="de-DE" sz="2400" dirty="0"/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Existenz von grundlegenden Werten, die nicht zur Disposition stehen dürfen (z. B. Freiheit)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Akzeptanz anderer Werte, solange sie nicht den Grundwerten widersprechen, eigener Nutzen aber keine Voraussetzung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de-DE" sz="2400" dirty="0"/>
              <a:t>6. Universal </a:t>
            </a:r>
            <a:r>
              <a:rPr lang="de-DE" sz="2400" dirty="0" err="1"/>
              <a:t>Ethical</a:t>
            </a:r>
            <a:r>
              <a:rPr lang="de-DE" sz="2400" dirty="0"/>
              <a:t> </a:t>
            </a:r>
            <a:r>
              <a:rPr lang="de-DE" sz="2400" dirty="0" err="1"/>
              <a:t>Principles</a:t>
            </a:r>
            <a:r>
              <a:rPr lang="de-DE" sz="2400" dirty="0"/>
              <a:t> Orientation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Ausrichtung an selbst gewählten Prinzipien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Erfordert breite Kenntnis universeller Prinzipien und Reflexion zur Auswahl des eigenen Standpunktes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de-DE" sz="2400" dirty="0"/>
              <a:t>7. Transzendenz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Ausrichtung an Prinzipien und Werten, die über der irdischen Logik stehen und des eigenem rationalem Denken stehen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Freiwillige, selbst gewählte und reflektierte Annahme dieser Prinzipien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Nicht aus Angst vor Bestrafung durch höhere Macht, sondern aus „Hingabe“</a:t>
            </a:r>
          </a:p>
          <a:p>
            <a:pPr lvl="1" eaLnBrk="1" hangingPunct="1">
              <a:lnSpc>
                <a:spcPct val="80000"/>
              </a:lnSpc>
            </a:pPr>
            <a:endParaRPr lang="de-DE" sz="2000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de-DE" sz="2200" dirty="0">
                <a:sym typeface="Wingdings" pitchFamily="2" charset="2"/>
              </a:rPr>
              <a:t> </a:t>
            </a:r>
            <a:r>
              <a:rPr lang="de-DE" sz="2200"/>
              <a:t>Stufen 5-7: </a:t>
            </a:r>
            <a:r>
              <a:rPr lang="de-DE" sz="2200" dirty="0"/>
              <a:t>Menschen erhalten einen Wert per se, unterschiedliche Begründungen in den Stufen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18671-C2F4-4B3D-9954-E84007A46B0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916"/>
    </mc:Choice>
    <mc:Fallback xmlns="">
      <p:transition spd="slow" advTm="33991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Goldene Regel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/>
              <a:t>Inhalt: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/>
              <a:t>„Was Du nicht willst, dass man Dir tu, das füg auch keinen anderen zu“ (Volksmund)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/>
              <a:t>„Handle nur nach derjenigen Maxime, durch die du zugleich wollen kannst, dass sie allgemeines Gesetz werde“ (Kant, Metaphysik der Sitten)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/>
              <a:t>„Alles, was ihr für euch von den Menschen erwartet, das tut ihnen auch." (Matthäus 7, 12),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/>
              <a:t>„Wir fordern jeden dazu auf, sich anderen gegenüber so zu verhalten, wie er von ihnen behandelt werden möchte." (Verhaltenscodex des Internet-Auktionshauses eBay)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41A09-4836-49B0-AB6E-EF61689608B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322"/>
    </mc:Choice>
    <mc:Fallback xmlns="">
      <p:transition spd="slow" advTm="11832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Instrumente der Führungsethik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/>
              <a:t>Kodex (Pl.: Kodizes)</a:t>
            </a:r>
          </a:p>
          <a:p>
            <a:pPr lvl="1" eaLnBrk="1" hangingPunct="1"/>
            <a:r>
              <a:rPr lang="de-DE" sz="2400"/>
              <a:t>Inhalt: Schriftlich fixierte Sollensvorschriften im Sinne einer freiwilligen Selbstverpflichtung, an die sich Institutionen oder Individuen binden</a:t>
            </a:r>
          </a:p>
          <a:p>
            <a:pPr lvl="1" eaLnBrk="1" hangingPunct="1"/>
            <a:r>
              <a:rPr lang="de-DE" sz="2400"/>
              <a:t>Beispiele der Unternehmensethik:</a:t>
            </a:r>
          </a:p>
          <a:p>
            <a:pPr lvl="2" eaLnBrk="1" hangingPunct="1"/>
            <a:r>
              <a:rPr lang="de-DE" sz="2000"/>
              <a:t>Deutscher Corportate-Governance-Kodex</a:t>
            </a:r>
          </a:p>
          <a:p>
            <a:pPr lvl="2" eaLnBrk="1" hangingPunct="1"/>
            <a:r>
              <a:rPr lang="de-DE" sz="2000"/>
              <a:t>Responsible Care (Chemische Industrie)</a:t>
            </a:r>
          </a:p>
          <a:p>
            <a:pPr lvl="2" eaLnBrk="1" hangingPunct="1"/>
            <a:r>
              <a:rPr lang="de-DE" sz="2000"/>
              <a:t>Global Compact (international)</a:t>
            </a:r>
          </a:p>
          <a:p>
            <a:pPr lvl="1" eaLnBrk="1" hangingPunct="1"/>
            <a:r>
              <a:rPr lang="de-DE" sz="2400"/>
              <a:t>Beispiel für Führungskodex:</a:t>
            </a:r>
          </a:p>
          <a:p>
            <a:pPr lvl="2" eaLnBrk="1" hangingPunct="1"/>
            <a:r>
              <a:rPr lang="de-DE" sz="2000"/>
              <a:t>Brink &amp; Tiberius: Ethisches Management (2005)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2CF9C-4BBD-40C7-A270-BA9E14340C31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003"/>
    </mc:Choice>
    <mc:Fallback xmlns="">
      <p:transition spd="slow" advTm="7900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Instrumente der Führungsethik (Forts.)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/>
              <a:t>Selbstbewertung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/>
              <a:t>regelmäßige Selbstbewertung bzgl. der Einhaltung ethischer, selbst gewählter Normen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/>
              <a:t>Implementierung: im Rahmen von Mitarbeitergesprächen sollten auch Prinzipien und Werten angesprochen werden</a:t>
            </a:r>
          </a:p>
          <a:p>
            <a:pPr eaLnBrk="1" hangingPunct="1">
              <a:lnSpc>
                <a:spcPct val="90000"/>
              </a:lnSpc>
            </a:pPr>
            <a:r>
              <a:rPr lang="de-DE" sz="2800"/>
              <a:t>Total Quality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/>
              <a:t>TQM-Systeme (z. B. EFQM) sind eine gute Möglichkeit, Normen und Werte in der Führungspraxis zu vereinbaren und zu evaluieren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8BC3A-F9BD-49E6-9DF0-E965E68C3F2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789"/>
    </mc:Choice>
    <mc:Fallback xmlns="">
      <p:transition spd="slow" advTm="13778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548</Words>
  <Application>Microsoft Office PowerPoint</Application>
  <PresentationFormat>Bildschirmpräsentation (4:3)</PresentationFormat>
  <Paragraphs>118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Tahoma</vt:lpstr>
      <vt:lpstr>Times New Roman</vt:lpstr>
      <vt:lpstr>Wingdings</vt:lpstr>
      <vt:lpstr>Larissa</vt:lpstr>
      <vt:lpstr>GESUNDHEITSMANAGEMENT III Teil 2b-5  Prof. Dr. Steffen Fleßa Lst. für Allgemeine Betriebswirtschaftslehre und Gesundheitsmanagement Universität Greifswald </vt:lpstr>
      <vt:lpstr>Gliederung</vt:lpstr>
      <vt:lpstr>2.3.2 Führungsethik</vt:lpstr>
      <vt:lpstr>Abgrenzung: Wirtschafts-, Unternehmens- und Führungsethik</vt:lpstr>
      <vt:lpstr>Stufen ethischer Entwicklung  nach Kohlberg</vt:lpstr>
      <vt:lpstr>Stufen ethischer Entwicklung  nach Kohlberg (Forts.)</vt:lpstr>
      <vt:lpstr>Goldene Regel</vt:lpstr>
      <vt:lpstr>Instrumente der Führungsethik</vt:lpstr>
      <vt:lpstr>Instrumente der Führungsethik (Forts.)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573</cp:revision>
  <cp:lastPrinted>2011-12-02T13:13:47Z</cp:lastPrinted>
  <dcterms:created xsi:type="dcterms:W3CDTF">2003-05-27T08:12:45Z</dcterms:created>
  <dcterms:modified xsi:type="dcterms:W3CDTF">2023-08-14T08:29:44Z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