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Lst>
  <p:notesMasterIdLst>
    <p:notesMasterId r:id="rId47"/>
  </p:notesMasterIdLst>
  <p:handoutMasterIdLst>
    <p:handoutMasterId r:id="rId48"/>
  </p:handoutMasterIdLst>
  <p:sldIdLst>
    <p:sldId id="889" r:id="rId2"/>
    <p:sldId id="1109" r:id="rId3"/>
    <p:sldId id="1020" r:id="rId4"/>
    <p:sldId id="1131" r:id="rId5"/>
    <p:sldId id="1132" r:id="rId6"/>
    <p:sldId id="1133" r:id="rId7"/>
    <p:sldId id="1134" r:id="rId8"/>
    <p:sldId id="1139" r:id="rId9"/>
    <p:sldId id="1140" r:id="rId10"/>
    <p:sldId id="1128" r:id="rId11"/>
    <p:sldId id="1103" r:id="rId12"/>
    <p:sldId id="1058" r:id="rId13"/>
    <p:sldId id="1059" r:id="rId14"/>
    <p:sldId id="1101" r:id="rId15"/>
    <p:sldId id="1138" r:id="rId16"/>
    <p:sldId id="1024" r:id="rId17"/>
    <p:sldId id="1025" r:id="rId18"/>
    <p:sldId id="1026" r:id="rId19"/>
    <p:sldId id="1104" r:id="rId20"/>
    <p:sldId id="1022" r:id="rId21"/>
    <p:sldId id="1102" r:id="rId22"/>
    <p:sldId id="1023" r:id="rId23"/>
    <p:sldId id="1027" r:id="rId24"/>
    <p:sldId id="1028" r:id="rId25"/>
    <p:sldId id="1107" r:id="rId26"/>
    <p:sldId id="1108" r:id="rId27"/>
    <p:sldId id="1029" r:id="rId28"/>
    <p:sldId id="1030" r:id="rId29"/>
    <p:sldId id="1082" r:id="rId30"/>
    <p:sldId id="1105" r:id="rId31"/>
    <p:sldId id="1106" r:id="rId32"/>
    <p:sldId id="1037" r:id="rId33"/>
    <p:sldId id="1054" r:id="rId34"/>
    <p:sldId id="1055" r:id="rId35"/>
    <p:sldId id="1056" r:id="rId36"/>
    <p:sldId id="1043" r:id="rId37"/>
    <p:sldId id="1038" r:id="rId38"/>
    <p:sldId id="1039" r:id="rId39"/>
    <p:sldId id="1040" r:id="rId40"/>
    <p:sldId id="1041" r:id="rId41"/>
    <p:sldId id="1042" r:id="rId42"/>
    <p:sldId id="1137" r:id="rId43"/>
    <p:sldId id="1136" r:id="rId44"/>
    <p:sldId id="1036" r:id="rId45"/>
    <p:sldId id="1135" r:id="rId46"/>
  </p:sldIdLst>
  <p:sldSz cx="9144000" cy="6858000" type="screen4x3"/>
  <p:notesSz cx="7099300" cy="10234613"/>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FFCCFF"/>
    <a:srgbClr val="DDDDDD"/>
    <a:srgbClr val="FFCCCC"/>
    <a:srgbClr val="FF0000"/>
    <a:srgbClr val="CC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5833" autoAdjust="0"/>
  </p:normalViewPr>
  <p:slideViewPr>
    <p:cSldViewPr>
      <p:cViewPr varScale="1">
        <p:scale>
          <a:sx n="91" d="100"/>
          <a:sy n="91" d="100"/>
        </p:scale>
        <p:origin x="581" y="72"/>
      </p:cViewPr>
      <p:guideLst>
        <p:guide orient="horz" pos="2160"/>
        <p:guide pos="2544"/>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66" d="100"/>
        <a:sy n="66" d="100"/>
      </p:scale>
      <p:origin x="0" y="119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b="1">
                <a:effectLst>
                  <a:outerShdw blurRad="38100" dist="38100" dir="2700000" algn="tl">
                    <a:srgbClr val="C0C0C0"/>
                  </a:outerShdw>
                </a:effectLst>
              </a:defRPr>
            </a:lvl1pPr>
          </a:lstStyle>
          <a:p>
            <a:pPr>
              <a:defRPr/>
            </a:pPr>
            <a:endParaRPr lang="de-DE"/>
          </a:p>
        </p:txBody>
      </p:sp>
      <p:sp>
        <p:nvSpPr>
          <p:cNvPr id="374787"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1">
                <a:effectLst>
                  <a:outerShdw blurRad="38100" dist="38100" dir="2700000" algn="tl">
                    <a:srgbClr val="C0C0C0"/>
                  </a:outerShdw>
                </a:effectLst>
              </a:defRPr>
            </a:lvl1pPr>
          </a:lstStyle>
          <a:p>
            <a:pPr>
              <a:defRPr/>
            </a:pPr>
            <a:endParaRPr lang="de-DE"/>
          </a:p>
        </p:txBody>
      </p:sp>
      <p:sp>
        <p:nvSpPr>
          <p:cNvPr id="374788"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b="1">
                <a:effectLst>
                  <a:outerShdw blurRad="38100" dist="38100" dir="2700000" algn="tl">
                    <a:srgbClr val="C0C0C0"/>
                  </a:outerShdw>
                </a:effectLst>
              </a:defRPr>
            </a:lvl1pPr>
          </a:lstStyle>
          <a:p>
            <a:pPr>
              <a:defRPr/>
            </a:pPr>
            <a:endParaRPr lang="de-DE"/>
          </a:p>
        </p:txBody>
      </p:sp>
      <p:sp>
        <p:nvSpPr>
          <p:cNvPr id="374789"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1">
                <a:effectLst>
                  <a:outerShdw blurRad="38100" dist="38100" dir="2700000" algn="tl">
                    <a:srgbClr val="C0C0C0"/>
                  </a:outerShdw>
                </a:effectLst>
              </a:defRPr>
            </a:lvl1pPr>
          </a:lstStyle>
          <a:p>
            <a:pPr>
              <a:defRPr/>
            </a:pPr>
            <a:fld id="{6938DAF5-4ED4-465F-90B4-5BEA26D94E2B}" type="slidenum">
              <a:rPr lang="de-DE"/>
              <a:pPr>
                <a:defRPr/>
              </a:pPr>
              <a:t>‹Nr.›</a:t>
            </a:fld>
            <a:endParaRPr lang="de-DE"/>
          </a:p>
        </p:txBody>
      </p:sp>
    </p:spTree>
    <p:extLst>
      <p:ext uri="{BB962C8B-B14F-4D97-AF65-F5344CB8AC3E}">
        <p14:creationId xmlns:p14="http://schemas.microsoft.com/office/powerpoint/2010/main" val="886712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a:effectLst/>
              </a:defRPr>
            </a:lvl1pPr>
          </a:lstStyle>
          <a:p>
            <a:pPr>
              <a:defRPr/>
            </a:pPr>
            <a:endParaRPr lang="de-DE"/>
          </a:p>
        </p:txBody>
      </p:sp>
      <p:sp>
        <p:nvSpPr>
          <p:cNvPr id="149507"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effectLst/>
              </a:defRPr>
            </a:lvl1pPr>
          </a:lstStyle>
          <a:p>
            <a:pPr>
              <a:defRPr/>
            </a:pPr>
            <a:endParaRPr lang="de-DE"/>
          </a:p>
        </p:txBody>
      </p:sp>
      <p:sp>
        <p:nvSpPr>
          <p:cNvPr id="15462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a:effectLst/>
              </a:defRPr>
            </a:lvl1pPr>
          </a:lstStyle>
          <a:p>
            <a:pPr>
              <a:defRPr/>
            </a:pPr>
            <a:endParaRPr lang="de-DE"/>
          </a:p>
        </p:txBody>
      </p:sp>
      <p:sp>
        <p:nvSpPr>
          <p:cNvPr id="149511"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effectLst/>
              </a:defRPr>
            </a:lvl1pPr>
          </a:lstStyle>
          <a:p>
            <a:pPr>
              <a:defRPr/>
            </a:pPr>
            <a:fld id="{D7E0C067-49EB-4A9F-ABFB-022214564F48}" type="slidenum">
              <a:rPr lang="de-DE"/>
              <a:pPr>
                <a:defRPr/>
              </a:pPr>
              <a:t>‹Nr.›</a:t>
            </a:fld>
            <a:endParaRPr lang="de-DE"/>
          </a:p>
        </p:txBody>
      </p:sp>
    </p:spTree>
    <p:extLst>
      <p:ext uri="{BB962C8B-B14F-4D97-AF65-F5344CB8AC3E}">
        <p14:creationId xmlns:p14="http://schemas.microsoft.com/office/powerpoint/2010/main" val="2748177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1F391C4D-562C-42D2-9D1B-359059091FDF}" type="slidenum">
              <a:rPr lang="de-DE" sz="1300" smtClean="0"/>
              <a:pPr eaLnBrk="1" hangingPunct="1"/>
              <a:t>1</a:t>
            </a:fld>
            <a:endParaRPr lang="de-DE" sz="130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420038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04153F6-794B-453D-9B0A-6F267CBB66EE}" type="slidenum">
              <a:rPr lang="de-DE" sz="1300" smtClean="0"/>
              <a:pPr eaLnBrk="1" hangingPunct="1"/>
              <a:t>19</a:t>
            </a:fld>
            <a:endParaRPr lang="de-DE" sz="1300"/>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806412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0E3CB4D-FB05-4237-9F97-87E3870079FE}" type="slidenum">
              <a:rPr lang="de-DE" sz="1300" smtClean="0"/>
              <a:pPr eaLnBrk="1" hangingPunct="1"/>
              <a:t>20</a:t>
            </a:fld>
            <a:endParaRPr lang="de-DE" sz="1300"/>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748941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0D2938F-8BCF-4A16-B5BF-8B329593AEE3}" type="slidenum">
              <a:rPr lang="de-DE" sz="1300" smtClean="0"/>
              <a:pPr eaLnBrk="1" hangingPunct="1"/>
              <a:t>22</a:t>
            </a:fld>
            <a:endParaRPr lang="de-DE" sz="1300"/>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424073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A7F1B5A9-EBB3-487B-9384-C396499491F5}" type="slidenum">
              <a:rPr lang="de-DE" sz="1300" smtClean="0"/>
              <a:pPr eaLnBrk="1" hangingPunct="1"/>
              <a:t>23</a:t>
            </a:fld>
            <a:endParaRPr lang="de-DE" sz="1300"/>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860699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D4516F3-1D31-4D43-85E5-4BEB38A97163}" type="slidenum">
              <a:rPr lang="de-DE" sz="1300" smtClean="0"/>
              <a:pPr eaLnBrk="1" hangingPunct="1"/>
              <a:t>24</a:t>
            </a:fld>
            <a:endParaRPr lang="de-DE" sz="1300"/>
          </a:p>
        </p:txBody>
      </p:sp>
      <p:sp>
        <p:nvSpPr>
          <p:cNvPr id="264195" name="Rectangle 2"/>
          <p:cNvSpPr>
            <a:spLocks noGrp="1" noRot="1" noChangeAspect="1" noChangeArrowheads="1" noTextEdit="1"/>
          </p:cNvSpPr>
          <p:nvPr>
            <p:ph type="sldImg"/>
          </p:nvPr>
        </p:nvSpPr>
        <p:spPr>
          <a:ln/>
        </p:spPr>
      </p:sp>
      <p:sp>
        <p:nvSpPr>
          <p:cNvPr id="264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360016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E2C83151-2447-467C-A35A-B31822B8F56C}" type="slidenum">
              <a:rPr lang="de-DE" sz="1300" smtClean="0"/>
              <a:pPr eaLnBrk="1" hangingPunct="1"/>
              <a:t>25</a:t>
            </a:fld>
            <a:endParaRPr lang="de-DE" sz="1300"/>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247912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FEBDE9D-6613-4044-A2A7-39882288E2AF}" type="slidenum">
              <a:rPr lang="de-DE" sz="1300" smtClean="0"/>
              <a:pPr eaLnBrk="1" hangingPunct="1"/>
              <a:t>27</a:t>
            </a:fld>
            <a:endParaRPr lang="de-DE" sz="1300"/>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042010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F0F1D540-D688-4867-912D-A0CBF83ED14B}" type="slidenum">
              <a:rPr lang="de-DE" sz="1300" smtClean="0"/>
              <a:pPr eaLnBrk="1" hangingPunct="1"/>
              <a:t>28</a:t>
            </a:fld>
            <a:endParaRPr lang="de-DE" sz="1300"/>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608119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10A8B41-2A3E-4CFE-961E-7B15229F2E68}" type="slidenum">
              <a:rPr lang="de-DE" sz="1300" smtClean="0"/>
              <a:pPr eaLnBrk="1" hangingPunct="1"/>
              <a:t>32</a:t>
            </a:fld>
            <a:endParaRPr lang="de-DE" sz="130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538030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90E4E138-C5F2-4ADA-8D06-C8F41CA86E70}" type="slidenum">
              <a:rPr lang="de-DE" sz="1300" smtClean="0"/>
              <a:pPr eaLnBrk="1" hangingPunct="1"/>
              <a:t>33</a:t>
            </a:fld>
            <a:endParaRPr lang="de-DE" sz="1300"/>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942356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9A9C0A2-B6F7-47C2-ACE2-3E908BF6F6AB}" type="slidenum">
              <a:rPr lang="de-DE" sz="1300" smtClean="0"/>
              <a:pPr eaLnBrk="1" hangingPunct="1"/>
              <a:t>3</a:t>
            </a:fld>
            <a:endParaRPr lang="de-DE" sz="130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614055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E026D865-BC41-405B-8F2E-69A846E3603F}" type="slidenum">
              <a:rPr lang="de-DE" sz="1300" smtClean="0"/>
              <a:pPr eaLnBrk="1" hangingPunct="1"/>
              <a:t>34</a:t>
            </a:fld>
            <a:endParaRPr lang="de-DE" sz="1300"/>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081836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26BBC3F8-C4A4-43BC-8574-462D2B89A4CE}" type="slidenum">
              <a:rPr lang="de-DE" sz="1300" smtClean="0"/>
              <a:pPr eaLnBrk="1" hangingPunct="1"/>
              <a:t>35</a:t>
            </a:fld>
            <a:endParaRPr lang="de-DE" sz="1300"/>
          </a:p>
        </p:txBody>
      </p:sp>
      <p:sp>
        <p:nvSpPr>
          <p:cNvPr id="276483" name="Rectangle 2"/>
          <p:cNvSpPr>
            <a:spLocks noGrp="1" noRot="1" noChangeAspect="1" noChangeArrowheads="1" noTextEdit="1"/>
          </p:cNvSpPr>
          <p:nvPr>
            <p:ph type="sldImg"/>
          </p:nvPr>
        </p:nvSpPr>
        <p:spPr>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4494973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D72F5AB1-8710-4970-A82D-9857C4B70D90}" type="slidenum">
              <a:rPr lang="de-DE" sz="1300" smtClean="0"/>
              <a:pPr eaLnBrk="1" hangingPunct="1"/>
              <a:t>36</a:t>
            </a:fld>
            <a:endParaRPr lang="de-DE" sz="1300"/>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4140866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7387EC4A-1BFD-49A9-B220-307184FDB81A}" type="slidenum">
              <a:rPr lang="de-DE" sz="1300" smtClean="0"/>
              <a:pPr eaLnBrk="1" hangingPunct="1"/>
              <a:t>37</a:t>
            </a:fld>
            <a:endParaRPr lang="de-DE" sz="1300"/>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645115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AA8CC229-7C58-4753-BFCF-8360FA2F3E90}" type="slidenum">
              <a:rPr lang="de-DE" sz="1300" smtClean="0"/>
              <a:pPr eaLnBrk="1" hangingPunct="1"/>
              <a:t>38</a:t>
            </a:fld>
            <a:endParaRPr lang="de-DE" sz="1300"/>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9172133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E7D399A-CC24-4135-99E9-AF07014A19BC}" type="slidenum">
              <a:rPr lang="de-DE" sz="1300" smtClean="0"/>
              <a:pPr eaLnBrk="1" hangingPunct="1"/>
              <a:t>39</a:t>
            </a:fld>
            <a:endParaRPr lang="de-DE" sz="1300"/>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006110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89DD7DCA-F978-41E9-A309-4F184DEB66D3}" type="slidenum">
              <a:rPr lang="de-DE" sz="1300" smtClean="0"/>
              <a:pPr eaLnBrk="1" hangingPunct="1"/>
              <a:t>40</a:t>
            </a:fld>
            <a:endParaRPr lang="de-DE" sz="1300"/>
          </a:p>
        </p:txBody>
      </p:sp>
      <p:sp>
        <p:nvSpPr>
          <p:cNvPr id="281603" name="Rectangle 2"/>
          <p:cNvSpPr>
            <a:spLocks noGrp="1" noRot="1" noChangeAspect="1" noChangeArrowheads="1" noTextEdit="1"/>
          </p:cNvSpPr>
          <p:nvPr>
            <p:ph type="sldImg"/>
          </p:nvPr>
        </p:nvSpPr>
        <p:spPr>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462771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EA1350A5-1D25-421D-A94C-2F49EFEB137F}" type="slidenum">
              <a:rPr lang="de-DE" sz="1300" smtClean="0"/>
              <a:pPr eaLnBrk="1" hangingPunct="1"/>
              <a:t>41</a:t>
            </a:fld>
            <a:endParaRPr lang="de-DE" sz="1300"/>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9822549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EA1350A5-1D25-421D-A94C-2F49EFEB137F}" type="slidenum">
              <a:rPr lang="de-DE" sz="1300" smtClean="0"/>
              <a:pPr eaLnBrk="1" hangingPunct="1"/>
              <a:t>42</a:t>
            </a:fld>
            <a:endParaRPr lang="de-DE" sz="1300"/>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5859278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EA1350A5-1D25-421D-A94C-2F49EFEB137F}" type="slidenum">
              <a:rPr lang="de-DE" sz="1300" smtClean="0"/>
              <a:pPr eaLnBrk="1" hangingPunct="1"/>
              <a:t>43</a:t>
            </a:fld>
            <a:endParaRPr lang="de-DE" sz="1300"/>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461593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9A9C0A2-B6F7-47C2-ACE2-3E908BF6F6AB}" type="slidenum">
              <a:rPr lang="de-DE" sz="1300" smtClean="0"/>
              <a:pPr eaLnBrk="1" hangingPunct="1"/>
              <a:t>10</a:t>
            </a:fld>
            <a:endParaRPr lang="de-DE" sz="130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2167438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EAD78FE-5D8A-4696-97B5-036BC918F180}" type="slidenum">
              <a:rPr lang="de-DE" sz="1300" smtClean="0"/>
              <a:pPr eaLnBrk="1" hangingPunct="1"/>
              <a:t>44</a:t>
            </a:fld>
            <a:endParaRPr lang="de-DE" sz="1300"/>
          </a:p>
        </p:txBody>
      </p:sp>
      <p:sp>
        <p:nvSpPr>
          <p:cNvPr id="283651" name="Rectangle 2"/>
          <p:cNvSpPr>
            <a:spLocks noGrp="1" noRot="1" noChangeAspect="1" noChangeArrowheads="1" noTextEdit="1"/>
          </p:cNvSpPr>
          <p:nvPr>
            <p:ph type="sldImg"/>
          </p:nvPr>
        </p:nvSpPr>
        <p:spPr>
          <a:ln/>
        </p:spPr>
      </p:sp>
      <p:sp>
        <p:nvSpPr>
          <p:cNvPr id="283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70573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F6CBD5D7-CF9F-47B3-BCE6-69D4AC6F2089}" type="slidenum">
              <a:rPr lang="de-DE" sz="1300" smtClean="0"/>
              <a:pPr eaLnBrk="1" hangingPunct="1"/>
              <a:t>11</a:t>
            </a:fld>
            <a:endParaRPr lang="de-DE" sz="1300"/>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1460092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F1926782-D654-44A3-8412-04F203AE38E4}" type="slidenum">
              <a:rPr lang="de-DE" sz="1300" smtClean="0"/>
              <a:pPr eaLnBrk="1" hangingPunct="1"/>
              <a:t>12</a:t>
            </a:fld>
            <a:endParaRPr lang="de-DE" sz="1300"/>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2317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A960C0D7-2526-41B6-8083-708A1EDB7FE4}" type="slidenum">
              <a:rPr lang="de-DE" sz="1300" smtClean="0"/>
              <a:pPr eaLnBrk="1" hangingPunct="1"/>
              <a:t>13</a:t>
            </a:fld>
            <a:endParaRPr lang="de-DE" sz="1300"/>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596386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5EFE7B73-E01F-4C97-821E-3DF5DF283BB1}" type="slidenum">
              <a:rPr lang="de-DE" sz="1300" smtClean="0"/>
              <a:pPr eaLnBrk="1" hangingPunct="1"/>
              <a:t>16</a:t>
            </a:fld>
            <a:endParaRPr lang="de-DE" sz="130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024535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6A019EBC-26DD-4FBC-A052-5BF7FAFC1C09}" type="slidenum">
              <a:rPr lang="de-DE" sz="1300" smtClean="0"/>
              <a:pPr eaLnBrk="1" hangingPunct="1"/>
              <a:t>17</a:t>
            </a:fld>
            <a:endParaRPr lang="de-DE" sz="1300"/>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306744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D0A917FF-C148-48FC-B465-B0B5AF861536}" type="slidenum">
              <a:rPr lang="de-DE" sz="1300" smtClean="0"/>
              <a:pPr eaLnBrk="1" hangingPunct="1"/>
              <a:t>18</a:t>
            </a:fld>
            <a:endParaRPr lang="de-DE" sz="1300"/>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p>
        </p:txBody>
      </p:sp>
    </p:spTree>
    <p:extLst>
      <p:ext uri="{BB962C8B-B14F-4D97-AF65-F5344CB8AC3E}">
        <p14:creationId xmlns:p14="http://schemas.microsoft.com/office/powerpoint/2010/main" val="406068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5C8FD2F8-05E1-48FE-9F80-1B119E612E3C}"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F695873-9278-4FF2-8E65-FBB38BB4FD2F}" type="slidenum">
              <a:rPr lang="de-DE"/>
              <a:pPr>
                <a:defRPr/>
              </a:pPr>
              <a:t>‹Nr.›</a:t>
            </a:fld>
            <a:endParaRPr lang="de-DE"/>
          </a:p>
        </p:txBody>
      </p:sp>
    </p:spTree>
    <p:extLst>
      <p:ext uri="{BB962C8B-B14F-4D97-AF65-F5344CB8AC3E}">
        <p14:creationId xmlns:p14="http://schemas.microsoft.com/office/powerpoint/2010/main" val="410904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54801F2-59A3-49AD-9AF7-E4CF2B9E70A6}"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652C607-40EB-4015-B0E9-9B14CCA71091}" type="slidenum">
              <a:rPr lang="de-DE"/>
              <a:pPr>
                <a:defRPr/>
              </a:pPr>
              <a:t>‹Nr.›</a:t>
            </a:fld>
            <a:endParaRPr lang="de-DE"/>
          </a:p>
        </p:txBody>
      </p:sp>
    </p:spTree>
    <p:extLst>
      <p:ext uri="{BB962C8B-B14F-4D97-AF65-F5344CB8AC3E}">
        <p14:creationId xmlns:p14="http://schemas.microsoft.com/office/powerpoint/2010/main" val="317909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0F8F2B8-84C0-43F0-B81A-917D120D1338}"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9B54B3D-A304-4993-866D-2E48B4055834}" type="slidenum">
              <a:rPr lang="de-DE"/>
              <a:pPr>
                <a:defRPr/>
              </a:pPr>
              <a:t>‹Nr.›</a:t>
            </a:fld>
            <a:endParaRPr lang="de-DE"/>
          </a:p>
        </p:txBody>
      </p:sp>
    </p:spTree>
    <p:extLst>
      <p:ext uri="{BB962C8B-B14F-4D97-AF65-F5344CB8AC3E}">
        <p14:creationId xmlns:p14="http://schemas.microsoft.com/office/powerpoint/2010/main" val="169158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92100"/>
            <a:ext cx="8229600" cy="1384300"/>
          </a:xfrm>
        </p:spPr>
        <p:txBody>
          <a:bodyPr/>
          <a:lstStyle/>
          <a:p>
            <a:r>
              <a:rPr lang="de-DE"/>
              <a:t>Titelmasterformat durch Klicken bearbeiten</a:t>
            </a:r>
          </a:p>
        </p:txBody>
      </p:sp>
      <p:sp>
        <p:nvSpPr>
          <p:cNvPr id="3" name="Tabellenplatzhalter 2"/>
          <p:cNvSpPr>
            <a:spLocks noGrp="1"/>
          </p:cNvSpPr>
          <p:nvPr>
            <p:ph type="tbl" idx="1"/>
          </p:nvPr>
        </p:nvSpPr>
        <p:spPr>
          <a:xfrm>
            <a:off x="457200" y="1905000"/>
            <a:ext cx="8229600" cy="4114800"/>
          </a:xfrm>
        </p:spPr>
        <p:txBody>
          <a:bodyPr rtlCol="0">
            <a:normAutofit/>
          </a:bodyPr>
          <a:lstStyle/>
          <a:p>
            <a:pPr lvl="0"/>
            <a:endParaRPr lang="de-DE" noProof="0"/>
          </a:p>
        </p:txBody>
      </p:sp>
      <p:sp>
        <p:nvSpPr>
          <p:cNvPr id="4" name="Rectangle 8"/>
          <p:cNvSpPr>
            <a:spLocks noGrp="1" noChangeArrowheads="1"/>
          </p:cNvSpPr>
          <p:nvPr>
            <p:ph type="ftr" sz="quarter" idx="10"/>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a:xfrm>
            <a:off x="6553200" y="6356350"/>
            <a:ext cx="2133600" cy="365125"/>
          </a:xfrm>
        </p:spPr>
        <p:txBody>
          <a:bodyPr/>
          <a:lstStyle>
            <a:lvl1pPr>
              <a:defRPr/>
            </a:lvl1pPr>
          </a:lstStyle>
          <a:p>
            <a:pPr>
              <a:defRPr/>
            </a:pPr>
            <a:fld id="{99B54B3D-A304-4993-866D-2E48B4055834}" type="slidenum">
              <a:rPr lang="de-DE"/>
              <a:pPr>
                <a:defRPr/>
              </a:pPr>
              <a:t>‹Nr.›</a:t>
            </a:fld>
            <a:endParaRPr lang="de-DE"/>
          </a:p>
        </p:txBody>
      </p:sp>
    </p:spTree>
    <p:extLst>
      <p:ext uri="{BB962C8B-B14F-4D97-AF65-F5344CB8AC3E}">
        <p14:creationId xmlns:p14="http://schemas.microsoft.com/office/powerpoint/2010/main" val="503059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92100"/>
            <a:ext cx="8229600" cy="1384300"/>
          </a:xfrm>
        </p:spPr>
        <p:txBody>
          <a:bodyPr/>
          <a:lstStyle/>
          <a:p>
            <a:r>
              <a:rPr lang="de-DE"/>
              <a:t>Titelmasterformat durch Klicken bearbeiten</a:t>
            </a:r>
          </a:p>
        </p:txBody>
      </p:sp>
      <p:sp>
        <p:nvSpPr>
          <p:cNvPr id="3" name="Textplatzhalter 2"/>
          <p:cNvSpPr>
            <a:spLocks noGrp="1"/>
          </p:cNvSpPr>
          <p:nvPr>
            <p:ph type="body" sz="half" idx="1"/>
          </p:nvPr>
        </p:nvSpPr>
        <p:spPr>
          <a:xfrm>
            <a:off x="457200" y="1905000"/>
            <a:ext cx="4038600"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05000"/>
            <a:ext cx="4038600"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8"/>
          <p:cNvSpPr>
            <a:spLocks noGrp="1" noChangeArrowheads="1"/>
          </p:cNvSpPr>
          <p:nvPr>
            <p:ph type="ftr" sz="quarter" idx="10"/>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a:xfrm>
            <a:off x="6553200" y="6356350"/>
            <a:ext cx="2133600" cy="365125"/>
          </a:xfrm>
        </p:spPr>
        <p:txBody>
          <a:bodyPr/>
          <a:lstStyle>
            <a:lvl1pPr>
              <a:defRPr/>
            </a:lvl1pPr>
          </a:lstStyle>
          <a:p>
            <a:pPr>
              <a:defRPr/>
            </a:pPr>
            <a:fld id="{99B54B3D-A304-4993-866D-2E48B4055834}" type="slidenum">
              <a:rPr lang="de-DE"/>
              <a:pPr>
                <a:defRPr/>
              </a:pPr>
              <a:t>‹Nr.›</a:t>
            </a:fld>
            <a:endParaRPr lang="de-DE"/>
          </a:p>
        </p:txBody>
      </p:sp>
    </p:spTree>
    <p:extLst>
      <p:ext uri="{BB962C8B-B14F-4D97-AF65-F5344CB8AC3E}">
        <p14:creationId xmlns:p14="http://schemas.microsoft.com/office/powerpoint/2010/main" val="347331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noFill/>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B3BCB5C-D537-4A54-A03D-8AB693366AA5}"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effectLst/>
              </a:defRPr>
            </a:lvl1pPr>
          </a:lstStyle>
          <a:p>
            <a:pPr>
              <a:defRPr/>
            </a:pPr>
            <a:fld id="{C865F1E5-0B71-4CE5-AF18-34D878313679}" type="slidenum">
              <a:rPr lang="de-DE" smtClean="0"/>
              <a:pPr>
                <a:defRPr/>
              </a:pPr>
              <a:t>‹Nr.›</a:t>
            </a:fld>
            <a:endParaRPr lang="de-DE" dirty="0"/>
          </a:p>
        </p:txBody>
      </p:sp>
    </p:spTree>
    <p:extLst>
      <p:ext uri="{BB962C8B-B14F-4D97-AF65-F5344CB8AC3E}">
        <p14:creationId xmlns:p14="http://schemas.microsoft.com/office/powerpoint/2010/main" val="76972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pPr>
              <a:defRPr/>
            </a:pPr>
            <a:fld id="{52C7D40F-2E13-4CAC-B179-A31B1DBB5BF3}" type="datetime1">
              <a:rPr lang="de-DE" smtClean="0"/>
              <a:t>14.08.2023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8CCAD48-AB1D-4905-A683-84F754F293D8}" type="slidenum">
              <a:rPr lang="de-DE"/>
              <a:pPr>
                <a:defRPr/>
              </a:pPr>
              <a:t>‹Nr.›</a:t>
            </a:fld>
            <a:endParaRPr lang="de-DE"/>
          </a:p>
        </p:txBody>
      </p:sp>
    </p:spTree>
    <p:extLst>
      <p:ext uri="{BB962C8B-B14F-4D97-AF65-F5344CB8AC3E}">
        <p14:creationId xmlns:p14="http://schemas.microsoft.com/office/powerpoint/2010/main" val="76139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50955B3A-2CAF-44CE-A19F-3CDE04B0FB5A}" type="datetime1">
              <a:rPr lang="de-DE" smtClean="0"/>
              <a:t>14.08.2023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DB4ED12-543F-48FB-8481-B61743ACBCD9}" type="slidenum">
              <a:rPr lang="de-DE"/>
              <a:pPr>
                <a:defRPr/>
              </a:pPr>
              <a:t>‹Nr.›</a:t>
            </a:fld>
            <a:endParaRPr lang="de-DE"/>
          </a:p>
        </p:txBody>
      </p:sp>
    </p:spTree>
    <p:extLst>
      <p:ext uri="{BB962C8B-B14F-4D97-AF65-F5344CB8AC3E}">
        <p14:creationId xmlns:p14="http://schemas.microsoft.com/office/powerpoint/2010/main" val="344847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0B5B6A76-9133-4694-9325-59D772F04F14}" type="datetime1">
              <a:rPr lang="de-DE" smtClean="0"/>
              <a:t>14.08.2023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B84DE8F5-3260-44B1-A91F-83629C67C7B5}" type="slidenum">
              <a:rPr lang="de-DE"/>
              <a:pPr>
                <a:defRPr/>
              </a:pPr>
              <a:t>‹Nr.›</a:t>
            </a:fld>
            <a:endParaRPr lang="de-DE"/>
          </a:p>
        </p:txBody>
      </p:sp>
    </p:spTree>
    <p:extLst>
      <p:ext uri="{BB962C8B-B14F-4D97-AF65-F5344CB8AC3E}">
        <p14:creationId xmlns:p14="http://schemas.microsoft.com/office/powerpoint/2010/main" val="36923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158CBAAF-3EE5-4786-8A31-6AA3E3138FFA}" type="datetime1">
              <a:rPr lang="de-DE" smtClean="0"/>
              <a:t>14.08.2023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35ECA66-3C98-40D4-905B-8A14F7B830F7}" type="slidenum">
              <a:rPr lang="de-DE"/>
              <a:pPr>
                <a:defRPr/>
              </a:pPr>
              <a:t>‹Nr.›</a:t>
            </a:fld>
            <a:endParaRPr lang="de-DE"/>
          </a:p>
        </p:txBody>
      </p:sp>
    </p:spTree>
    <p:extLst>
      <p:ext uri="{BB962C8B-B14F-4D97-AF65-F5344CB8AC3E}">
        <p14:creationId xmlns:p14="http://schemas.microsoft.com/office/powerpoint/2010/main" val="319980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8450D8B9-8FBE-4172-BF5C-E546946020D2}" type="datetime1">
              <a:rPr lang="de-DE" smtClean="0"/>
              <a:t>14.08.2023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533D5AF3-CA4F-4B79-A8A5-02D7948931D0}" type="slidenum">
              <a:rPr lang="de-DE"/>
              <a:pPr>
                <a:defRPr/>
              </a:pPr>
              <a:t>‹Nr.›</a:t>
            </a:fld>
            <a:endParaRPr lang="de-DE"/>
          </a:p>
        </p:txBody>
      </p:sp>
    </p:spTree>
    <p:extLst>
      <p:ext uri="{BB962C8B-B14F-4D97-AF65-F5344CB8AC3E}">
        <p14:creationId xmlns:p14="http://schemas.microsoft.com/office/powerpoint/2010/main" val="307028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1A3024A4-7B12-41B1-8EE0-31932C511475}" type="datetime1">
              <a:rPr lang="de-DE" smtClean="0"/>
              <a:t>14.08.2023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9A825C6-8769-4DA0-A726-3253D12444BE}" type="slidenum">
              <a:rPr lang="de-DE"/>
              <a:pPr>
                <a:defRPr/>
              </a:pPr>
              <a:t>‹Nr.›</a:t>
            </a:fld>
            <a:endParaRPr lang="de-DE"/>
          </a:p>
        </p:txBody>
      </p:sp>
    </p:spTree>
    <p:extLst>
      <p:ext uri="{BB962C8B-B14F-4D97-AF65-F5344CB8AC3E}">
        <p14:creationId xmlns:p14="http://schemas.microsoft.com/office/powerpoint/2010/main" val="53877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2ECAED1F-76C9-4269-98BE-47ABA0F7B328}" type="datetime1">
              <a:rPr lang="de-DE" smtClean="0"/>
              <a:t>14.08.2023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10ED41A-6EA3-4547-84FD-800C8BF56309}" type="slidenum">
              <a:rPr lang="de-DE"/>
              <a:pPr>
                <a:defRPr/>
              </a:pPr>
              <a:t>‹Nr.›</a:t>
            </a:fld>
            <a:endParaRPr lang="de-DE"/>
          </a:p>
        </p:txBody>
      </p:sp>
    </p:spTree>
    <p:extLst>
      <p:ext uri="{BB962C8B-B14F-4D97-AF65-F5344CB8AC3E}">
        <p14:creationId xmlns:p14="http://schemas.microsoft.com/office/powerpoint/2010/main" val="368442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09010EE-0608-4282-B85D-3F3120D6C265}" type="datetime1">
              <a:rPr lang="de-DE" smtClean="0"/>
              <a:t>14.08.2023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pPr>
              <a:defRPr/>
            </a:pPr>
            <a:fld id="{F9FEE572-D72C-4FD6-A89D-CFC3A54C0A34}" type="slidenum">
              <a:rPr lang="de-DE" smtClean="0"/>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 id="2147483944" r:id="rId12"/>
    <p:sldLayoutId id="2147483945"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organisationsberatung.net/strategieentwicklung-methoden-modell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4.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e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7.wmf"/><Relationship Id="rId4" Type="http://schemas.openxmlformats.org/officeDocument/2006/relationships/oleObject" Target="../embeddings/oleObject8.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7.wmf"/><Relationship Id="rId4" Type="http://schemas.openxmlformats.org/officeDocument/2006/relationships/oleObject" Target="../embeddings/oleObject10.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7.wmf"/><Relationship Id="rId4" Type="http://schemas.openxmlformats.org/officeDocument/2006/relationships/oleObject" Target="../embeddings/oleObject12.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7.wmf"/><Relationship Id="rId4" Type="http://schemas.openxmlformats.org/officeDocument/2006/relationships/oleObject" Target="../embeddings/oleObject14.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wmf"/><Relationship Id="rId4" Type="http://schemas.openxmlformats.org/officeDocument/2006/relationships/oleObject" Target="../embeddings/oleObject16.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92150"/>
            <a:ext cx="9144000" cy="5113338"/>
          </a:xfrm>
        </p:spPr>
        <p:txBody>
          <a:bodyPr/>
          <a:lstStyle/>
          <a:p>
            <a:pPr eaLnBrk="1" hangingPunct="1"/>
            <a:r>
              <a:rPr lang="de-DE" sz="4000" b="1" dirty="0">
                <a:cs typeface="Times New Roman" pitchFamily="18" charset="0"/>
              </a:rPr>
              <a:t>GESUNDHEITSMANAGEMENT III</a:t>
            </a:r>
            <a:br>
              <a:rPr lang="de-DE" sz="4000" b="1" dirty="0">
                <a:cs typeface="Times New Roman" pitchFamily="18" charset="0"/>
              </a:rPr>
            </a:br>
            <a:r>
              <a:rPr lang="de-DE" sz="4000" b="1" dirty="0">
                <a:cs typeface="Times New Roman" pitchFamily="18" charset="0"/>
              </a:rPr>
              <a:t>Teil </a:t>
            </a:r>
            <a:r>
              <a:rPr lang="de-DE" sz="4000" b="1" dirty="0" smtClean="0">
                <a:cs typeface="Times New Roman" pitchFamily="18" charset="0"/>
              </a:rPr>
              <a:t>2b-6</a:t>
            </a: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Tree>
  </p:cSld>
  <p:clrMapOvr>
    <a:masterClrMapping/>
  </p:clrMapOvr>
  <mc:AlternateContent xmlns:mc="http://schemas.openxmlformats.org/markup-compatibility/2006" xmlns:p14="http://schemas.microsoft.com/office/powerpoint/2010/main">
    <mc:Choice Requires="p14">
      <p:transition spd="slow" p14:dur="2000" advTm="6936"/>
    </mc:Choice>
    <mc:Fallback xmlns="">
      <p:transition spd="slow" advTm="693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de-DE" sz="4000" b="1" dirty="0">
                <a:latin typeface="Arial"/>
              </a:rPr>
              <a:t>Strategie-Begriff</a:t>
            </a:r>
            <a:endParaRPr lang="de-DE" sz="4000" b="1" dirty="0"/>
          </a:p>
        </p:txBody>
      </p:sp>
      <p:sp>
        <p:nvSpPr>
          <p:cNvPr id="113667" name="Rectangle 3"/>
          <p:cNvSpPr>
            <a:spLocks noGrp="1" noChangeArrowheads="1"/>
          </p:cNvSpPr>
          <p:nvPr>
            <p:ph idx="1"/>
          </p:nvPr>
        </p:nvSpPr>
        <p:spPr/>
        <p:txBody>
          <a:bodyPr/>
          <a:lstStyle/>
          <a:p>
            <a:pPr marL="0" indent="0">
              <a:buFont typeface="Arial" charset="0"/>
              <a:buNone/>
              <a:defRPr/>
            </a:pPr>
            <a:r>
              <a:rPr lang="de-DE" sz="2400" dirty="0">
                <a:latin typeface="Arial"/>
              </a:rPr>
              <a:t>Strategie ist ein Aktionsplan, der sich mit gegenwärtigen und zukünftigen Entwicklungen im Umfeld eines Unternehmens befasst und Entscheidungen über finanzielle und menschliche Ressourcen darstellt, um Leistung zu steigern und langfristige Ziele zu erreichen.</a:t>
            </a:r>
          </a:p>
          <a:p>
            <a:pPr marL="0" indent="0">
              <a:buFont typeface="Arial" charset="0"/>
              <a:buNone/>
              <a:defRPr/>
            </a:pPr>
            <a:endParaRPr lang="de-DE" sz="1400" dirty="0">
              <a:latin typeface="Arial"/>
            </a:endParaRPr>
          </a:p>
          <a:p>
            <a:pPr>
              <a:defRPr/>
            </a:pPr>
            <a:r>
              <a:rPr lang="de-DE" sz="2400" dirty="0"/>
              <a:t>Wo sind wir jetzt?</a:t>
            </a:r>
          </a:p>
          <a:p>
            <a:pPr>
              <a:defRPr/>
            </a:pPr>
            <a:r>
              <a:rPr lang="de-DE" sz="2400" dirty="0"/>
              <a:t>Wo gehen wir hin?  (strategische Ziele)</a:t>
            </a:r>
          </a:p>
          <a:p>
            <a:pPr>
              <a:defRPr/>
            </a:pPr>
            <a:r>
              <a:rPr lang="de-DE" sz="2400" dirty="0"/>
              <a:t>Wie kommen wir dahin?</a:t>
            </a:r>
            <a:endParaRPr lang="de-DE" sz="2400" dirty="0">
              <a:latin typeface="Arial"/>
            </a:endParaRPr>
          </a:p>
          <a:p>
            <a:pPr marL="0" indent="0">
              <a:buFont typeface="Arial" charset="0"/>
              <a:buNone/>
              <a:defRPr/>
            </a:pPr>
            <a:endParaRPr lang="de-DE" sz="2400" dirty="0"/>
          </a:p>
        </p:txBody>
      </p:sp>
      <p:sp>
        <p:nvSpPr>
          <p:cNvPr id="2" name="Foliennummernplatzhalter 1"/>
          <p:cNvSpPr>
            <a:spLocks noGrp="1"/>
          </p:cNvSpPr>
          <p:nvPr>
            <p:ph type="sldNum" sz="quarter" idx="12"/>
          </p:nvPr>
        </p:nvSpPr>
        <p:spPr/>
        <p:txBody>
          <a:bodyPr/>
          <a:lstStyle/>
          <a:p>
            <a:pPr>
              <a:defRPr/>
            </a:pPr>
            <a:fld id="{115B21EA-C91D-42B7-BDD9-D99D70901484}" type="slidenum">
              <a:rPr lang="de-DE" smtClean="0"/>
              <a:pPr>
                <a:defRPr/>
              </a:pPr>
              <a:t>10</a:t>
            </a:fld>
            <a:endParaRPr lang="de-DE" dirty="0"/>
          </a:p>
        </p:txBody>
      </p:sp>
    </p:spTree>
    <p:extLst>
      <p:ext uri="{BB962C8B-B14F-4D97-AF65-F5344CB8AC3E}">
        <p14:creationId xmlns:p14="http://schemas.microsoft.com/office/powerpoint/2010/main" val="2581003749"/>
      </p:ext>
    </p:extLst>
  </p:cSld>
  <p:clrMapOvr>
    <a:masterClrMapping/>
  </p:clrMapOvr>
  <mc:AlternateContent xmlns:mc="http://schemas.openxmlformats.org/markup-compatibility/2006" xmlns:p14="http://schemas.microsoft.com/office/powerpoint/2010/main">
    <mc:Choice Requires="p14">
      <p:transition spd="slow" p14:dur="2000" advTm="76508"/>
    </mc:Choice>
    <mc:Fallback xmlns="">
      <p:transition spd="slow" advTm="7650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de-DE" sz="4000" b="1" dirty="0"/>
              <a:t>Inhalt</a:t>
            </a:r>
          </a:p>
        </p:txBody>
      </p:sp>
      <p:sp>
        <p:nvSpPr>
          <p:cNvPr id="115715" name="Rectangle 3"/>
          <p:cNvSpPr>
            <a:spLocks noGrp="1" noChangeArrowheads="1"/>
          </p:cNvSpPr>
          <p:nvPr>
            <p:ph idx="1"/>
          </p:nvPr>
        </p:nvSpPr>
        <p:spPr/>
        <p:txBody>
          <a:bodyPr>
            <a:normAutofit fontScale="92500"/>
          </a:bodyPr>
          <a:lstStyle/>
          <a:p>
            <a:pPr eaLnBrk="1" hangingPunct="1">
              <a:lnSpc>
                <a:spcPct val="90000"/>
              </a:lnSpc>
            </a:pPr>
            <a:r>
              <a:rPr lang="de-DE" dirty="0"/>
              <a:t>In welchen </a:t>
            </a:r>
            <a:r>
              <a:rPr lang="de-DE" b="1" dirty="0"/>
              <a:t>Geschäftsfeldern</a:t>
            </a:r>
            <a:r>
              <a:rPr lang="de-DE" dirty="0"/>
              <a:t> wollen wir arbeiten?</a:t>
            </a:r>
          </a:p>
          <a:p>
            <a:pPr lvl="1" eaLnBrk="1" hangingPunct="1">
              <a:lnSpc>
                <a:spcPct val="90000"/>
              </a:lnSpc>
            </a:pPr>
            <a:r>
              <a:rPr lang="de-DE" dirty="0"/>
              <a:t>Domäne: Produkt, Kundengruppe, Problem</a:t>
            </a:r>
          </a:p>
          <a:p>
            <a:pPr eaLnBrk="1" hangingPunct="1">
              <a:lnSpc>
                <a:spcPct val="90000"/>
              </a:lnSpc>
            </a:pPr>
            <a:r>
              <a:rPr lang="de-DE" dirty="0"/>
              <a:t>Wie wollen wir den </a:t>
            </a:r>
            <a:r>
              <a:rPr lang="de-DE" b="1" dirty="0"/>
              <a:t>Wettbewerb</a:t>
            </a:r>
            <a:r>
              <a:rPr lang="de-DE" dirty="0"/>
              <a:t> in den Geschäftsfeldern bestreiten?</a:t>
            </a:r>
          </a:p>
          <a:p>
            <a:pPr lvl="1" eaLnBrk="1" hangingPunct="1">
              <a:lnSpc>
                <a:spcPct val="90000"/>
              </a:lnSpc>
            </a:pPr>
            <a:r>
              <a:rPr lang="de-DE" dirty="0"/>
              <a:t>Profilierung gegenüber Konkurrenz (Nischenanbieter, Preisführerschaft, Qualitätsführerschaft,…)</a:t>
            </a:r>
          </a:p>
          <a:p>
            <a:pPr eaLnBrk="1" hangingPunct="1">
              <a:lnSpc>
                <a:spcPct val="90000"/>
              </a:lnSpc>
            </a:pPr>
            <a:r>
              <a:rPr lang="de-DE" dirty="0"/>
              <a:t>Was ist unsere längerfristige Erfolgsbasis (=</a:t>
            </a:r>
            <a:r>
              <a:rPr lang="de-DE" b="1" dirty="0"/>
              <a:t>Kernkompetenz</a:t>
            </a:r>
            <a:r>
              <a:rPr lang="de-DE" dirty="0"/>
              <a:t>)?</a:t>
            </a:r>
          </a:p>
          <a:p>
            <a:pPr lvl="1" eaLnBrk="1" hangingPunct="1">
              <a:lnSpc>
                <a:spcPct val="90000"/>
              </a:lnSpc>
            </a:pPr>
            <a:r>
              <a:rPr lang="de-DE" dirty="0"/>
              <a:t>Eigene Ressourcen und Potentiale</a:t>
            </a:r>
          </a:p>
        </p:txBody>
      </p:sp>
      <p:sp>
        <p:nvSpPr>
          <p:cNvPr id="2" name="Foliennummernplatzhalter 1"/>
          <p:cNvSpPr>
            <a:spLocks noGrp="1"/>
          </p:cNvSpPr>
          <p:nvPr>
            <p:ph type="sldNum" sz="quarter" idx="12"/>
          </p:nvPr>
        </p:nvSpPr>
        <p:spPr/>
        <p:txBody>
          <a:bodyPr/>
          <a:lstStyle/>
          <a:p>
            <a:pPr>
              <a:defRPr/>
            </a:pPr>
            <a:fld id="{CB5E4ECD-9071-48B3-9AB2-266FD3BEEB38}" type="slidenum">
              <a:rPr lang="de-DE" smtClean="0"/>
              <a:pPr>
                <a:defRPr/>
              </a:pPr>
              <a:t>11</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advTm="237057"/>
    </mc:Choice>
    <mc:Fallback xmlns="">
      <p:transition spd="slow" advTm="237057"/>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de-DE"/>
              <a:t>Gesamtunternehmensstrategie</a:t>
            </a:r>
          </a:p>
        </p:txBody>
      </p:sp>
      <p:sp>
        <p:nvSpPr>
          <p:cNvPr id="116739" name="Rectangle 3"/>
          <p:cNvSpPr>
            <a:spLocks noGrp="1" noChangeArrowheads="1"/>
          </p:cNvSpPr>
          <p:nvPr>
            <p:ph idx="1"/>
          </p:nvPr>
        </p:nvSpPr>
        <p:spPr/>
        <p:txBody>
          <a:bodyPr/>
          <a:lstStyle/>
          <a:p>
            <a:pPr eaLnBrk="1" hangingPunct="1"/>
            <a:r>
              <a:rPr lang="de-DE"/>
              <a:t>Geschäftsfeldstrategie</a:t>
            </a:r>
          </a:p>
          <a:p>
            <a:pPr eaLnBrk="1" hangingPunct="1"/>
            <a:r>
              <a:rPr lang="de-DE"/>
              <a:t>Wettbewerbsstrategie</a:t>
            </a:r>
          </a:p>
          <a:p>
            <a:pPr eaLnBrk="1" hangingPunct="1"/>
            <a:r>
              <a:rPr lang="de-DE"/>
              <a:t>Ressourcenstrategie</a:t>
            </a:r>
          </a:p>
          <a:p>
            <a:pPr eaLnBrk="1" hangingPunct="1"/>
            <a:r>
              <a:rPr lang="de-DE"/>
              <a:t>Strategische Autonomie</a:t>
            </a:r>
          </a:p>
        </p:txBody>
      </p:sp>
      <p:sp>
        <p:nvSpPr>
          <p:cNvPr id="2" name="Foliennummernplatzhalter 1"/>
          <p:cNvSpPr>
            <a:spLocks noGrp="1"/>
          </p:cNvSpPr>
          <p:nvPr>
            <p:ph type="sldNum" sz="quarter" idx="12"/>
          </p:nvPr>
        </p:nvSpPr>
        <p:spPr/>
        <p:txBody>
          <a:bodyPr/>
          <a:lstStyle/>
          <a:p>
            <a:pPr>
              <a:defRPr/>
            </a:pPr>
            <a:fld id="{7FB45D16-F493-41B0-917B-1FA6EE6591F9}" type="slidenum">
              <a:rPr lang="de-DE" smtClean="0"/>
              <a:pPr>
                <a:defRPr/>
              </a:pPr>
              <a:t>12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0478"/>
    </mc:Choice>
    <mc:Fallback xmlns="">
      <p:transition spd="slow" advTm="5047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r>
              <a:rPr lang="de-DE" sz="4000"/>
              <a:t>Strategischer Managementprozess</a:t>
            </a:r>
          </a:p>
        </p:txBody>
      </p:sp>
      <p:sp>
        <p:nvSpPr>
          <p:cNvPr id="117763" name="Rectangle 3"/>
          <p:cNvSpPr>
            <a:spLocks noGrp="1" noChangeArrowheads="1"/>
          </p:cNvSpPr>
          <p:nvPr>
            <p:ph idx="1"/>
          </p:nvPr>
        </p:nvSpPr>
        <p:spPr/>
        <p:txBody>
          <a:bodyPr/>
          <a:lstStyle/>
          <a:p>
            <a:pPr eaLnBrk="1" hangingPunct="1"/>
            <a:r>
              <a:rPr lang="de-DE"/>
              <a:t>Umweltanalyse</a:t>
            </a:r>
          </a:p>
          <a:p>
            <a:pPr eaLnBrk="1" hangingPunct="1"/>
            <a:r>
              <a:rPr lang="de-DE"/>
              <a:t>Unternehmensanalyse, z. B. SWOT</a:t>
            </a:r>
          </a:p>
          <a:p>
            <a:pPr eaLnBrk="1" hangingPunct="1"/>
            <a:r>
              <a:rPr lang="de-DE"/>
              <a:t>Analyse der strategischen Optionen</a:t>
            </a:r>
          </a:p>
          <a:p>
            <a:pPr eaLnBrk="1" hangingPunct="1"/>
            <a:r>
              <a:rPr lang="de-DE"/>
              <a:t>Strategische Wahl</a:t>
            </a:r>
          </a:p>
          <a:p>
            <a:pPr eaLnBrk="1" hangingPunct="1"/>
            <a:r>
              <a:rPr lang="de-DE"/>
              <a:t>Strategische Programme</a:t>
            </a:r>
          </a:p>
          <a:p>
            <a:pPr eaLnBrk="1" hangingPunct="1"/>
            <a:r>
              <a:rPr lang="de-DE"/>
              <a:t>Realisation</a:t>
            </a:r>
          </a:p>
          <a:p>
            <a:pPr eaLnBrk="1" hangingPunct="1"/>
            <a:r>
              <a:rPr lang="de-DE"/>
              <a:t>Strategische Kontrolle</a:t>
            </a:r>
          </a:p>
        </p:txBody>
      </p:sp>
      <p:sp>
        <p:nvSpPr>
          <p:cNvPr id="2" name="Foliennummernplatzhalter 1"/>
          <p:cNvSpPr>
            <a:spLocks noGrp="1"/>
          </p:cNvSpPr>
          <p:nvPr>
            <p:ph type="sldNum" sz="quarter" idx="12"/>
          </p:nvPr>
        </p:nvSpPr>
        <p:spPr/>
        <p:txBody>
          <a:bodyPr/>
          <a:lstStyle/>
          <a:p>
            <a:pPr>
              <a:defRPr/>
            </a:pPr>
            <a:fld id="{E72ACDA3-0DEE-41D6-94BB-F018A79F8C89}" type="slidenum">
              <a:rPr lang="de-DE" smtClean="0"/>
              <a:pPr>
                <a:defRPr/>
              </a:pPr>
              <a:t>13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8962"/>
    </mc:Choice>
    <mc:Fallback xmlns="">
      <p:transition spd="slow" advTm="12896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el 1"/>
          <p:cNvSpPr>
            <a:spLocks noGrp="1"/>
          </p:cNvSpPr>
          <p:nvPr>
            <p:ph type="title"/>
          </p:nvPr>
        </p:nvSpPr>
        <p:spPr/>
        <p:txBody>
          <a:bodyPr/>
          <a:lstStyle/>
          <a:p>
            <a:r>
              <a:rPr lang="de-DE" sz="4000"/>
              <a:t>Strategischer Managementprozess</a:t>
            </a:r>
          </a:p>
        </p:txBody>
      </p:sp>
      <p:sp>
        <p:nvSpPr>
          <p:cNvPr id="4" name="Foliennummernplatzhalter 3"/>
          <p:cNvSpPr>
            <a:spLocks noGrp="1"/>
          </p:cNvSpPr>
          <p:nvPr>
            <p:ph type="sldNum" sz="quarter" idx="12"/>
          </p:nvPr>
        </p:nvSpPr>
        <p:spPr/>
        <p:txBody>
          <a:bodyPr/>
          <a:lstStyle/>
          <a:p>
            <a:pPr>
              <a:defRPr/>
            </a:pPr>
            <a:fld id="{7DDFB8FD-1CEF-40ED-83AF-EE2C5C330FAD}" type="slidenum">
              <a:rPr lang="de-DE" smtClean="0"/>
              <a:pPr>
                <a:defRPr/>
              </a:pPr>
              <a:t>14</a:t>
            </a:fld>
            <a:endParaRPr lang="de-DE"/>
          </a:p>
        </p:txBody>
      </p:sp>
      <p:sp>
        <p:nvSpPr>
          <p:cNvPr id="6" name="Rechteck 5"/>
          <p:cNvSpPr/>
          <p:nvPr/>
        </p:nvSpPr>
        <p:spPr>
          <a:xfrm>
            <a:off x="2411413" y="2060575"/>
            <a:ext cx="1584325"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de-DE" sz="1600" dirty="0"/>
              <a:t>Umwelt:</a:t>
            </a:r>
          </a:p>
          <a:p>
            <a:pPr marL="285750" indent="-285750" algn="l">
              <a:buFontTx/>
              <a:buChar char="-"/>
              <a:defRPr/>
            </a:pPr>
            <a:r>
              <a:rPr lang="de-DE" sz="1600" dirty="0"/>
              <a:t>Chancen</a:t>
            </a:r>
          </a:p>
          <a:p>
            <a:pPr marL="285750" indent="-285750" algn="l">
              <a:buFontTx/>
              <a:buChar char="-"/>
              <a:defRPr/>
            </a:pPr>
            <a:r>
              <a:rPr lang="de-DE" sz="1600" dirty="0"/>
              <a:t>Risiken</a:t>
            </a:r>
          </a:p>
          <a:p>
            <a:pPr marL="285750" indent="-285750" algn="l">
              <a:buFontTx/>
              <a:buChar char="-"/>
              <a:defRPr/>
            </a:pPr>
            <a:r>
              <a:rPr lang="de-DE" sz="1600" dirty="0"/>
              <a:t>Markt</a:t>
            </a:r>
          </a:p>
        </p:txBody>
      </p:sp>
      <p:sp>
        <p:nvSpPr>
          <p:cNvPr id="7" name="Rechteck 6"/>
          <p:cNvSpPr/>
          <p:nvPr/>
        </p:nvSpPr>
        <p:spPr>
          <a:xfrm>
            <a:off x="7486650" y="3230563"/>
            <a:ext cx="1439863" cy="862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de-DE" sz="1600" dirty="0" err="1"/>
              <a:t>Strategieim-plementierung</a:t>
            </a:r>
            <a:r>
              <a:rPr lang="de-DE" sz="1600" dirty="0"/>
              <a:t> (Realisation)</a:t>
            </a:r>
          </a:p>
        </p:txBody>
      </p:sp>
      <p:sp>
        <p:nvSpPr>
          <p:cNvPr id="8" name="Rechteck 7"/>
          <p:cNvSpPr/>
          <p:nvPr/>
        </p:nvSpPr>
        <p:spPr>
          <a:xfrm>
            <a:off x="5853113" y="3152775"/>
            <a:ext cx="1296987" cy="101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de-DE" sz="1600" dirty="0"/>
              <a:t>Strategische Wahl, strategische Programme</a:t>
            </a:r>
          </a:p>
        </p:txBody>
      </p:sp>
      <p:sp>
        <p:nvSpPr>
          <p:cNvPr id="9" name="Rechteck 8"/>
          <p:cNvSpPr/>
          <p:nvPr/>
        </p:nvSpPr>
        <p:spPr>
          <a:xfrm>
            <a:off x="4211638" y="3248025"/>
            <a:ext cx="13684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de-DE" sz="1600" dirty="0"/>
              <a:t>Strategie-formulierung,-bewertung</a:t>
            </a:r>
          </a:p>
        </p:txBody>
      </p:sp>
      <p:sp>
        <p:nvSpPr>
          <p:cNvPr id="10" name="Rechteck 9"/>
          <p:cNvSpPr/>
          <p:nvPr/>
        </p:nvSpPr>
        <p:spPr>
          <a:xfrm>
            <a:off x="2422525" y="4229100"/>
            <a:ext cx="1573213"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de-DE" sz="1600" dirty="0"/>
              <a:t>Unternehmen</a:t>
            </a:r>
          </a:p>
          <a:p>
            <a:pPr marL="285750" indent="-285750" algn="l">
              <a:buFontTx/>
              <a:buChar char="-"/>
              <a:defRPr/>
            </a:pPr>
            <a:r>
              <a:rPr lang="de-DE" sz="1600" dirty="0"/>
              <a:t>Stärken</a:t>
            </a:r>
          </a:p>
          <a:p>
            <a:pPr marL="285750" indent="-285750" algn="l">
              <a:buFontTx/>
              <a:buChar char="-"/>
              <a:defRPr/>
            </a:pPr>
            <a:r>
              <a:rPr lang="de-DE" sz="1600" dirty="0"/>
              <a:t>Schwächen</a:t>
            </a:r>
          </a:p>
          <a:p>
            <a:pPr marL="285750" indent="-285750" algn="l">
              <a:buFontTx/>
              <a:buChar char="-"/>
              <a:defRPr/>
            </a:pPr>
            <a:r>
              <a:rPr lang="de-DE" sz="1600" dirty="0"/>
              <a:t>Ressourcen</a:t>
            </a:r>
          </a:p>
        </p:txBody>
      </p:sp>
      <p:sp>
        <p:nvSpPr>
          <p:cNvPr id="11" name="Rechteck 10"/>
          <p:cNvSpPr/>
          <p:nvPr/>
        </p:nvSpPr>
        <p:spPr>
          <a:xfrm>
            <a:off x="684213" y="3282950"/>
            <a:ext cx="1295400"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de-DE" sz="1600" dirty="0"/>
              <a:t>Langfristige Ziele,</a:t>
            </a:r>
          </a:p>
          <a:p>
            <a:pPr algn="l">
              <a:defRPr/>
            </a:pPr>
            <a:r>
              <a:rPr lang="de-DE" sz="1600" dirty="0"/>
              <a:t>Visionen</a:t>
            </a:r>
          </a:p>
        </p:txBody>
      </p:sp>
      <p:cxnSp>
        <p:nvCxnSpPr>
          <p:cNvPr id="13" name="Gerade Verbindung mit Pfeil 12"/>
          <p:cNvCxnSpPr>
            <a:stCxn id="11" idx="3"/>
          </p:cNvCxnSpPr>
          <p:nvPr/>
        </p:nvCxnSpPr>
        <p:spPr>
          <a:xfrm flipV="1">
            <a:off x="1979613" y="3678238"/>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Gewinkelte Verbindung 14"/>
          <p:cNvCxnSpPr>
            <a:endCxn id="6" idx="1"/>
          </p:cNvCxnSpPr>
          <p:nvPr/>
        </p:nvCxnSpPr>
        <p:spPr>
          <a:xfrm rot="5400000" flipH="1" flipV="1">
            <a:off x="1747044" y="3013869"/>
            <a:ext cx="1112838" cy="2159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Gewinkelte Verbindung 16"/>
          <p:cNvCxnSpPr>
            <a:endCxn id="10" idx="1"/>
          </p:cNvCxnSpPr>
          <p:nvPr/>
        </p:nvCxnSpPr>
        <p:spPr>
          <a:xfrm rot="16200000" flipH="1">
            <a:off x="1781969" y="4091782"/>
            <a:ext cx="1054100" cy="22701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Gewinkelte Verbindung 18"/>
          <p:cNvCxnSpPr>
            <a:stCxn id="6" idx="3"/>
            <a:endCxn id="9" idx="0"/>
          </p:cNvCxnSpPr>
          <p:nvPr/>
        </p:nvCxnSpPr>
        <p:spPr>
          <a:xfrm>
            <a:off x="3995738" y="2565400"/>
            <a:ext cx="900112" cy="68262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Gewinkelte Verbindung 20"/>
          <p:cNvCxnSpPr>
            <a:stCxn id="10" idx="3"/>
            <a:endCxn id="9" idx="2"/>
          </p:cNvCxnSpPr>
          <p:nvPr/>
        </p:nvCxnSpPr>
        <p:spPr>
          <a:xfrm flipV="1">
            <a:off x="3995738" y="4075113"/>
            <a:ext cx="900112" cy="65722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stCxn id="9" idx="3"/>
            <a:endCxn id="8" idx="1"/>
          </p:cNvCxnSpPr>
          <p:nvPr/>
        </p:nvCxnSpPr>
        <p:spPr>
          <a:xfrm>
            <a:off x="5580063" y="3660775"/>
            <a:ext cx="273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stCxn id="8" idx="3"/>
            <a:endCxn id="7" idx="1"/>
          </p:cNvCxnSpPr>
          <p:nvPr/>
        </p:nvCxnSpPr>
        <p:spPr>
          <a:xfrm flipV="1">
            <a:off x="7150100" y="3660775"/>
            <a:ext cx="3365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Pfeil nach links 47"/>
          <p:cNvSpPr/>
          <p:nvPr/>
        </p:nvSpPr>
        <p:spPr>
          <a:xfrm>
            <a:off x="1835150" y="5805488"/>
            <a:ext cx="5905500" cy="431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DE" sz="1600" dirty="0"/>
              <a:t>Strategische Kontrolle</a:t>
            </a:r>
          </a:p>
        </p:txBody>
      </p:sp>
    </p:spTree>
  </p:cSld>
  <p:clrMapOvr>
    <a:masterClrMapping/>
  </p:clrMapOvr>
  <mc:AlternateContent xmlns:mc="http://schemas.openxmlformats.org/markup-compatibility/2006" xmlns:p14="http://schemas.microsoft.com/office/powerpoint/2010/main">
    <mc:Choice Requires="p14">
      <p:transition spd="slow" p14:dur="2000" advTm="67773"/>
    </mc:Choice>
    <mc:Fallback xmlns="">
      <p:transition spd="slow" advTm="6777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Stolpersteine der Strategieumsetzung</a:t>
            </a:r>
            <a:endParaRPr lang="de-DE" dirty="0"/>
          </a:p>
        </p:txBody>
      </p:sp>
      <p:sp>
        <p:nvSpPr>
          <p:cNvPr id="3" name="Inhaltsplatzhalter 2"/>
          <p:cNvSpPr>
            <a:spLocks noGrp="1"/>
          </p:cNvSpPr>
          <p:nvPr>
            <p:ph idx="1"/>
          </p:nvPr>
        </p:nvSpPr>
        <p:spPr/>
        <p:txBody>
          <a:bodyPr/>
          <a:lstStyle/>
          <a:p>
            <a:endParaRPr lang="de-DE"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15</a:t>
            </a:fld>
            <a:endParaRPr lang="de-DE"/>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53601" name="Grafik 1"/>
          <p:cNvPicPr>
            <a:picLocks noChangeAspect="1" noChangeArrowheads="1"/>
          </p:cNvPicPr>
          <p:nvPr/>
        </p:nvPicPr>
        <p:blipFill rotWithShape="1">
          <a:blip r:embed="rId2">
            <a:extLst>
              <a:ext uri="{28A0092B-C50C-407E-A947-70E740481C1C}">
                <a14:useLocalDpi xmlns:a14="http://schemas.microsoft.com/office/drawing/2010/main" val="0"/>
              </a:ext>
            </a:extLst>
          </a:blip>
          <a:srcRect l="34130" t="14525" r="35793" b="45781"/>
          <a:stretch/>
        </p:blipFill>
        <p:spPr bwMode="auto">
          <a:xfrm>
            <a:off x="1259632" y="1522921"/>
            <a:ext cx="7236296" cy="53633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rot="16200000">
            <a:off x="6710400" y="3593877"/>
            <a:ext cx="4680520"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sng" strike="noStrike" cap="none" normalizeH="0" baseline="0" dirty="0" smtClean="0">
                <a:ln>
                  <a:noFill/>
                </a:ln>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https://organisationsberatung.net/strategieentwicklung-methoden-modelle/#</a:t>
            </a:r>
            <a:endParaRPr kumimoji="0" lang="de-DE" altLang="de-DE"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2138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00"/>
          <p:cNvSpPr>
            <a:spLocks noGrp="1" noChangeArrowheads="1"/>
          </p:cNvSpPr>
          <p:nvPr>
            <p:ph type="title"/>
          </p:nvPr>
        </p:nvSpPr>
        <p:spPr>
          <a:xfrm>
            <a:off x="468313" y="0"/>
            <a:ext cx="8229600" cy="1052513"/>
          </a:xfrm>
        </p:spPr>
        <p:txBody>
          <a:bodyPr/>
          <a:lstStyle/>
          <a:p>
            <a:pPr eaLnBrk="1" hangingPunct="1"/>
            <a:r>
              <a:rPr lang="de-DE" sz="3600"/>
              <a:t>Operatives und Strategisches Management</a:t>
            </a:r>
          </a:p>
        </p:txBody>
      </p:sp>
      <p:graphicFrame>
        <p:nvGraphicFramePr>
          <p:cNvPr id="1962095" name="Group 111"/>
          <p:cNvGraphicFramePr>
            <a:graphicFrameLocks noGrp="1"/>
          </p:cNvGraphicFramePr>
          <p:nvPr>
            <p:ph type="tbl" idx="1"/>
            <p:extLst>
              <p:ext uri="{D42A27DB-BD31-4B8C-83A1-F6EECF244321}">
                <p14:modId xmlns:p14="http://schemas.microsoft.com/office/powerpoint/2010/main" val="2955580440"/>
              </p:ext>
            </p:extLst>
          </p:nvPr>
        </p:nvGraphicFramePr>
        <p:xfrm>
          <a:off x="468313" y="1125538"/>
          <a:ext cx="8229600" cy="5089660"/>
        </p:xfrm>
        <a:graphic>
          <a:graphicData uri="http://schemas.openxmlformats.org/drawingml/2006/table">
            <a:tbl>
              <a:tblPr/>
              <a:tblGrid>
                <a:gridCol w="1525587">
                  <a:extLst>
                    <a:ext uri="{9D8B030D-6E8A-4147-A177-3AD203B41FA5}">
                      <a16:colId xmlns:a16="http://schemas.microsoft.com/office/drawing/2014/main" xmlns="" val="20000"/>
                    </a:ext>
                  </a:extLst>
                </a:gridCol>
                <a:gridCol w="3178175">
                  <a:extLst>
                    <a:ext uri="{9D8B030D-6E8A-4147-A177-3AD203B41FA5}">
                      <a16:colId xmlns:a16="http://schemas.microsoft.com/office/drawing/2014/main" xmlns="" val="20001"/>
                    </a:ext>
                  </a:extLst>
                </a:gridCol>
                <a:gridCol w="3525838">
                  <a:extLst>
                    <a:ext uri="{9D8B030D-6E8A-4147-A177-3AD203B41FA5}">
                      <a16:colId xmlns:a16="http://schemas.microsoft.com/office/drawing/2014/main" xmlns="" val="20002"/>
                    </a:ext>
                  </a:extLst>
                </a:gridCol>
              </a:tblGrid>
              <a:tr h="822839">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T="45670" marB="4567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Operatives</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 Management</a:t>
                      </a:r>
                    </a:p>
                  </a:txBody>
                  <a:tcPr marT="45670" marB="4567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Strategisches</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Management</a:t>
                      </a:r>
                    </a:p>
                  </a:txBody>
                  <a:tcPr marT="45670" marB="4567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161529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Manage-</a:t>
                      </a:r>
                    </a:p>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ment-</a:t>
                      </a:r>
                    </a:p>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ebene</a:t>
                      </a:r>
                    </a:p>
                  </a:txBody>
                  <a:tcPr marT="45670" marB="4567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untere Managementebene</a:t>
                      </a:r>
                    </a:p>
                    <a:p>
                      <a:pPr marL="609600" marR="0" lvl="0" indent="-60960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bereichsbezogenes Denken</a:t>
                      </a:r>
                    </a:p>
                    <a:p>
                      <a:pPr marL="609600" marR="0" lvl="0" indent="-60960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Ressortegoismus</a:t>
                      </a:r>
                    </a:p>
                  </a:txBody>
                  <a:tcPr marT="45670" marB="4567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oberste Managementebene</a:t>
                      </a:r>
                    </a:p>
                    <a:p>
                      <a:pPr marL="609600" marR="0" lvl="0" indent="-60960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unternehmensbezogenes Denken</a:t>
                      </a:r>
                    </a:p>
                    <a:p>
                      <a:pPr marL="609600" marR="0" lvl="0" indent="-60960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bereichsübergreifend</a:t>
                      </a:r>
                    </a:p>
                  </a:txBody>
                  <a:tcPr marT="45670" marB="4567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xmlns="" val="10001"/>
                  </a:ext>
                </a:extLst>
              </a:tr>
              <a:tr h="822839">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Zeit-</a:t>
                      </a:r>
                    </a:p>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horizont</a:t>
                      </a:r>
                    </a:p>
                  </a:txBody>
                  <a:tcPr marT="45670" marB="4567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kurzfristig</a:t>
                      </a:r>
                    </a:p>
                  </a:txBody>
                  <a:tcPr marT="45670" marB="4567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langfristig</a:t>
                      </a:r>
                    </a:p>
                  </a:txBody>
                  <a:tcPr marT="45670" marB="4567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xmlns="" val="10002"/>
                  </a:ext>
                </a:extLst>
              </a:tr>
              <a:tr h="822839">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Orien-</a:t>
                      </a:r>
                    </a:p>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tierung</a:t>
                      </a:r>
                    </a:p>
                  </a:txBody>
                  <a:tcPr marT="45670" marB="4567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Wirtschaftlichkeit betrieblicher Prozesse</a:t>
                      </a:r>
                    </a:p>
                  </a:txBody>
                  <a:tcPr marT="45670" marB="4567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Erfolgspotentiale</a:t>
                      </a:r>
                    </a:p>
                  </a:txBody>
                  <a:tcPr marT="45670" marB="4567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xmlns="" val="10003"/>
                  </a:ext>
                </a:extLst>
              </a:tr>
              <a:tr h="100571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Dimen-</a:t>
                      </a:r>
                    </a:p>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sion</a:t>
                      </a:r>
                    </a:p>
                  </a:txBody>
                  <a:tcPr marT="45670" marB="4567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Leistungen/Kosten</a:t>
                      </a:r>
                    </a:p>
                    <a:p>
                      <a:pPr marL="609600" marR="0" lvl="0" indent="-60960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Ertrag/Aufwand</a:t>
                      </a:r>
                    </a:p>
                    <a:p>
                      <a:pPr marL="609600" marR="0" lvl="0" indent="-60960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Ein/Auszahlung</a:t>
                      </a:r>
                    </a:p>
                  </a:txBody>
                  <a:tcPr marT="45670" marB="4567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Chancen/Risiken</a:t>
                      </a:r>
                    </a:p>
                    <a:p>
                      <a:pPr marL="609600" marR="0" lvl="0" indent="-60960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rPr>
                        <a:t>Stärken/Schwächen</a:t>
                      </a:r>
                    </a:p>
                  </a:txBody>
                  <a:tcPr marT="45670" marB="4567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xmlns="" val="10004"/>
                  </a:ext>
                </a:extLst>
              </a:tr>
            </a:tbl>
          </a:graphicData>
        </a:graphic>
      </p:graphicFrame>
      <p:sp>
        <p:nvSpPr>
          <p:cNvPr id="2" name="Foliennummernplatzhalter 1"/>
          <p:cNvSpPr>
            <a:spLocks noGrp="1"/>
          </p:cNvSpPr>
          <p:nvPr>
            <p:ph type="sldNum" sz="quarter" idx="12"/>
          </p:nvPr>
        </p:nvSpPr>
        <p:spPr/>
        <p:txBody>
          <a:bodyPr/>
          <a:lstStyle/>
          <a:p>
            <a:pPr>
              <a:defRPr/>
            </a:pPr>
            <a:fld id="{99B54B3D-A304-4993-866D-2E48B4055834}" type="slidenum">
              <a:rPr lang="de-DE" smtClean="0"/>
              <a:pPr>
                <a:defRPr/>
              </a:pPr>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57396"/>
    </mc:Choice>
    <mc:Fallback xmlns="">
      <p:transition spd="slow" advTm="15739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de-DE" sz="3600"/>
              <a:t>Operatives und Strategisches Management</a:t>
            </a:r>
          </a:p>
        </p:txBody>
      </p:sp>
      <p:graphicFrame>
        <p:nvGraphicFramePr>
          <p:cNvPr id="1964112" name="Group 80"/>
          <p:cNvGraphicFramePr>
            <a:graphicFrameLocks noGrp="1"/>
          </p:cNvGraphicFramePr>
          <p:nvPr>
            <p:ph sz="half" idx="1"/>
            <p:extLst>
              <p:ext uri="{D42A27DB-BD31-4B8C-83A1-F6EECF244321}">
                <p14:modId xmlns:p14="http://schemas.microsoft.com/office/powerpoint/2010/main" val="1240784486"/>
              </p:ext>
            </p:extLst>
          </p:nvPr>
        </p:nvGraphicFramePr>
        <p:xfrm>
          <a:off x="395288" y="1557338"/>
          <a:ext cx="8183562" cy="7175500"/>
        </p:xfrm>
        <a:graphic>
          <a:graphicData uri="http://schemas.openxmlformats.org/drawingml/2006/table">
            <a:tbl>
              <a:tblPr/>
              <a:tblGrid>
                <a:gridCol w="1517650">
                  <a:extLst>
                    <a:ext uri="{9D8B030D-6E8A-4147-A177-3AD203B41FA5}">
                      <a16:colId xmlns:a16="http://schemas.microsoft.com/office/drawing/2014/main" xmlns="" val="20000"/>
                    </a:ext>
                  </a:extLst>
                </a:gridCol>
                <a:gridCol w="3159125">
                  <a:extLst>
                    <a:ext uri="{9D8B030D-6E8A-4147-A177-3AD203B41FA5}">
                      <a16:colId xmlns:a16="http://schemas.microsoft.com/office/drawing/2014/main" xmlns="" val="20001"/>
                    </a:ext>
                  </a:extLst>
                </a:gridCol>
                <a:gridCol w="3506787">
                  <a:extLst>
                    <a:ext uri="{9D8B030D-6E8A-4147-A177-3AD203B41FA5}">
                      <a16:colId xmlns:a16="http://schemas.microsoft.com/office/drawing/2014/main" xmlns="" val="20002"/>
                    </a:ext>
                  </a:extLst>
                </a:gridCol>
              </a:tblGrid>
              <a:tr h="7969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Operatives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 Management</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Strategisches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Management</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1304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dirty="0">
                          <a:ln>
                            <a:noFill/>
                          </a:ln>
                          <a:solidFill>
                            <a:schemeClr val="tx1"/>
                          </a:solidFill>
                          <a:effectLst/>
                          <a:latin typeface="Arial" charset="0"/>
                          <a:ea typeface="Times New Roman" pitchFamily="18" charset="0"/>
                          <a:cs typeface="Arial" charset="0"/>
                        </a:rPr>
                        <a:t>Inhalt-</a:t>
                      </a:r>
                      <a:r>
                        <a:rPr kumimoji="0" lang="de-DE" sz="2400" b="1" i="0" u="none" strike="noStrike" cap="none" normalizeH="0" baseline="0" dirty="0" err="1">
                          <a:ln>
                            <a:noFill/>
                          </a:ln>
                          <a:solidFill>
                            <a:schemeClr val="tx1"/>
                          </a:solidFill>
                          <a:effectLst/>
                          <a:latin typeface="Arial" charset="0"/>
                          <a:ea typeface="Times New Roman" pitchFamily="18" charset="0"/>
                          <a:cs typeface="Arial" charset="0"/>
                        </a:rPr>
                        <a:t>liche</a:t>
                      </a:r>
                      <a:r>
                        <a:rPr kumimoji="0" lang="de-DE" sz="2400" b="1" i="0" u="none" strike="noStrike" cap="none" normalizeH="0" baseline="0" dirty="0">
                          <a:ln>
                            <a:noFill/>
                          </a:ln>
                          <a:solidFill>
                            <a:schemeClr val="tx1"/>
                          </a:solidFill>
                          <a:effectLst/>
                          <a:latin typeface="Arial" charset="0"/>
                          <a:ea typeface="Times New Roman" pitchFamily="18" charset="0"/>
                          <a:cs typeface="Arial" charset="0"/>
                        </a:rPr>
                        <a:t> </a:t>
                      </a:r>
                      <a:r>
                        <a:rPr kumimoji="0" lang="de-DE" sz="2400" b="1" i="0" u="none" strike="noStrike" cap="none" normalizeH="0" baseline="0" dirty="0" err="1">
                          <a:ln>
                            <a:noFill/>
                          </a:ln>
                          <a:solidFill>
                            <a:schemeClr val="tx1"/>
                          </a:solidFill>
                          <a:effectLst/>
                          <a:latin typeface="Arial" charset="0"/>
                          <a:ea typeface="Times New Roman" pitchFamily="18" charset="0"/>
                          <a:cs typeface="Arial" charset="0"/>
                        </a:rPr>
                        <a:t>Differen-zierung</a:t>
                      </a:r>
                      <a:endParaRPr kumimoji="0" lang="de-DE" sz="24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Komplexität und Ungewissheit reduziert</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viele Details</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Administrations- und Dispositionsentscheide </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durchführungs-orientiert</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intern orientiert</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viele Teilpläne</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hohe Verbindlichkeit, starre Systeme</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geringer Handlungsspielraum</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hohe Komplexität und Ungewissheit</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schlecht strukturierte Problemstellungen</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strategische Planungs- und Kontrollsysteme</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Analyse- und entscheidungsorientiert</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Unternehmensgesamtmodelle</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geringe Verbindlichkeit, Flexibilität</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breiter </a:t>
                      </a:r>
                      <a:r>
                        <a:rPr kumimoji="0" lang="de-DE" sz="2000" b="0" i="0" u="none" strike="noStrike" cap="none" normalizeH="0" baseline="0" dirty="0" err="1">
                          <a:ln>
                            <a:noFill/>
                          </a:ln>
                          <a:solidFill>
                            <a:schemeClr val="tx1"/>
                          </a:solidFill>
                          <a:effectLst/>
                          <a:latin typeface="Arial" charset="0"/>
                          <a:ea typeface="Times New Roman" pitchFamily="18" charset="0"/>
                          <a:cs typeface="Arial" charset="0"/>
                        </a:rPr>
                        <a:t>Alternativenraum</a:t>
                      </a:r>
                      <a:endParaRPr kumimoji="0" lang="de-DE" sz="20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xmlns="" val="10001"/>
                  </a:ext>
                </a:extLst>
              </a:tr>
              <a:tr h="584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a:ln>
                          <a:noFill/>
                        </a:ln>
                        <a:solidFill>
                          <a:schemeClr val="tx1"/>
                        </a:solidFill>
                        <a:effectLst/>
                        <a:latin typeface="Times New Roman" pitchFamily="18" charset="0"/>
                      </a:endParaRPr>
                    </a:p>
                  </a:txBody>
                  <a:tcP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2"/>
                  </a:ext>
                </a:extLst>
              </a:tr>
              <a:tr h="584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3"/>
                  </a:ext>
                </a:extLst>
              </a:tr>
              <a:tr h="825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dirty="0">
                        <a:ln>
                          <a:noFill/>
                        </a:ln>
                        <a:solidFill>
                          <a:schemeClr val="tx1"/>
                        </a:solidFill>
                        <a:effectLst/>
                        <a:latin typeface="Times New Roman" pitchFamily="18"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2" name="Foliennummernplatzhalter 1"/>
          <p:cNvSpPr>
            <a:spLocks noGrp="1"/>
          </p:cNvSpPr>
          <p:nvPr>
            <p:ph type="sldNum" sz="quarter" idx="12"/>
          </p:nvPr>
        </p:nvSpPr>
        <p:spPr/>
        <p:txBody>
          <a:bodyPr/>
          <a:lstStyle/>
          <a:p>
            <a:pPr>
              <a:defRPr/>
            </a:pPr>
            <a:fld id="{02A04028-C19D-4B2D-8723-BA6E70A6B884}" type="slidenum">
              <a:rPr lang="de-DE" smtClean="0"/>
              <a:pPr>
                <a:defRPr/>
              </a:pPr>
              <a:t>17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86185"/>
    </mc:Choice>
    <mc:Fallback xmlns="">
      <p:transition spd="slow" advTm="8618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395288" y="0"/>
            <a:ext cx="8229600" cy="1384300"/>
          </a:xfrm>
        </p:spPr>
        <p:txBody>
          <a:bodyPr/>
          <a:lstStyle/>
          <a:p>
            <a:pPr eaLnBrk="1" hangingPunct="1"/>
            <a:r>
              <a:rPr lang="de-DE" sz="3600"/>
              <a:t>Operatives und Strategisches Management</a:t>
            </a:r>
          </a:p>
        </p:txBody>
      </p:sp>
      <p:graphicFrame>
        <p:nvGraphicFramePr>
          <p:cNvPr id="1966189" name="Group 109"/>
          <p:cNvGraphicFramePr>
            <a:graphicFrameLocks noGrp="1"/>
          </p:cNvGraphicFramePr>
          <p:nvPr>
            <p:ph sz="half" idx="1"/>
            <p:extLst>
              <p:ext uri="{D42A27DB-BD31-4B8C-83A1-F6EECF244321}">
                <p14:modId xmlns:p14="http://schemas.microsoft.com/office/powerpoint/2010/main" val="3170726242"/>
              </p:ext>
            </p:extLst>
          </p:nvPr>
        </p:nvGraphicFramePr>
        <p:xfrm>
          <a:off x="539750" y="1412875"/>
          <a:ext cx="8291513" cy="6067566"/>
        </p:xfrm>
        <a:graphic>
          <a:graphicData uri="http://schemas.openxmlformats.org/drawingml/2006/table">
            <a:tbl>
              <a:tblPr/>
              <a:tblGrid>
                <a:gridCol w="1538288">
                  <a:extLst>
                    <a:ext uri="{9D8B030D-6E8A-4147-A177-3AD203B41FA5}">
                      <a16:colId xmlns:a16="http://schemas.microsoft.com/office/drawing/2014/main" xmlns="" val="20000"/>
                    </a:ext>
                  </a:extLst>
                </a:gridCol>
                <a:gridCol w="3200400">
                  <a:extLst>
                    <a:ext uri="{9D8B030D-6E8A-4147-A177-3AD203B41FA5}">
                      <a16:colId xmlns:a16="http://schemas.microsoft.com/office/drawing/2014/main" xmlns="" val="20001"/>
                    </a:ext>
                  </a:extLst>
                </a:gridCol>
                <a:gridCol w="3552825">
                  <a:extLst>
                    <a:ext uri="{9D8B030D-6E8A-4147-A177-3AD203B41FA5}">
                      <a16:colId xmlns:a16="http://schemas.microsoft.com/office/drawing/2014/main" xmlns="" val="20002"/>
                    </a:ext>
                  </a:extLst>
                </a:gridCol>
              </a:tblGrid>
              <a:tr h="822903">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T="45702" marB="4570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Operatives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 Management</a:t>
                      </a:r>
                    </a:p>
                  </a:txBody>
                  <a:tcPr marT="45702" marB="45702"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Strategisches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1"/>
                          </a:solidFill>
                          <a:effectLst/>
                          <a:latin typeface="Arial" charset="0"/>
                          <a:ea typeface="Times New Roman" pitchFamily="18" charset="0"/>
                          <a:cs typeface="Arial" charset="0"/>
                        </a:rPr>
                        <a:t>Management</a:t>
                      </a:r>
                    </a:p>
                  </a:txBody>
                  <a:tcPr marT="45702" marB="45702"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22249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dirty="0">
                          <a:ln>
                            <a:noFill/>
                          </a:ln>
                          <a:solidFill>
                            <a:schemeClr val="tx1"/>
                          </a:solidFill>
                          <a:effectLst/>
                          <a:latin typeface="Arial" charset="0"/>
                          <a:ea typeface="Times New Roman" pitchFamily="18" charset="0"/>
                          <a:cs typeface="Arial" charset="0"/>
                        </a:rPr>
                        <a:t>Ziele, Auf-gaben</a:t>
                      </a:r>
                      <a:endParaRPr kumimoji="0" lang="de-DE" sz="24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Times New Roman" pitchFamily="18" charset="0"/>
                        <a:cs typeface="Arial" charset="0"/>
                      </a:endParaRPr>
                    </a:p>
                  </a:txBody>
                  <a:tcPr marT="45702" marB="4570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Erfolg und Liquidität dominierend</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Bestands- und Systemwahrung</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Erfüllung von Aufgaben</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T="45702" marB="45702"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Aufbau und Sicherung von Erfolgspotentialen durch Investition</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geplanter Wandel, Systemveränderung</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neue Aufgaben suchen</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T="45702" marB="45702"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xmlns="" val="10001"/>
                  </a:ext>
                </a:extLst>
              </a:tr>
              <a:tr h="10057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Arial" charset="0"/>
                          <a:ea typeface="Times New Roman" pitchFamily="18" charset="0"/>
                          <a:cs typeface="Arial" charset="0"/>
                        </a:rPr>
                        <a:t>Organi-sation</a:t>
                      </a:r>
                    </a:p>
                  </a:txBody>
                  <a:tcPr marT="45702" marB="4570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Sparten, Profit- und </a:t>
                      </a:r>
                      <a:r>
                        <a:rPr kumimoji="0" lang="de-DE" sz="2000" b="0" i="0" u="none" strike="noStrike" cap="none" normalizeH="0" baseline="0" dirty="0" err="1">
                          <a:ln>
                            <a:noFill/>
                          </a:ln>
                          <a:solidFill>
                            <a:schemeClr val="tx1"/>
                          </a:solidFill>
                          <a:effectLst/>
                          <a:latin typeface="Arial" charset="0"/>
                          <a:ea typeface="Times New Roman" pitchFamily="18" charset="0"/>
                          <a:cs typeface="Arial" charset="0"/>
                        </a:rPr>
                        <a:t>Cost</a:t>
                      </a: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-Center</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T="45702" marB="45702"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Strategische Geschäftseinheiten</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T="45702" marB="45702"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xmlns="" val="10002"/>
                  </a:ext>
                </a:extLst>
              </a:tr>
              <a:tr h="11886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dirty="0" err="1">
                          <a:ln>
                            <a:noFill/>
                          </a:ln>
                          <a:solidFill>
                            <a:schemeClr val="tx1"/>
                          </a:solidFill>
                          <a:effectLst/>
                          <a:latin typeface="Arial" charset="0"/>
                          <a:ea typeface="Times New Roman" pitchFamily="18" charset="0"/>
                          <a:cs typeface="Arial" charset="0"/>
                        </a:rPr>
                        <a:t>Instru-mente</a:t>
                      </a:r>
                      <a:r>
                        <a:rPr kumimoji="0" lang="de-DE" sz="2400" b="1" i="0" u="none" strike="noStrike" cap="none" normalizeH="0" baseline="0" dirty="0">
                          <a:ln>
                            <a:noFill/>
                          </a:ln>
                          <a:solidFill>
                            <a:schemeClr val="tx1"/>
                          </a:solidFill>
                          <a:effectLst/>
                          <a:latin typeface="Arial" charset="0"/>
                          <a:ea typeface="Times New Roman" pitchFamily="18" charset="0"/>
                          <a:cs typeface="Arial" charset="0"/>
                        </a:rPr>
                        <a:t>, z.B.</a:t>
                      </a:r>
                    </a:p>
                  </a:txBody>
                  <a:tcPr marT="45702" marB="4570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a:ln>
                            <a:noFill/>
                          </a:ln>
                          <a:solidFill>
                            <a:schemeClr val="tx1"/>
                          </a:solidFill>
                          <a:effectLst/>
                          <a:latin typeface="Arial" charset="0"/>
                          <a:ea typeface="Times New Roman" pitchFamily="18" charset="0"/>
                          <a:cs typeface="Arial" charset="0"/>
                        </a:rPr>
                        <a:t>Rechnungswesen</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marT="45702" marB="45702"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Portfolio-Analyse</a:t>
                      </a: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de-DE" sz="2000" b="0" i="0" u="none" strike="noStrike" cap="none" normalizeH="0" baseline="0" dirty="0">
                          <a:ln>
                            <a:noFill/>
                          </a:ln>
                          <a:solidFill>
                            <a:schemeClr val="tx1"/>
                          </a:solidFill>
                          <a:effectLst/>
                          <a:latin typeface="Arial" charset="0"/>
                          <a:ea typeface="Times New Roman" pitchFamily="18" charset="0"/>
                          <a:cs typeface="Arial" charset="0"/>
                        </a:rPr>
                        <a:t>Szenario-Technik</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de-DE"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T="45702" marB="45702"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xmlns="" val="10003"/>
                  </a:ext>
                </a:extLst>
              </a:tr>
              <a:tr h="825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charset="0"/>
                      </a:endParaRPr>
                    </a:p>
                  </a:txBody>
                  <a:tcPr marT="45702" marB="45702"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None/>
                        <a:tabLst>
                          <a:tab pos="228600" algn="l"/>
                        </a:tabLst>
                      </a:pPr>
                      <a:endParaRPr kumimoji="0" lang="de-DE" sz="2000" b="0" i="0" u="none" strike="noStrike" cap="none" normalizeH="0" baseline="0" dirty="0">
                        <a:ln>
                          <a:noFill/>
                        </a:ln>
                        <a:solidFill>
                          <a:schemeClr val="tx1"/>
                        </a:solidFill>
                        <a:effectLst/>
                        <a:latin typeface="Times New Roman" pitchFamily="18" charset="0"/>
                      </a:endParaRPr>
                    </a:p>
                  </a:txBody>
                  <a:tcPr marT="45702" marB="45702"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None/>
                        <a:tabLst>
                          <a:tab pos="228600" algn="l"/>
                        </a:tabLst>
                      </a:pPr>
                      <a:endParaRPr kumimoji="0" lang="de-DE" sz="2000" b="0" i="0" u="none" strike="noStrike" cap="none" normalizeH="0" baseline="0" dirty="0">
                        <a:ln>
                          <a:noFill/>
                        </a:ln>
                        <a:solidFill>
                          <a:schemeClr val="tx1"/>
                        </a:solidFill>
                        <a:effectLst/>
                        <a:latin typeface="Times New Roman" pitchFamily="18" charset="0"/>
                      </a:endParaRPr>
                    </a:p>
                  </a:txBody>
                  <a:tcPr marT="45702" marB="45702"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2" name="Foliennummernplatzhalter 1"/>
          <p:cNvSpPr>
            <a:spLocks noGrp="1"/>
          </p:cNvSpPr>
          <p:nvPr>
            <p:ph type="sldNum" sz="quarter" idx="12"/>
          </p:nvPr>
        </p:nvSpPr>
        <p:spPr/>
        <p:txBody>
          <a:bodyPr/>
          <a:lstStyle/>
          <a:p>
            <a:pPr>
              <a:defRPr/>
            </a:pPr>
            <a:fld id="{3BA629F3-01AB-42F9-A3A2-36646AB8257D}" type="slidenum">
              <a:rPr lang="de-DE" smtClean="0"/>
              <a:pPr>
                <a:defRPr/>
              </a:pPr>
              <a:t>18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70746"/>
    </mc:Choice>
    <mc:Fallback xmlns="">
      <p:transition spd="slow" advTm="17074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r>
              <a:rPr lang="de-DE" sz="4000"/>
              <a:t>Operatives und Strategisches Mgt.</a:t>
            </a:r>
          </a:p>
        </p:txBody>
      </p:sp>
      <p:sp>
        <p:nvSpPr>
          <p:cNvPr id="122883" name="Inhaltsplatzhalter 3"/>
          <p:cNvSpPr>
            <a:spLocks noGrp="1"/>
          </p:cNvSpPr>
          <p:nvPr>
            <p:ph idx="1"/>
          </p:nvPr>
        </p:nvSpPr>
        <p:spPr/>
        <p:txBody>
          <a:bodyPr/>
          <a:lstStyle/>
          <a:p>
            <a:r>
              <a:rPr lang="de-DE" sz="2400"/>
              <a:t>Keine Gegensätze, sondern Komponenten eines umfassenden, systemischen Managements</a:t>
            </a:r>
          </a:p>
          <a:p>
            <a:r>
              <a:rPr lang="de-DE" sz="2400"/>
              <a:t>Beide Teilsysteme müssen synchronisiert ablaufen</a:t>
            </a:r>
          </a:p>
          <a:p>
            <a:r>
              <a:rPr lang="de-DE" sz="2400"/>
              <a:t>Mission, Vision, Strategie, Taktik und Operation bilden eine Einheit</a:t>
            </a:r>
          </a:p>
        </p:txBody>
      </p:sp>
      <p:sp>
        <p:nvSpPr>
          <p:cNvPr id="2" name="Foliennummernplatzhalter 1"/>
          <p:cNvSpPr>
            <a:spLocks noGrp="1"/>
          </p:cNvSpPr>
          <p:nvPr>
            <p:ph type="sldNum" sz="quarter" idx="12"/>
          </p:nvPr>
        </p:nvSpPr>
        <p:spPr/>
        <p:txBody>
          <a:bodyPr/>
          <a:lstStyle/>
          <a:p>
            <a:pPr>
              <a:defRPr/>
            </a:pPr>
            <a:fld id="{A469CE5D-3554-48BC-83D0-918F1E970BBA}" type="slidenum">
              <a:rPr lang="de-DE" smtClean="0"/>
              <a:pPr>
                <a:defRPr/>
              </a:pPr>
              <a:t>19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72605"/>
    </mc:Choice>
    <mc:Fallback xmlns="">
      <p:transition spd="slow" advTm="7260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de-DE"/>
              <a:t>Gliederung</a:t>
            </a:r>
          </a:p>
        </p:txBody>
      </p:sp>
      <p:sp>
        <p:nvSpPr>
          <p:cNvPr id="113667" name="Rectangle 3"/>
          <p:cNvSpPr>
            <a:spLocks noGrp="1" noChangeArrowheads="1"/>
          </p:cNvSpPr>
          <p:nvPr>
            <p:ph idx="1"/>
          </p:nvPr>
        </p:nvSpPr>
        <p:spPr/>
        <p:txBody>
          <a:bodyPr/>
          <a:lstStyle/>
          <a:p>
            <a:pPr eaLnBrk="1" hangingPunct="1">
              <a:buFontTx/>
              <a:buNone/>
            </a:pPr>
            <a:r>
              <a:rPr lang="de-DE" sz="2800">
                <a:solidFill>
                  <a:srgbClr val="DDDDDD"/>
                </a:solidFill>
              </a:rPr>
              <a:t>1 </a:t>
            </a:r>
            <a:r>
              <a:rPr lang="de-DE" sz="2800"/>
              <a:t>Outputfaktoren</a:t>
            </a:r>
          </a:p>
          <a:p>
            <a:pPr eaLnBrk="1" hangingPunct="1">
              <a:buFontTx/>
              <a:buNone/>
            </a:pPr>
            <a:r>
              <a:rPr lang="de-DE" sz="2800"/>
              <a:t>2 Betriebskybernetik</a:t>
            </a:r>
          </a:p>
          <a:p>
            <a:pPr eaLnBrk="1" hangingPunct="1">
              <a:buFontTx/>
              <a:buNone/>
            </a:pPr>
            <a:r>
              <a:rPr lang="de-DE" sz="2800"/>
              <a:t>	2.1 Organisation</a:t>
            </a:r>
          </a:p>
          <a:p>
            <a:pPr eaLnBrk="1" hangingPunct="1">
              <a:buFontTx/>
              <a:buNone/>
            </a:pPr>
            <a:r>
              <a:rPr lang="de-DE" sz="2800"/>
              <a:t>	2.2 Personalplanung</a:t>
            </a:r>
          </a:p>
          <a:p>
            <a:pPr eaLnBrk="1" hangingPunct="1">
              <a:buFontTx/>
              <a:buNone/>
            </a:pPr>
            <a:r>
              <a:rPr lang="de-DE" sz="2800"/>
              <a:t>	2.3 Führung</a:t>
            </a:r>
          </a:p>
          <a:p>
            <a:pPr eaLnBrk="1" hangingPunct="1">
              <a:buFontTx/>
              <a:buNone/>
            </a:pPr>
            <a:r>
              <a:rPr lang="de-DE" sz="2800"/>
              <a:t>	</a:t>
            </a:r>
            <a:r>
              <a:rPr lang="de-DE" sz="2800">
                <a:solidFill>
                  <a:srgbClr val="FF0000"/>
                </a:solidFill>
              </a:rPr>
              <a:t>2.4 Strategisches Management</a:t>
            </a:r>
          </a:p>
          <a:p>
            <a:pPr eaLnBrk="1" hangingPunct="1">
              <a:buFontTx/>
              <a:buNone/>
            </a:pPr>
            <a:r>
              <a:rPr lang="de-DE" sz="2800"/>
              <a:t>3 Logistik</a:t>
            </a:r>
          </a:p>
          <a:p>
            <a:pPr algn="ctr" eaLnBrk="1" hangingPunct="1">
              <a:spcBef>
                <a:spcPct val="0"/>
              </a:spcBef>
              <a:buFontTx/>
              <a:buNone/>
            </a:pPr>
            <a:r>
              <a:rPr lang="de-DE" sz="2800">
                <a:solidFill>
                  <a:srgbClr val="DDDDDD"/>
                </a:solidFill>
              </a:rPr>
              <a:t>	</a:t>
            </a:r>
          </a:p>
        </p:txBody>
      </p:sp>
      <p:sp>
        <p:nvSpPr>
          <p:cNvPr id="2" name="Foliennummernplatzhalter 1"/>
          <p:cNvSpPr>
            <a:spLocks noGrp="1"/>
          </p:cNvSpPr>
          <p:nvPr>
            <p:ph type="sldNum" sz="quarter" idx="12"/>
          </p:nvPr>
        </p:nvSpPr>
        <p:spPr/>
        <p:txBody>
          <a:bodyPr/>
          <a:lstStyle/>
          <a:p>
            <a:pPr>
              <a:defRPr/>
            </a:pPr>
            <a:fld id="{C865F1E5-0B71-4CE5-AF18-34D878313679}" type="slidenum">
              <a:rPr lang="de-DE" smtClean="0"/>
              <a:pPr>
                <a:defRPr/>
              </a:pPr>
              <a:t>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6625"/>
    </mc:Choice>
    <mc:Fallback xmlns="">
      <p:transition spd="slow" advTm="5662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r>
              <a:rPr lang="de-DE"/>
              <a:t>Vision und Mission</a:t>
            </a:r>
          </a:p>
        </p:txBody>
      </p:sp>
      <p:sp>
        <p:nvSpPr>
          <p:cNvPr id="123907" name="Rectangle 3"/>
          <p:cNvSpPr>
            <a:spLocks noGrp="1" noChangeArrowheads="1"/>
          </p:cNvSpPr>
          <p:nvPr>
            <p:ph idx="1"/>
          </p:nvPr>
        </p:nvSpPr>
        <p:spPr>
          <a:xfrm>
            <a:off x="457200" y="1905000"/>
            <a:ext cx="8229600" cy="4764088"/>
          </a:xfrm>
        </p:spPr>
        <p:txBody>
          <a:bodyPr>
            <a:normAutofit fontScale="85000" lnSpcReduction="20000"/>
          </a:bodyPr>
          <a:lstStyle/>
          <a:p>
            <a:pPr eaLnBrk="1" hangingPunct="1">
              <a:lnSpc>
                <a:spcPct val="110000"/>
              </a:lnSpc>
            </a:pPr>
            <a:r>
              <a:rPr lang="de-DE" dirty="0"/>
              <a:t>Mission: Langfristige Aufgabe eines Unternehmens, Funktion, die es wahrnehmen möchte</a:t>
            </a:r>
          </a:p>
          <a:p>
            <a:pPr lvl="1" eaLnBrk="1" hangingPunct="1">
              <a:lnSpc>
                <a:spcPct val="110000"/>
              </a:lnSpc>
            </a:pPr>
            <a:r>
              <a:rPr lang="de-DE" dirty="0"/>
              <a:t>„Wir sind der Mobilitätskonzern“</a:t>
            </a:r>
          </a:p>
          <a:p>
            <a:pPr lvl="1" eaLnBrk="1" hangingPunct="1">
              <a:lnSpc>
                <a:spcPct val="110000"/>
              </a:lnSpc>
            </a:pPr>
            <a:r>
              <a:rPr lang="de-DE" dirty="0"/>
              <a:t>„Wir versorgen Vorpommern mit Gesundheitsdienstleistungen auf maximaler Ebene“</a:t>
            </a:r>
          </a:p>
          <a:p>
            <a:pPr eaLnBrk="1" hangingPunct="1">
              <a:lnSpc>
                <a:spcPct val="110000"/>
              </a:lnSpc>
            </a:pPr>
            <a:r>
              <a:rPr lang="de-DE" dirty="0"/>
              <a:t>Vision: Langfristig angestrebter Zustand wichtiger Systemgrößen, den ein Unternehmen erreichen möchte</a:t>
            </a:r>
          </a:p>
          <a:p>
            <a:pPr lvl="1" eaLnBrk="1" hangingPunct="1">
              <a:lnSpc>
                <a:spcPct val="110000"/>
              </a:lnSpc>
            </a:pPr>
            <a:r>
              <a:rPr lang="de-DE" dirty="0"/>
              <a:t>„Wir sind und bleiben Marktführer in Bereich Telekommunikation“</a:t>
            </a:r>
          </a:p>
          <a:p>
            <a:pPr lvl="1" eaLnBrk="1" hangingPunct="1">
              <a:lnSpc>
                <a:spcPct val="110000"/>
              </a:lnSpc>
            </a:pPr>
            <a:r>
              <a:rPr lang="de-DE" dirty="0"/>
              <a:t>„Wir reduzieren die Sterblichkeit von Brustkrebs um 50 %“ (Brustkrebszentrum)</a:t>
            </a:r>
          </a:p>
        </p:txBody>
      </p:sp>
      <p:sp>
        <p:nvSpPr>
          <p:cNvPr id="2" name="Foliennummernplatzhalter 1"/>
          <p:cNvSpPr>
            <a:spLocks noGrp="1"/>
          </p:cNvSpPr>
          <p:nvPr>
            <p:ph type="sldNum" sz="quarter" idx="12"/>
          </p:nvPr>
        </p:nvSpPr>
        <p:spPr/>
        <p:txBody>
          <a:bodyPr/>
          <a:lstStyle/>
          <a:p>
            <a:pPr>
              <a:defRPr/>
            </a:pPr>
            <a:fld id="{33769C7B-44B9-4E17-8341-E0598AC73DCF}" type="slidenum">
              <a:rPr lang="de-DE" smtClean="0"/>
              <a:pPr>
                <a:defRPr/>
              </a:pPr>
              <a:t>20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86060"/>
    </mc:Choice>
    <mc:Fallback xmlns="">
      <p:transition spd="slow" advTm="18606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el 1"/>
          <p:cNvSpPr>
            <a:spLocks noGrp="1"/>
          </p:cNvSpPr>
          <p:nvPr>
            <p:ph type="title"/>
          </p:nvPr>
        </p:nvSpPr>
        <p:spPr/>
        <p:txBody>
          <a:bodyPr/>
          <a:lstStyle/>
          <a:p>
            <a:r>
              <a:rPr lang="de-DE" sz="4000"/>
              <a:t>Strategische Ziele (Kriterien)</a:t>
            </a:r>
          </a:p>
        </p:txBody>
      </p:sp>
      <p:sp>
        <p:nvSpPr>
          <p:cNvPr id="3" name="Inhaltsplatzhalter 2"/>
          <p:cNvSpPr>
            <a:spLocks noGrp="1"/>
          </p:cNvSpPr>
          <p:nvPr>
            <p:ph idx="1"/>
          </p:nvPr>
        </p:nvSpPr>
        <p:spPr/>
        <p:txBody>
          <a:bodyPr/>
          <a:lstStyle/>
          <a:p>
            <a:pPr>
              <a:defRPr/>
            </a:pPr>
            <a:r>
              <a:rPr lang="en-AU" sz="2800" dirty="0"/>
              <a:t>Smart goals:</a:t>
            </a:r>
          </a:p>
          <a:p>
            <a:pPr lvl="1">
              <a:defRPr/>
            </a:pPr>
            <a:r>
              <a:rPr lang="en-AU" sz="2400" b="1" dirty="0"/>
              <a:t>S</a:t>
            </a:r>
            <a:r>
              <a:rPr lang="en-AU" sz="2400" dirty="0"/>
              <a:t>pecific</a:t>
            </a:r>
          </a:p>
          <a:p>
            <a:pPr lvl="1">
              <a:defRPr/>
            </a:pPr>
            <a:r>
              <a:rPr lang="en-AU" sz="2400" b="1" dirty="0"/>
              <a:t>M</a:t>
            </a:r>
            <a:r>
              <a:rPr lang="en-AU" sz="2400" dirty="0"/>
              <a:t>easurable</a:t>
            </a:r>
          </a:p>
          <a:p>
            <a:pPr lvl="1">
              <a:defRPr/>
            </a:pPr>
            <a:r>
              <a:rPr lang="en-AU" sz="2400" b="1" dirty="0"/>
              <a:t>A</a:t>
            </a:r>
            <a:r>
              <a:rPr lang="en-AU" sz="2400" dirty="0"/>
              <a:t>chievable</a:t>
            </a:r>
          </a:p>
          <a:p>
            <a:pPr lvl="1">
              <a:defRPr/>
            </a:pPr>
            <a:r>
              <a:rPr lang="en-AU" sz="2400" b="1" dirty="0"/>
              <a:t>R</a:t>
            </a:r>
            <a:r>
              <a:rPr lang="en-AU" sz="2400" dirty="0"/>
              <a:t>ealistic</a:t>
            </a:r>
          </a:p>
          <a:p>
            <a:pPr lvl="1">
              <a:defRPr/>
            </a:pPr>
            <a:r>
              <a:rPr lang="en-AU" sz="2400" b="1" dirty="0"/>
              <a:t>T</a:t>
            </a:r>
            <a:r>
              <a:rPr lang="en-AU" sz="2400" dirty="0"/>
              <a:t>imeframe</a:t>
            </a:r>
          </a:p>
          <a:p>
            <a:pPr marL="457200" lvl="1" indent="0">
              <a:buFont typeface="Arial" charset="0"/>
              <a:buNone/>
              <a:defRPr/>
            </a:pPr>
            <a:endParaRPr lang="en-AU" sz="2400" dirty="0"/>
          </a:p>
        </p:txBody>
      </p:sp>
      <p:sp>
        <p:nvSpPr>
          <p:cNvPr id="4" name="Foliennummernplatzhalter 3"/>
          <p:cNvSpPr>
            <a:spLocks noGrp="1"/>
          </p:cNvSpPr>
          <p:nvPr>
            <p:ph type="sldNum" sz="quarter" idx="12"/>
          </p:nvPr>
        </p:nvSpPr>
        <p:spPr/>
        <p:txBody>
          <a:bodyPr/>
          <a:lstStyle/>
          <a:p>
            <a:pPr>
              <a:defRPr/>
            </a:pPr>
            <a:fld id="{01AD83BE-812C-4C47-A5DA-0AC604268D1E}" type="slidenum">
              <a:rPr lang="de-DE" smtClean="0"/>
              <a:pPr>
                <a:defRPr/>
              </a:pPr>
              <a:t>21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94142"/>
    </mc:Choice>
    <mc:Fallback xmlns="">
      <p:transition spd="slow" advTm="94142"/>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r>
              <a:rPr lang="de-DE"/>
              <a:t>Instrumente (Beispiele)</a:t>
            </a:r>
          </a:p>
        </p:txBody>
      </p:sp>
      <p:sp>
        <p:nvSpPr>
          <p:cNvPr id="126979" name="Rectangle 3"/>
          <p:cNvSpPr>
            <a:spLocks noGrp="1" noChangeArrowheads="1"/>
          </p:cNvSpPr>
          <p:nvPr>
            <p:ph idx="1"/>
          </p:nvPr>
        </p:nvSpPr>
        <p:spPr/>
        <p:txBody>
          <a:bodyPr>
            <a:normAutofit lnSpcReduction="10000"/>
          </a:bodyPr>
          <a:lstStyle/>
          <a:p>
            <a:pPr eaLnBrk="1" hangingPunct="1">
              <a:lnSpc>
                <a:spcPct val="90000"/>
              </a:lnSpc>
            </a:pPr>
            <a:r>
              <a:rPr lang="de-DE"/>
              <a:t>GAP-Analyse</a:t>
            </a:r>
          </a:p>
          <a:p>
            <a:pPr lvl="1" eaLnBrk="1" hangingPunct="1">
              <a:lnSpc>
                <a:spcPct val="90000"/>
              </a:lnSpc>
            </a:pPr>
            <a:r>
              <a:rPr lang="de-DE"/>
              <a:t>Synonym: Lückenanalyse</a:t>
            </a:r>
          </a:p>
          <a:p>
            <a:pPr lvl="1" eaLnBrk="1" hangingPunct="1">
              <a:lnSpc>
                <a:spcPct val="90000"/>
              </a:lnSpc>
            </a:pPr>
            <a:r>
              <a:rPr lang="de-DE"/>
              <a:t>Ziel: </a:t>
            </a:r>
          </a:p>
          <a:p>
            <a:pPr lvl="2" eaLnBrk="1" hangingPunct="1">
              <a:lnSpc>
                <a:spcPct val="90000"/>
              </a:lnSpc>
            </a:pPr>
            <a:r>
              <a:rPr lang="de-DE"/>
              <a:t>ex-ante Erkennen von Abweichungen (Gap, Lücke)</a:t>
            </a:r>
          </a:p>
          <a:p>
            <a:pPr lvl="2" eaLnBrk="1" hangingPunct="1">
              <a:lnSpc>
                <a:spcPct val="90000"/>
              </a:lnSpc>
            </a:pPr>
            <a:r>
              <a:rPr lang="de-DE"/>
              <a:t>Analyse der Ursachen, d.h.</a:t>
            </a:r>
          </a:p>
          <a:p>
            <a:pPr lvl="3" eaLnBrk="1" hangingPunct="1">
              <a:lnSpc>
                <a:spcPct val="90000"/>
              </a:lnSpc>
            </a:pPr>
            <a:r>
              <a:rPr lang="de-DE"/>
              <a:t>i. d. R. Unterschied zwischen Annahmen zukünftiger Entwicklungsverläufe (Sollvorgaben) und tatsächlicher Verläufe (Basisgeschäft)</a:t>
            </a:r>
          </a:p>
          <a:p>
            <a:pPr lvl="3" eaLnBrk="1" hangingPunct="1">
              <a:lnSpc>
                <a:spcPct val="90000"/>
              </a:lnSpc>
            </a:pPr>
            <a:r>
              <a:rPr lang="de-DE"/>
              <a:t>Graphische Darstellung und Interpretation dieser Lücke</a:t>
            </a:r>
          </a:p>
          <a:p>
            <a:pPr lvl="2" eaLnBrk="1" hangingPunct="1">
              <a:lnSpc>
                <a:spcPct val="90000"/>
              </a:lnSpc>
            </a:pPr>
            <a:r>
              <a:rPr lang="de-DE"/>
              <a:t>Vorschläge zu ihrer Schließung </a:t>
            </a:r>
          </a:p>
          <a:p>
            <a:pPr lvl="3" eaLnBrk="1" hangingPunct="1">
              <a:lnSpc>
                <a:spcPct val="90000"/>
              </a:lnSpc>
            </a:pPr>
            <a:r>
              <a:rPr lang="de-DE"/>
              <a:t>strategische Maßnahmen </a:t>
            </a:r>
          </a:p>
          <a:p>
            <a:pPr lvl="3" eaLnBrk="1" hangingPunct="1">
              <a:lnSpc>
                <a:spcPct val="90000"/>
              </a:lnSpc>
            </a:pPr>
            <a:r>
              <a:rPr lang="de-DE"/>
              <a:t>Meilensteine fürs Controlling</a:t>
            </a:r>
          </a:p>
        </p:txBody>
      </p:sp>
      <p:sp>
        <p:nvSpPr>
          <p:cNvPr id="2" name="Foliennummernplatzhalter 1"/>
          <p:cNvSpPr>
            <a:spLocks noGrp="1"/>
          </p:cNvSpPr>
          <p:nvPr>
            <p:ph type="sldNum" sz="quarter" idx="12"/>
          </p:nvPr>
        </p:nvSpPr>
        <p:spPr/>
        <p:txBody>
          <a:bodyPr/>
          <a:lstStyle/>
          <a:p>
            <a:pPr>
              <a:defRPr/>
            </a:pPr>
            <a:fld id="{4FE130DA-6B60-4F13-B50B-4A3CDDB1BD77}" type="slidenum">
              <a:rPr lang="de-DE" smtClean="0"/>
              <a:pPr>
                <a:defRPr/>
              </a:pPr>
              <a:t>22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7309"/>
    </mc:Choice>
    <mc:Fallback xmlns="">
      <p:transition spd="slow" advTm="67309"/>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rot="16200000">
            <a:off x="-2736850" y="2736850"/>
            <a:ext cx="6858000" cy="1384300"/>
          </a:xfrm>
        </p:spPr>
        <p:txBody>
          <a:bodyPr/>
          <a:lstStyle/>
          <a:p>
            <a:pPr eaLnBrk="1" hangingPunct="1"/>
            <a:r>
              <a:rPr lang="de-DE"/>
              <a:t>GAP-Analyse</a:t>
            </a:r>
          </a:p>
        </p:txBody>
      </p:sp>
      <p:sp>
        <p:nvSpPr>
          <p:cNvPr id="1968133" name="Rectangle 5"/>
          <p:cNvSpPr>
            <a:spLocks noChangeArrowheads="1"/>
          </p:cNvSpPr>
          <p:nvPr/>
        </p:nvSpPr>
        <p:spPr bwMode="auto">
          <a:xfrm>
            <a:off x="0" y="538163"/>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28004" name="Object 4"/>
          <p:cNvGraphicFramePr>
            <a:graphicFrameLocks noChangeAspect="1"/>
          </p:cNvGraphicFramePr>
          <p:nvPr/>
        </p:nvGraphicFramePr>
        <p:xfrm>
          <a:off x="1476375" y="0"/>
          <a:ext cx="6621463" cy="6858000"/>
        </p:xfrm>
        <a:graphic>
          <a:graphicData uri="http://schemas.openxmlformats.org/presentationml/2006/ole">
            <mc:AlternateContent xmlns:mc="http://schemas.openxmlformats.org/markup-compatibility/2006">
              <mc:Choice xmlns:v="urn:schemas-microsoft-com:vml" Requires="v">
                <p:oleObj spid="_x0000_s128055" name="Bild" r:id="rId4" imgW="4450283" imgH="4611558" progId="Word.Picture.8">
                  <p:embed/>
                </p:oleObj>
              </mc:Choice>
              <mc:Fallback>
                <p:oleObj name="Bild" r:id="rId4" imgW="4450283" imgH="4611558"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0"/>
                        <a:ext cx="6621463" cy="68580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BE7E42DF-49D3-48F1-AA3C-B0BC621354CE}" type="slidenum">
              <a:rPr lang="de-DE" smtClean="0"/>
              <a:pPr>
                <a:defRPr/>
              </a:pPr>
              <a:t>23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0162"/>
    </mc:Choice>
    <mc:Fallback xmlns="">
      <p:transition spd="slow" advTm="40162"/>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de-DE"/>
              <a:t>Weitere Instrumente</a:t>
            </a:r>
          </a:p>
        </p:txBody>
      </p:sp>
      <p:sp>
        <p:nvSpPr>
          <p:cNvPr id="129027" name="Rectangle 3"/>
          <p:cNvSpPr>
            <a:spLocks noGrp="1" noChangeArrowheads="1"/>
          </p:cNvSpPr>
          <p:nvPr>
            <p:ph idx="1"/>
          </p:nvPr>
        </p:nvSpPr>
        <p:spPr/>
        <p:txBody>
          <a:bodyPr/>
          <a:lstStyle/>
          <a:p>
            <a:pPr eaLnBrk="1" hangingPunct="1">
              <a:lnSpc>
                <a:spcPct val="90000"/>
              </a:lnSpc>
            </a:pPr>
            <a:r>
              <a:rPr lang="de-DE" sz="2800" dirty="0"/>
              <a:t>SWOT-Analyse: </a:t>
            </a:r>
          </a:p>
          <a:p>
            <a:pPr lvl="1" eaLnBrk="1" hangingPunct="1">
              <a:lnSpc>
                <a:spcPct val="90000"/>
              </a:lnSpc>
            </a:pPr>
            <a:r>
              <a:rPr lang="de-DE" sz="2400" dirty="0"/>
              <a:t>Stellt die Stärken, Schwächen, des Unternehmens den Chancen und Gefahren der Umwelt gegenüber</a:t>
            </a:r>
          </a:p>
          <a:p>
            <a:pPr lvl="1" eaLnBrk="1" hangingPunct="1">
              <a:lnSpc>
                <a:spcPct val="90000"/>
              </a:lnSpc>
            </a:pPr>
            <a:r>
              <a:rPr lang="de-DE" sz="2400" dirty="0"/>
              <a:t>Zu Systematisierung von Handlungsfehlern des Unternehmens</a:t>
            </a:r>
            <a:endParaRPr lang="en-GB" sz="2400" dirty="0"/>
          </a:p>
        </p:txBody>
      </p:sp>
      <p:sp>
        <p:nvSpPr>
          <p:cNvPr id="2" name="Foliennummernplatzhalter 1"/>
          <p:cNvSpPr>
            <a:spLocks noGrp="1"/>
          </p:cNvSpPr>
          <p:nvPr>
            <p:ph type="sldNum" sz="quarter" idx="12"/>
          </p:nvPr>
        </p:nvSpPr>
        <p:spPr/>
        <p:txBody>
          <a:bodyPr/>
          <a:lstStyle/>
          <a:p>
            <a:pPr>
              <a:defRPr/>
            </a:pPr>
            <a:fld id="{BFE3C093-40BC-4EC0-B463-E5CF886039AB}" type="slidenum">
              <a:rPr lang="de-DE" smtClean="0"/>
              <a:pPr>
                <a:defRPr/>
              </a:pPr>
              <a:t>24</a:t>
            </a:fld>
            <a:endParaRPr lang="de-DE"/>
          </a:p>
        </p:txBody>
      </p:sp>
      <p:graphicFrame>
        <p:nvGraphicFramePr>
          <p:cNvPr id="4" name="Tabelle 3"/>
          <p:cNvGraphicFramePr>
            <a:graphicFrameLocks noGrp="1"/>
          </p:cNvGraphicFramePr>
          <p:nvPr/>
        </p:nvGraphicFramePr>
        <p:xfrm>
          <a:off x="971600" y="3645024"/>
          <a:ext cx="7128792" cy="2839720"/>
        </p:xfrm>
        <a:graphic>
          <a:graphicData uri="http://schemas.openxmlformats.org/drawingml/2006/table">
            <a:tbl>
              <a:tblPr firstRow="1" bandRow="1">
                <a:tableStyleId>{5C22544A-7EE6-4342-B048-85BDC9FD1C3A}</a:tableStyleId>
              </a:tblPr>
              <a:tblGrid>
                <a:gridCol w="470030">
                  <a:extLst>
                    <a:ext uri="{9D8B030D-6E8A-4147-A177-3AD203B41FA5}">
                      <a16:colId xmlns:a16="http://schemas.microsoft.com/office/drawing/2014/main" xmlns="" val="20000"/>
                    </a:ext>
                  </a:extLst>
                </a:gridCol>
                <a:gridCol w="1474186">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736304">
                  <a:extLst>
                    <a:ext uri="{9D8B030D-6E8A-4147-A177-3AD203B41FA5}">
                      <a16:colId xmlns:a16="http://schemas.microsoft.com/office/drawing/2014/main" xmlns="" val="20003"/>
                    </a:ext>
                  </a:extLst>
                </a:gridCol>
              </a:tblGrid>
              <a:tr h="370840">
                <a:tc rowSpan="2" gridSpan="2">
                  <a:txBody>
                    <a:bodyPr/>
                    <a:lstStyle/>
                    <a:p>
                      <a:endParaRPr lang="de-DE" sz="1600" b="1" dirty="0">
                        <a:solidFill>
                          <a:schemeClr val="bg1"/>
                        </a:solidFill>
                      </a:endParaRPr>
                    </a:p>
                  </a:txBody>
                  <a:tcPr/>
                </a:tc>
                <a:tc rowSpan="2" hMerge="1">
                  <a:txBody>
                    <a:bodyPr/>
                    <a:lstStyle/>
                    <a:p>
                      <a:endParaRPr lang="de-DE" sz="16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Interne Analyse</a:t>
                      </a:r>
                    </a:p>
                  </a:txBody>
                  <a:tcPr/>
                </a:tc>
                <a:tc hMerge="1">
                  <a:txBody>
                    <a:bodyPr/>
                    <a:lstStyle/>
                    <a:p>
                      <a:endParaRPr lang="de-DE" sz="1600" dirty="0"/>
                    </a:p>
                  </a:txBody>
                  <a:tcPr/>
                </a:tc>
                <a:extLst>
                  <a:ext uri="{0D108BD9-81ED-4DB2-BD59-A6C34878D82A}">
                    <a16:rowId xmlns:a16="http://schemas.microsoft.com/office/drawing/2014/main" xmlns="" val="10000"/>
                  </a:ext>
                </a:extLst>
              </a:tr>
              <a:tr h="370840">
                <a:tc gridSpan="2" vMerge="1">
                  <a:txBody>
                    <a:bodyPr/>
                    <a:lstStyle/>
                    <a:p>
                      <a:endParaRPr lang="de-DE" sz="1600" dirty="0"/>
                    </a:p>
                  </a:txBody>
                  <a:tcPr/>
                </a:tc>
                <a:tc hMerge="1" vMerge="1">
                  <a:txBody>
                    <a:bodyPr/>
                    <a:lstStyle/>
                    <a:p>
                      <a:endParaRPr lang="de-DE" sz="1600" dirty="0"/>
                    </a:p>
                  </a:txBody>
                  <a:tcPr/>
                </a:tc>
                <a:tc>
                  <a:txBody>
                    <a:bodyPr/>
                    <a:lstStyle/>
                    <a:p>
                      <a:r>
                        <a:rPr lang="de-DE" sz="1600" dirty="0"/>
                        <a:t>Stärken</a:t>
                      </a:r>
                    </a:p>
                    <a:p>
                      <a:r>
                        <a:rPr lang="de-DE" sz="1600" dirty="0"/>
                        <a:t>(</a:t>
                      </a:r>
                      <a:r>
                        <a:rPr lang="de-DE" sz="1600" dirty="0" err="1"/>
                        <a:t>Strengths</a:t>
                      </a:r>
                      <a:r>
                        <a:rPr lang="de-DE" sz="1600" dirty="0"/>
                        <a:t>)</a:t>
                      </a:r>
                    </a:p>
                  </a:txBody>
                  <a:tcPr/>
                </a:tc>
                <a:tc>
                  <a:txBody>
                    <a:bodyPr/>
                    <a:lstStyle/>
                    <a:p>
                      <a:r>
                        <a:rPr lang="de-DE" sz="1600" dirty="0"/>
                        <a:t>Schwächen</a:t>
                      </a:r>
                    </a:p>
                    <a:p>
                      <a:r>
                        <a:rPr lang="de-DE" sz="1600" dirty="0"/>
                        <a:t>(</a:t>
                      </a:r>
                      <a:r>
                        <a:rPr lang="de-DE" sz="1600" dirty="0" err="1"/>
                        <a:t>Weaknesses</a:t>
                      </a:r>
                      <a:r>
                        <a:rPr lang="de-DE" sz="1600" dirty="0"/>
                        <a:t>)</a:t>
                      </a:r>
                    </a:p>
                  </a:txBody>
                  <a:tcPr/>
                </a:tc>
                <a:extLst>
                  <a:ext uri="{0D108BD9-81ED-4DB2-BD59-A6C34878D82A}">
                    <a16:rowId xmlns:a16="http://schemas.microsoft.com/office/drawing/2014/main" xmlns="" val="10001"/>
                  </a:ext>
                </a:extLst>
              </a:tr>
              <a:tr h="370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rPr>
                        <a:t>Externe Analyse</a:t>
                      </a:r>
                    </a:p>
                  </a:txBody>
                  <a:tcPr vert="vert">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Chancen</a:t>
                      </a:r>
                    </a:p>
                    <a:p>
                      <a:r>
                        <a:rPr lang="de-DE" sz="1600" dirty="0"/>
                        <a:t>(</a:t>
                      </a:r>
                      <a:r>
                        <a:rPr lang="de-DE" sz="1600" dirty="0" err="1"/>
                        <a:t>Opportunities</a:t>
                      </a:r>
                      <a:r>
                        <a:rPr lang="de-DE" sz="1600" dirty="0"/>
                        <a:t>)</a:t>
                      </a:r>
                    </a:p>
                  </a:txBody>
                  <a:tcPr/>
                </a:tc>
                <a:tc>
                  <a:txBody>
                    <a:bodyPr/>
                    <a:lstStyle/>
                    <a:p>
                      <a:r>
                        <a:rPr lang="de-DE" sz="1400" b="0" dirty="0"/>
                        <a:t>Auswahl neuer Leistungen, die sich aus den Stärken</a:t>
                      </a:r>
                      <a:r>
                        <a:rPr lang="de-DE" sz="1400" b="0" baseline="0" dirty="0"/>
                        <a:t> des Unternehmens ergeben</a:t>
                      </a:r>
                      <a:endParaRPr lang="de-DE" sz="1400" b="0" dirty="0"/>
                    </a:p>
                  </a:txBody>
                  <a:tcPr/>
                </a:tc>
                <a:tc>
                  <a:txBody>
                    <a:bodyPr/>
                    <a:lstStyle/>
                    <a:p>
                      <a:r>
                        <a:rPr lang="de-DE" sz="1400" b="0" dirty="0"/>
                        <a:t>Eliminierung der Schwächen,</a:t>
                      </a:r>
                      <a:r>
                        <a:rPr lang="de-DE" sz="1400" b="0" baseline="0" dirty="0"/>
                        <a:t> um neue Märkte zu erschließen</a:t>
                      </a:r>
                      <a:endParaRPr lang="de-DE" sz="1400" b="0" dirty="0"/>
                    </a:p>
                  </a:txBody>
                  <a:tcPr/>
                </a:tc>
                <a:extLst>
                  <a:ext uri="{0D108BD9-81ED-4DB2-BD59-A6C34878D82A}">
                    <a16:rowId xmlns:a16="http://schemas.microsoft.com/office/drawing/2014/main" xmlns="" val="10002"/>
                  </a:ext>
                </a:extLst>
              </a:tr>
              <a:tr h="370840">
                <a:tc vMerge="1">
                  <a:txBody>
                    <a:bodyPr/>
                    <a:lstStyle/>
                    <a:p>
                      <a:endParaRPr lang="de-DE" sz="1600" dirty="0"/>
                    </a:p>
                  </a:txBody>
                  <a:tcPr/>
                </a:tc>
                <a:tc>
                  <a:txBody>
                    <a:bodyPr/>
                    <a:lstStyle/>
                    <a:p>
                      <a:r>
                        <a:rPr lang="de-DE" sz="1600" dirty="0"/>
                        <a:t>Gefahren</a:t>
                      </a:r>
                      <a:r>
                        <a:rPr lang="de-DE" sz="1600" baseline="0" dirty="0"/>
                        <a:t> </a:t>
                      </a:r>
                    </a:p>
                    <a:p>
                      <a:r>
                        <a:rPr lang="de-DE" sz="1600" baseline="0" dirty="0"/>
                        <a:t>(</a:t>
                      </a:r>
                      <a:r>
                        <a:rPr lang="de-DE" sz="1600" baseline="0" dirty="0" err="1"/>
                        <a:t>Threats</a:t>
                      </a:r>
                      <a:r>
                        <a:rPr lang="de-DE" sz="1600" baseline="0" dirty="0"/>
                        <a:t>)</a:t>
                      </a:r>
                      <a:endParaRPr lang="de-DE" sz="1600" dirty="0"/>
                    </a:p>
                  </a:txBody>
                  <a:tcPr/>
                </a:tc>
                <a:tc>
                  <a:txBody>
                    <a:bodyPr/>
                    <a:lstStyle/>
                    <a:p>
                      <a:r>
                        <a:rPr lang="de-DE" sz="1400" dirty="0"/>
                        <a:t>Nutzung der Stärken des Unternehmens,</a:t>
                      </a:r>
                      <a:r>
                        <a:rPr lang="de-DE" sz="1400" baseline="0" dirty="0"/>
                        <a:t> um drohende Marktveränderungen abzuwenden bzw. Märkte zu gestalten</a:t>
                      </a:r>
                      <a:endParaRPr lang="de-DE" sz="1400" dirty="0"/>
                    </a:p>
                  </a:txBody>
                  <a:tcPr/>
                </a:tc>
                <a:tc>
                  <a:txBody>
                    <a:bodyPr/>
                    <a:lstStyle/>
                    <a:p>
                      <a:r>
                        <a:rPr lang="de-DE" sz="1400" dirty="0"/>
                        <a:t>Verteidigungen entwickeln, um vorhandene Leistungsschwächen nicht zu grundlegenden Bedrohungen werden zu lassen</a:t>
                      </a:r>
                    </a:p>
                  </a:txBody>
                  <a:tcPr/>
                </a:tc>
                <a:extLst>
                  <a:ext uri="{0D108BD9-81ED-4DB2-BD59-A6C34878D82A}">
                    <a16:rowId xmlns:a16="http://schemas.microsoft.com/office/drawing/2014/main" xmlns=""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10345"/>
    </mc:Choice>
    <mc:Fallback xmlns="">
      <p:transition spd="slow" advTm="110345"/>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de-DE"/>
              <a:t>Weitere Instrumente</a:t>
            </a:r>
          </a:p>
        </p:txBody>
      </p:sp>
      <p:sp>
        <p:nvSpPr>
          <p:cNvPr id="130051" name="Rectangle 3"/>
          <p:cNvSpPr>
            <a:spLocks noGrp="1" noChangeArrowheads="1"/>
          </p:cNvSpPr>
          <p:nvPr>
            <p:ph sz="half" idx="2"/>
          </p:nvPr>
        </p:nvSpPr>
        <p:spPr>
          <a:xfrm>
            <a:off x="457200" y="1628775"/>
            <a:ext cx="4040188" cy="4497388"/>
          </a:xfrm>
        </p:spPr>
        <p:txBody>
          <a:bodyPr/>
          <a:lstStyle/>
          <a:p>
            <a:pPr eaLnBrk="1" hangingPunct="1">
              <a:lnSpc>
                <a:spcPct val="90000"/>
              </a:lnSpc>
            </a:pPr>
            <a:r>
              <a:rPr lang="de-DE" sz="2800"/>
              <a:t>Portfolio-Analyse</a:t>
            </a:r>
          </a:p>
          <a:p>
            <a:pPr lvl="1" eaLnBrk="1" hangingPunct="1">
              <a:lnSpc>
                <a:spcPct val="90000"/>
              </a:lnSpc>
            </a:pPr>
            <a:r>
              <a:rPr lang="de-DE" sz="2400"/>
              <a:t>e.g. BCG-Analyse</a:t>
            </a:r>
          </a:p>
          <a:p>
            <a:pPr lvl="1" eaLnBrk="1" hangingPunct="1">
              <a:lnSpc>
                <a:spcPct val="90000"/>
              </a:lnSpc>
            </a:pPr>
            <a:endParaRPr lang="de-DE" sz="2400"/>
          </a:p>
        </p:txBody>
      </p:sp>
      <p:sp>
        <p:nvSpPr>
          <p:cNvPr id="130052" name="Inhaltsplatzhalter 4"/>
          <p:cNvSpPr>
            <a:spLocks noGrp="1"/>
          </p:cNvSpPr>
          <p:nvPr>
            <p:ph sz="quarter" idx="4"/>
          </p:nvPr>
        </p:nvSpPr>
        <p:spPr>
          <a:xfrm>
            <a:off x="4645025" y="1628775"/>
            <a:ext cx="4041775" cy="4497388"/>
          </a:xfrm>
        </p:spPr>
        <p:txBody>
          <a:bodyPr/>
          <a:lstStyle/>
          <a:p>
            <a:pPr eaLnBrk="1" hangingPunct="1">
              <a:lnSpc>
                <a:spcPct val="90000"/>
              </a:lnSpc>
            </a:pPr>
            <a:r>
              <a:rPr lang="de-DE" sz="2800"/>
              <a:t>Lebenszyklus-Analyse</a:t>
            </a:r>
          </a:p>
          <a:p>
            <a:endParaRPr lang="de-DE"/>
          </a:p>
        </p:txBody>
      </p:sp>
      <p:sp>
        <p:nvSpPr>
          <p:cNvPr id="2" name="Foliennummernplatzhalter 1"/>
          <p:cNvSpPr>
            <a:spLocks noGrp="1"/>
          </p:cNvSpPr>
          <p:nvPr>
            <p:ph type="sldNum" sz="quarter" idx="12"/>
          </p:nvPr>
        </p:nvSpPr>
        <p:spPr/>
        <p:txBody>
          <a:bodyPr/>
          <a:lstStyle/>
          <a:p>
            <a:pPr>
              <a:defRPr/>
            </a:pPr>
            <a:fld id="{EE5FBA9A-8600-49C8-8EF2-F7F83B5DA581}" type="slidenum">
              <a:rPr lang="de-DE" smtClean="0"/>
              <a:pPr>
                <a:defRPr/>
              </a:pPr>
              <a:t>25</a:t>
            </a:fld>
            <a:endParaRPr lang="de-DE"/>
          </a:p>
        </p:txBody>
      </p:sp>
      <p:graphicFrame>
        <p:nvGraphicFramePr>
          <p:cNvPr id="130054" name="Objekt 5"/>
          <p:cNvGraphicFramePr>
            <a:graphicFrameLocks noGrp="1" noChangeAspect="1"/>
          </p:cNvGraphicFramePr>
          <p:nvPr/>
        </p:nvGraphicFramePr>
        <p:xfrm>
          <a:off x="4859338" y="3154363"/>
          <a:ext cx="3600450" cy="2828925"/>
        </p:xfrm>
        <a:graphic>
          <a:graphicData uri="http://schemas.openxmlformats.org/presentationml/2006/ole">
            <mc:AlternateContent xmlns:mc="http://schemas.openxmlformats.org/markup-compatibility/2006">
              <mc:Choice xmlns:v="urn:schemas-microsoft-com:vml" Requires="v">
                <p:oleObj spid="_x0000_s130155" name="Picture" r:id="rId4" imgW="4867108" imgH="3800475" progId="Word.Picture.8">
                  <p:embed/>
                </p:oleObj>
              </mc:Choice>
              <mc:Fallback>
                <p:oleObj name="Picture" r:id="rId4" imgW="4867108" imgH="3800475" progId="Word.Picture.8">
                  <p:embed/>
                  <p:pic>
                    <p:nvPicPr>
                      <p:cNvPr id="0" name="Objekt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9338" y="3154363"/>
                        <a:ext cx="3600450" cy="2828925"/>
                      </a:xfrm>
                      <a:prstGeom prst="rect">
                        <a:avLst/>
                      </a:prstGeom>
                      <a:solidFill>
                        <a:srgbClr val="F8F8F8"/>
                      </a:solidFill>
                      <a:ln w="9525">
                        <a:solidFill>
                          <a:schemeClr val="bg1"/>
                        </a:solidFill>
                        <a:miter lim="800000"/>
                        <a:headEnd/>
                        <a:tailEnd/>
                      </a:ln>
                    </p:spPr>
                  </p:pic>
                </p:oleObj>
              </mc:Fallback>
            </mc:AlternateContent>
          </a:graphicData>
        </a:graphic>
      </p:graphicFrame>
      <p:graphicFrame>
        <p:nvGraphicFramePr>
          <p:cNvPr id="130055" name="Objekt 6"/>
          <p:cNvGraphicFramePr>
            <a:graphicFrameLocks noChangeAspect="1"/>
          </p:cNvGraphicFramePr>
          <p:nvPr/>
        </p:nvGraphicFramePr>
        <p:xfrm>
          <a:off x="107950" y="3141663"/>
          <a:ext cx="4219575" cy="2808287"/>
        </p:xfrm>
        <a:graphic>
          <a:graphicData uri="http://schemas.openxmlformats.org/presentationml/2006/ole">
            <mc:AlternateContent xmlns:mc="http://schemas.openxmlformats.org/markup-compatibility/2006">
              <mc:Choice xmlns:v="urn:schemas-microsoft-com:vml" Requires="v">
                <p:oleObj spid="_x0000_s130156" name="Microsoft-Zeichnung" r:id="rId6" imgW="6413500" imgH="4237038" progId="MSDraw">
                  <p:embed/>
                </p:oleObj>
              </mc:Choice>
              <mc:Fallback>
                <p:oleObj name="Microsoft-Zeichnung" r:id="rId6" imgW="6413500" imgH="4237038" progId="MSDraw">
                  <p:embed/>
                  <p:pic>
                    <p:nvPicPr>
                      <p:cNvPr id="0" name="Objek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950" y="3141663"/>
                        <a:ext cx="4219575" cy="28082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0056" name="Textfeld 7"/>
          <p:cNvSpPr txBox="1">
            <a:spLocks noChangeArrowheads="1"/>
          </p:cNvSpPr>
          <p:nvPr/>
        </p:nvSpPr>
        <p:spPr bwMode="auto">
          <a:xfrm>
            <a:off x="827088" y="6246813"/>
            <a:ext cx="2808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a:effectLst/>
              </a:rPr>
              <a:t>(siehe Kapitel Output)</a:t>
            </a:r>
          </a:p>
        </p:txBody>
      </p:sp>
    </p:spTree>
  </p:cSld>
  <p:clrMapOvr>
    <a:masterClrMapping/>
  </p:clrMapOvr>
  <mc:AlternateContent xmlns:mc="http://schemas.openxmlformats.org/markup-compatibility/2006" xmlns:p14="http://schemas.microsoft.com/office/powerpoint/2010/main">
    <mc:Choice Requires="p14">
      <p:transition spd="slow" p14:dur="2000" advTm="19019"/>
    </mc:Choice>
    <mc:Fallback xmlns="">
      <p:transition spd="slow" advTm="19019"/>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el 1"/>
          <p:cNvSpPr>
            <a:spLocks noGrp="1"/>
          </p:cNvSpPr>
          <p:nvPr>
            <p:ph type="title"/>
          </p:nvPr>
        </p:nvSpPr>
        <p:spPr/>
        <p:txBody>
          <a:bodyPr/>
          <a:lstStyle/>
          <a:p>
            <a:r>
              <a:rPr lang="de-DE" sz="3600"/>
              <a:t>Balanced Scorecard (BSC)</a:t>
            </a:r>
          </a:p>
        </p:txBody>
      </p:sp>
      <p:sp>
        <p:nvSpPr>
          <p:cNvPr id="131075" name="Inhaltsplatzhalter 2"/>
          <p:cNvSpPr>
            <a:spLocks noGrp="1"/>
          </p:cNvSpPr>
          <p:nvPr>
            <p:ph idx="1"/>
          </p:nvPr>
        </p:nvSpPr>
        <p:spPr/>
        <p:txBody>
          <a:bodyPr/>
          <a:lstStyle/>
          <a:p>
            <a:r>
              <a:rPr lang="de-DE" sz="2600" dirty="0"/>
              <a:t>Übersetzt: „ausgewogene Werteliste“</a:t>
            </a:r>
          </a:p>
          <a:p>
            <a:r>
              <a:rPr lang="de-DE" sz="2600" dirty="0"/>
              <a:t>Kennzahlensystem, dass mehrere Dimensionen/ Perspektiven (</a:t>
            </a:r>
            <a:r>
              <a:rPr lang="de-DE" sz="2600" dirty="0" smtClean="0"/>
              <a:t>Kund*in, </a:t>
            </a:r>
            <a:r>
              <a:rPr lang="de-DE" sz="2600" dirty="0"/>
              <a:t>Potenzial, Prozesse, Finanzen) berücksichtigt und aufeinander bezieht</a:t>
            </a:r>
          </a:p>
          <a:p>
            <a:r>
              <a:rPr lang="de-DE" sz="2600" dirty="0"/>
              <a:t>Vier Schritte:</a:t>
            </a:r>
          </a:p>
          <a:p>
            <a:pPr lvl="1"/>
            <a:r>
              <a:rPr lang="de-DE" sz="2200" dirty="0"/>
              <a:t>Definition und Wichtung von Zielen zu den vier Perspektiven</a:t>
            </a:r>
          </a:p>
          <a:p>
            <a:pPr lvl="1"/>
            <a:r>
              <a:rPr lang="de-DE" sz="2200" dirty="0"/>
              <a:t>Maßnahmen zur Zielerreichung</a:t>
            </a:r>
          </a:p>
          <a:p>
            <a:pPr lvl="1"/>
            <a:r>
              <a:rPr lang="de-DE" sz="2200" dirty="0"/>
              <a:t>Operationalisieren der Gesamtunternehmensziele (Herunterbrechen auf einzelne Abteilungen)</a:t>
            </a:r>
          </a:p>
          <a:p>
            <a:pPr lvl="1"/>
            <a:r>
              <a:rPr lang="de-DE" sz="2200" dirty="0"/>
              <a:t>Koordination und Synchronisation der unterschiedliche BSCs einzelner Abteilungen</a:t>
            </a:r>
          </a:p>
        </p:txBody>
      </p:sp>
      <p:sp>
        <p:nvSpPr>
          <p:cNvPr id="4" name="Foliennummernplatzhalter 3"/>
          <p:cNvSpPr>
            <a:spLocks noGrp="1"/>
          </p:cNvSpPr>
          <p:nvPr>
            <p:ph type="sldNum" sz="quarter" idx="12"/>
          </p:nvPr>
        </p:nvSpPr>
        <p:spPr/>
        <p:txBody>
          <a:bodyPr/>
          <a:lstStyle/>
          <a:p>
            <a:pPr>
              <a:defRPr/>
            </a:pPr>
            <a:fld id="{A6798B36-CA8C-4C7A-9439-6D36BFD56A9B}" type="slidenum">
              <a:rPr lang="de-DE" smtClean="0"/>
              <a:pPr>
                <a:defRPr/>
              </a:pPr>
              <a:t>26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91298"/>
    </mc:Choice>
    <mc:Fallback xmlns="">
      <p:transition spd="slow" advTm="191298"/>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r>
              <a:rPr lang="de-DE" sz="4000"/>
              <a:t>Grundproblem strategischen Denkens</a:t>
            </a:r>
          </a:p>
        </p:txBody>
      </p:sp>
      <p:sp>
        <p:nvSpPr>
          <p:cNvPr id="132099" name="Rectangle 3"/>
          <p:cNvSpPr>
            <a:spLocks noGrp="1" noChangeArrowheads="1"/>
          </p:cNvSpPr>
          <p:nvPr>
            <p:ph type="body" sz="half" idx="1"/>
          </p:nvPr>
        </p:nvSpPr>
        <p:spPr/>
        <p:txBody>
          <a:bodyPr/>
          <a:lstStyle/>
          <a:p>
            <a:pPr eaLnBrk="1" hangingPunct="1"/>
            <a:r>
              <a:rPr lang="de-DE" sz="2800"/>
              <a:t>„Gefangenschaft“ in bestehenden Systemlösungen</a:t>
            </a:r>
          </a:p>
          <a:p>
            <a:pPr eaLnBrk="1" hangingPunct="1"/>
            <a:r>
              <a:rPr lang="de-DE" sz="2800"/>
              <a:t>Bespiel: Verbinde die folgenden Punkte mit möglichst wenigen Linien</a:t>
            </a:r>
          </a:p>
        </p:txBody>
      </p:sp>
      <p:graphicFrame>
        <p:nvGraphicFramePr>
          <p:cNvPr id="132100" name="Object 4"/>
          <p:cNvGraphicFramePr>
            <a:graphicFrameLocks noGrp="1" noChangeAspect="1"/>
          </p:cNvGraphicFramePr>
          <p:nvPr>
            <p:ph sz="half" idx="2"/>
          </p:nvPr>
        </p:nvGraphicFramePr>
        <p:xfrm>
          <a:off x="5943600" y="3228975"/>
          <a:ext cx="1447800" cy="1465263"/>
        </p:xfrm>
        <a:graphic>
          <a:graphicData uri="http://schemas.openxmlformats.org/presentationml/2006/ole">
            <mc:AlternateContent xmlns:mc="http://schemas.openxmlformats.org/markup-compatibility/2006">
              <mc:Choice xmlns:v="urn:schemas-microsoft-com:vml" Requires="v">
                <p:oleObj spid="_x0000_s132150" name="Bild" r:id="rId4" imgW="1447547" imgH="1462736" progId="Word.Picture.8">
                  <p:embed/>
                </p:oleObj>
              </mc:Choice>
              <mc:Fallback>
                <p:oleObj name="Bild" r:id="rId4" imgW="1447547" imgH="1462736" progId="Word.Picture.8">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228975"/>
                        <a:ext cx="1447800" cy="14652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liennummernplatzhalter 2"/>
          <p:cNvSpPr>
            <a:spLocks noGrp="1"/>
          </p:cNvSpPr>
          <p:nvPr>
            <p:ph type="sldNum" sz="quarter" idx="12"/>
          </p:nvPr>
        </p:nvSpPr>
        <p:spPr/>
        <p:txBody>
          <a:bodyPr/>
          <a:lstStyle/>
          <a:p>
            <a:pPr>
              <a:defRPr/>
            </a:pPr>
            <a:fld id="{99B54B3D-A304-4993-866D-2E48B4055834}" type="slidenum">
              <a:rPr lang="de-DE" smtClean="0"/>
              <a:pPr>
                <a:defRPr/>
              </a:pPr>
              <a:t>27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90590"/>
    </mc:Choice>
    <mc:Fallback xmlns="">
      <p:transition spd="slow" advTm="29059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r>
              <a:rPr lang="de-DE"/>
              <a:t>Gesucht: der kreative Stratege</a:t>
            </a:r>
          </a:p>
        </p:txBody>
      </p:sp>
      <p:sp>
        <p:nvSpPr>
          <p:cNvPr id="133123" name="Rectangle 3"/>
          <p:cNvSpPr>
            <a:spLocks noGrp="1" noChangeArrowheads="1"/>
          </p:cNvSpPr>
          <p:nvPr>
            <p:ph idx="1"/>
          </p:nvPr>
        </p:nvSpPr>
        <p:spPr/>
        <p:txBody>
          <a:bodyPr/>
          <a:lstStyle/>
          <a:p>
            <a:pPr eaLnBrk="1" hangingPunct="1">
              <a:lnSpc>
                <a:spcPct val="90000"/>
              </a:lnSpc>
            </a:pPr>
            <a:r>
              <a:rPr lang="de-DE" dirty="0"/>
              <a:t>Strategisches Management setzt voraus, alte Systemlösungen zu verlassen, neue Innovationen zu wagen und Risiken einzugehen.</a:t>
            </a:r>
          </a:p>
          <a:p>
            <a:pPr eaLnBrk="1" hangingPunct="1">
              <a:lnSpc>
                <a:spcPct val="90000"/>
              </a:lnSpc>
            </a:pPr>
            <a:r>
              <a:rPr lang="de-DE" dirty="0"/>
              <a:t>Herangehensweisen:</a:t>
            </a:r>
          </a:p>
          <a:p>
            <a:pPr lvl="1" eaLnBrk="1" hangingPunct="1">
              <a:lnSpc>
                <a:spcPct val="90000"/>
              </a:lnSpc>
            </a:pPr>
            <a:r>
              <a:rPr lang="de-DE" dirty="0"/>
              <a:t>Persönlichkeitstypologien: „Zukunftstypen“</a:t>
            </a:r>
          </a:p>
          <a:p>
            <a:pPr lvl="1" eaLnBrk="1" hangingPunct="1">
              <a:lnSpc>
                <a:spcPct val="90000"/>
              </a:lnSpc>
            </a:pPr>
            <a:r>
              <a:rPr lang="de-DE" dirty="0"/>
              <a:t>Techniken</a:t>
            </a:r>
          </a:p>
          <a:p>
            <a:pPr lvl="1" eaLnBrk="1" hangingPunct="1">
              <a:lnSpc>
                <a:spcPct val="90000"/>
              </a:lnSpc>
            </a:pPr>
            <a:r>
              <a:rPr lang="de-DE" dirty="0"/>
              <a:t>Führung</a:t>
            </a:r>
          </a:p>
        </p:txBody>
      </p:sp>
      <p:sp>
        <p:nvSpPr>
          <p:cNvPr id="2" name="Foliennummernplatzhalter 1"/>
          <p:cNvSpPr>
            <a:spLocks noGrp="1"/>
          </p:cNvSpPr>
          <p:nvPr>
            <p:ph type="sldNum" sz="quarter" idx="12"/>
          </p:nvPr>
        </p:nvSpPr>
        <p:spPr/>
        <p:txBody>
          <a:bodyPr/>
          <a:lstStyle/>
          <a:p>
            <a:pPr>
              <a:defRPr/>
            </a:pPr>
            <a:fld id="{F5A3B501-AD65-4827-818B-0C5518D26642}" type="slidenum">
              <a:rPr lang="de-DE" smtClean="0"/>
              <a:pPr>
                <a:defRPr/>
              </a:pPr>
              <a:t>28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0538"/>
    </mc:Choice>
    <mc:Fallback xmlns="">
      <p:transition spd="slow" advTm="50538"/>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r>
              <a:rPr lang="de-DE"/>
              <a:t>Zukunftsvisionen?</a:t>
            </a:r>
          </a:p>
        </p:txBody>
      </p:sp>
      <p:sp>
        <p:nvSpPr>
          <p:cNvPr id="134147" name="Rectangle 3"/>
          <p:cNvSpPr>
            <a:spLocks noGrp="1" noChangeArrowheads="1"/>
          </p:cNvSpPr>
          <p:nvPr>
            <p:ph idx="1"/>
          </p:nvPr>
        </p:nvSpPr>
        <p:spPr/>
        <p:txBody>
          <a:bodyPr/>
          <a:lstStyle/>
          <a:p>
            <a:pPr eaLnBrk="1" hangingPunct="1">
              <a:lnSpc>
                <a:spcPct val="80000"/>
              </a:lnSpc>
            </a:pPr>
            <a:r>
              <a:rPr lang="de-DE" sz="2400"/>
              <a:t>„Vorhersagen sind schwierig, insbesondere für die Zukunft“ (Niels Bohr, Nobelpreis Physik 1922)</a:t>
            </a:r>
          </a:p>
          <a:p>
            <a:pPr eaLnBrk="1" hangingPunct="1">
              <a:lnSpc>
                <a:spcPct val="80000"/>
              </a:lnSpc>
            </a:pPr>
            <a:r>
              <a:rPr lang="de-DE" sz="2400"/>
              <a:t>„Flugmaschinen schwerer als Luft sind unmöglich“ (Lord Kelvin, Präsident der Royal Society, 1892)</a:t>
            </a:r>
          </a:p>
          <a:p>
            <a:pPr eaLnBrk="1" hangingPunct="1">
              <a:lnSpc>
                <a:spcPct val="80000"/>
              </a:lnSpc>
            </a:pPr>
            <a:r>
              <a:rPr lang="de-DE" sz="2400"/>
              <a:t>„Menschen werden niemals ihre Pferde gegen Autos eintauschen“ (John Dagger, Kolumnist, 1902)</a:t>
            </a:r>
          </a:p>
          <a:p>
            <a:pPr eaLnBrk="1" hangingPunct="1">
              <a:lnSpc>
                <a:spcPct val="80000"/>
              </a:lnSpc>
            </a:pPr>
            <a:r>
              <a:rPr lang="de-DE" sz="2400"/>
              <a:t>„Das Telefon hat zu viele Defizite um jemals als Kommunikationsmittel erfolgreich zu sein. Die Geräte haben keinen Wert für uns“ (Internes Memorandum, Western Union 1876)</a:t>
            </a:r>
          </a:p>
          <a:p>
            <a:pPr eaLnBrk="1" hangingPunct="1">
              <a:lnSpc>
                <a:spcPct val="80000"/>
              </a:lnSpc>
            </a:pPr>
            <a:r>
              <a:rPr lang="de-DE" sz="2400"/>
              <a:t>„Ich denke, es gibt einen Weltmarkt von fünf Computern“ (T. J. Watson, Präsident von IBM 1943)</a:t>
            </a:r>
          </a:p>
        </p:txBody>
      </p:sp>
      <p:sp>
        <p:nvSpPr>
          <p:cNvPr id="2" name="Foliennummernplatzhalter 1"/>
          <p:cNvSpPr>
            <a:spLocks noGrp="1"/>
          </p:cNvSpPr>
          <p:nvPr>
            <p:ph type="sldNum" sz="quarter" idx="12"/>
          </p:nvPr>
        </p:nvSpPr>
        <p:spPr/>
        <p:txBody>
          <a:bodyPr/>
          <a:lstStyle/>
          <a:p>
            <a:pPr>
              <a:defRPr/>
            </a:pPr>
            <a:fld id="{C2E7829F-EA9B-44F1-8E20-F9510B775DF9}" type="slidenum">
              <a:rPr lang="de-DE" smtClean="0"/>
              <a:pPr>
                <a:defRPr/>
              </a:pPr>
              <a:t>29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4041"/>
    </mc:Choice>
    <mc:Fallback xmlns="">
      <p:transition spd="slow" advTm="12404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de-DE" sz="4000" b="1"/>
              <a:t>2.4 Strategisches Management</a:t>
            </a:r>
          </a:p>
        </p:txBody>
      </p:sp>
      <p:sp>
        <p:nvSpPr>
          <p:cNvPr id="113667" name="Rectangle 3"/>
          <p:cNvSpPr>
            <a:spLocks noGrp="1" noChangeArrowheads="1"/>
          </p:cNvSpPr>
          <p:nvPr>
            <p:ph idx="1"/>
          </p:nvPr>
        </p:nvSpPr>
        <p:spPr/>
        <p:txBody>
          <a:bodyPr>
            <a:normAutofit fontScale="85000" lnSpcReduction="20000"/>
          </a:bodyPr>
          <a:lstStyle/>
          <a:p>
            <a:pPr>
              <a:defRPr/>
            </a:pPr>
            <a:r>
              <a:rPr lang="de-DE" dirty="0"/>
              <a:t>Wort: </a:t>
            </a:r>
            <a:r>
              <a:rPr lang="de-DE" dirty="0" err="1"/>
              <a:t>Strategos</a:t>
            </a:r>
            <a:r>
              <a:rPr lang="de-DE" dirty="0"/>
              <a:t> = Feldherr; Strategie = Feldherrenlehre</a:t>
            </a:r>
          </a:p>
          <a:p>
            <a:pPr>
              <a:defRPr/>
            </a:pPr>
            <a:r>
              <a:rPr lang="de-DE" dirty="0"/>
              <a:t>Carl von Clausewitz (1780-1831)</a:t>
            </a:r>
          </a:p>
          <a:p>
            <a:pPr lvl="1">
              <a:defRPr/>
            </a:pPr>
            <a:r>
              <a:rPr lang="de-DE" dirty="0"/>
              <a:t>„Vom Kriege“: erste deutsche Strategielehre</a:t>
            </a:r>
          </a:p>
          <a:p>
            <a:pPr lvl="1">
              <a:defRPr/>
            </a:pPr>
            <a:r>
              <a:rPr lang="de-DE" dirty="0"/>
              <a:t>Taktik: Zielerreichung in der Schlacht</a:t>
            </a:r>
          </a:p>
          <a:p>
            <a:pPr lvl="1">
              <a:defRPr/>
            </a:pPr>
            <a:r>
              <a:rPr lang="de-DE" dirty="0"/>
              <a:t>Strategie: politische Zielerreichung durch Gewalt, d.h. Nutzung der Schlachten für das Gesamtziel</a:t>
            </a:r>
          </a:p>
          <a:p>
            <a:pPr lvl="2">
              <a:defRPr/>
            </a:pPr>
            <a:r>
              <a:rPr lang="de-DE" dirty="0"/>
              <a:t>Kampf, Rückzug, Allianzen, Verhandlung, Umgehung, …</a:t>
            </a:r>
          </a:p>
          <a:p>
            <a:pPr>
              <a:defRPr/>
            </a:pPr>
            <a:r>
              <a:rPr lang="de-DE" dirty="0"/>
              <a:t>Kennzeichen: </a:t>
            </a:r>
          </a:p>
          <a:p>
            <a:pPr lvl="1">
              <a:defRPr/>
            </a:pPr>
            <a:r>
              <a:rPr lang="de-DE" dirty="0"/>
              <a:t>Längerfristig</a:t>
            </a:r>
          </a:p>
          <a:p>
            <a:pPr lvl="1">
              <a:defRPr/>
            </a:pPr>
            <a:r>
              <a:rPr lang="de-DE" dirty="0"/>
              <a:t>Komplex</a:t>
            </a:r>
          </a:p>
          <a:p>
            <a:pPr lvl="1">
              <a:defRPr/>
            </a:pPr>
            <a:r>
              <a:rPr lang="de-DE" dirty="0"/>
              <a:t>Unsicherheit</a:t>
            </a:r>
          </a:p>
          <a:p>
            <a:pPr lvl="1">
              <a:defRPr/>
            </a:pPr>
            <a:r>
              <a:rPr lang="de-DE" dirty="0"/>
              <a:t>Oberste Spitze</a:t>
            </a:r>
          </a:p>
          <a:p>
            <a:pPr marL="0" indent="0">
              <a:buFont typeface="Arial" charset="0"/>
              <a:buNone/>
              <a:defRPr/>
            </a:pPr>
            <a:endParaRPr lang="de-DE" sz="2400" dirty="0"/>
          </a:p>
        </p:txBody>
      </p:sp>
      <p:sp>
        <p:nvSpPr>
          <p:cNvPr id="2" name="Foliennummernplatzhalter 1"/>
          <p:cNvSpPr>
            <a:spLocks noGrp="1"/>
          </p:cNvSpPr>
          <p:nvPr>
            <p:ph type="sldNum" sz="quarter" idx="12"/>
          </p:nvPr>
        </p:nvSpPr>
        <p:spPr/>
        <p:txBody>
          <a:bodyPr/>
          <a:lstStyle/>
          <a:p>
            <a:pPr>
              <a:defRPr/>
            </a:pPr>
            <a:fld id="{115B21EA-C91D-42B7-BDD9-D99D70901484}" type="slidenum">
              <a:rPr lang="de-DE" smtClean="0"/>
              <a:pPr>
                <a:defRPr/>
              </a:pPr>
              <a:t>3</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advTm="239803"/>
    </mc:Choice>
    <mc:Fallback xmlns="">
      <p:transition spd="slow" advTm="239803"/>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r>
              <a:rPr lang="de-DE"/>
              <a:t>Wirkungen</a:t>
            </a:r>
          </a:p>
        </p:txBody>
      </p:sp>
      <p:sp>
        <p:nvSpPr>
          <p:cNvPr id="140291" name="Rectangle 3"/>
          <p:cNvSpPr>
            <a:spLocks noGrp="1" noChangeArrowheads="1"/>
          </p:cNvSpPr>
          <p:nvPr>
            <p:ph idx="1"/>
          </p:nvPr>
        </p:nvSpPr>
        <p:spPr/>
        <p:txBody>
          <a:bodyPr/>
          <a:lstStyle/>
          <a:p>
            <a:pPr eaLnBrk="1" hangingPunct="1"/>
            <a:r>
              <a:rPr lang="de-DE"/>
              <a:t>Arten:</a:t>
            </a:r>
          </a:p>
          <a:p>
            <a:pPr lvl="1" eaLnBrk="1" hangingPunct="1"/>
            <a:r>
              <a:rPr lang="de-DE"/>
              <a:t>Primärwirkung: intendiert, kurzfristig, auf das System</a:t>
            </a:r>
          </a:p>
          <a:p>
            <a:pPr lvl="1" eaLnBrk="1" hangingPunct="1"/>
            <a:r>
              <a:rPr lang="de-DE"/>
              <a:t>Sekundärwirkungen:</a:t>
            </a:r>
          </a:p>
          <a:p>
            <a:pPr lvl="2" eaLnBrk="1" hangingPunct="1"/>
            <a:r>
              <a:rPr lang="de-DE"/>
              <a:t>Nebenwirkungen: ohne Zeitverzug, auf andere Systeme</a:t>
            </a:r>
          </a:p>
          <a:p>
            <a:pPr lvl="2" eaLnBrk="1" hangingPunct="1"/>
            <a:r>
              <a:rPr lang="de-DE"/>
              <a:t>Rückwirkungen: zeitverzögert, auf das System</a:t>
            </a:r>
          </a:p>
          <a:p>
            <a:pPr lvl="2" eaLnBrk="1" hangingPunct="1"/>
            <a:r>
              <a:rPr lang="de-DE"/>
              <a:t>Folgewirkungen: zeitverzögert, auf andere Systeme</a:t>
            </a:r>
          </a:p>
        </p:txBody>
      </p:sp>
      <p:sp>
        <p:nvSpPr>
          <p:cNvPr id="2" name="Foliennummernplatzhalter 1"/>
          <p:cNvSpPr>
            <a:spLocks noGrp="1"/>
          </p:cNvSpPr>
          <p:nvPr>
            <p:ph type="sldNum" sz="quarter" idx="12"/>
          </p:nvPr>
        </p:nvSpPr>
        <p:spPr/>
        <p:txBody>
          <a:bodyPr/>
          <a:lstStyle/>
          <a:p>
            <a:pPr>
              <a:defRPr/>
            </a:pPr>
            <a:fld id="{1EF4D9D1-A668-4DAF-AD4F-A905850307B2}" type="slidenum">
              <a:rPr lang="de-DE" smtClean="0"/>
              <a:pPr>
                <a:defRPr/>
              </a:pPr>
              <a:t>30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1213"/>
    </mc:Choice>
    <mc:Fallback xmlns="">
      <p:transition spd="slow" advTm="101213"/>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5"/>
          <p:cNvSpPr>
            <a:spLocks noGrp="1" noChangeArrowheads="1"/>
          </p:cNvSpPr>
          <p:nvPr>
            <p:ph type="title"/>
          </p:nvPr>
        </p:nvSpPr>
        <p:spPr/>
        <p:txBody>
          <a:bodyPr/>
          <a:lstStyle/>
          <a:p>
            <a:pPr eaLnBrk="1" hangingPunct="1"/>
            <a:endParaRPr lang="de-DE"/>
          </a:p>
        </p:txBody>
      </p:sp>
      <p:graphicFrame>
        <p:nvGraphicFramePr>
          <p:cNvPr id="141315" name="Object 4"/>
          <p:cNvGraphicFramePr>
            <a:graphicFrameLocks noGrp="1" noChangeAspect="1"/>
          </p:cNvGraphicFramePr>
          <p:nvPr>
            <p:ph idx="1"/>
          </p:nvPr>
        </p:nvGraphicFramePr>
        <p:xfrm>
          <a:off x="1692275" y="0"/>
          <a:ext cx="6477000" cy="6856413"/>
        </p:xfrm>
        <a:graphic>
          <a:graphicData uri="http://schemas.openxmlformats.org/presentationml/2006/ole">
            <mc:AlternateContent xmlns:mc="http://schemas.openxmlformats.org/markup-compatibility/2006">
              <mc:Choice xmlns:v="urn:schemas-microsoft-com:vml" Requires="v">
                <p:oleObj spid="_x0000_s141366" name="Bild" r:id="rId3" imgW="4956048" imgH="5234940" progId="Word.Picture.8">
                  <p:embed/>
                </p:oleObj>
              </mc:Choice>
              <mc:Fallback>
                <p:oleObj name="Bild" r:id="rId3" imgW="4956048" imgH="5234940" progId="Word.Picture.8">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0"/>
                        <a:ext cx="6477000" cy="68564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22745E37-27FE-44C7-83F5-436A5EE25FF8}" type="slidenum">
              <a:rPr lang="de-DE" smtClean="0"/>
              <a:pPr>
                <a:defRPr/>
              </a:pPr>
              <a:t>31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86222"/>
    </mc:Choice>
    <mc:Fallback xmlns="">
      <p:transition spd="slow" advTm="86222"/>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9634" name="Rectangle 2"/>
          <p:cNvSpPr>
            <a:spLocks noChangeArrowheads="1"/>
          </p:cNvSpPr>
          <p:nvPr/>
        </p:nvSpPr>
        <p:spPr bwMode="auto">
          <a:xfrm>
            <a:off x="0" y="1660525"/>
            <a:ext cx="9144000" cy="744538"/>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142339" name="Rectangle 3"/>
          <p:cNvSpPr>
            <a:spLocks noGrp="1" noChangeArrowheads="1"/>
          </p:cNvSpPr>
          <p:nvPr>
            <p:ph type="title"/>
          </p:nvPr>
        </p:nvSpPr>
        <p:spPr/>
        <p:txBody>
          <a:bodyPr/>
          <a:lstStyle/>
          <a:p>
            <a:pPr eaLnBrk="1" hangingPunct="1"/>
            <a:r>
              <a:rPr lang="en-GB" sz="4000" b="1" dirty="0"/>
              <a:t>Modell der </a:t>
            </a:r>
            <a:r>
              <a:rPr lang="en-GB" sz="4000" b="1" dirty="0" err="1"/>
              <a:t>Innovationsadoption</a:t>
            </a:r>
            <a:endParaRPr lang="de-DE" sz="4000" b="1" dirty="0"/>
          </a:p>
        </p:txBody>
      </p:sp>
      <p:sp>
        <p:nvSpPr>
          <p:cNvPr id="1989636" name="Rectangle 4"/>
          <p:cNvSpPr>
            <a:spLocks noChangeArrowheads="1"/>
          </p:cNvSpPr>
          <p:nvPr/>
        </p:nvSpPr>
        <p:spPr bwMode="auto">
          <a:xfrm>
            <a:off x="-233363" y="4044950"/>
            <a:ext cx="9144001"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2341" name="Object 5"/>
          <p:cNvGraphicFramePr>
            <a:graphicFrameLocks noChangeAspect="1"/>
          </p:cNvGraphicFramePr>
          <p:nvPr/>
        </p:nvGraphicFramePr>
        <p:xfrm>
          <a:off x="0" y="4044950"/>
          <a:ext cx="9144000" cy="2813050"/>
        </p:xfrm>
        <a:graphic>
          <a:graphicData uri="http://schemas.openxmlformats.org/presentationml/2006/ole">
            <mc:AlternateContent xmlns:mc="http://schemas.openxmlformats.org/markup-compatibility/2006">
              <mc:Choice xmlns:v="urn:schemas-microsoft-com:vml" Requires="v">
                <p:oleObj spid="_x0000_s142447" r:id="rId4" imgW="11796120" imgH="3599280" progId="MSDraw">
                  <p:embed/>
                </p:oleObj>
              </mc:Choice>
              <mc:Fallback>
                <p:oleObj r:id="rId4" imgW="11796120" imgH="3599280" progId="MSDraw">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44950"/>
                        <a:ext cx="9144000" cy="28130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89638" name="Rectangle 6"/>
          <p:cNvSpPr>
            <a:spLocks noChangeArrowheads="1"/>
          </p:cNvSpPr>
          <p:nvPr/>
        </p:nvSpPr>
        <p:spPr bwMode="auto">
          <a:xfrm>
            <a:off x="8375650" y="6273800"/>
            <a:ext cx="768350" cy="584200"/>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1989639" name="Rectangle 7"/>
          <p:cNvSpPr>
            <a:spLocks noChangeArrowheads="1"/>
          </p:cNvSpPr>
          <p:nvPr/>
        </p:nvSpPr>
        <p:spPr bwMode="auto">
          <a:xfrm>
            <a:off x="0" y="2557463"/>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2344" name="Object 8"/>
          <p:cNvGraphicFramePr>
            <a:graphicFrameLocks noChangeAspect="1"/>
          </p:cNvGraphicFramePr>
          <p:nvPr/>
        </p:nvGraphicFramePr>
        <p:xfrm>
          <a:off x="0" y="1887538"/>
          <a:ext cx="9144000" cy="3098800"/>
        </p:xfrm>
        <a:graphic>
          <a:graphicData uri="http://schemas.openxmlformats.org/presentationml/2006/ole">
            <mc:AlternateContent xmlns:mc="http://schemas.openxmlformats.org/markup-compatibility/2006">
              <mc:Choice xmlns:v="urn:schemas-microsoft-com:vml" Requires="v">
                <p:oleObj spid="_x0000_s142448" r:id="rId6" imgW="11796120" imgH="3646440" progId="MSDraw">
                  <p:embed/>
                </p:oleObj>
              </mc:Choice>
              <mc:Fallback>
                <p:oleObj r:id="rId6" imgW="11796120" imgH="3646440" progId="MSDraw">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887538"/>
                        <a:ext cx="9144000" cy="3098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89644" name="Rectangle 12"/>
          <p:cNvSpPr>
            <a:spLocks noChangeArrowheads="1"/>
          </p:cNvSpPr>
          <p:nvPr/>
        </p:nvSpPr>
        <p:spPr bwMode="auto">
          <a:xfrm>
            <a:off x="0" y="1628775"/>
            <a:ext cx="9144000" cy="2160588"/>
          </a:xfrm>
          <a:prstGeom prst="rect">
            <a:avLst/>
          </a:prstGeom>
          <a:solidFill>
            <a:schemeClr val="bg1"/>
          </a:solidFill>
          <a:ln w="9525">
            <a:noFill/>
            <a:miter lim="800000"/>
            <a:headEnd/>
            <a:tailEnd/>
          </a:ln>
          <a:effectLst/>
        </p:spPr>
        <p:txBody>
          <a:bodyPr wrap="none" anchor="ctr"/>
          <a:lstStyle/>
          <a:p>
            <a:pPr>
              <a:defRPr/>
            </a:pPr>
            <a:endParaRPr lang="de-DE"/>
          </a:p>
        </p:txBody>
      </p:sp>
      <p:sp>
        <p:nvSpPr>
          <p:cNvPr id="1989645" name="Rectangle 13"/>
          <p:cNvSpPr>
            <a:spLocks noChangeArrowheads="1"/>
          </p:cNvSpPr>
          <p:nvPr/>
        </p:nvSpPr>
        <p:spPr bwMode="auto">
          <a:xfrm>
            <a:off x="0" y="4868863"/>
            <a:ext cx="9144000" cy="2160587"/>
          </a:xfrm>
          <a:prstGeom prst="rect">
            <a:avLst/>
          </a:prstGeom>
          <a:solidFill>
            <a:schemeClr val="bg1"/>
          </a:solidFill>
          <a:ln w="9525">
            <a:noFill/>
            <a:miter lim="800000"/>
            <a:headEnd/>
            <a:tailEnd/>
          </a:ln>
          <a:effectLst/>
        </p:spPr>
        <p:txBody>
          <a:bodyPr wrap="none" anchor="ctr"/>
          <a:lstStyle/>
          <a:p>
            <a:pPr>
              <a:defRPr/>
            </a:pPr>
            <a:endParaRPr lang="de-DE"/>
          </a:p>
        </p:txBody>
      </p:sp>
      <p:sp>
        <p:nvSpPr>
          <p:cNvPr id="1989646" name="Rectangle 14"/>
          <p:cNvSpPr>
            <a:spLocks noChangeArrowheads="1"/>
          </p:cNvSpPr>
          <p:nvPr/>
        </p:nvSpPr>
        <p:spPr bwMode="auto">
          <a:xfrm>
            <a:off x="3276600" y="3789363"/>
            <a:ext cx="2590800" cy="1295400"/>
          </a:xfrm>
          <a:prstGeom prst="rect">
            <a:avLst/>
          </a:prstGeom>
          <a:solidFill>
            <a:schemeClr val="bg1"/>
          </a:solidFill>
          <a:ln w="9525">
            <a:noFill/>
            <a:miter lim="800000"/>
            <a:headEnd/>
            <a:tailEnd/>
          </a:ln>
          <a:effectLst/>
        </p:spPr>
        <p:txBody>
          <a:bodyPr wrap="none" anchor="ctr"/>
          <a:lstStyle/>
          <a:p>
            <a:pPr>
              <a:defRPr/>
            </a:pPr>
            <a:endParaRPr lang="de-DE"/>
          </a:p>
        </p:txBody>
      </p:sp>
      <p:sp>
        <p:nvSpPr>
          <p:cNvPr id="2" name="Foliennummernplatzhalter 1"/>
          <p:cNvSpPr>
            <a:spLocks noGrp="1"/>
          </p:cNvSpPr>
          <p:nvPr>
            <p:ph type="sldNum" sz="quarter" idx="12"/>
          </p:nvPr>
        </p:nvSpPr>
        <p:spPr/>
        <p:txBody>
          <a:bodyPr/>
          <a:lstStyle/>
          <a:p>
            <a:pPr>
              <a:defRPr/>
            </a:pPr>
            <a:fld id="{07FE878D-08DA-4D70-AD0E-57D5CF6A582E}" type="slidenum">
              <a:rPr lang="de-DE" smtClean="0"/>
              <a:pPr>
                <a:defRPr/>
              </a:pPr>
              <a:t>32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99591"/>
    </mc:Choice>
    <mc:Fallback xmlns="">
      <p:transition spd="slow" advTm="99591"/>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ChangeArrowheads="1"/>
          </p:cNvSpPr>
          <p:nvPr/>
        </p:nvSpPr>
        <p:spPr bwMode="auto">
          <a:xfrm>
            <a:off x="0" y="1660525"/>
            <a:ext cx="9144000" cy="744538"/>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143363" name="Rectangle 3"/>
          <p:cNvSpPr>
            <a:spLocks noGrp="1" noChangeArrowheads="1"/>
          </p:cNvSpPr>
          <p:nvPr>
            <p:ph type="title"/>
          </p:nvPr>
        </p:nvSpPr>
        <p:spPr/>
        <p:txBody>
          <a:bodyPr/>
          <a:lstStyle/>
          <a:p>
            <a:pPr eaLnBrk="1" hangingPunct="1"/>
            <a:r>
              <a:rPr lang="en-GB" sz="4000" b="1"/>
              <a:t>Modell der Innovationsadoption</a:t>
            </a:r>
            <a:endParaRPr lang="de-DE" sz="4000" b="1"/>
          </a:p>
        </p:txBody>
      </p:sp>
      <p:sp>
        <p:nvSpPr>
          <p:cNvPr id="2007044" name="Rectangle 4"/>
          <p:cNvSpPr>
            <a:spLocks noChangeArrowheads="1"/>
          </p:cNvSpPr>
          <p:nvPr/>
        </p:nvSpPr>
        <p:spPr bwMode="auto">
          <a:xfrm>
            <a:off x="-233363" y="4044950"/>
            <a:ext cx="9144001"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3365" name="Object 5"/>
          <p:cNvGraphicFramePr>
            <a:graphicFrameLocks noChangeAspect="1"/>
          </p:cNvGraphicFramePr>
          <p:nvPr/>
        </p:nvGraphicFramePr>
        <p:xfrm>
          <a:off x="0" y="4044950"/>
          <a:ext cx="9144000" cy="2813050"/>
        </p:xfrm>
        <a:graphic>
          <a:graphicData uri="http://schemas.openxmlformats.org/presentationml/2006/ole">
            <mc:AlternateContent xmlns:mc="http://schemas.openxmlformats.org/markup-compatibility/2006">
              <mc:Choice xmlns:v="urn:schemas-microsoft-com:vml" Requires="v">
                <p:oleObj spid="_x0000_s143470" r:id="rId4" imgW="11796120" imgH="3599280" progId="MSDraw">
                  <p:embed/>
                </p:oleObj>
              </mc:Choice>
              <mc:Fallback>
                <p:oleObj r:id="rId4" imgW="11796120" imgH="3599280" progId="MSDraw">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44950"/>
                        <a:ext cx="9144000" cy="28130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07046" name="Rectangle 6"/>
          <p:cNvSpPr>
            <a:spLocks noChangeArrowheads="1"/>
          </p:cNvSpPr>
          <p:nvPr/>
        </p:nvSpPr>
        <p:spPr bwMode="auto">
          <a:xfrm>
            <a:off x="8375650" y="6273800"/>
            <a:ext cx="768350" cy="584200"/>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2007047" name="Rectangle 7"/>
          <p:cNvSpPr>
            <a:spLocks noChangeArrowheads="1"/>
          </p:cNvSpPr>
          <p:nvPr/>
        </p:nvSpPr>
        <p:spPr bwMode="auto">
          <a:xfrm>
            <a:off x="0" y="2557463"/>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3368" name="Object 8"/>
          <p:cNvGraphicFramePr>
            <a:graphicFrameLocks noChangeAspect="1"/>
          </p:cNvGraphicFramePr>
          <p:nvPr/>
        </p:nvGraphicFramePr>
        <p:xfrm>
          <a:off x="0" y="1887538"/>
          <a:ext cx="9144000" cy="3098800"/>
        </p:xfrm>
        <a:graphic>
          <a:graphicData uri="http://schemas.openxmlformats.org/presentationml/2006/ole">
            <mc:AlternateContent xmlns:mc="http://schemas.openxmlformats.org/markup-compatibility/2006">
              <mc:Choice xmlns:v="urn:schemas-microsoft-com:vml" Requires="v">
                <p:oleObj spid="_x0000_s143471" r:id="rId6" imgW="11796120" imgH="3646440" progId="MSDraw">
                  <p:embed/>
                </p:oleObj>
              </mc:Choice>
              <mc:Fallback>
                <p:oleObj r:id="rId6" imgW="11796120" imgH="3646440" progId="MSDraw">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887538"/>
                        <a:ext cx="9144000" cy="3098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07049" name="Rectangle 9"/>
          <p:cNvSpPr>
            <a:spLocks noChangeArrowheads="1"/>
          </p:cNvSpPr>
          <p:nvPr/>
        </p:nvSpPr>
        <p:spPr bwMode="auto">
          <a:xfrm>
            <a:off x="0" y="1628775"/>
            <a:ext cx="9144000" cy="2160588"/>
          </a:xfrm>
          <a:prstGeom prst="rect">
            <a:avLst/>
          </a:prstGeom>
          <a:solidFill>
            <a:schemeClr val="bg1"/>
          </a:solidFill>
          <a:ln w="9525">
            <a:noFill/>
            <a:miter lim="800000"/>
            <a:headEnd/>
            <a:tailEnd/>
          </a:ln>
          <a:effectLst/>
        </p:spPr>
        <p:txBody>
          <a:bodyPr wrap="none" anchor="ctr"/>
          <a:lstStyle/>
          <a:p>
            <a:pPr>
              <a:defRPr/>
            </a:pPr>
            <a:endParaRPr lang="de-DE"/>
          </a:p>
        </p:txBody>
      </p:sp>
      <p:sp>
        <p:nvSpPr>
          <p:cNvPr id="2007050" name="Rectangle 10"/>
          <p:cNvSpPr>
            <a:spLocks noChangeArrowheads="1"/>
          </p:cNvSpPr>
          <p:nvPr/>
        </p:nvSpPr>
        <p:spPr bwMode="auto">
          <a:xfrm>
            <a:off x="0" y="5013325"/>
            <a:ext cx="9144000" cy="2016125"/>
          </a:xfrm>
          <a:prstGeom prst="rect">
            <a:avLst/>
          </a:prstGeom>
          <a:solidFill>
            <a:schemeClr val="bg1"/>
          </a:solidFill>
          <a:ln w="9525">
            <a:noFill/>
            <a:miter lim="800000"/>
            <a:headEnd/>
            <a:tailEnd/>
          </a:ln>
          <a:effectLst/>
        </p:spPr>
        <p:txBody>
          <a:bodyPr wrap="none" anchor="ctr"/>
          <a:lstStyle/>
          <a:p>
            <a:pPr>
              <a:defRPr/>
            </a:pPr>
            <a:endParaRPr lang="de-DE"/>
          </a:p>
        </p:txBody>
      </p:sp>
      <p:sp>
        <p:nvSpPr>
          <p:cNvPr id="2" name="Foliennummernplatzhalter 1"/>
          <p:cNvSpPr>
            <a:spLocks noGrp="1"/>
          </p:cNvSpPr>
          <p:nvPr>
            <p:ph type="sldNum" sz="quarter" idx="12"/>
          </p:nvPr>
        </p:nvSpPr>
        <p:spPr/>
        <p:txBody>
          <a:bodyPr/>
          <a:lstStyle/>
          <a:p>
            <a:pPr>
              <a:defRPr/>
            </a:pPr>
            <a:fld id="{4C8782B7-B9EE-4185-BE50-61234401345E}" type="slidenum">
              <a:rPr lang="de-DE" smtClean="0"/>
              <a:pPr>
                <a:defRPr/>
              </a:pPr>
              <a:t>33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5633"/>
    </mc:Choice>
    <mc:Fallback xmlns="">
      <p:transition spd="slow" advTm="115633"/>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8066" name="Rectangle 2"/>
          <p:cNvSpPr>
            <a:spLocks noChangeArrowheads="1"/>
          </p:cNvSpPr>
          <p:nvPr/>
        </p:nvSpPr>
        <p:spPr bwMode="auto">
          <a:xfrm>
            <a:off x="0" y="1660525"/>
            <a:ext cx="9180513" cy="744538"/>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144387" name="Rectangle 3"/>
          <p:cNvSpPr>
            <a:spLocks noGrp="1" noChangeArrowheads="1"/>
          </p:cNvSpPr>
          <p:nvPr>
            <p:ph type="title"/>
          </p:nvPr>
        </p:nvSpPr>
        <p:spPr/>
        <p:txBody>
          <a:bodyPr/>
          <a:lstStyle/>
          <a:p>
            <a:pPr eaLnBrk="1" hangingPunct="1"/>
            <a:r>
              <a:rPr lang="en-GB" sz="4000" b="1"/>
              <a:t>Modell der Innovationsadoption</a:t>
            </a:r>
            <a:endParaRPr lang="de-DE" sz="4000" b="1"/>
          </a:p>
        </p:txBody>
      </p:sp>
      <p:sp>
        <p:nvSpPr>
          <p:cNvPr id="2008068" name="Rectangle 4"/>
          <p:cNvSpPr>
            <a:spLocks noChangeArrowheads="1"/>
          </p:cNvSpPr>
          <p:nvPr/>
        </p:nvSpPr>
        <p:spPr bwMode="auto">
          <a:xfrm>
            <a:off x="-233363" y="4044950"/>
            <a:ext cx="9144001"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4389" name="Object 5"/>
          <p:cNvGraphicFramePr>
            <a:graphicFrameLocks noChangeAspect="1"/>
          </p:cNvGraphicFramePr>
          <p:nvPr/>
        </p:nvGraphicFramePr>
        <p:xfrm>
          <a:off x="0" y="4044950"/>
          <a:ext cx="9144000" cy="2813050"/>
        </p:xfrm>
        <a:graphic>
          <a:graphicData uri="http://schemas.openxmlformats.org/presentationml/2006/ole">
            <mc:AlternateContent xmlns:mc="http://schemas.openxmlformats.org/markup-compatibility/2006">
              <mc:Choice xmlns:v="urn:schemas-microsoft-com:vml" Requires="v">
                <p:oleObj spid="_x0000_s144493" r:id="rId4" imgW="11796120" imgH="3599280" progId="MSDraw">
                  <p:embed/>
                </p:oleObj>
              </mc:Choice>
              <mc:Fallback>
                <p:oleObj r:id="rId4" imgW="11796120" imgH="3599280" progId="MSDraw">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44950"/>
                        <a:ext cx="9144000" cy="28130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08070" name="Rectangle 6"/>
          <p:cNvSpPr>
            <a:spLocks noChangeArrowheads="1"/>
          </p:cNvSpPr>
          <p:nvPr/>
        </p:nvSpPr>
        <p:spPr bwMode="auto">
          <a:xfrm>
            <a:off x="8375650" y="6273800"/>
            <a:ext cx="768350" cy="584200"/>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2008071" name="Rectangle 7"/>
          <p:cNvSpPr>
            <a:spLocks noChangeArrowheads="1"/>
          </p:cNvSpPr>
          <p:nvPr/>
        </p:nvSpPr>
        <p:spPr bwMode="auto">
          <a:xfrm>
            <a:off x="0" y="2557463"/>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4392" name="Object 8"/>
          <p:cNvGraphicFramePr>
            <a:graphicFrameLocks noChangeAspect="1"/>
          </p:cNvGraphicFramePr>
          <p:nvPr/>
        </p:nvGraphicFramePr>
        <p:xfrm>
          <a:off x="0" y="1887538"/>
          <a:ext cx="9144000" cy="3098800"/>
        </p:xfrm>
        <a:graphic>
          <a:graphicData uri="http://schemas.openxmlformats.org/presentationml/2006/ole">
            <mc:AlternateContent xmlns:mc="http://schemas.openxmlformats.org/markup-compatibility/2006">
              <mc:Choice xmlns:v="urn:schemas-microsoft-com:vml" Requires="v">
                <p:oleObj spid="_x0000_s144494" r:id="rId6" imgW="11796120" imgH="3646440" progId="MSDraw">
                  <p:embed/>
                </p:oleObj>
              </mc:Choice>
              <mc:Fallback>
                <p:oleObj r:id="rId6" imgW="11796120" imgH="3646440" progId="MSDraw">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887538"/>
                        <a:ext cx="9144000" cy="3098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08073" name="Rectangle 9"/>
          <p:cNvSpPr>
            <a:spLocks noChangeArrowheads="1"/>
          </p:cNvSpPr>
          <p:nvPr/>
        </p:nvSpPr>
        <p:spPr bwMode="auto">
          <a:xfrm>
            <a:off x="0" y="1628775"/>
            <a:ext cx="9180513" cy="2160588"/>
          </a:xfrm>
          <a:prstGeom prst="rect">
            <a:avLst/>
          </a:prstGeom>
          <a:solidFill>
            <a:schemeClr val="bg1"/>
          </a:solidFill>
          <a:ln w="9525">
            <a:noFill/>
            <a:miter lim="800000"/>
            <a:headEnd/>
            <a:tailEnd/>
          </a:ln>
          <a:effectLst/>
        </p:spPr>
        <p:txBody>
          <a:bodyPr wrap="none" anchor="ctr"/>
          <a:lstStyle/>
          <a:p>
            <a:pPr>
              <a:defRPr/>
            </a:pPr>
            <a:endParaRPr lang="de-DE"/>
          </a:p>
        </p:txBody>
      </p:sp>
      <p:sp>
        <p:nvSpPr>
          <p:cNvPr id="2" name="Foliennummernplatzhalter 1"/>
          <p:cNvSpPr>
            <a:spLocks noGrp="1"/>
          </p:cNvSpPr>
          <p:nvPr>
            <p:ph type="sldNum" sz="quarter" idx="12"/>
          </p:nvPr>
        </p:nvSpPr>
        <p:spPr/>
        <p:txBody>
          <a:bodyPr/>
          <a:lstStyle/>
          <a:p>
            <a:pPr>
              <a:defRPr/>
            </a:pPr>
            <a:fld id="{3A7D0B8B-DD7E-4CDF-95BA-6A9D6ECC9F6F}" type="slidenum">
              <a:rPr lang="de-DE" smtClean="0"/>
              <a:pPr>
                <a:defRPr/>
              </a:pPr>
              <a:t>34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5110"/>
    </mc:Choice>
    <mc:Fallback xmlns="">
      <p:transition spd="slow" advTm="11511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9090" name="Rectangle 2"/>
          <p:cNvSpPr>
            <a:spLocks noChangeArrowheads="1"/>
          </p:cNvSpPr>
          <p:nvPr/>
        </p:nvSpPr>
        <p:spPr bwMode="auto">
          <a:xfrm>
            <a:off x="0" y="1660525"/>
            <a:ext cx="9144000" cy="744538"/>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145411" name="Rectangle 3"/>
          <p:cNvSpPr>
            <a:spLocks noGrp="1" noChangeArrowheads="1"/>
          </p:cNvSpPr>
          <p:nvPr>
            <p:ph type="title"/>
          </p:nvPr>
        </p:nvSpPr>
        <p:spPr/>
        <p:txBody>
          <a:bodyPr/>
          <a:lstStyle/>
          <a:p>
            <a:pPr eaLnBrk="1" hangingPunct="1"/>
            <a:r>
              <a:rPr lang="en-GB" sz="4000" b="1"/>
              <a:t>Modell der Innovationsadoption</a:t>
            </a:r>
            <a:endParaRPr lang="de-DE" sz="4000" b="1"/>
          </a:p>
        </p:txBody>
      </p:sp>
      <p:sp>
        <p:nvSpPr>
          <p:cNvPr id="2009092" name="Rectangle 4"/>
          <p:cNvSpPr>
            <a:spLocks noChangeArrowheads="1"/>
          </p:cNvSpPr>
          <p:nvPr/>
        </p:nvSpPr>
        <p:spPr bwMode="auto">
          <a:xfrm>
            <a:off x="-233363" y="4044950"/>
            <a:ext cx="9144001"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5413" name="Object 5"/>
          <p:cNvGraphicFramePr>
            <a:graphicFrameLocks noChangeAspect="1"/>
          </p:cNvGraphicFramePr>
          <p:nvPr/>
        </p:nvGraphicFramePr>
        <p:xfrm>
          <a:off x="0" y="4044950"/>
          <a:ext cx="9144000" cy="2813050"/>
        </p:xfrm>
        <a:graphic>
          <a:graphicData uri="http://schemas.openxmlformats.org/presentationml/2006/ole">
            <mc:AlternateContent xmlns:mc="http://schemas.openxmlformats.org/markup-compatibility/2006">
              <mc:Choice xmlns:v="urn:schemas-microsoft-com:vml" Requires="v">
                <p:oleObj spid="_x0000_s145516" r:id="rId4" imgW="11796120" imgH="3599280" progId="MSDraw">
                  <p:embed/>
                </p:oleObj>
              </mc:Choice>
              <mc:Fallback>
                <p:oleObj r:id="rId4" imgW="11796120" imgH="3599280" progId="MSDraw">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44950"/>
                        <a:ext cx="9144000" cy="28130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09094" name="Rectangle 6"/>
          <p:cNvSpPr>
            <a:spLocks noChangeArrowheads="1"/>
          </p:cNvSpPr>
          <p:nvPr/>
        </p:nvSpPr>
        <p:spPr bwMode="auto">
          <a:xfrm>
            <a:off x="8375650" y="6273800"/>
            <a:ext cx="768350" cy="584200"/>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2009095" name="Rectangle 7"/>
          <p:cNvSpPr>
            <a:spLocks noChangeArrowheads="1"/>
          </p:cNvSpPr>
          <p:nvPr/>
        </p:nvSpPr>
        <p:spPr bwMode="auto">
          <a:xfrm>
            <a:off x="0" y="2557463"/>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5416" name="Object 8"/>
          <p:cNvGraphicFramePr>
            <a:graphicFrameLocks noChangeAspect="1"/>
          </p:cNvGraphicFramePr>
          <p:nvPr/>
        </p:nvGraphicFramePr>
        <p:xfrm>
          <a:off x="0" y="1887538"/>
          <a:ext cx="9144000" cy="3098800"/>
        </p:xfrm>
        <a:graphic>
          <a:graphicData uri="http://schemas.openxmlformats.org/presentationml/2006/ole">
            <mc:AlternateContent xmlns:mc="http://schemas.openxmlformats.org/markup-compatibility/2006">
              <mc:Choice xmlns:v="urn:schemas-microsoft-com:vml" Requires="v">
                <p:oleObj spid="_x0000_s145517" r:id="rId6" imgW="11796120" imgH="3646440" progId="MSDraw">
                  <p:embed/>
                </p:oleObj>
              </mc:Choice>
              <mc:Fallback>
                <p:oleObj r:id="rId6" imgW="11796120" imgH="3646440" progId="MSDraw">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887538"/>
                        <a:ext cx="9144000" cy="3098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466786A0-447A-46B8-BB84-2ACDFB814B6D}" type="slidenum">
              <a:rPr lang="de-DE" smtClean="0"/>
              <a:pPr>
                <a:defRPr/>
              </a:pPr>
              <a:t>35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4744"/>
    </mc:Choice>
    <mc:Fallback xmlns="">
      <p:transition spd="slow" advTm="144744"/>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5778" name="Rectangle 2"/>
          <p:cNvSpPr>
            <a:spLocks noChangeArrowheads="1"/>
          </p:cNvSpPr>
          <p:nvPr/>
        </p:nvSpPr>
        <p:spPr bwMode="auto">
          <a:xfrm>
            <a:off x="0" y="1660525"/>
            <a:ext cx="9144000" cy="744538"/>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146435" name="Rectangle 3"/>
          <p:cNvSpPr>
            <a:spLocks noGrp="1" noChangeArrowheads="1"/>
          </p:cNvSpPr>
          <p:nvPr>
            <p:ph type="title"/>
          </p:nvPr>
        </p:nvSpPr>
        <p:spPr/>
        <p:txBody>
          <a:bodyPr/>
          <a:lstStyle/>
          <a:p>
            <a:pPr eaLnBrk="1" hangingPunct="1"/>
            <a:r>
              <a:rPr lang="en-GB" sz="4000" b="1"/>
              <a:t>Modell der Innovationsadoption</a:t>
            </a:r>
            <a:endParaRPr lang="de-DE" sz="4000" b="1"/>
          </a:p>
        </p:txBody>
      </p:sp>
      <p:sp>
        <p:nvSpPr>
          <p:cNvPr id="1995780" name="Rectangle 4"/>
          <p:cNvSpPr>
            <a:spLocks noChangeArrowheads="1"/>
          </p:cNvSpPr>
          <p:nvPr/>
        </p:nvSpPr>
        <p:spPr bwMode="auto">
          <a:xfrm>
            <a:off x="-233363" y="4044950"/>
            <a:ext cx="9144001"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6437" name="Object 5"/>
          <p:cNvGraphicFramePr>
            <a:graphicFrameLocks noChangeAspect="1"/>
          </p:cNvGraphicFramePr>
          <p:nvPr/>
        </p:nvGraphicFramePr>
        <p:xfrm>
          <a:off x="0" y="4044950"/>
          <a:ext cx="9144000" cy="2813050"/>
        </p:xfrm>
        <a:graphic>
          <a:graphicData uri="http://schemas.openxmlformats.org/presentationml/2006/ole">
            <mc:AlternateContent xmlns:mc="http://schemas.openxmlformats.org/markup-compatibility/2006">
              <mc:Choice xmlns:v="urn:schemas-microsoft-com:vml" Requires="v">
                <p:oleObj spid="_x0000_s146543" r:id="rId4" imgW="11796120" imgH="3599280" progId="MSDraw">
                  <p:embed/>
                </p:oleObj>
              </mc:Choice>
              <mc:Fallback>
                <p:oleObj r:id="rId4" imgW="11796120" imgH="3599280" progId="MSDraw">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44950"/>
                        <a:ext cx="9144000" cy="28130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95782" name="Rectangle 6"/>
          <p:cNvSpPr>
            <a:spLocks noChangeArrowheads="1"/>
          </p:cNvSpPr>
          <p:nvPr/>
        </p:nvSpPr>
        <p:spPr bwMode="auto">
          <a:xfrm>
            <a:off x="8375650" y="6273800"/>
            <a:ext cx="768350" cy="584200"/>
          </a:xfrm>
          <a:prstGeom prst="rect">
            <a:avLst/>
          </a:prstGeom>
          <a:solidFill>
            <a:srgbClr val="FFFFCC"/>
          </a:solidFill>
          <a:ln w="9525">
            <a:solidFill>
              <a:srgbClr val="FFFFCC"/>
            </a:solidFill>
            <a:miter lim="800000"/>
            <a:headEnd/>
            <a:tailEnd/>
          </a:ln>
          <a:effectLst/>
        </p:spPr>
        <p:txBody>
          <a:bodyPr wrap="none" anchor="ctr"/>
          <a:lstStyle/>
          <a:p>
            <a:pPr>
              <a:defRPr/>
            </a:pPr>
            <a:endParaRPr lang="de-DE"/>
          </a:p>
        </p:txBody>
      </p:sp>
      <p:sp>
        <p:nvSpPr>
          <p:cNvPr id="1995783" name="Rectangle 7"/>
          <p:cNvSpPr>
            <a:spLocks noChangeArrowheads="1"/>
          </p:cNvSpPr>
          <p:nvPr/>
        </p:nvSpPr>
        <p:spPr bwMode="auto">
          <a:xfrm>
            <a:off x="0" y="2557463"/>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46440" name="Object 8"/>
          <p:cNvGraphicFramePr>
            <a:graphicFrameLocks noChangeAspect="1"/>
          </p:cNvGraphicFramePr>
          <p:nvPr/>
        </p:nvGraphicFramePr>
        <p:xfrm>
          <a:off x="0" y="1887538"/>
          <a:ext cx="9144000" cy="3098800"/>
        </p:xfrm>
        <a:graphic>
          <a:graphicData uri="http://schemas.openxmlformats.org/presentationml/2006/ole">
            <mc:AlternateContent xmlns:mc="http://schemas.openxmlformats.org/markup-compatibility/2006">
              <mc:Choice xmlns:v="urn:schemas-microsoft-com:vml" Requires="v">
                <p:oleObj spid="_x0000_s146544" r:id="rId6" imgW="11796120" imgH="3646440" progId="MSDraw">
                  <p:embed/>
                </p:oleObj>
              </mc:Choice>
              <mc:Fallback>
                <p:oleObj r:id="rId6" imgW="11796120" imgH="3646440" progId="MSDraw">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887538"/>
                        <a:ext cx="9144000" cy="3098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1321" name="AutoShape 9"/>
          <p:cNvSpPr>
            <a:spLocks noChangeArrowheads="1"/>
          </p:cNvSpPr>
          <p:nvPr/>
        </p:nvSpPr>
        <p:spPr bwMode="auto">
          <a:xfrm>
            <a:off x="6351588" y="387350"/>
            <a:ext cx="2514600" cy="984250"/>
          </a:xfrm>
          <a:prstGeom prst="wedgeEllipseCallout">
            <a:avLst>
              <a:gd name="adj1" fmla="val -133588"/>
              <a:gd name="adj2" fmla="val 99356"/>
            </a:avLst>
          </a:prstGeom>
          <a:solidFill>
            <a:schemeClr val="accent1">
              <a:lumMod val="40000"/>
              <a:lumOff val="60000"/>
            </a:schemeClr>
          </a:solidFill>
          <a:ln w="9525">
            <a:solidFill>
              <a:schemeClr val="tx1"/>
            </a:solidFill>
            <a:miter lim="800000"/>
            <a:headEnd/>
            <a:tailEnd/>
          </a:ln>
        </p:spPr>
        <p:txBody>
          <a:bodyPr/>
          <a:lstStyle/>
          <a:p>
            <a:pPr>
              <a:defRPr/>
            </a:pPr>
            <a:r>
              <a:rPr lang="de-DE" b="1" dirty="0">
                <a:solidFill>
                  <a:srgbClr val="000000"/>
                </a:solidFill>
                <a:effectLst/>
              </a:rPr>
              <a:t>Zeit-präferenz</a:t>
            </a:r>
          </a:p>
        </p:txBody>
      </p:sp>
      <p:sp>
        <p:nvSpPr>
          <p:cNvPr id="141322" name="AutoShape 10"/>
          <p:cNvSpPr>
            <a:spLocks noChangeArrowheads="1"/>
          </p:cNvSpPr>
          <p:nvPr/>
        </p:nvSpPr>
        <p:spPr bwMode="auto">
          <a:xfrm>
            <a:off x="3586163" y="385763"/>
            <a:ext cx="2514600" cy="1022350"/>
          </a:xfrm>
          <a:prstGeom prst="wedgeEllipseCallout">
            <a:avLst>
              <a:gd name="adj1" fmla="val -61366"/>
              <a:gd name="adj2" fmla="val 92704"/>
            </a:avLst>
          </a:prstGeom>
          <a:solidFill>
            <a:schemeClr val="accent1">
              <a:lumMod val="40000"/>
              <a:lumOff val="60000"/>
            </a:schemeClr>
          </a:solidFill>
          <a:ln w="9525">
            <a:solidFill>
              <a:schemeClr val="tx1"/>
            </a:solidFill>
            <a:miter lim="800000"/>
            <a:headEnd/>
            <a:tailEnd/>
          </a:ln>
        </p:spPr>
        <p:txBody>
          <a:bodyPr/>
          <a:lstStyle/>
          <a:p>
            <a:pPr>
              <a:defRPr/>
            </a:pPr>
            <a:r>
              <a:rPr lang="de-DE" b="1">
                <a:solidFill>
                  <a:srgbClr val="000000"/>
                </a:solidFill>
                <a:effectLst/>
              </a:rPr>
              <a:t>Risiko-neigung</a:t>
            </a:r>
          </a:p>
        </p:txBody>
      </p:sp>
      <p:sp>
        <p:nvSpPr>
          <p:cNvPr id="141323" name="AutoShape 11"/>
          <p:cNvSpPr>
            <a:spLocks noChangeArrowheads="1"/>
          </p:cNvSpPr>
          <p:nvPr/>
        </p:nvSpPr>
        <p:spPr bwMode="auto">
          <a:xfrm>
            <a:off x="287338" y="674688"/>
            <a:ext cx="2514600" cy="714375"/>
          </a:xfrm>
          <a:prstGeom prst="wedgeEllipseCallout">
            <a:avLst>
              <a:gd name="adj1" fmla="val 41037"/>
              <a:gd name="adj2" fmla="val 115111"/>
            </a:avLst>
          </a:prstGeom>
          <a:solidFill>
            <a:schemeClr val="accent1">
              <a:lumMod val="40000"/>
              <a:lumOff val="60000"/>
            </a:schemeClr>
          </a:solidFill>
          <a:ln w="9525">
            <a:solidFill>
              <a:schemeClr val="tx1"/>
            </a:solidFill>
            <a:miter lim="800000"/>
            <a:headEnd/>
            <a:tailEnd/>
          </a:ln>
        </p:spPr>
        <p:txBody>
          <a:bodyPr/>
          <a:lstStyle/>
          <a:p>
            <a:pPr>
              <a:defRPr/>
            </a:pPr>
            <a:r>
              <a:rPr lang="de-DE" b="1" dirty="0">
                <a:solidFill>
                  <a:srgbClr val="000000"/>
                </a:solidFill>
                <a:effectLst/>
              </a:rPr>
              <a:t>Führungsstil</a:t>
            </a:r>
          </a:p>
        </p:txBody>
      </p:sp>
      <p:sp>
        <p:nvSpPr>
          <p:cNvPr id="2" name="Foliennummernplatzhalter 1"/>
          <p:cNvSpPr>
            <a:spLocks noGrp="1"/>
          </p:cNvSpPr>
          <p:nvPr>
            <p:ph type="sldNum" sz="quarter" idx="12"/>
          </p:nvPr>
        </p:nvSpPr>
        <p:spPr/>
        <p:txBody>
          <a:bodyPr/>
          <a:lstStyle/>
          <a:p>
            <a:pPr>
              <a:defRPr/>
            </a:pPr>
            <a:fld id="{48D18CFA-BAE4-4D52-A7A3-392EA7449C36}" type="slidenum">
              <a:rPr lang="de-DE" smtClean="0"/>
              <a:pPr>
                <a:defRPr/>
              </a:pPr>
              <a:t>36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3819"/>
    </mc:Choice>
    <mc:Fallback xmlns="">
      <p:transition spd="slow" advTm="43819"/>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06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de-DE" sz="4000"/>
              <a:t>Innovationsfördernde Unternehmensführung</a:t>
            </a:r>
          </a:p>
        </p:txBody>
      </p:sp>
      <p:sp>
        <p:nvSpPr>
          <p:cNvPr id="147459" name="Rectangle 3"/>
          <p:cNvSpPr>
            <a:spLocks noGrp="1" noChangeArrowheads="1"/>
          </p:cNvSpPr>
          <p:nvPr>
            <p:ph idx="1"/>
          </p:nvPr>
        </p:nvSpPr>
        <p:spPr/>
        <p:txBody>
          <a:bodyPr/>
          <a:lstStyle/>
          <a:p>
            <a:pPr eaLnBrk="1" hangingPunct="1">
              <a:lnSpc>
                <a:spcPct val="80000"/>
              </a:lnSpc>
            </a:pPr>
            <a:r>
              <a:rPr lang="de-DE" sz="2800" dirty="0"/>
              <a:t>Wahrnehmung von Systemmängeln</a:t>
            </a:r>
          </a:p>
          <a:p>
            <a:pPr lvl="1" eaLnBrk="1" hangingPunct="1">
              <a:lnSpc>
                <a:spcPct val="80000"/>
              </a:lnSpc>
            </a:pPr>
            <a:r>
              <a:rPr lang="de-DE" sz="2400" dirty="0" smtClean="0"/>
              <a:t>Mitarbeiter*innen </a:t>
            </a:r>
            <a:r>
              <a:rPr lang="de-DE" sz="2400" dirty="0"/>
              <a:t>als Sensoren von Disfunktionalität</a:t>
            </a:r>
          </a:p>
          <a:p>
            <a:pPr lvl="1" eaLnBrk="1" hangingPunct="1">
              <a:lnSpc>
                <a:spcPct val="80000"/>
              </a:lnSpc>
            </a:pPr>
            <a:r>
              <a:rPr lang="de-DE" sz="2400" dirty="0"/>
              <a:t>Vermeidung von Meta-Stabilität: Nicht alle Probleme „zukleistern“</a:t>
            </a:r>
          </a:p>
          <a:p>
            <a:pPr lvl="1" eaLnBrk="1" hangingPunct="1">
              <a:lnSpc>
                <a:spcPct val="80000"/>
              </a:lnSpc>
            </a:pPr>
            <a:r>
              <a:rPr lang="de-DE" sz="2400" dirty="0"/>
              <a:t>Kaizen-Management: Viele kleine Verbesserungen zulassen</a:t>
            </a:r>
          </a:p>
          <a:p>
            <a:pPr eaLnBrk="1" hangingPunct="1">
              <a:lnSpc>
                <a:spcPct val="80000"/>
              </a:lnSpc>
            </a:pPr>
            <a:r>
              <a:rPr lang="de-DE" sz="2800" dirty="0"/>
              <a:t>Suche nach Innovationen</a:t>
            </a:r>
          </a:p>
          <a:p>
            <a:pPr lvl="1" eaLnBrk="1" hangingPunct="1">
              <a:lnSpc>
                <a:spcPct val="80000"/>
              </a:lnSpc>
            </a:pPr>
            <a:r>
              <a:rPr lang="de-DE" sz="2400" dirty="0"/>
              <a:t>Förderung von Informationsaustausch (unternehmensintern und –extern)</a:t>
            </a:r>
          </a:p>
          <a:p>
            <a:pPr lvl="1" eaLnBrk="1" hangingPunct="1">
              <a:lnSpc>
                <a:spcPct val="80000"/>
              </a:lnSpc>
            </a:pPr>
            <a:r>
              <a:rPr lang="de-DE" sz="2400" dirty="0"/>
              <a:t>Etablierung von Beziehungspromotoren</a:t>
            </a:r>
          </a:p>
          <a:p>
            <a:pPr lvl="2" eaLnBrk="1" hangingPunct="1">
              <a:lnSpc>
                <a:spcPct val="80000"/>
              </a:lnSpc>
            </a:pPr>
            <a:r>
              <a:rPr lang="de-DE" sz="2000" dirty="0"/>
              <a:t>Aufgabe: Strukturierte Marktforschung nach Neuerungen</a:t>
            </a:r>
          </a:p>
          <a:p>
            <a:pPr lvl="1" eaLnBrk="1" hangingPunct="1">
              <a:lnSpc>
                <a:spcPct val="80000"/>
              </a:lnSpc>
            </a:pPr>
            <a:endParaRPr lang="de-DE" sz="2400" dirty="0"/>
          </a:p>
        </p:txBody>
      </p:sp>
      <p:sp>
        <p:nvSpPr>
          <p:cNvPr id="2" name="Foliennummernplatzhalter 1"/>
          <p:cNvSpPr>
            <a:spLocks noGrp="1"/>
          </p:cNvSpPr>
          <p:nvPr>
            <p:ph type="sldNum" sz="quarter" idx="12"/>
          </p:nvPr>
        </p:nvSpPr>
        <p:spPr/>
        <p:txBody>
          <a:bodyPr/>
          <a:lstStyle/>
          <a:p>
            <a:pPr>
              <a:defRPr/>
            </a:pPr>
            <a:fld id="{100EE5FF-02A6-4CDF-95BA-2AE9795EBF96}" type="slidenum">
              <a:rPr lang="de-DE" smtClean="0"/>
              <a:pPr>
                <a:defRPr/>
              </a:pPr>
              <a:t>37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98781"/>
    </mc:Choice>
    <mc:Fallback xmlns="">
      <p:transition spd="slow" advTm="198781"/>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168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de-DE" sz="4000"/>
              <a:t>Innovationsfördernde Unternehmensführung</a:t>
            </a:r>
          </a:p>
        </p:txBody>
      </p:sp>
      <p:sp>
        <p:nvSpPr>
          <p:cNvPr id="148483" name="Rectangle 3"/>
          <p:cNvSpPr>
            <a:spLocks noGrp="1" noChangeArrowheads="1"/>
          </p:cNvSpPr>
          <p:nvPr>
            <p:ph idx="1"/>
          </p:nvPr>
        </p:nvSpPr>
        <p:spPr/>
        <p:txBody>
          <a:bodyPr/>
          <a:lstStyle/>
          <a:p>
            <a:pPr eaLnBrk="1" hangingPunct="1">
              <a:lnSpc>
                <a:spcPct val="90000"/>
              </a:lnSpc>
            </a:pPr>
            <a:r>
              <a:rPr lang="de-DE" dirty="0"/>
              <a:t>Förderung von Fachpromotoren</a:t>
            </a:r>
          </a:p>
          <a:p>
            <a:pPr lvl="1" eaLnBrk="1" hangingPunct="1">
              <a:lnSpc>
                <a:spcPct val="90000"/>
              </a:lnSpc>
            </a:pPr>
            <a:r>
              <a:rPr lang="de-DE" dirty="0"/>
              <a:t>Aufgabe: Überwindung des „Nicht-Wissens“</a:t>
            </a:r>
          </a:p>
          <a:p>
            <a:pPr lvl="1" eaLnBrk="1" hangingPunct="1">
              <a:lnSpc>
                <a:spcPct val="90000"/>
              </a:lnSpc>
            </a:pPr>
            <a:r>
              <a:rPr lang="de-DE" dirty="0"/>
              <a:t>Investition: </a:t>
            </a:r>
          </a:p>
          <a:p>
            <a:pPr lvl="2" eaLnBrk="1" hangingPunct="1">
              <a:lnSpc>
                <a:spcPct val="90000"/>
              </a:lnSpc>
            </a:pPr>
            <a:r>
              <a:rPr lang="de-DE" dirty="0"/>
              <a:t>Zeit zum Denken</a:t>
            </a:r>
          </a:p>
          <a:p>
            <a:pPr lvl="2" eaLnBrk="1" hangingPunct="1">
              <a:lnSpc>
                <a:spcPct val="90000"/>
              </a:lnSpc>
            </a:pPr>
            <a:r>
              <a:rPr lang="de-DE" dirty="0"/>
              <a:t>Zeit zum Lernen</a:t>
            </a:r>
          </a:p>
          <a:p>
            <a:pPr lvl="2" eaLnBrk="1" hangingPunct="1">
              <a:lnSpc>
                <a:spcPct val="90000"/>
              </a:lnSpc>
            </a:pPr>
            <a:r>
              <a:rPr lang="de-DE" dirty="0"/>
              <a:t>Zeit zum Probieren</a:t>
            </a:r>
          </a:p>
          <a:p>
            <a:pPr eaLnBrk="1" hangingPunct="1">
              <a:lnSpc>
                <a:spcPct val="90000"/>
              </a:lnSpc>
            </a:pPr>
            <a:r>
              <a:rPr lang="de-DE" dirty="0"/>
              <a:t>Förderung von Machtpromotoren</a:t>
            </a:r>
          </a:p>
          <a:p>
            <a:pPr lvl="1" eaLnBrk="1" hangingPunct="1">
              <a:lnSpc>
                <a:spcPct val="90000"/>
              </a:lnSpc>
            </a:pPr>
            <a:r>
              <a:rPr lang="de-DE" dirty="0"/>
              <a:t>Bewusste Auswahl von innovationsfreundlichen Führungskräften</a:t>
            </a:r>
          </a:p>
        </p:txBody>
      </p:sp>
      <p:sp>
        <p:nvSpPr>
          <p:cNvPr id="2" name="Foliennummernplatzhalter 1"/>
          <p:cNvSpPr>
            <a:spLocks noGrp="1"/>
          </p:cNvSpPr>
          <p:nvPr>
            <p:ph type="sldNum" sz="quarter" idx="12"/>
          </p:nvPr>
        </p:nvSpPr>
        <p:spPr/>
        <p:txBody>
          <a:bodyPr/>
          <a:lstStyle/>
          <a:p>
            <a:pPr>
              <a:defRPr/>
            </a:pPr>
            <a:fld id="{F0016E34-F29A-4AD8-B4B1-F0F7DCE25ED1}" type="slidenum">
              <a:rPr lang="de-DE" smtClean="0"/>
              <a:pPr>
                <a:defRPr/>
              </a:pPr>
              <a:t>38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3431"/>
    </mc:Choice>
    <mc:Fallback xmlns="">
      <p:transition spd="slow" advTm="113431"/>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70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de-DE" sz="4000"/>
              <a:t>Innovationsfördernde Unternehmensführung</a:t>
            </a:r>
          </a:p>
        </p:txBody>
      </p:sp>
      <p:sp>
        <p:nvSpPr>
          <p:cNvPr id="149507" name="Rectangle 3"/>
          <p:cNvSpPr>
            <a:spLocks noGrp="1" noChangeArrowheads="1"/>
          </p:cNvSpPr>
          <p:nvPr>
            <p:ph idx="1"/>
          </p:nvPr>
        </p:nvSpPr>
        <p:spPr/>
        <p:txBody>
          <a:bodyPr/>
          <a:lstStyle/>
          <a:p>
            <a:pPr eaLnBrk="1" hangingPunct="1"/>
            <a:r>
              <a:rPr lang="de-DE" sz="2800" dirty="0"/>
              <a:t>Reduktion der Komplexität</a:t>
            </a:r>
          </a:p>
          <a:p>
            <a:pPr lvl="1" eaLnBrk="1" hangingPunct="1"/>
            <a:r>
              <a:rPr lang="de-DE" sz="2400" dirty="0"/>
              <a:t>Dekomposition: Zerlegung in Teilprojekte</a:t>
            </a:r>
          </a:p>
          <a:p>
            <a:pPr lvl="1" eaLnBrk="1" hangingPunct="1"/>
            <a:r>
              <a:rPr lang="de-DE" sz="2400" dirty="0"/>
              <a:t>Methode der kleinen Schritte (Kaizen)</a:t>
            </a:r>
          </a:p>
          <a:p>
            <a:pPr eaLnBrk="1" hangingPunct="1"/>
            <a:r>
              <a:rPr lang="de-DE" sz="2800" dirty="0"/>
              <a:t>Integration der Eigeninteressen</a:t>
            </a:r>
          </a:p>
          <a:p>
            <a:pPr lvl="1" eaLnBrk="1" hangingPunct="1"/>
            <a:r>
              <a:rPr lang="de-DE" sz="2400" dirty="0"/>
              <a:t>Motivationstheoretische Analyse der Interessen der Mitarbeiter*innen (monetär, sozial, Prestige,…)</a:t>
            </a:r>
          </a:p>
          <a:p>
            <a:pPr lvl="1" eaLnBrk="1" hangingPunct="1"/>
            <a:r>
              <a:rPr lang="de-DE" sz="2400" dirty="0"/>
              <a:t>Integrationsprinzip: </a:t>
            </a:r>
          </a:p>
          <a:p>
            <a:pPr lvl="2" eaLnBrk="1" hangingPunct="1"/>
            <a:r>
              <a:rPr lang="de-DE" sz="2000" dirty="0"/>
              <a:t>Betriebliches Vorschlagswesen nicht als Ehrenamt</a:t>
            </a:r>
          </a:p>
          <a:p>
            <a:pPr lvl="3" eaLnBrk="1" hangingPunct="1"/>
            <a:r>
              <a:rPr lang="de-DE" sz="1800" dirty="0"/>
              <a:t>Geldpreise; Beförderung; Fortbildung; Ehrentitel</a:t>
            </a:r>
          </a:p>
          <a:p>
            <a:pPr eaLnBrk="1" hangingPunct="1"/>
            <a:endParaRPr lang="de-DE" sz="2800" dirty="0"/>
          </a:p>
        </p:txBody>
      </p:sp>
      <p:sp>
        <p:nvSpPr>
          <p:cNvPr id="2" name="Foliennummernplatzhalter 1"/>
          <p:cNvSpPr>
            <a:spLocks noGrp="1"/>
          </p:cNvSpPr>
          <p:nvPr>
            <p:ph type="sldNum" sz="quarter" idx="12"/>
          </p:nvPr>
        </p:nvSpPr>
        <p:spPr/>
        <p:txBody>
          <a:bodyPr/>
          <a:lstStyle/>
          <a:p>
            <a:pPr>
              <a:defRPr/>
            </a:pPr>
            <a:fld id="{FE279F9B-374B-4C4A-AE5A-14C00C42B9C2}" type="slidenum">
              <a:rPr lang="de-DE" smtClean="0"/>
              <a:pPr>
                <a:defRPr/>
              </a:pPr>
              <a:t>39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8954"/>
    </mc:Choice>
    <mc:Fallback xmlns="">
      <p:transition spd="slow" advTm="12895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Komplexität</a:t>
            </a:r>
          </a:p>
        </p:txBody>
      </p:sp>
      <p:sp>
        <p:nvSpPr>
          <p:cNvPr id="3" name="Inhaltsplatzhalter 2"/>
          <p:cNvSpPr>
            <a:spLocks noGrp="1"/>
          </p:cNvSpPr>
          <p:nvPr>
            <p:ph idx="1"/>
          </p:nvPr>
        </p:nvSpPr>
        <p:spPr/>
        <p:txBody>
          <a:bodyPr>
            <a:normAutofit fontScale="92500" lnSpcReduction="10000"/>
          </a:bodyPr>
          <a:lstStyle/>
          <a:p>
            <a:r>
              <a:rPr lang="de-DE" dirty="0"/>
              <a:t>Herkunft: cum </a:t>
            </a:r>
            <a:r>
              <a:rPr lang="de-DE" dirty="0" err="1"/>
              <a:t>plectrum</a:t>
            </a:r>
            <a:r>
              <a:rPr lang="de-DE" dirty="0"/>
              <a:t>: mit einander verflochten</a:t>
            </a:r>
          </a:p>
          <a:p>
            <a:r>
              <a:rPr lang="de-DE" dirty="0"/>
              <a:t>Begriff: Eine System ist komplex, wenn das Verhalten auch bei Information der Einzelkomponenten nicht vollständig beschrieben werden kann</a:t>
            </a:r>
          </a:p>
          <a:p>
            <a:pPr lvl="1"/>
            <a:r>
              <a:rPr lang="de-DE" dirty="0"/>
              <a:t>Zahl der Elemente</a:t>
            </a:r>
          </a:p>
          <a:p>
            <a:pPr lvl="1"/>
            <a:r>
              <a:rPr lang="de-DE" dirty="0"/>
              <a:t>Interdependenzen zwischen Elementen</a:t>
            </a:r>
          </a:p>
          <a:p>
            <a:pPr lvl="1"/>
            <a:r>
              <a:rPr lang="de-DE" dirty="0"/>
              <a:t>Nicht-Linearität der Beziehungen</a:t>
            </a:r>
          </a:p>
          <a:p>
            <a:pPr lvl="1"/>
            <a:r>
              <a:rPr lang="de-DE" dirty="0"/>
              <a:t>Nicht-</a:t>
            </a:r>
            <a:r>
              <a:rPr lang="de-DE" dirty="0" err="1"/>
              <a:t>Monotonität</a:t>
            </a:r>
            <a:r>
              <a:rPr lang="de-DE" dirty="0"/>
              <a:t> der Beziehungen</a:t>
            </a:r>
          </a:p>
          <a:p>
            <a:pPr lvl="1"/>
            <a:endParaRPr lang="de-DE"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4</a:t>
            </a:fld>
            <a:endParaRPr lang="de-DE"/>
          </a:p>
        </p:txBody>
      </p:sp>
    </p:spTree>
    <p:extLst>
      <p:ext uri="{BB962C8B-B14F-4D97-AF65-F5344CB8AC3E}">
        <p14:creationId xmlns:p14="http://schemas.microsoft.com/office/powerpoint/2010/main" val="4151874048"/>
      </p:ext>
    </p:extLst>
  </p:cSld>
  <p:clrMapOvr>
    <a:masterClrMapping/>
  </p:clrMapOvr>
  <mc:AlternateContent xmlns:mc="http://schemas.openxmlformats.org/markup-compatibility/2006" xmlns:p14="http://schemas.microsoft.com/office/powerpoint/2010/main">
    <mc:Choice Requires="p14">
      <p:transition spd="slow" p14:dur="2000" advTm="121056"/>
    </mc:Choice>
    <mc:Fallback xmlns="">
      <p:transition spd="slow" advTm="121056"/>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37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de-DE" sz="4000"/>
              <a:t>Innovationsfördernde Unternehmensführung</a:t>
            </a:r>
          </a:p>
        </p:txBody>
      </p:sp>
      <p:sp>
        <p:nvSpPr>
          <p:cNvPr id="150531" name="Rectangle 3"/>
          <p:cNvSpPr>
            <a:spLocks noGrp="1" noChangeArrowheads="1"/>
          </p:cNvSpPr>
          <p:nvPr>
            <p:ph idx="1"/>
          </p:nvPr>
        </p:nvSpPr>
        <p:spPr/>
        <p:txBody>
          <a:bodyPr/>
          <a:lstStyle/>
          <a:p>
            <a:pPr eaLnBrk="1" hangingPunct="1"/>
            <a:r>
              <a:rPr lang="de-DE" sz="2800" dirty="0"/>
              <a:t>Risikoneigung und Gegenwartsorientierung</a:t>
            </a:r>
          </a:p>
          <a:p>
            <a:pPr lvl="1" eaLnBrk="1" hangingPunct="1"/>
            <a:r>
              <a:rPr lang="de-DE" sz="2400" dirty="0"/>
              <a:t>Risikoneigung </a:t>
            </a:r>
            <a:r>
              <a:rPr lang="de-DE" sz="2400" dirty="0" smtClean="0"/>
              <a:t>sinkt </a:t>
            </a:r>
            <a:r>
              <a:rPr lang="de-DE" sz="2400" dirty="0"/>
              <a:t>mit </a:t>
            </a:r>
            <a:r>
              <a:rPr lang="de-DE" sz="2400" dirty="0" smtClean="0"/>
              <a:t>Alter</a:t>
            </a:r>
          </a:p>
          <a:p>
            <a:pPr lvl="1" eaLnBrk="1" hangingPunct="1"/>
            <a:r>
              <a:rPr lang="de-DE" sz="2400" dirty="0" smtClean="0"/>
              <a:t>Gegenwartsorientierung </a:t>
            </a:r>
            <a:r>
              <a:rPr lang="de-DE" sz="2400" dirty="0"/>
              <a:t>steigt mit Alter</a:t>
            </a:r>
          </a:p>
          <a:p>
            <a:pPr lvl="2" eaLnBrk="1" hangingPunct="1"/>
            <a:r>
              <a:rPr lang="de-DE" sz="2000" dirty="0"/>
              <a:t>Förderung einer jugendlichen (nicht unbedingt jungen) Mitarbeiterschaft</a:t>
            </a:r>
          </a:p>
          <a:p>
            <a:pPr lvl="1" eaLnBrk="1" hangingPunct="1"/>
            <a:r>
              <a:rPr lang="de-DE" sz="2400" dirty="0"/>
              <a:t>sind frühkindlich sozialisiert</a:t>
            </a:r>
          </a:p>
          <a:p>
            <a:pPr lvl="2" eaLnBrk="1" hangingPunct="1"/>
            <a:r>
              <a:rPr lang="de-DE" sz="2000" dirty="0"/>
              <a:t>Auswahl von </a:t>
            </a:r>
            <a:r>
              <a:rPr lang="de-DE" sz="2000" dirty="0" smtClean="0"/>
              <a:t>Mitarbeiter*innen </a:t>
            </a:r>
            <a:r>
              <a:rPr lang="de-DE" sz="2000" dirty="0"/>
              <a:t>(„ruhig mal einen flippigen Typen nehmen“)</a:t>
            </a:r>
          </a:p>
          <a:p>
            <a:pPr lvl="1" eaLnBrk="1" hangingPunct="1"/>
            <a:r>
              <a:rPr lang="de-DE" sz="2400" dirty="0"/>
              <a:t>hängen von Erfahrungen ab</a:t>
            </a:r>
          </a:p>
          <a:p>
            <a:pPr lvl="2" eaLnBrk="1" hangingPunct="1"/>
            <a:r>
              <a:rPr lang="de-DE" sz="2000" dirty="0"/>
              <a:t>Verhalten der Vorgesetzten bei Fehlern</a:t>
            </a:r>
          </a:p>
          <a:p>
            <a:pPr lvl="2" eaLnBrk="1" hangingPunct="1"/>
            <a:r>
              <a:rPr lang="de-DE" sz="2000" dirty="0"/>
              <a:t>Verlässlichkeit des Arbeitsplatzes</a:t>
            </a:r>
          </a:p>
        </p:txBody>
      </p:sp>
      <p:sp>
        <p:nvSpPr>
          <p:cNvPr id="2" name="Foliennummernplatzhalter 1"/>
          <p:cNvSpPr>
            <a:spLocks noGrp="1"/>
          </p:cNvSpPr>
          <p:nvPr>
            <p:ph type="sldNum" sz="quarter" idx="12"/>
          </p:nvPr>
        </p:nvSpPr>
        <p:spPr/>
        <p:txBody>
          <a:bodyPr/>
          <a:lstStyle/>
          <a:p>
            <a:pPr>
              <a:defRPr/>
            </a:pPr>
            <a:fld id="{8A01C39E-AE58-4F0E-89C7-B1B4C0814C93}" type="slidenum">
              <a:rPr lang="de-DE" smtClean="0"/>
              <a:pPr>
                <a:defRPr/>
              </a:pPr>
              <a:t>40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89477"/>
    </mc:Choice>
    <mc:Fallback xmlns="">
      <p:transition spd="slow" advTm="289477"/>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r>
              <a:rPr lang="de-DE"/>
              <a:t>Führungsstil</a:t>
            </a:r>
          </a:p>
        </p:txBody>
      </p:sp>
      <p:sp>
        <p:nvSpPr>
          <p:cNvPr id="151555" name="Rectangle 3"/>
          <p:cNvSpPr>
            <a:spLocks noGrp="1" noChangeArrowheads="1"/>
          </p:cNvSpPr>
          <p:nvPr>
            <p:ph idx="1"/>
          </p:nvPr>
        </p:nvSpPr>
        <p:spPr>
          <a:xfrm>
            <a:off x="457200" y="1600201"/>
            <a:ext cx="8229600" cy="1468760"/>
          </a:xfrm>
        </p:spPr>
        <p:txBody>
          <a:bodyPr>
            <a:normAutofit/>
          </a:bodyPr>
          <a:lstStyle/>
          <a:p>
            <a:pPr eaLnBrk="1" hangingPunct="1">
              <a:lnSpc>
                <a:spcPct val="90000"/>
              </a:lnSpc>
            </a:pPr>
            <a:r>
              <a:rPr lang="de-DE" sz="2400" dirty="0"/>
              <a:t>Innovation benötigt Freiräume</a:t>
            </a:r>
          </a:p>
          <a:p>
            <a:pPr lvl="1" eaLnBrk="1" hangingPunct="1">
              <a:lnSpc>
                <a:spcPct val="90000"/>
              </a:lnSpc>
            </a:pPr>
            <a:r>
              <a:rPr lang="de-DE" sz="2000" dirty="0"/>
              <a:t>Freiräume für Experimente</a:t>
            </a:r>
          </a:p>
          <a:p>
            <a:pPr lvl="1" eaLnBrk="1" hangingPunct="1">
              <a:lnSpc>
                <a:spcPct val="90000"/>
              </a:lnSpc>
            </a:pPr>
            <a:r>
              <a:rPr lang="de-DE" sz="2000" dirty="0"/>
              <a:t>Freiräume für Scheitern </a:t>
            </a:r>
          </a:p>
          <a:p>
            <a:pPr lvl="1" eaLnBrk="1" hangingPunct="1">
              <a:lnSpc>
                <a:spcPct val="90000"/>
              </a:lnSpc>
            </a:pPr>
            <a:r>
              <a:rPr lang="de-DE" sz="2000" dirty="0"/>
              <a:t>Freiräume für </a:t>
            </a:r>
            <a:r>
              <a:rPr lang="de-DE" sz="2000" dirty="0" smtClean="0"/>
              <a:t>Entwicklung</a:t>
            </a:r>
            <a:endParaRPr lang="de-DE" sz="2000" dirty="0"/>
          </a:p>
        </p:txBody>
      </p:sp>
      <p:sp>
        <p:nvSpPr>
          <p:cNvPr id="2" name="Foliennummernplatzhalter 1"/>
          <p:cNvSpPr>
            <a:spLocks noGrp="1"/>
          </p:cNvSpPr>
          <p:nvPr>
            <p:ph type="sldNum" sz="quarter" idx="12"/>
          </p:nvPr>
        </p:nvSpPr>
        <p:spPr/>
        <p:txBody>
          <a:bodyPr/>
          <a:lstStyle/>
          <a:p>
            <a:pPr>
              <a:defRPr/>
            </a:pPr>
            <a:fld id="{CEBE6037-897C-4C52-AF66-BCB5281ABD6A}" type="slidenum">
              <a:rPr lang="de-DE" smtClean="0"/>
              <a:pPr>
                <a:defRPr/>
              </a:pPr>
              <a:t>41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7785"/>
    </mc:Choice>
    <mc:Fallback xmlns="">
      <p:transition spd="slow" advTm="147785"/>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r>
              <a:rPr lang="de-DE"/>
              <a:t>Führungsstil</a:t>
            </a:r>
          </a:p>
        </p:txBody>
      </p:sp>
      <p:sp>
        <p:nvSpPr>
          <p:cNvPr id="151555" name="Rectangle 3"/>
          <p:cNvSpPr>
            <a:spLocks noGrp="1" noChangeArrowheads="1"/>
          </p:cNvSpPr>
          <p:nvPr>
            <p:ph idx="1"/>
          </p:nvPr>
        </p:nvSpPr>
        <p:spPr>
          <a:xfrm>
            <a:off x="457200" y="1600201"/>
            <a:ext cx="8229600" cy="1468760"/>
          </a:xfrm>
        </p:spPr>
        <p:txBody>
          <a:bodyPr>
            <a:normAutofit/>
          </a:bodyPr>
          <a:lstStyle/>
          <a:p>
            <a:pPr eaLnBrk="1" hangingPunct="1">
              <a:lnSpc>
                <a:spcPct val="90000"/>
              </a:lnSpc>
            </a:pPr>
            <a:r>
              <a:rPr lang="de-DE" sz="2400" dirty="0"/>
              <a:t>Innovation benötigt Freiräume</a:t>
            </a:r>
          </a:p>
          <a:p>
            <a:pPr lvl="1" eaLnBrk="1" hangingPunct="1">
              <a:lnSpc>
                <a:spcPct val="90000"/>
              </a:lnSpc>
            </a:pPr>
            <a:r>
              <a:rPr lang="de-DE" sz="2000" dirty="0"/>
              <a:t>Freiräume für Experimente</a:t>
            </a:r>
          </a:p>
          <a:p>
            <a:pPr lvl="1" eaLnBrk="1" hangingPunct="1">
              <a:lnSpc>
                <a:spcPct val="90000"/>
              </a:lnSpc>
            </a:pPr>
            <a:r>
              <a:rPr lang="de-DE" sz="2000" dirty="0"/>
              <a:t>Freiräume für Scheitern </a:t>
            </a:r>
          </a:p>
          <a:p>
            <a:pPr lvl="1" eaLnBrk="1" hangingPunct="1">
              <a:lnSpc>
                <a:spcPct val="90000"/>
              </a:lnSpc>
            </a:pPr>
            <a:r>
              <a:rPr lang="de-DE" sz="2000" dirty="0"/>
              <a:t>Freiräume für </a:t>
            </a:r>
            <a:r>
              <a:rPr lang="de-DE" sz="2000" dirty="0" smtClean="0"/>
              <a:t>Entwicklung</a:t>
            </a:r>
            <a:endParaRPr lang="de-DE" sz="2000" dirty="0"/>
          </a:p>
        </p:txBody>
      </p:sp>
      <p:sp>
        <p:nvSpPr>
          <p:cNvPr id="2" name="Foliennummernplatzhalter 1"/>
          <p:cNvSpPr>
            <a:spLocks noGrp="1"/>
          </p:cNvSpPr>
          <p:nvPr>
            <p:ph type="sldNum" sz="quarter" idx="12"/>
          </p:nvPr>
        </p:nvSpPr>
        <p:spPr/>
        <p:txBody>
          <a:bodyPr/>
          <a:lstStyle/>
          <a:p>
            <a:pPr>
              <a:defRPr/>
            </a:pPr>
            <a:fld id="{CEBE6037-897C-4C52-AF66-BCB5281ABD6A}" type="slidenum">
              <a:rPr lang="de-DE" smtClean="0"/>
              <a:pPr>
                <a:defRPr/>
              </a:pPr>
              <a:t>42</a:t>
            </a:fld>
            <a:endParaRPr lang="de-DE"/>
          </a:p>
        </p:txBody>
      </p:sp>
      <p:sp>
        <p:nvSpPr>
          <p:cNvPr id="3" name="Wolkenförmige Legende 2"/>
          <p:cNvSpPr/>
          <p:nvPr/>
        </p:nvSpPr>
        <p:spPr>
          <a:xfrm>
            <a:off x="179512" y="149565"/>
            <a:ext cx="8712968" cy="6552728"/>
          </a:xfrm>
          <a:prstGeom prst="cloudCallout">
            <a:avLst>
              <a:gd name="adj1" fmla="val 46663"/>
              <a:gd name="adj2" fmla="val 318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i="1" dirty="0">
                <a:effectLst/>
              </a:rPr>
              <a:t>“F</a:t>
            </a:r>
            <a:r>
              <a:rPr lang="en-US" i="1">
                <a:effectLst/>
              </a:rPr>
              <a:t>ailure and invention are inseparable twins. </a:t>
            </a:r>
            <a:r>
              <a:rPr lang="en-US" i="1" dirty="0">
                <a:effectLst/>
              </a:rPr>
              <a:t>To invent you have to experiment, and if you know in advance that it’s going to work, it’s not an experiment. Most large organizations embrace the idea of invention, but are not willing to suffer the string of failed experiments necessary to get there. Outsized returns often come from betting against conventional wisdom, and conventional wisdom is usually right. Given a ten percent chance of a 100 times payoff, you should take that bet every time. But you’re still going to be wrong nine times out of ten. We all know that if you swing for the fences, you’re going to strike out a lot, but you’re also going to hit some home runs.</a:t>
            </a:r>
            <a:r>
              <a:rPr lang="de-DE" i="1">
                <a:effectLst/>
              </a:rPr>
              <a:t>” </a:t>
            </a:r>
            <a:r>
              <a:rPr lang="de-DE" sz="800">
                <a:effectLst/>
              </a:rPr>
              <a:t>http://www.game-changer.net/2016/04/26/jeff-bezos-on-culture-failure-and-invention-are-inseparable-twins/#.Y7fI0RWZOUk</a:t>
            </a:r>
            <a:endParaRPr lang="de-DE">
              <a:effectLst/>
            </a:endParaRPr>
          </a:p>
        </p:txBody>
      </p:sp>
      <p:pic>
        <p:nvPicPr>
          <p:cNvPr id="7" name="Grafik 6" descr="Jeff Bezos - Starporträt, News, Bilder | GALA.d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5301208"/>
            <a:ext cx="719455" cy="719455"/>
          </a:xfrm>
          <a:prstGeom prst="rect">
            <a:avLst/>
          </a:prstGeom>
          <a:noFill/>
          <a:ln>
            <a:noFill/>
          </a:ln>
        </p:spPr>
      </p:pic>
      <p:sp>
        <p:nvSpPr>
          <p:cNvPr id="5" name="Textfeld 4"/>
          <p:cNvSpPr txBox="1"/>
          <p:nvPr/>
        </p:nvSpPr>
        <p:spPr>
          <a:xfrm>
            <a:off x="7806774" y="6083252"/>
            <a:ext cx="1337226" cy="253916"/>
          </a:xfrm>
          <a:prstGeom prst="rect">
            <a:avLst/>
          </a:prstGeom>
          <a:noFill/>
        </p:spPr>
        <p:txBody>
          <a:bodyPr wrap="none" rtlCol="0">
            <a:spAutoFit/>
          </a:bodyPr>
          <a:lstStyle/>
          <a:p>
            <a:r>
              <a:rPr lang="de-DE" sz="1050" dirty="0"/>
              <a:t>Jeff </a:t>
            </a:r>
            <a:r>
              <a:rPr lang="de-DE" sz="1050" dirty="0" smtClean="0"/>
              <a:t>Bezos, Amazon</a:t>
            </a:r>
            <a:endParaRPr lang="de-DE" sz="1050" dirty="0"/>
          </a:p>
        </p:txBody>
      </p:sp>
    </p:spTree>
    <p:extLst>
      <p:ext uri="{BB962C8B-B14F-4D97-AF65-F5344CB8AC3E}">
        <p14:creationId xmlns:p14="http://schemas.microsoft.com/office/powerpoint/2010/main" val="3945918296"/>
      </p:ext>
    </p:extLst>
  </p:cSld>
  <p:clrMapOvr>
    <a:masterClrMapping/>
  </p:clrMapOvr>
  <mc:AlternateContent xmlns:mc="http://schemas.openxmlformats.org/markup-compatibility/2006" xmlns:p14="http://schemas.microsoft.com/office/powerpoint/2010/main">
    <mc:Choice Requires="p14">
      <p:transition spd="slow" p14:dur="2000" advTm="147785"/>
    </mc:Choice>
    <mc:Fallback xmlns="">
      <p:transition spd="slow" advTm="147785"/>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r>
              <a:rPr lang="de-DE"/>
              <a:t>Führungsstil</a:t>
            </a:r>
          </a:p>
        </p:txBody>
      </p:sp>
      <p:sp>
        <p:nvSpPr>
          <p:cNvPr id="151555" name="Rectangle 3"/>
          <p:cNvSpPr>
            <a:spLocks noGrp="1" noChangeArrowheads="1"/>
          </p:cNvSpPr>
          <p:nvPr>
            <p:ph idx="1"/>
          </p:nvPr>
        </p:nvSpPr>
        <p:spPr/>
        <p:txBody>
          <a:bodyPr/>
          <a:lstStyle/>
          <a:p>
            <a:pPr eaLnBrk="1" hangingPunct="1">
              <a:lnSpc>
                <a:spcPct val="90000"/>
              </a:lnSpc>
            </a:pPr>
            <a:r>
              <a:rPr lang="de-DE" sz="2400"/>
              <a:t>Innovation benötigt Freiräume</a:t>
            </a:r>
          </a:p>
          <a:p>
            <a:pPr lvl="1" eaLnBrk="1" hangingPunct="1">
              <a:lnSpc>
                <a:spcPct val="90000"/>
              </a:lnSpc>
            </a:pPr>
            <a:r>
              <a:rPr lang="de-DE" sz="2000"/>
              <a:t>Freiräume für Experimente</a:t>
            </a:r>
          </a:p>
          <a:p>
            <a:pPr lvl="1" eaLnBrk="1" hangingPunct="1">
              <a:lnSpc>
                <a:spcPct val="90000"/>
              </a:lnSpc>
            </a:pPr>
            <a:r>
              <a:rPr lang="de-DE" sz="2000"/>
              <a:t>Freiräume für Scheitern </a:t>
            </a:r>
          </a:p>
          <a:p>
            <a:pPr lvl="1" eaLnBrk="1" hangingPunct="1">
              <a:lnSpc>
                <a:spcPct val="90000"/>
              </a:lnSpc>
            </a:pPr>
            <a:r>
              <a:rPr lang="de-DE" sz="2000"/>
              <a:t>Freiräume für Entwicklung</a:t>
            </a:r>
          </a:p>
          <a:p>
            <a:pPr eaLnBrk="1" hangingPunct="1">
              <a:lnSpc>
                <a:spcPct val="90000"/>
              </a:lnSpc>
            </a:pPr>
            <a:r>
              <a:rPr lang="de-DE" sz="2400"/>
              <a:t>Führungsstil muss Freiräume schaffen</a:t>
            </a:r>
          </a:p>
          <a:p>
            <a:pPr lvl="1" eaLnBrk="1" hangingPunct="1">
              <a:lnSpc>
                <a:spcPct val="90000"/>
              </a:lnSpc>
            </a:pPr>
            <a:r>
              <a:rPr lang="de-DE" sz="2000"/>
              <a:t>Vertrauen öffnet Freiräume</a:t>
            </a:r>
          </a:p>
          <a:p>
            <a:pPr lvl="1" eaLnBrk="1" hangingPunct="1">
              <a:lnSpc>
                <a:spcPct val="90000"/>
              </a:lnSpc>
            </a:pPr>
            <a:r>
              <a:rPr lang="de-DE" sz="2000"/>
              <a:t>Kontrolle schließt Freiräume</a:t>
            </a:r>
          </a:p>
          <a:p>
            <a:pPr eaLnBrk="1" hangingPunct="1">
              <a:lnSpc>
                <a:spcPct val="90000"/>
              </a:lnSpc>
            </a:pPr>
            <a:r>
              <a:rPr lang="de-DE" sz="2400"/>
              <a:t>Führungsstil mit Identifikation ermöglichen</a:t>
            </a:r>
          </a:p>
          <a:p>
            <a:pPr lvl="1" eaLnBrk="1" hangingPunct="1">
              <a:lnSpc>
                <a:spcPct val="90000"/>
              </a:lnSpc>
            </a:pPr>
            <a:r>
              <a:rPr lang="de-DE" sz="2000"/>
              <a:t>klares, kommuniziertes Zielsystem</a:t>
            </a:r>
          </a:p>
          <a:p>
            <a:pPr lvl="1" eaLnBrk="1" hangingPunct="1">
              <a:lnSpc>
                <a:spcPct val="90000"/>
              </a:lnSpc>
            </a:pPr>
            <a:r>
              <a:rPr lang="de-DE" sz="2000"/>
              <a:t>integre Führungspersönlichkeit</a:t>
            </a:r>
          </a:p>
          <a:p>
            <a:pPr lvl="1" eaLnBrk="1" hangingPunct="1">
              <a:lnSpc>
                <a:spcPct val="90000"/>
              </a:lnSpc>
            </a:pPr>
            <a:r>
              <a:rPr lang="de-DE" sz="2000"/>
              <a:t>kleine, überschaubare Gruppen</a:t>
            </a:r>
          </a:p>
        </p:txBody>
      </p:sp>
      <p:sp>
        <p:nvSpPr>
          <p:cNvPr id="2" name="Foliennummernplatzhalter 1"/>
          <p:cNvSpPr>
            <a:spLocks noGrp="1"/>
          </p:cNvSpPr>
          <p:nvPr>
            <p:ph type="sldNum" sz="quarter" idx="12"/>
          </p:nvPr>
        </p:nvSpPr>
        <p:spPr/>
        <p:txBody>
          <a:bodyPr/>
          <a:lstStyle/>
          <a:p>
            <a:pPr>
              <a:defRPr/>
            </a:pPr>
            <a:fld id="{CEBE6037-897C-4C52-AF66-BCB5281ABD6A}" type="slidenum">
              <a:rPr lang="de-DE" smtClean="0"/>
              <a:pPr>
                <a:defRPr/>
              </a:pPr>
              <a:t>43</a:t>
            </a:fld>
            <a:endParaRPr lang="de-DE"/>
          </a:p>
        </p:txBody>
      </p:sp>
    </p:spTree>
    <p:extLst>
      <p:ext uri="{BB962C8B-B14F-4D97-AF65-F5344CB8AC3E}">
        <p14:creationId xmlns:p14="http://schemas.microsoft.com/office/powerpoint/2010/main" val="2901870385"/>
      </p:ext>
    </p:extLst>
  </p:cSld>
  <p:clrMapOvr>
    <a:masterClrMapping/>
  </p:clrMapOvr>
  <mc:AlternateContent xmlns:mc="http://schemas.openxmlformats.org/markup-compatibility/2006" xmlns:p14="http://schemas.microsoft.com/office/powerpoint/2010/main">
    <mc:Choice Requires="p14">
      <p:transition spd="slow" p14:dur="2000" advTm="147785"/>
    </mc:Choice>
    <mc:Fallback xmlns="">
      <p:transition spd="slow" advTm="147785"/>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r>
              <a:rPr lang="de-DE" sz="4000"/>
              <a:t>Zusammenfassung: Innovationskultur</a:t>
            </a:r>
          </a:p>
        </p:txBody>
      </p:sp>
      <p:graphicFrame>
        <p:nvGraphicFramePr>
          <p:cNvPr id="152579" name="Object 3"/>
          <p:cNvGraphicFramePr>
            <a:graphicFrameLocks noGrp="1" noChangeAspect="1"/>
          </p:cNvGraphicFramePr>
          <p:nvPr>
            <p:ph idx="1"/>
          </p:nvPr>
        </p:nvGraphicFramePr>
        <p:xfrm>
          <a:off x="0" y="42863"/>
          <a:ext cx="9144000" cy="6672262"/>
        </p:xfrm>
        <a:graphic>
          <a:graphicData uri="http://schemas.openxmlformats.org/presentationml/2006/ole">
            <mc:AlternateContent xmlns:mc="http://schemas.openxmlformats.org/markup-compatibility/2006">
              <mc:Choice xmlns:v="urn:schemas-microsoft-com:vml" Requires="v">
                <p:oleObj spid="_x0000_s152630" name="Bild" r:id="rId4" imgW="9912096" imgH="7217664" progId="Word.Picture.8">
                  <p:embed/>
                </p:oleObj>
              </mc:Choice>
              <mc:Fallback>
                <p:oleObj name="Bild" r:id="rId4" imgW="9912096" imgH="7217664" progId="Word.Picture.8">
                  <p:embed/>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863"/>
                        <a:ext cx="9144000" cy="66722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5EFC29D6-CD36-4EFC-A63F-1F844F7DA495}" type="slidenum">
              <a:rPr lang="de-DE" smtClean="0"/>
              <a:pPr>
                <a:defRPr/>
              </a:pPr>
              <a:t>44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87882"/>
    </mc:Choice>
    <mc:Fallback xmlns="">
      <p:transition spd="slow" advTm="87882"/>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de-DE"/>
              <a:t>Gliederung</a:t>
            </a:r>
          </a:p>
        </p:txBody>
      </p:sp>
      <p:sp>
        <p:nvSpPr>
          <p:cNvPr id="113667" name="Rectangle 3"/>
          <p:cNvSpPr>
            <a:spLocks noGrp="1" noChangeArrowheads="1"/>
          </p:cNvSpPr>
          <p:nvPr>
            <p:ph idx="1"/>
          </p:nvPr>
        </p:nvSpPr>
        <p:spPr/>
        <p:txBody>
          <a:bodyPr/>
          <a:lstStyle/>
          <a:p>
            <a:pPr eaLnBrk="1" hangingPunct="1">
              <a:buFontTx/>
              <a:buNone/>
            </a:pPr>
            <a:r>
              <a:rPr lang="de-DE" sz="2800">
                <a:solidFill>
                  <a:srgbClr val="DDDDDD"/>
                </a:solidFill>
              </a:rPr>
              <a:t>1 </a:t>
            </a:r>
            <a:r>
              <a:rPr lang="de-DE" sz="2800"/>
              <a:t>Outputfaktoren</a:t>
            </a:r>
          </a:p>
          <a:p>
            <a:pPr eaLnBrk="1" hangingPunct="1">
              <a:buFontTx/>
              <a:buNone/>
            </a:pPr>
            <a:r>
              <a:rPr lang="de-DE" sz="2800"/>
              <a:t>2 Betriebskybernetik</a:t>
            </a:r>
          </a:p>
          <a:p>
            <a:pPr eaLnBrk="1" hangingPunct="1">
              <a:buFontTx/>
              <a:buNone/>
            </a:pPr>
            <a:r>
              <a:rPr lang="de-DE" sz="2800"/>
              <a:t>	2.1 Organisation</a:t>
            </a:r>
          </a:p>
          <a:p>
            <a:pPr eaLnBrk="1" hangingPunct="1">
              <a:buFontTx/>
              <a:buNone/>
            </a:pPr>
            <a:r>
              <a:rPr lang="de-DE" sz="2800"/>
              <a:t>	2.2 Personalplanung</a:t>
            </a:r>
          </a:p>
          <a:p>
            <a:pPr eaLnBrk="1" hangingPunct="1">
              <a:buFontTx/>
              <a:buNone/>
            </a:pPr>
            <a:r>
              <a:rPr lang="de-DE" sz="2800"/>
              <a:t>	2.3 Führung</a:t>
            </a:r>
          </a:p>
          <a:p>
            <a:pPr eaLnBrk="1" hangingPunct="1">
              <a:buFontTx/>
              <a:buNone/>
            </a:pPr>
            <a:r>
              <a:rPr lang="de-DE" sz="2800"/>
              <a:t>	</a:t>
            </a:r>
            <a:r>
              <a:rPr lang="de-DE" sz="2800">
                <a:solidFill>
                  <a:srgbClr val="FF0000"/>
                </a:solidFill>
              </a:rPr>
              <a:t>2.4 Strategisches Management</a:t>
            </a:r>
          </a:p>
          <a:p>
            <a:pPr eaLnBrk="1" hangingPunct="1">
              <a:buFontTx/>
              <a:buNone/>
            </a:pPr>
            <a:r>
              <a:rPr lang="de-DE" sz="2800"/>
              <a:t>3 Logistik</a:t>
            </a:r>
          </a:p>
          <a:p>
            <a:pPr algn="ctr" eaLnBrk="1" hangingPunct="1">
              <a:spcBef>
                <a:spcPct val="0"/>
              </a:spcBef>
              <a:buFontTx/>
              <a:buNone/>
            </a:pPr>
            <a:r>
              <a:rPr lang="de-DE" sz="2800">
                <a:solidFill>
                  <a:srgbClr val="DDDDDD"/>
                </a:solidFill>
              </a:rPr>
              <a:t>	</a:t>
            </a:r>
          </a:p>
        </p:txBody>
      </p:sp>
      <p:sp>
        <p:nvSpPr>
          <p:cNvPr id="2" name="Foliennummernplatzhalter 1"/>
          <p:cNvSpPr>
            <a:spLocks noGrp="1"/>
          </p:cNvSpPr>
          <p:nvPr>
            <p:ph type="sldNum" sz="quarter" idx="12"/>
          </p:nvPr>
        </p:nvSpPr>
        <p:spPr/>
        <p:txBody>
          <a:bodyPr/>
          <a:lstStyle/>
          <a:p>
            <a:pPr>
              <a:defRPr/>
            </a:pPr>
            <a:fld id="{C865F1E5-0B71-4CE5-AF18-34D878313679}" type="slidenum">
              <a:rPr lang="de-DE" smtClean="0"/>
              <a:pPr>
                <a:defRPr/>
              </a:pPr>
              <a:t>45</a:t>
            </a:fld>
            <a:endParaRPr lang="de-DE"/>
          </a:p>
        </p:txBody>
      </p:sp>
    </p:spTree>
    <p:extLst>
      <p:ext uri="{BB962C8B-B14F-4D97-AF65-F5344CB8AC3E}">
        <p14:creationId xmlns:p14="http://schemas.microsoft.com/office/powerpoint/2010/main" val="3645923319"/>
      </p:ext>
    </p:extLst>
  </p:cSld>
  <p:clrMapOvr>
    <a:masterClrMapping/>
  </p:clrMapOvr>
  <mc:AlternateContent xmlns:mc="http://schemas.openxmlformats.org/markup-compatibility/2006" xmlns:p14="http://schemas.microsoft.com/office/powerpoint/2010/main">
    <mc:Choice Requires="p14">
      <p:transition spd="slow" p14:dur="2000" advTm="45917"/>
    </mc:Choice>
    <mc:Fallback xmlns="">
      <p:transition spd="slow" advTm="4591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feil nach unten 8"/>
          <p:cNvSpPr/>
          <p:nvPr/>
        </p:nvSpPr>
        <p:spPr bwMode="auto">
          <a:xfrm>
            <a:off x="5148064" y="3189418"/>
            <a:ext cx="1152128" cy="100811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outerShdw blurRad="38100" dist="38100" dir="2700000" algn="tl">
                  <a:srgbClr val="000000">
                    <a:alpha val="43137"/>
                  </a:srgbClr>
                </a:outerShdw>
              </a:effectLst>
              <a:latin typeface="Tahoma" pitchFamily="34" charset="0"/>
            </a:endParaRPr>
          </a:p>
        </p:txBody>
      </p:sp>
      <p:sp>
        <p:nvSpPr>
          <p:cNvPr id="8" name="Pfeil nach unten 7"/>
          <p:cNvSpPr/>
          <p:nvPr/>
        </p:nvSpPr>
        <p:spPr bwMode="auto">
          <a:xfrm>
            <a:off x="2934943" y="3212976"/>
            <a:ext cx="1152128" cy="100811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outerShdw blurRad="38100" dist="38100" dir="2700000" algn="tl">
                  <a:srgbClr val="000000">
                    <a:alpha val="43137"/>
                  </a:srgbClr>
                </a:outerShdw>
              </a:effectLst>
              <a:latin typeface="Tahoma" pitchFamily="34" charset="0"/>
            </a:endParaRPr>
          </a:p>
        </p:txBody>
      </p:sp>
      <p:sp>
        <p:nvSpPr>
          <p:cNvPr id="2" name="Titel 1"/>
          <p:cNvSpPr>
            <a:spLocks noGrp="1"/>
          </p:cNvSpPr>
          <p:nvPr>
            <p:ph type="title"/>
          </p:nvPr>
        </p:nvSpPr>
        <p:spPr/>
        <p:txBody>
          <a:bodyPr/>
          <a:lstStyle/>
          <a:p>
            <a:r>
              <a:rPr lang="de-DE" dirty="0"/>
              <a:t>Dynamik, Komplexität und Unsicherheit</a:t>
            </a:r>
          </a:p>
        </p:txBody>
      </p:sp>
      <p:sp>
        <p:nvSpPr>
          <p:cNvPr id="4" name="Abgerundetes Rechteck 3"/>
          <p:cNvSpPr/>
          <p:nvPr/>
        </p:nvSpPr>
        <p:spPr bwMode="auto">
          <a:xfrm>
            <a:off x="467544" y="1916832"/>
            <a:ext cx="3456384" cy="144016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200000"/>
              </a:lnSpc>
              <a:spcBef>
                <a:spcPts val="3600"/>
              </a:spcBef>
              <a:spcAft>
                <a:spcPct val="0"/>
              </a:spcAft>
              <a:buClrTx/>
              <a:buSzTx/>
              <a:buFontTx/>
              <a:buNone/>
              <a:tabLst/>
            </a:pPr>
            <a:r>
              <a:rPr kumimoji="0" lang="de-DE" sz="3600" b="0" i="0" u="none" strike="noStrike" cap="none" normalizeH="0" baseline="0" dirty="0">
                <a:ln>
                  <a:noFill/>
                </a:ln>
                <a:solidFill>
                  <a:schemeClr val="tx1"/>
                </a:solidFill>
                <a:effectLst/>
                <a:latin typeface="Tahoma" pitchFamily="34" charset="0"/>
              </a:rPr>
              <a:t>DYNAMIK</a:t>
            </a:r>
            <a:endParaRPr kumimoji="0" lang="de-DE" sz="2000" b="0" i="0" u="none" strike="noStrike" cap="none" normalizeH="0" baseline="0" dirty="0">
              <a:ln>
                <a:noFill/>
              </a:ln>
              <a:solidFill>
                <a:schemeClr val="tx1"/>
              </a:solidFill>
              <a:effectLst/>
              <a:latin typeface="Tahoma" pitchFamily="34" charset="0"/>
            </a:endParaRPr>
          </a:p>
        </p:txBody>
      </p:sp>
      <p:sp>
        <p:nvSpPr>
          <p:cNvPr id="6" name="Abgerundetes Rechteck 5"/>
          <p:cNvSpPr/>
          <p:nvPr/>
        </p:nvSpPr>
        <p:spPr bwMode="auto">
          <a:xfrm>
            <a:off x="5292080" y="1916832"/>
            <a:ext cx="3384376" cy="144016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200000"/>
              </a:lnSpc>
              <a:spcBef>
                <a:spcPts val="3600"/>
              </a:spcBef>
              <a:spcAft>
                <a:spcPct val="0"/>
              </a:spcAft>
              <a:buClrTx/>
              <a:buSzTx/>
              <a:buFontTx/>
              <a:buNone/>
              <a:tabLst/>
            </a:pPr>
            <a:r>
              <a:rPr kumimoji="0" lang="de-DE" sz="3600" b="0" i="0" u="none" strike="noStrike" cap="none" normalizeH="0" baseline="0" dirty="0">
                <a:ln>
                  <a:noFill/>
                </a:ln>
                <a:solidFill>
                  <a:schemeClr val="tx1"/>
                </a:solidFill>
                <a:effectLst/>
                <a:latin typeface="Tahoma" pitchFamily="34" charset="0"/>
              </a:rPr>
              <a:t>KOMPLEXITÄT</a:t>
            </a:r>
            <a:endParaRPr kumimoji="0" lang="de-DE" sz="2000" b="0" i="0" u="none" strike="noStrike" cap="none" normalizeH="0" baseline="0" dirty="0">
              <a:ln>
                <a:noFill/>
              </a:ln>
              <a:solidFill>
                <a:schemeClr val="tx1"/>
              </a:solidFill>
              <a:effectLst/>
              <a:latin typeface="Tahoma" pitchFamily="34" charset="0"/>
            </a:endParaRPr>
          </a:p>
        </p:txBody>
      </p:sp>
      <p:sp>
        <p:nvSpPr>
          <p:cNvPr id="7" name="Abgerundetes Rechteck 6"/>
          <p:cNvSpPr/>
          <p:nvPr/>
        </p:nvSpPr>
        <p:spPr bwMode="auto">
          <a:xfrm>
            <a:off x="2987824" y="4365104"/>
            <a:ext cx="3528392" cy="144016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200000"/>
              </a:lnSpc>
              <a:spcBef>
                <a:spcPts val="3600"/>
              </a:spcBef>
              <a:spcAft>
                <a:spcPct val="0"/>
              </a:spcAft>
              <a:buClrTx/>
              <a:buSzTx/>
              <a:buFontTx/>
              <a:buNone/>
              <a:tabLst/>
            </a:pPr>
            <a:r>
              <a:rPr kumimoji="0" lang="de-DE" sz="3600" b="0" i="0" u="none" strike="noStrike" cap="none" normalizeH="0" baseline="0" dirty="0">
                <a:ln>
                  <a:noFill/>
                </a:ln>
                <a:solidFill>
                  <a:schemeClr val="tx1"/>
                </a:solidFill>
                <a:effectLst/>
                <a:latin typeface="Tahoma" pitchFamily="34" charset="0"/>
              </a:rPr>
              <a:t>UNSICHERHEIT</a:t>
            </a:r>
            <a:endParaRPr kumimoji="0" lang="de-DE" sz="2000" b="0" i="0" u="none" strike="noStrike" cap="none" normalizeH="0" baseline="0" dirty="0">
              <a:ln>
                <a:noFill/>
              </a:ln>
              <a:solidFill>
                <a:schemeClr val="tx1"/>
              </a:solidFill>
              <a:effectLst/>
              <a:latin typeface="Tahoma" pitchFamily="34" charset="0"/>
            </a:endParaRPr>
          </a:p>
        </p:txBody>
      </p:sp>
      <p:sp>
        <p:nvSpPr>
          <p:cNvPr id="5" name="Foliennummernplatzhalter 4"/>
          <p:cNvSpPr>
            <a:spLocks noGrp="1"/>
          </p:cNvSpPr>
          <p:nvPr>
            <p:ph type="sldNum" sz="quarter" idx="12"/>
          </p:nvPr>
        </p:nvSpPr>
        <p:spPr/>
        <p:txBody>
          <a:bodyPr/>
          <a:lstStyle/>
          <a:p>
            <a:pPr>
              <a:defRPr/>
            </a:pPr>
            <a:fld id="{C865F1E5-0B71-4CE5-AF18-34D878313679}" type="slidenum">
              <a:rPr lang="de-DE" smtClean="0"/>
              <a:pPr>
                <a:defRPr/>
              </a:pPr>
              <a:t>5</a:t>
            </a:fld>
            <a:endParaRPr lang="de-DE"/>
          </a:p>
        </p:txBody>
      </p:sp>
    </p:spTree>
    <p:extLst>
      <p:ext uri="{BB962C8B-B14F-4D97-AF65-F5344CB8AC3E}">
        <p14:creationId xmlns:p14="http://schemas.microsoft.com/office/powerpoint/2010/main" val="4046827772"/>
      </p:ext>
    </p:extLst>
  </p:cSld>
  <p:clrMapOvr>
    <a:masterClrMapping/>
  </p:clrMapOvr>
  <mc:AlternateContent xmlns:mc="http://schemas.openxmlformats.org/markup-compatibility/2006" xmlns:p14="http://schemas.microsoft.com/office/powerpoint/2010/main">
    <mc:Choice Requires="p14">
      <p:transition spd="slow" p14:dur="2000" advTm="73730"/>
    </mc:Choice>
    <mc:Fallback xmlns="">
      <p:transition spd="slow" advTm="7373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Unsicherheit</a:t>
            </a:r>
          </a:p>
        </p:txBody>
      </p:sp>
      <p:sp>
        <p:nvSpPr>
          <p:cNvPr id="3" name="Inhaltsplatzhalter 2"/>
          <p:cNvSpPr>
            <a:spLocks noGrp="1"/>
          </p:cNvSpPr>
          <p:nvPr>
            <p:ph idx="1"/>
          </p:nvPr>
        </p:nvSpPr>
        <p:spPr/>
        <p:txBody>
          <a:bodyPr>
            <a:normAutofit fontScale="77500" lnSpcReduction="20000"/>
          </a:bodyPr>
          <a:lstStyle/>
          <a:p>
            <a:r>
              <a:rPr lang="de-DE" dirty="0"/>
              <a:t>Extern</a:t>
            </a:r>
          </a:p>
          <a:p>
            <a:pPr lvl="1"/>
            <a:r>
              <a:rPr lang="de-DE" dirty="0"/>
              <a:t>Wenige Ereignisse (Krieg, Missernte, Krankheit)</a:t>
            </a:r>
          </a:p>
          <a:p>
            <a:pPr lvl="1"/>
            <a:r>
              <a:rPr lang="de-DE" dirty="0"/>
              <a:t>Große Wirkung</a:t>
            </a:r>
          </a:p>
          <a:p>
            <a:pPr lvl="1"/>
            <a:r>
              <a:rPr lang="de-DE" dirty="0"/>
              <a:t>Keine Beeinflussbarkeit</a:t>
            </a:r>
          </a:p>
          <a:p>
            <a:pPr lvl="1"/>
            <a:r>
              <a:rPr lang="de-DE" dirty="0"/>
              <a:t>„Höhere Gewalt“, Act of </a:t>
            </a:r>
            <a:r>
              <a:rPr lang="de-DE" dirty="0" err="1"/>
              <a:t>God</a:t>
            </a:r>
            <a:endParaRPr lang="de-DE" dirty="0"/>
          </a:p>
          <a:p>
            <a:pPr lvl="1">
              <a:buFont typeface="Wingdings" panose="05000000000000000000" pitchFamily="2" charset="2"/>
              <a:buChar char="ð"/>
            </a:pPr>
            <a:r>
              <a:rPr lang="de-DE" dirty="0"/>
              <a:t>Traditionelle Unsicherheit</a:t>
            </a:r>
          </a:p>
          <a:p>
            <a:r>
              <a:rPr lang="de-DE" dirty="0"/>
              <a:t>Intern</a:t>
            </a:r>
          </a:p>
          <a:p>
            <a:pPr lvl="1"/>
            <a:r>
              <a:rPr lang="de-DE" dirty="0"/>
              <a:t>Viele Ereignisse</a:t>
            </a:r>
          </a:p>
          <a:p>
            <a:pPr lvl="1"/>
            <a:r>
              <a:rPr lang="de-DE" dirty="0"/>
              <a:t>Kleine, systeminterne Ereignisse potenzieren sich zu chaotischem Verhalten</a:t>
            </a:r>
          </a:p>
          <a:p>
            <a:pPr lvl="1"/>
            <a:r>
              <a:rPr lang="de-DE" dirty="0"/>
              <a:t>Entstehen häufig durch rational handelnde Gegen- und Mitspieler (Spielsituation)</a:t>
            </a:r>
          </a:p>
          <a:p>
            <a:pPr lvl="1"/>
            <a:r>
              <a:rPr lang="de-DE" dirty="0"/>
              <a:t>Strategie ist gefragt</a:t>
            </a:r>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6</a:t>
            </a:fld>
            <a:endParaRPr lang="de-DE"/>
          </a:p>
        </p:txBody>
      </p:sp>
    </p:spTree>
    <p:extLst>
      <p:ext uri="{BB962C8B-B14F-4D97-AF65-F5344CB8AC3E}">
        <p14:creationId xmlns:p14="http://schemas.microsoft.com/office/powerpoint/2010/main" val="935095844"/>
      </p:ext>
    </p:extLst>
  </p:cSld>
  <p:clrMapOvr>
    <a:masterClrMapping/>
  </p:clrMapOvr>
  <mc:AlternateContent xmlns:mc="http://schemas.openxmlformats.org/markup-compatibility/2006" xmlns:p14="http://schemas.microsoft.com/office/powerpoint/2010/main">
    <mc:Choice Requires="p14">
      <p:transition spd="slow" p14:dur="2000" advTm="180448"/>
    </mc:Choice>
    <mc:Fallback xmlns="">
      <p:transition spd="slow" advTm="18044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Komplexitätsreduktion</a:t>
            </a:r>
          </a:p>
        </p:txBody>
      </p:sp>
      <p:sp>
        <p:nvSpPr>
          <p:cNvPr id="3" name="Inhaltsplatzhalter 2"/>
          <p:cNvSpPr>
            <a:spLocks noGrp="1"/>
          </p:cNvSpPr>
          <p:nvPr>
            <p:ph idx="1"/>
          </p:nvPr>
        </p:nvSpPr>
        <p:spPr>
          <a:xfrm>
            <a:off x="457200" y="1905000"/>
            <a:ext cx="8229600" cy="4836368"/>
          </a:xfrm>
        </p:spPr>
        <p:txBody>
          <a:bodyPr>
            <a:normAutofit fontScale="62500" lnSpcReduction="20000"/>
          </a:bodyPr>
          <a:lstStyle/>
          <a:p>
            <a:r>
              <a:rPr lang="de-DE" dirty="0"/>
              <a:t>Ignoranz von Elementen, Interdependenzen und Dynamik</a:t>
            </a:r>
          </a:p>
          <a:p>
            <a:r>
              <a:rPr lang="de-DE" dirty="0"/>
              <a:t>Ignoranz von Unsicherheit</a:t>
            </a:r>
          </a:p>
          <a:p>
            <a:r>
              <a:rPr lang="de-DE" dirty="0" err="1"/>
              <a:t>Simplicity</a:t>
            </a:r>
            <a:endParaRPr lang="de-DE" dirty="0"/>
          </a:p>
          <a:p>
            <a:pPr lvl="1"/>
            <a:r>
              <a:rPr lang="de-DE" dirty="0"/>
              <a:t>„Man muss die Dinge so einfach wie möglich machen. Aber nicht einfacher“</a:t>
            </a:r>
          </a:p>
          <a:p>
            <a:pPr lvl="2"/>
            <a:r>
              <a:rPr lang="de-DE" dirty="0"/>
              <a:t>„KISS“;: Keep </a:t>
            </a:r>
            <a:r>
              <a:rPr lang="de-DE" dirty="0" err="1"/>
              <a:t>It</a:t>
            </a:r>
            <a:r>
              <a:rPr lang="de-DE" dirty="0"/>
              <a:t> Simple, Stupid!“</a:t>
            </a:r>
          </a:p>
          <a:p>
            <a:pPr lvl="2"/>
            <a:r>
              <a:rPr lang="de-DE" dirty="0"/>
              <a:t>Ockhams „Rasiermesser“ (1285-1347): Die Nagelprobe für den Wahrheitsgehalt einer Aussage ist ihre größtmögliche Einfachheit</a:t>
            </a:r>
          </a:p>
          <a:p>
            <a:pPr lvl="1"/>
            <a:r>
              <a:rPr lang="de-DE" dirty="0"/>
              <a:t>„Ich würde keinen Heller für die Einfachheit auf dieser Seite der Komplexität geben, aber ich würde mein Leben für die Einfachheit auf der anderen Seite der Komplexität geben“ (Oliver Wendell Holmes Jr.)</a:t>
            </a:r>
          </a:p>
          <a:p>
            <a:r>
              <a:rPr lang="de-DE" dirty="0"/>
              <a:t>Klare Regeln (NB: Regeln reduzieren Komplexität durch Rückführung auf Standards; Entlastung von </a:t>
            </a:r>
            <a:r>
              <a:rPr lang="de-DE"/>
              <a:t>der Einzelfallentscheidung)</a:t>
            </a:r>
          </a:p>
          <a:p>
            <a:r>
              <a:rPr lang="de-DE" dirty="0"/>
              <a:t>Verbesserung des sozialen Kernprozesses</a:t>
            </a:r>
          </a:p>
          <a:p>
            <a:r>
              <a:rPr lang="de-DE" dirty="0"/>
              <a:t>Priorisierung</a:t>
            </a:r>
          </a:p>
          <a:p>
            <a:r>
              <a:rPr lang="de-DE" dirty="0"/>
              <a:t>Stochastische Modelle</a:t>
            </a:r>
          </a:p>
          <a:p>
            <a:r>
              <a:rPr lang="de-DE" dirty="0"/>
              <a:t>…</a:t>
            </a:r>
          </a:p>
          <a:p>
            <a:pPr lvl="1"/>
            <a:endParaRPr lang="de-DE"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7</a:t>
            </a:fld>
            <a:endParaRPr lang="de-DE" dirty="0"/>
          </a:p>
        </p:txBody>
      </p:sp>
    </p:spTree>
    <p:extLst>
      <p:ext uri="{BB962C8B-B14F-4D97-AF65-F5344CB8AC3E}">
        <p14:creationId xmlns:p14="http://schemas.microsoft.com/office/powerpoint/2010/main" val="2477678373"/>
      </p:ext>
    </p:extLst>
  </p:cSld>
  <p:clrMapOvr>
    <a:masterClrMapping/>
  </p:clrMapOvr>
  <mc:AlternateContent xmlns:mc="http://schemas.openxmlformats.org/markup-compatibility/2006" xmlns:p14="http://schemas.microsoft.com/office/powerpoint/2010/main">
    <mc:Choice Requires="p14">
      <p:transition spd="slow" p14:dur="2000" advTm="399556"/>
    </mc:Choice>
    <mc:Fallback xmlns="">
      <p:transition spd="slow" advTm="39955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Sicherheit und Unsicherheit</a:t>
            </a:r>
            <a:endParaRPr lang="de-DE" dirty="0"/>
          </a:p>
        </p:txBody>
      </p:sp>
      <p:sp>
        <p:nvSpPr>
          <p:cNvPr id="3" name="Inhaltsplatzhalter 2"/>
          <p:cNvSpPr>
            <a:spLocks noGrp="1"/>
          </p:cNvSpPr>
          <p:nvPr>
            <p:ph idx="1"/>
          </p:nvPr>
        </p:nvSpPr>
        <p:spPr/>
        <p:txBody>
          <a:bodyPr/>
          <a:lstStyle/>
          <a:p>
            <a:pPr eaLnBrk="1" hangingPunct="1">
              <a:lnSpc>
                <a:spcPct val="90000"/>
              </a:lnSpc>
            </a:pPr>
            <a:r>
              <a:rPr lang="de-DE" altLang="de-DE" dirty="0"/>
              <a:t>Sicherheitssituation:</a:t>
            </a:r>
          </a:p>
          <a:p>
            <a:pPr lvl="1" eaLnBrk="1" hangingPunct="1">
              <a:lnSpc>
                <a:spcPct val="90000"/>
              </a:lnSpc>
            </a:pPr>
            <a:r>
              <a:rPr lang="de-DE" altLang="de-DE" dirty="0"/>
              <a:t>die eintretende Situation ist bekannt</a:t>
            </a:r>
          </a:p>
          <a:p>
            <a:pPr lvl="1" eaLnBrk="1" hangingPunct="1">
              <a:lnSpc>
                <a:spcPct val="90000"/>
              </a:lnSpc>
            </a:pPr>
            <a:r>
              <a:rPr lang="de-DE" altLang="de-DE" dirty="0"/>
              <a:t>deterministisches Entscheidungsmodell</a:t>
            </a:r>
          </a:p>
          <a:p>
            <a:pPr eaLnBrk="1" hangingPunct="1">
              <a:lnSpc>
                <a:spcPct val="90000"/>
              </a:lnSpc>
            </a:pPr>
            <a:r>
              <a:rPr lang="de-DE" altLang="de-DE" dirty="0"/>
              <a:t>Unsicherheitssituation</a:t>
            </a:r>
          </a:p>
          <a:p>
            <a:pPr lvl="1" eaLnBrk="1" hangingPunct="1">
              <a:lnSpc>
                <a:spcPct val="90000"/>
              </a:lnSpc>
            </a:pPr>
            <a:r>
              <a:rPr lang="de-DE" altLang="de-DE" dirty="0"/>
              <a:t>die eintretende Situation ist nicht vollständig bekannt, da</a:t>
            </a:r>
          </a:p>
          <a:p>
            <a:pPr lvl="2" eaLnBrk="1" hangingPunct="1">
              <a:lnSpc>
                <a:spcPct val="90000"/>
              </a:lnSpc>
            </a:pPr>
            <a:r>
              <a:rPr lang="de-DE" altLang="de-DE" dirty="0"/>
              <a:t>bestimmte Umweltzustände nicht bekannt sind</a:t>
            </a:r>
          </a:p>
          <a:p>
            <a:pPr lvl="2" eaLnBrk="1" hangingPunct="1">
              <a:lnSpc>
                <a:spcPct val="90000"/>
              </a:lnSpc>
            </a:pPr>
            <a:r>
              <a:rPr lang="de-DE" altLang="de-DE" dirty="0"/>
              <a:t>bestimmte Umweltzustände mit Wahrscheinlichkeiten </a:t>
            </a:r>
            <a:r>
              <a:rPr lang="de-DE" altLang="de-DE" dirty="0" smtClean="0"/>
              <a:t>eintreten</a:t>
            </a:r>
            <a:endParaRPr lang="de-DE" altLang="de-DE"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8</a:t>
            </a:fld>
            <a:endParaRPr lang="de-DE" dirty="0"/>
          </a:p>
        </p:txBody>
      </p:sp>
    </p:spTree>
    <p:extLst>
      <p:ext uri="{BB962C8B-B14F-4D97-AF65-F5344CB8AC3E}">
        <p14:creationId xmlns:p14="http://schemas.microsoft.com/office/powerpoint/2010/main" val="196896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Arten der Unsicherheit</a:t>
            </a:r>
            <a:endParaRPr lang="de-DE" dirty="0"/>
          </a:p>
        </p:txBody>
      </p:sp>
      <p:sp>
        <p:nvSpPr>
          <p:cNvPr id="3" name="Inhaltsplatzhalter 2"/>
          <p:cNvSpPr>
            <a:spLocks noGrp="1"/>
          </p:cNvSpPr>
          <p:nvPr>
            <p:ph idx="1"/>
          </p:nvPr>
        </p:nvSpPr>
        <p:spPr/>
        <p:txBody>
          <a:bodyPr>
            <a:normAutofit fontScale="77500" lnSpcReduction="20000"/>
          </a:bodyPr>
          <a:lstStyle/>
          <a:p>
            <a:pPr eaLnBrk="1" hangingPunct="1">
              <a:lnSpc>
                <a:spcPct val="110000"/>
              </a:lnSpc>
            </a:pPr>
            <a:r>
              <a:rPr lang="de-DE" altLang="de-DE" dirty="0"/>
              <a:t>Risikosituation</a:t>
            </a:r>
          </a:p>
          <a:p>
            <a:pPr lvl="1" eaLnBrk="1" hangingPunct="1">
              <a:lnSpc>
                <a:spcPct val="110000"/>
              </a:lnSpc>
            </a:pPr>
            <a:r>
              <a:rPr lang="de-DE" altLang="de-DE" dirty="0"/>
              <a:t>Eintrittswahrscheinlichkeiten für Umweltzustände sind bekannt</a:t>
            </a:r>
          </a:p>
          <a:p>
            <a:pPr lvl="1" eaLnBrk="1" hangingPunct="1">
              <a:lnSpc>
                <a:spcPct val="110000"/>
              </a:lnSpc>
            </a:pPr>
            <a:r>
              <a:rPr lang="de-DE" altLang="de-DE" dirty="0"/>
              <a:t>Stochastisches Entscheidungsmodell</a:t>
            </a:r>
          </a:p>
          <a:p>
            <a:pPr eaLnBrk="1" hangingPunct="1">
              <a:lnSpc>
                <a:spcPct val="110000"/>
              </a:lnSpc>
            </a:pPr>
            <a:r>
              <a:rPr lang="de-DE" altLang="de-DE" dirty="0"/>
              <a:t>Ungewissheitssituation</a:t>
            </a:r>
          </a:p>
          <a:p>
            <a:pPr lvl="1" eaLnBrk="1" hangingPunct="1">
              <a:lnSpc>
                <a:spcPct val="110000"/>
              </a:lnSpc>
            </a:pPr>
            <a:r>
              <a:rPr lang="de-DE" altLang="de-DE" dirty="0"/>
              <a:t>Umweltzustände sind bekannt</a:t>
            </a:r>
          </a:p>
          <a:p>
            <a:pPr lvl="1" eaLnBrk="1" hangingPunct="1">
              <a:lnSpc>
                <a:spcPct val="110000"/>
              </a:lnSpc>
            </a:pPr>
            <a:r>
              <a:rPr lang="de-DE" altLang="de-DE" dirty="0"/>
              <a:t>Eintrittswahrscheinlichkeiten sind nicht bekannt</a:t>
            </a:r>
          </a:p>
          <a:p>
            <a:pPr eaLnBrk="1" hangingPunct="1">
              <a:lnSpc>
                <a:spcPct val="110000"/>
              </a:lnSpc>
            </a:pPr>
            <a:r>
              <a:rPr lang="de-DE" altLang="de-DE" dirty="0"/>
              <a:t>Spielsituation</a:t>
            </a:r>
          </a:p>
          <a:p>
            <a:pPr lvl="1" eaLnBrk="1" hangingPunct="1">
              <a:lnSpc>
                <a:spcPct val="110000"/>
              </a:lnSpc>
            </a:pPr>
            <a:r>
              <a:rPr lang="de-DE" altLang="de-DE" dirty="0"/>
              <a:t>Unsicherheit ergibt sich durch einen rational handelnden Gegenspieler</a:t>
            </a:r>
          </a:p>
          <a:p>
            <a:pPr lvl="1" eaLnBrk="1" hangingPunct="1">
              <a:lnSpc>
                <a:spcPct val="110000"/>
              </a:lnSpc>
            </a:pPr>
            <a:r>
              <a:rPr lang="de-DE" altLang="de-DE" dirty="0"/>
              <a:t>Strategisches Management: stets Management unter Konkurrenz</a:t>
            </a:r>
          </a:p>
          <a:p>
            <a:endParaRPr lang="de-DE" dirty="0"/>
          </a:p>
        </p:txBody>
      </p:sp>
      <p:sp>
        <p:nvSpPr>
          <p:cNvPr id="4" name="Foliennummernplatzhalter 3"/>
          <p:cNvSpPr>
            <a:spLocks noGrp="1"/>
          </p:cNvSpPr>
          <p:nvPr>
            <p:ph type="sldNum" sz="quarter" idx="12"/>
          </p:nvPr>
        </p:nvSpPr>
        <p:spPr/>
        <p:txBody>
          <a:bodyPr/>
          <a:lstStyle/>
          <a:p>
            <a:pPr>
              <a:defRPr/>
            </a:pPr>
            <a:fld id="{C865F1E5-0B71-4CE5-AF18-34D878313679}" type="slidenum">
              <a:rPr lang="de-DE" smtClean="0"/>
              <a:pPr>
                <a:defRPr/>
              </a:pPr>
              <a:t>9</a:t>
            </a:fld>
            <a:endParaRPr lang="de-DE" dirty="0"/>
          </a:p>
        </p:txBody>
      </p:sp>
    </p:spTree>
    <p:extLst>
      <p:ext uri="{BB962C8B-B14F-4D97-AF65-F5344CB8AC3E}">
        <p14:creationId xmlns:p14="http://schemas.microsoft.com/office/powerpoint/2010/main" val="323557484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1687</Words>
  <Application>Microsoft Office PowerPoint</Application>
  <PresentationFormat>Bildschirmpräsentation (4:3)</PresentationFormat>
  <Paragraphs>424</Paragraphs>
  <Slides>45</Slides>
  <Notes>30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4</vt:i4>
      </vt:variant>
      <vt:variant>
        <vt:lpstr>Folientitel</vt:lpstr>
      </vt:variant>
      <vt:variant>
        <vt:i4>45</vt:i4>
      </vt:variant>
    </vt:vector>
  </HeadingPairs>
  <TitlesOfParts>
    <vt:vector size="56" baseType="lpstr">
      <vt:lpstr>Arial</vt:lpstr>
      <vt:lpstr>Calibri</vt:lpstr>
      <vt:lpstr>Symbol</vt:lpstr>
      <vt:lpstr>Tahoma</vt:lpstr>
      <vt:lpstr>Times New Roman</vt:lpstr>
      <vt:lpstr>Wingdings</vt:lpstr>
      <vt:lpstr>Larissa</vt:lpstr>
      <vt:lpstr>Bild</vt:lpstr>
      <vt:lpstr>Picture</vt:lpstr>
      <vt:lpstr>Microsoft-Zeichnung</vt:lpstr>
      <vt:lpstr>MSDraw</vt:lpstr>
      <vt:lpstr>GESUNDHEITSMANAGEMENT III Teil 2b-6  Prof. Dr. Steffen Fleßa Lst. für Allgemeine Betriebswirtschaftslehre und Gesundheitsmanagement Universität Greifswald </vt:lpstr>
      <vt:lpstr>Gliederung</vt:lpstr>
      <vt:lpstr>2.4 Strategisches Management</vt:lpstr>
      <vt:lpstr>Komplexität</vt:lpstr>
      <vt:lpstr>Dynamik, Komplexität und Unsicherheit</vt:lpstr>
      <vt:lpstr>Unsicherheit</vt:lpstr>
      <vt:lpstr>Komplexitätsreduktion</vt:lpstr>
      <vt:lpstr>Sicherheit und Unsicherheit</vt:lpstr>
      <vt:lpstr>Arten der Unsicherheit</vt:lpstr>
      <vt:lpstr>Strategie-Begriff</vt:lpstr>
      <vt:lpstr>Inhalt</vt:lpstr>
      <vt:lpstr>Gesamtunternehmensstrategie</vt:lpstr>
      <vt:lpstr>Strategischer Managementprozess</vt:lpstr>
      <vt:lpstr>Strategischer Managementprozess</vt:lpstr>
      <vt:lpstr>Stolpersteine der Strategieumsetzung</vt:lpstr>
      <vt:lpstr>Operatives und Strategisches Management</vt:lpstr>
      <vt:lpstr>Operatives und Strategisches Management</vt:lpstr>
      <vt:lpstr>Operatives und Strategisches Management</vt:lpstr>
      <vt:lpstr>Operatives und Strategisches Mgt.</vt:lpstr>
      <vt:lpstr>Vision und Mission</vt:lpstr>
      <vt:lpstr>Strategische Ziele (Kriterien)</vt:lpstr>
      <vt:lpstr>Instrumente (Beispiele)</vt:lpstr>
      <vt:lpstr>GAP-Analyse</vt:lpstr>
      <vt:lpstr>Weitere Instrumente</vt:lpstr>
      <vt:lpstr>Weitere Instrumente</vt:lpstr>
      <vt:lpstr>Balanced Scorecard (BSC)</vt:lpstr>
      <vt:lpstr>Grundproblem strategischen Denkens</vt:lpstr>
      <vt:lpstr>Gesucht: der kreative Stratege</vt:lpstr>
      <vt:lpstr>Zukunftsvisionen?</vt:lpstr>
      <vt:lpstr>Wirkungen</vt:lpstr>
      <vt:lpstr>PowerPoint-Präsentation</vt:lpstr>
      <vt:lpstr>Modell der Innovationsadoption</vt:lpstr>
      <vt:lpstr>Modell der Innovationsadoption</vt:lpstr>
      <vt:lpstr>Modell der Innovationsadoption</vt:lpstr>
      <vt:lpstr>Modell der Innovationsadoption</vt:lpstr>
      <vt:lpstr>Modell der Innovationsadoption</vt:lpstr>
      <vt:lpstr>Innovationsfördernde Unternehmensführung</vt:lpstr>
      <vt:lpstr>Innovationsfördernde Unternehmensführung</vt:lpstr>
      <vt:lpstr>Innovationsfördernde Unternehmensführung</vt:lpstr>
      <vt:lpstr>Innovationsfördernde Unternehmensführung</vt:lpstr>
      <vt:lpstr>Führungsstil</vt:lpstr>
      <vt:lpstr>Führungsstil</vt:lpstr>
      <vt:lpstr>Führungsstil</vt:lpstr>
      <vt:lpstr>Zusammenfassung: Innovationskultur</vt:lpstr>
      <vt:lpstr>Gliederung</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581</cp:revision>
  <cp:lastPrinted>2011-12-02T13:13:47Z</cp:lastPrinted>
  <dcterms:created xsi:type="dcterms:W3CDTF">2003-05-27T08:12:45Z</dcterms:created>
  <dcterms:modified xsi:type="dcterms:W3CDTF">2023-08-14T08:37:19Z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