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23"/>
  </p:notesMasterIdLst>
  <p:handoutMasterIdLst>
    <p:handoutMasterId r:id="rId24"/>
  </p:handoutMasterIdLst>
  <p:sldIdLst>
    <p:sldId id="423" r:id="rId2"/>
    <p:sldId id="1041" r:id="rId3"/>
    <p:sldId id="911" r:id="rId4"/>
    <p:sldId id="1040" r:id="rId5"/>
    <p:sldId id="929" r:id="rId6"/>
    <p:sldId id="1043" r:id="rId7"/>
    <p:sldId id="930" r:id="rId8"/>
    <p:sldId id="932" r:id="rId9"/>
    <p:sldId id="983" r:id="rId10"/>
    <p:sldId id="984" r:id="rId11"/>
    <p:sldId id="931" r:id="rId12"/>
    <p:sldId id="925" r:id="rId13"/>
    <p:sldId id="923" r:id="rId14"/>
    <p:sldId id="924" r:id="rId15"/>
    <p:sldId id="912" r:id="rId16"/>
    <p:sldId id="1044" r:id="rId17"/>
    <p:sldId id="1045" r:id="rId18"/>
    <p:sldId id="1048" r:id="rId19"/>
    <p:sldId id="1049" r:id="rId20"/>
    <p:sldId id="913" r:id="rId21"/>
    <p:sldId id="1042" r:id="rId2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5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DDDDDD"/>
    <a:srgbClr val="FF0000"/>
    <a:srgbClr val="000000"/>
    <a:srgbClr val="FFFFFF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5833" autoAdjust="0"/>
  </p:normalViewPr>
  <p:slideViewPr>
    <p:cSldViewPr>
      <p:cViewPr varScale="1">
        <p:scale>
          <a:sx n="91" d="100"/>
          <a:sy n="91" d="100"/>
        </p:scale>
        <p:origin x="581" y="72"/>
      </p:cViewPr>
      <p:guideLst>
        <p:guide orient="horz" pos="2160"/>
        <p:guide pos="2544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8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psc.rz.uni-greifswald.de\staff\flessa\STEFFEN-FLESSA\Dateien%20Greifswald\Lehre\Vorlesungen-&#220;bungen\Gesundheitsmanagement%20III\GM%20III%20WS%202023-24\&#220;berarbeitung\GM%20III%20Nachfrageschwanku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.koehler\Downloads\Kopie%20von%20Fallzahlverlauf%202021%20ohne%20WCOR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.koehler\Downloads\Kopie%20von%20Fallzahlverlauf%202021%20ohne%20WCOR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'[GM III Nachfrageschwankung.xlsx]Tabelle3'!$A$10</c:f>
              <c:strCache>
                <c:ptCount val="1"/>
                <c:pt idx="0">
                  <c:v>stationär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'[GM III Nachfrageschwankung.xlsx]Tabelle3'!$B$9:$BB$9</c:f>
              <c:numCache>
                <c:formatCode>General</c:formatCod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'[GM III Nachfrageschwankung.xlsx]Tabelle3'!$B$10:$BA$10</c:f>
              <c:numCache>
                <c:formatCode>General</c:formatCode>
                <c:ptCount val="52"/>
                <c:pt idx="0">
                  <c:v>294</c:v>
                </c:pt>
                <c:pt idx="1">
                  <c:v>268</c:v>
                </c:pt>
                <c:pt idx="2">
                  <c:v>317</c:v>
                </c:pt>
                <c:pt idx="3">
                  <c:v>311</c:v>
                </c:pt>
                <c:pt idx="4">
                  <c:v>279</c:v>
                </c:pt>
                <c:pt idx="5">
                  <c:v>296</c:v>
                </c:pt>
                <c:pt idx="6">
                  <c:v>308</c:v>
                </c:pt>
                <c:pt idx="7">
                  <c:v>303</c:v>
                </c:pt>
                <c:pt idx="8">
                  <c:v>293</c:v>
                </c:pt>
                <c:pt idx="9">
                  <c:v>315</c:v>
                </c:pt>
                <c:pt idx="10">
                  <c:v>300</c:v>
                </c:pt>
                <c:pt idx="11">
                  <c:v>301</c:v>
                </c:pt>
                <c:pt idx="12">
                  <c:v>299</c:v>
                </c:pt>
                <c:pt idx="13">
                  <c:v>329</c:v>
                </c:pt>
                <c:pt idx="14">
                  <c:v>307</c:v>
                </c:pt>
                <c:pt idx="15">
                  <c:v>318</c:v>
                </c:pt>
                <c:pt idx="16">
                  <c:v>319</c:v>
                </c:pt>
                <c:pt idx="17">
                  <c:v>313</c:v>
                </c:pt>
                <c:pt idx="18">
                  <c:v>290</c:v>
                </c:pt>
                <c:pt idx="19">
                  <c:v>298</c:v>
                </c:pt>
                <c:pt idx="20">
                  <c:v>324</c:v>
                </c:pt>
                <c:pt idx="21">
                  <c:v>357</c:v>
                </c:pt>
                <c:pt idx="22">
                  <c:v>349</c:v>
                </c:pt>
                <c:pt idx="23">
                  <c:v>327</c:v>
                </c:pt>
                <c:pt idx="24">
                  <c:v>356</c:v>
                </c:pt>
                <c:pt idx="25">
                  <c:v>359</c:v>
                </c:pt>
                <c:pt idx="26">
                  <c:v>318</c:v>
                </c:pt>
                <c:pt idx="27">
                  <c:v>340</c:v>
                </c:pt>
                <c:pt idx="28">
                  <c:v>374</c:v>
                </c:pt>
                <c:pt idx="29">
                  <c:v>339</c:v>
                </c:pt>
                <c:pt idx="30">
                  <c:v>389</c:v>
                </c:pt>
                <c:pt idx="31">
                  <c:v>352</c:v>
                </c:pt>
                <c:pt idx="32">
                  <c:v>365</c:v>
                </c:pt>
                <c:pt idx="33">
                  <c:v>350</c:v>
                </c:pt>
                <c:pt idx="34">
                  <c:v>330</c:v>
                </c:pt>
                <c:pt idx="35">
                  <c:v>345</c:v>
                </c:pt>
                <c:pt idx="36">
                  <c:v>385</c:v>
                </c:pt>
                <c:pt idx="37">
                  <c:v>326</c:v>
                </c:pt>
                <c:pt idx="38">
                  <c:v>351</c:v>
                </c:pt>
                <c:pt idx="39">
                  <c:v>319</c:v>
                </c:pt>
                <c:pt idx="40">
                  <c:v>289</c:v>
                </c:pt>
                <c:pt idx="41">
                  <c:v>360</c:v>
                </c:pt>
                <c:pt idx="42">
                  <c:v>305</c:v>
                </c:pt>
                <c:pt idx="43">
                  <c:v>302</c:v>
                </c:pt>
                <c:pt idx="44">
                  <c:v>305</c:v>
                </c:pt>
                <c:pt idx="45">
                  <c:v>275</c:v>
                </c:pt>
                <c:pt idx="46">
                  <c:v>305</c:v>
                </c:pt>
                <c:pt idx="47">
                  <c:v>321</c:v>
                </c:pt>
                <c:pt idx="48">
                  <c:v>352</c:v>
                </c:pt>
                <c:pt idx="49">
                  <c:v>298</c:v>
                </c:pt>
                <c:pt idx="50">
                  <c:v>322</c:v>
                </c:pt>
                <c:pt idx="51">
                  <c:v>278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420-4F72-95C0-ADBF11376C67}"/>
            </c:ext>
          </c:extLst>
        </c:ser>
        <c:ser>
          <c:idx val="1"/>
          <c:order val="1"/>
          <c:tx>
            <c:strRef>
              <c:f>'[GM III Nachfrageschwankung.xlsx]Tabelle3'!$A$11</c:f>
              <c:strCache>
                <c:ptCount val="1"/>
                <c:pt idx="0">
                  <c:v>ambulant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'[GM III Nachfrageschwankung.xlsx]Tabelle3'!$B$9:$BB$9</c:f>
              <c:numCache>
                <c:formatCode>General</c:formatCod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'[GM III Nachfrageschwankung.xlsx]Tabelle3'!$B$11:$BA$11</c:f>
              <c:numCache>
                <c:formatCode>General</c:formatCode>
                <c:ptCount val="52"/>
                <c:pt idx="0">
                  <c:v>285</c:v>
                </c:pt>
                <c:pt idx="1">
                  <c:v>350</c:v>
                </c:pt>
                <c:pt idx="2">
                  <c:v>309</c:v>
                </c:pt>
                <c:pt idx="3">
                  <c:v>312</c:v>
                </c:pt>
                <c:pt idx="4">
                  <c:v>314</c:v>
                </c:pt>
                <c:pt idx="5">
                  <c:v>310</c:v>
                </c:pt>
                <c:pt idx="6">
                  <c:v>351</c:v>
                </c:pt>
                <c:pt idx="7">
                  <c:v>360</c:v>
                </c:pt>
                <c:pt idx="8">
                  <c:v>320</c:v>
                </c:pt>
                <c:pt idx="9">
                  <c:v>359</c:v>
                </c:pt>
                <c:pt idx="10">
                  <c:v>440</c:v>
                </c:pt>
                <c:pt idx="11">
                  <c:v>395</c:v>
                </c:pt>
                <c:pt idx="12">
                  <c:v>358</c:v>
                </c:pt>
                <c:pt idx="13">
                  <c:v>391</c:v>
                </c:pt>
                <c:pt idx="14">
                  <c:v>419</c:v>
                </c:pt>
                <c:pt idx="15">
                  <c:v>396</c:v>
                </c:pt>
                <c:pt idx="16">
                  <c:v>360</c:v>
                </c:pt>
                <c:pt idx="17">
                  <c:v>446</c:v>
                </c:pt>
                <c:pt idx="18">
                  <c:v>410</c:v>
                </c:pt>
                <c:pt idx="19">
                  <c:v>415</c:v>
                </c:pt>
                <c:pt idx="20">
                  <c:v>489</c:v>
                </c:pt>
                <c:pt idx="21">
                  <c:v>449</c:v>
                </c:pt>
                <c:pt idx="22">
                  <c:v>473</c:v>
                </c:pt>
                <c:pt idx="23">
                  <c:v>519</c:v>
                </c:pt>
                <c:pt idx="24">
                  <c:v>480</c:v>
                </c:pt>
                <c:pt idx="25">
                  <c:v>504</c:v>
                </c:pt>
                <c:pt idx="26">
                  <c:v>443</c:v>
                </c:pt>
                <c:pt idx="27">
                  <c:v>496</c:v>
                </c:pt>
                <c:pt idx="28">
                  <c:v>519</c:v>
                </c:pt>
                <c:pt idx="29">
                  <c:v>552</c:v>
                </c:pt>
                <c:pt idx="30">
                  <c:v>514</c:v>
                </c:pt>
                <c:pt idx="31">
                  <c:v>493</c:v>
                </c:pt>
                <c:pt idx="32">
                  <c:v>511</c:v>
                </c:pt>
                <c:pt idx="33">
                  <c:v>502</c:v>
                </c:pt>
                <c:pt idx="34">
                  <c:v>459</c:v>
                </c:pt>
                <c:pt idx="35">
                  <c:v>434</c:v>
                </c:pt>
                <c:pt idx="36">
                  <c:v>448</c:v>
                </c:pt>
                <c:pt idx="37">
                  <c:v>401</c:v>
                </c:pt>
                <c:pt idx="38">
                  <c:v>462</c:v>
                </c:pt>
                <c:pt idx="39">
                  <c:v>456</c:v>
                </c:pt>
                <c:pt idx="40">
                  <c:v>426</c:v>
                </c:pt>
                <c:pt idx="41">
                  <c:v>456</c:v>
                </c:pt>
                <c:pt idx="42">
                  <c:v>435</c:v>
                </c:pt>
                <c:pt idx="43">
                  <c:v>431</c:v>
                </c:pt>
                <c:pt idx="44">
                  <c:v>394</c:v>
                </c:pt>
                <c:pt idx="45">
                  <c:v>367</c:v>
                </c:pt>
                <c:pt idx="46">
                  <c:v>426</c:v>
                </c:pt>
                <c:pt idx="47">
                  <c:v>385</c:v>
                </c:pt>
                <c:pt idx="48">
                  <c:v>453</c:v>
                </c:pt>
                <c:pt idx="49">
                  <c:v>403</c:v>
                </c:pt>
                <c:pt idx="50">
                  <c:v>451</c:v>
                </c:pt>
                <c:pt idx="51">
                  <c:v>363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420-4F72-95C0-ADBF11376C67}"/>
            </c:ext>
          </c:extLst>
        </c:ser>
        <c:ser>
          <c:idx val="2"/>
          <c:order val="2"/>
          <c:tx>
            <c:strRef>
              <c:f>'[GM III Nachfrageschwankung.xlsx]Tabelle3'!$A$12</c:f>
              <c:strCache>
                <c:ptCount val="1"/>
                <c:pt idx="0">
                  <c:v>Gesamt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'[GM III Nachfrageschwankung.xlsx]Tabelle3'!$B$9:$BB$9</c:f>
              <c:numCache>
                <c:formatCode>General</c:formatCod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</c:numCache>
            </c:numRef>
          </c:xVal>
          <c:yVal>
            <c:numRef>
              <c:f>'[GM III Nachfrageschwankung.xlsx]Tabelle3'!$B$12:$BA$12</c:f>
              <c:numCache>
                <c:formatCode>General</c:formatCode>
                <c:ptCount val="52"/>
                <c:pt idx="0">
                  <c:v>579</c:v>
                </c:pt>
                <c:pt idx="1">
                  <c:v>618</c:v>
                </c:pt>
                <c:pt idx="2">
                  <c:v>626</c:v>
                </c:pt>
                <c:pt idx="3">
                  <c:v>623</c:v>
                </c:pt>
                <c:pt idx="4">
                  <c:v>593</c:v>
                </c:pt>
                <c:pt idx="5">
                  <c:v>606</c:v>
                </c:pt>
                <c:pt idx="6">
                  <c:v>659</c:v>
                </c:pt>
                <c:pt idx="7">
                  <c:v>663</c:v>
                </c:pt>
                <c:pt idx="8">
                  <c:v>613</c:v>
                </c:pt>
                <c:pt idx="9">
                  <c:v>674</c:v>
                </c:pt>
                <c:pt idx="10">
                  <c:v>740</c:v>
                </c:pt>
                <c:pt idx="11">
                  <c:v>696</c:v>
                </c:pt>
                <c:pt idx="12">
                  <c:v>657</c:v>
                </c:pt>
                <c:pt idx="13">
                  <c:v>720</c:v>
                </c:pt>
                <c:pt idx="14">
                  <c:v>726</c:v>
                </c:pt>
                <c:pt idx="15">
                  <c:v>714</c:v>
                </c:pt>
                <c:pt idx="16">
                  <c:v>679</c:v>
                </c:pt>
                <c:pt idx="17">
                  <c:v>759</c:v>
                </c:pt>
                <c:pt idx="18">
                  <c:v>700</c:v>
                </c:pt>
                <c:pt idx="19">
                  <c:v>713</c:v>
                </c:pt>
                <c:pt idx="20">
                  <c:v>813</c:v>
                </c:pt>
                <c:pt idx="21">
                  <c:v>806</c:v>
                </c:pt>
                <c:pt idx="22">
                  <c:v>822</c:v>
                </c:pt>
                <c:pt idx="23">
                  <c:v>846</c:v>
                </c:pt>
                <c:pt idx="24">
                  <c:v>836</c:v>
                </c:pt>
                <c:pt idx="25">
                  <c:v>863</c:v>
                </c:pt>
                <c:pt idx="26">
                  <c:v>761</c:v>
                </c:pt>
                <c:pt idx="27">
                  <c:v>836</c:v>
                </c:pt>
                <c:pt idx="28">
                  <c:v>893</c:v>
                </c:pt>
                <c:pt idx="29">
                  <c:v>891</c:v>
                </c:pt>
                <c:pt idx="30">
                  <c:v>903</c:v>
                </c:pt>
                <c:pt idx="31">
                  <c:v>845</c:v>
                </c:pt>
                <c:pt idx="32">
                  <c:v>876</c:v>
                </c:pt>
                <c:pt idx="33">
                  <c:v>852</c:v>
                </c:pt>
                <c:pt idx="34">
                  <c:v>789</c:v>
                </c:pt>
                <c:pt idx="35">
                  <c:v>779</c:v>
                </c:pt>
                <c:pt idx="36">
                  <c:v>833</c:v>
                </c:pt>
                <c:pt idx="37">
                  <c:v>727</c:v>
                </c:pt>
                <c:pt idx="38">
                  <c:v>813</c:v>
                </c:pt>
                <c:pt idx="39">
                  <c:v>775</c:v>
                </c:pt>
                <c:pt idx="40">
                  <c:v>715</c:v>
                </c:pt>
                <c:pt idx="41">
                  <c:v>816</c:v>
                </c:pt>
                <c:pt idx="42">
                  <c:v>740</c:v>
                </c:pt>
                <c:pt idx="43">
                  <c:v>733</c:v>
                </c:pt>
                <c:pt idx="44">
                  <c:v>699</c:v>
                </c:pt>
                <c:pt idx="45">
                  <c:v>642</c:v>
                </c:pt>
                <c:pt idx="46">
                  <c:v>731</c:v>
                </c:pt>
                <c:pt idx="47">
                  <c:v>706</c:v>
                </c:pt>
                <c:pt idx="48">
                  <c:v>805</c:v>
                </c:pt>
                <c:pt idx="49">
                  <c:v>701</c:v>
                </c:pt>
                <c:pt idx="50">
                  <c:v>773</c:v>
                </c:pt>
                <c:pt idx="51">
                  <c:v>641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1420-4F72-95C0-ADBF11376C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4131208"/>
        <c:axId val="374129248"/>
      </c:scatterChart>
      <c:valAx>
        <c:axId val="374131208"/>
        <c:scaling>
          <c:orientation val="minMax"/>
          <c:max val="52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Woche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129248"/>
        <c:crosses val="autoZero"/>
        <c:crossBetween val="midCat"/>
        <c:majorUnit val="4"/>
      </c:valAx>
      <c:valAx>
        <c:axId val="37412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Anzahl Aufnahmen über die ZNA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1312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'[Fallzahlverlauf 2021.xlsx]Tabelle1'!$A$4</c:f>
              <c:strCache>
                <c:ptCount val="1"/>
                <c:pt idx="0">
                  <c:v>vollstationär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'[Fallzahlverlauf 2021.xlsx]Tabelle1'!$B$2:$M$2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'[Fallzahlverlauf 2021.xlsx]Tabelle1'!$B$4:$M$4</c:f>
              <c:numCache>
                <c:formatCode>General</c:formatCode>
                <c:ptCount val="12"/>
                <c:pt idx="0">
                  <c:v>326</c:v>
                </c:pt>
                <c:pt idx="1">
                  <c:v>333</c:v>
                </c:pt>
                <c:pt idx="2">
                  <c:v>411</c:v>
                </c:pt>
                <c:pt idx="3">
                  <c:v>387</c:v>
                </c:pt>
                <c:pt idx="4">
                  <c:v>428</c:v>
                </c:pt>
                <c:pt idx="5">
                  <c:v>508</c:v>
                </c:pt>
                <c:pt idx="6">
                  <c:v>510</c:v>
                </c:pt>
                <c:pt idx="7">
                  <c:v>571</c:v>
                </c:pt>
                <c:pt idx="8">
                  <c:v>522</c:v>
                </c:pt>
                <c:pt idx="9">
                  <c:v>483</c:v>
                </c:pt>
                <c:pt idx="10">
                  <c:v>422</c:v>
                </c:pt>
                <c:pt idx="11">
                  <c:v>350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335-41C4-A1BB-0E5B10D6C6EB}"/>
            </c:ext>
          </c:extLst>
        </c:ser>
        <c:ser>
          <c:idx val="2"/>
          <c:order val="1"/>
          <c:tx>
            <c:strRef>
              <c:f>'[Fallzahlverlauf 2021.xlsx]Tabelle1'!$A$5</c:f>
              <c:strCache>
                <c:ptCount val="1"/>
                <c:pt idx="0">
                  <c:v>ambulant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'[Fallzahlverlauf 2021.xlsx]Tabelle1'!$B$2:$M$2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'[Fallzahlverlauf 2021.xlsx]Tabelle1'!$B$5:$M$5</c:f>
              <c:numCache>
                <c:formatCode>General</c:formatCode>
                <c:ptCount val="12"/>
                <c:pt idx="0">
                  <c:v>1199</c:v>
                </c:pt>
                <c:pt idx="1">
                  <c:v>779</c:v>
                </c:pt>
                <c:pt idx="2">
                  <c:v>543</c:v>
                </c:pt>
                <c:pt idx="3">
                  <c:v>412</c:v>
                </c:pt>
                <c:pt idx="4">
                  <c:v>507</c:v>
                </c:pt>
                <c:pt idx="5">
                  <c:v>853</c:v>
                </c:pt>
                <c:pt idx="6">
                  <c:v>1259</c:v>
                </c:pt>
                <c:pt idx="7">
                  <c:v>1093</c:v>
                </c:pt>
                <c:pt idx="8">
                  <c:v>831</c:v>
                </c:pt>
                <c:pt idx="9">
                  <c:v>786</c:v>
                </c:pt>
                <c:pt idx="10">
                  <c:v>1041</c:v>
                </c:pt>
                <c:pt idx="11">
                  <c:v>1706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335-41C4-A1BB-0E5B10D6C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7658920"/>
        <c:axId val="397658528"/>
      </c:barChart>
      <c:catAx>
        <c:axId val="397658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7658528"/>
        <c:crosses val="autoZero"/>
        <c:auto val="1"/>
        <c:lblAlgn val="ctr"/>
        <c:lblOffset val="100"/>
        <c:noMultiLvlLbl val="0"/>
      </c:catAx>
      <c:valAx>
        <c:axId val="39765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2000" b="0" i="0" u="none" strike="noStrike" baseline="0" dirty="0" smtClean="0">
                    <a:effectLst/>
                  </a:rPr>
                  <a:t>Fallzahlen </a:t>
                </a:r>
                <a:endParaRPr lang="de-DE" sz="2000" b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97658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'[Kopie von Fallzahlverlauf 2021 ohne WCORO.xlsx]Tabelle1'!$A$40</c:f>
              <c:strCache>
                <c:ptCount val="1"/>
                <c:pt idx="0">
                  <c:v>CMI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'[Kopie von Fallzahlverlauf 2021 ohne WCORO.xlsx]Tabelle1'!$B$39:$M$39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'[Kopie von Fallzahlverlauf 2021 ohne WCORO.xlsx]Tabelle1'!$B$40:$M$40</c:f>
              <c:numCache>
                <c:formatCode>0.000</c:formatCode>
                <c:ptCount val="12"/>
                <c:pt idx="0">
                  <c:v>0.77692638036809814</c:v>
                </c:pt>
                <c:pt idx="1">
                  <c:v>0.91208408408408403</c:v>
                </c:pt>
                <c:pt idx="2">
                  <c:v>0.87118248175182478</c:v>
                </c:pt>
                <c:pt idx="3">
                  <c:v>0.87730490956072349</c:v>
                </c:pt>
                <c:pt idx="4">
                  <c:v>0.7785257009345794</c:v>
                </c:pt>
                <c:pt idx="5">
                  <c:v>0.76915944881889764</c:v>
                </c:pt>
                <c:pt idx="6">
                  <c:v>0.75831960784313723</c:v>
                </c:pt>
                <c:pt idx="7">
                  <c:v>0.74311558669001754</c:v>
                </c:pt>
                <c:pt idx="8">
                  <c:v>0.79433908045977009</c:v>
                </c:pt>
                <c:pt idx="9">
                  <c:v>0.8236293995859213</c:v>
                </c:pt>
                <c:pt idx="10">
                  <c:v>0.81127725118483407</c:v>
                </c:pt>
                <c:pt idx="11">
                  <c:v>0.85300857142857145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A0-4DDB-9A4F-12FCEC2E2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4128464"/>
        <c:axId val="374134344"/>
      </c:barChart>
      <c:catAx>
        <c:axId val="37412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134344"/>
        <c:crosses val="autoZero"/>
        <c:auto val="1"/>
        <c:lblAlgn val="ctr"/>
        <c:lblOffset val="100"/>
        <c:noMultiLvlLbl val="0"/>
      </c:catAx>
      <c:valAx>
        <c:axId val="374134344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dirty="0" smtClean="0"/>
                  <a:t>CMI</a:t>
                </a:r>
                <a:endParaRPr lang="de-DE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12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>
                <a:solidFill>
                  <a:schemeClr val="accent2"/>
                </a:solidFill>
              </a:rPr>
              <a:t>CMP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'[Kopie von Fallzahlverlauf 2021 ohne WCORO.xlsx]Tabelle1'!$A$40</c:f>
              <c:strCache>
                <c:ptCount val="1"/>
                <c:pt idx="0">
                  <c:v>CMP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'[Kopie von Fallzahlverlauf 2021 ohne WCORO.xlsx]Tabelle1'!$B$39:$M$39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'[Kopie von Fallzahlverlauf 2021 ohne WCORO.xlsx]Tabelle1'!$B$40:$M$40</c:f>
              <c:numCache>
                <c:formatCode>General</c:formatCode>
                <c:ptCount val="12"/>
                <c:pt idx="0">
                  <c:v>253.27799999999999</c:v>
                </c:pt>
                <c:pt idx="1">
                  <c:v>303.72399999999999</c:v>
                </c:pt>
                <c:pt idx="2">
                  <c:v>358.05599999999998</c:v>
                </c:pt>
                <c:pt idx="3">
                  <c:v>339.517</c:v>
                </c:pt>
                <c:pt idx="4">
                  <c:v>333.209</c:v>
                </c:pt>
                <c:pt idx="5">
                  <c:v>390.733</c:v>
                </c:pt>
                <c:pt idx="6">
                  <c:v>386.74299999999999</c:v>
                </c:pt>
                <c:pt idx="7">
                  <c:v>424.31900000000002</c:v>
                </c:pt>
                <c:pt idx="8">
                  <c:v>414.64499999999998</c:v>
                </c:pt>
                <c:pt idx="9">
                  <c:v>397.81299999999999</c:v>
                </c:pt>
                <c:pt idx="10">
                  <c:v>342.35899999999998</c:v>
                </c:pt>
                <c:pt idx="11">
                  <c:v>298.553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28-479D-85FD-83A99D851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4130032"/>
        <c:axId val="274276472"/>
      </c:barChart>
      <c:catAx>
        <c:axId val="37413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4276472"/>
        <c:crosses val="autoZero"/>
        <c:auto val="1"/>
        <c:lblAlgn val="ctr"/>
        <c:lblOffset val="100"/>
        <c:noMultiLvlLbl val="0"/>
      </c:catAx>
      <c:valAx>
        <c:axId val="27427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 dirty="0" smtClean="0"/>
                  <a:t>Case Mix Punkte</a:t>
                </a:r>
                <a:endParaRPr lang="de-DE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7413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53AC17F0-DBE9-43B8-9B55-E12D2C2A92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655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5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9581FEA7-9304-475E-AFCE-1C3AA186A0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049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81FEA7-9304-475E-AFCE-1C3AA186A03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68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1B765-CE10-45DD-92E2-E060234C9837}" type="datetime1">
              <a:rPr lang="de-DE" smtClean="0"/>
              <a:t>15.08.2023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28367-052F-41AA-B9A9-039B3CCEAA1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57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32FB8-3EDF-4C69-BAE0-E37F5B17FDC3}" type="datetime1">
              <a:rPr lang="de-DE" smtClean="0"/>
              <a:t>15.08.2023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A96C1-DA23-4569-B619-A3B8B1ABD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351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07451-5212-4348-A699-0D0BF3A206B7}" type="datetime1">
              <a:rPr lang="de-DE" smtClean="0"/>
              <a:t>15.08.2023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06F0C-22C3-4227-9F82-257946E97B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82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762E8-7C40-4CAC-8C72-49CD860EE18A}" type="datetime1">
              <a:rPr lang="de-DE" smtClean="0"/>
              <a:t>15.08.2023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DBA7A-18D6-49EE-A47F-064EE5A2C8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68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F86E7-5258-49E3-AE57-0DFA9C763B6A}" type="datetime1">
              <a:rPr lang="de-DE" smtClean="0"/>
              <a:t>15.08.2023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7C07-FF15-49C8-BF28-B08DE7303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999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20673-972E-4632-B4A0-D8947CE7CE14}" type="datetime1">
              <a:rPr lang="de-DE" smtClean="0"/>
              <a:t>15.08.2023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1AB1B-2D66-4DA7-80A6-2D9B9FF38F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22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C97A6-78CF-4CD4-901B-946E22C2CEA7}" type="datetime1">
              <a:rPr lang="de-DE" smtClean="0"/>
              <a:t>15.08.2023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78D87-EB5A-43CB-92D0-63CA8F9C3F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92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3EBA-8B39-4BA2-9E07-FCADAF064B4A}" type="datetime1">
              <a:rPr lang="de-DE" smtClean="0"/>
              <a:t>15.08.2023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BEA01-9E43-4B71-BD8B-FEC76E169C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43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1DF9-FA54-426A-8D06-624D87C47A63}" type="datetime1">
              <a:rPr lang="de-DE" smtClean="0"/>
              <a:t>15.08.2023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865DB-A7AC-4C67-B58E-DC0634001D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65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2ADF-7E70-496E-AD07-20E21B151B00}" type="datetime1">
              <a:rPr lang="de-DE" smtClean="0"/>
              <a:t>15.08.2023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74B46-B031-4058-819C-AA8A07E425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33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6F883-FA5C-428F-BA3F-C795CD8206CC}" type="datetime1">
              <a:rPr lang="de-DE" smtClean="0"/>
              <a:t>15.08.2023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3B2C5-FBC1-49B2-A348-C0E75E5BA3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28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D2557F-2F07-4FA2-891D-408DCC9DA6E1}" type="datetime1">
              <a:rPr lang="de-DE" smtClean="0"/>
              <a:t>15.08.2023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392E03-98AB-44B4-9787-0752209FCA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913"/>
            <a:ext cx="9144000" cy="6480175"/>
          </a:xfrm>
        </p:spPr>
        <p:txBody>
          <a:bodyPr/>
          <a:lstStyle/>
          <a:p>
            <a:pPr eaLnBrk="1" hangingPunct="1"/>
            <a:r>
              <a:rPr lang="de-DE" sz="4000" b="1">
                <a:cs typeface="Times New Roman" pitchFamily="18" charset="0"/>
              </a:rPr>
              <a:t>GESUNDHEITSMANAGEMENT III</a:t>
            </a:r>
            <a:br>
              <a:rPr lang="de-DE" sz="4000" b="1">
                <a:cs typeface="Times New Roman" pitchFamily="18" charset="0"/>
              </a:rPr>
            </a:br>
            <a:r>
              <a:rPr lang="de-DE" sz="4000" b="1">
                <a:cs typeface="Times New Roman" pitchFamily="18" charset="0"/>
              </a:rPr>
              <a:t>Teil </a:t>
            </a:r>
            <a:r>
              <a:rPr lang="de-DE" sz="4000" b="1" smtClean="0">
                <a:cs typeface="Times New Roman" pitchFamily="18" charset="0"/>
              </a:rPr>
              <a:t>3-2</a:t>
            </a:r>
            <a:r>
              <a:rPr lang="de-DE" sz="4000" b="1">
                <a:cs typeface="Times New Roman" pitchFamily="18" charset="0"/>
              </a:rPr>
              <a:t/>
            </a:r>
            <a:br>
              <a:rPr lang="de-DE" sz="4000" b="1">
                <a:cs typeface="Times New Roman" pitchFamily="18" charset="0"/>
              </a:rPr>
            </a:br>
            <a:r>
              <a:rPr lang="de-DE" b="1">
                <a:cs typeface="Times New Roman" pitchFamily="18" charset="0"/>
              </a:rPr>
              <a:t/>
            </a:r>
            <a:br>
              <a:rPr lang="de-DE" b="1">
                <a:cs typeface="Times New Roman" pitchFamily="18" charset="0"/>
              </a:rPr>
            </a:br>
            <a:r>
              <a:rPr lang="de-DE" sz="2800" b="1">
                <a:cs typeface="Times New Roman" pitchFamily="18" charset="0"/>
              </a:rPr>
              <a:t>Prof. </a:t>
            </a:r>
            <a:r>
              <a:rPr lang="de-DE" sz="2800" b="1" dirty="0">
                <a:cs typeface="Times New Roman" pitchFamily="18" charset="0"/>
              </a:rPr>
              <a:t>Dr. Steffen Fleßa</a:t>
            </a:r>
            <a:br>
              <a:rPr lang="de-DE" sz="2800" b="1" dirty="0">
                <a:cs typeface="Times New Roman" pitchFamily="18" charset="0"/>
              </a:rPr>
            </a:br>
            <a:r>
              <a:rPr lang="de-DE" sz="2800" b="1" dirty="0">
                <a:cs typeface="Times New Roman" pitchFamily="18" charset="0"/>
              </a:rPr>
              <a:t>Lst. für Allgemeine Betriebswirtschaftslehre und Gesundheitsmanagement</a:t>
            </a:r>
            <a:br>
              <a:rPr lang="de-DE" sz="2800" b="1" dirty="0">
                <a:cs typeface="Times New Roman" pitchFamily="18" charset="0"/>
              </a:rPr>
            </a:br>
            <a:r>
              <a:rPr lang="de-DE" sz="2800" b="1" dirty="0">
                <a:cs typeface="Times New Roman" pitchFamily="18" charset="0"/>
              </a:rPr>
              <a:t>Universität Greifswald</a:t>
            </a:r>
            <a:r>
              <a:rPr lang="de-DE" b="1" dirty="0">
                <a:cs typeface="Times New Roman" pitchFamily="18" charset="0"/>
              </a:rPr>
              <a:t/>
            </a:r>
            <a:br>
              <a:rPr lang="de-DE" b="1" dirty="0">
                <a:cs typeface="Times New Roman" pitchFamily="18" charset="0"/>
              </a:rPr>
            </a:b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7"/>
    </mc:Choice>
    <mc:Fallback xmlns="">
      <p:transition spd="slow" advTm="768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981075"/>
          </a:xfrm>
        </p:spPr>
        <p:txBody>
          <a:bodyPr/>
          <a:lstStyle/>
          <a:p>
            <a:pPr eaLnBrk="1" hangingPunct="1"/>
            <a:r>
              <a:rPr lang="de-DE"/>
              <a:t>E-Commerce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44675"/>
            <a:ext cx="8229600" cy="43211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dirty="0"/>
              <a:t>Bewertung:</a:t>
            </a:r>
          </a:p>
          <a:p>
            <a:pPr lvl="1" eaLnBrk="1" hangingPunct="1">
              <a:lnSpc>
                <a:spcPct val="80000"/>
              </a:lnSpc>
            </a:pPr>
            <a:r>
              <a:rPr lang="de-DE" dirty="0"/>
              <a:t>Zahlreiche Firmen des E-Commerce gehen innerhalb weniger Jahre insolvent.</a:t>
            </a:r>
          </a:p>
          <a:p>
            <a:pPr lvl="1" eaLnBrk="1" hangingPunct="1">
              <a:lnSpc>
                <a:spcPct val="80000"/>
              </a:lnSpc>
            </a:pPr>
            <a:r>
              <a:rPr lang="de-DE" dirty="0"/>
              <a:t>Euphorie ist verflogen, z. B.</a:t>
            </a:r>
          </a:p>
          <a:p>
            <a:pPr lvl="2" eaLnBrk="1" hangingPunct="1">
              <a:lnSpc>
                <a:spcPct val="80000"/>
              </a:lnSpc>
            </a:pPr>
            <a:r>
              <a:rPr lang="de-DE" dirty="0"/>
              <a:t>schlechte Qualität bei internationalem Einkauf</a:t>
            </a:r>
          </a:p>
          <a:p>
            <a:pPr lvl="2" eaLnBrk="1" hangingPunct="1">
              <a:lnSpc>
                <a:spcPct val="80000"/>
              </a:lnSpc>
            </a:pPr>
            <a:r>
              <a:rPr lang="de-DE" dirty="0"/>
              <a:t>Kosteneinsparung fraglich: E-</a:t>
            </a:r>
            <a:r>
              <a:rPr lang="de-DE" dirty="0" err="1"/>
              <a:t>Procurement</a:t>
            </a:r>
            <a:r>
              <a:rPr lang="de-DE" dirty="0"/>
              <a:t> geht auch nicht automatisch</a:t>
            </a:r>
          </a:p>
          <a:p>
            <a:pPr lvl="2" eaLnBrk="1" hangingPunct="1">
              <a:lnSpc>
                <a:spcPct val="80000"/>
              </a:lnSpc>
            </a:pPr>
            <a:r>
              <a:rPr lang="de-DE" dirty="0"/>
              <a:t>Plattformübergreifende Standards fehlen noch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F7A33-AE61-4DD2-B75F-FBA199D36C4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2DF53FD-ABF1-4E2F-BA13-A7D7B8690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54"/>
    </mc:Choice>
    <mc:Fallback xmlns="">
      <p:transition spd="slow" advTm="12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cs typeface="Times New Roman" pitchFamily="18" charset="0"/>
              </a:rPr>
              <a:t>Produktentscheidung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3238"/>
            <a:ext cx="8229600" cy="4548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800">
                <a:cs typeface="Times New Roman" pitchFamily="18" charset="0"/>
              </a:rPr>
              <a:t>Produktentscheidung</a:t>
            </a:r>
            <a:r>
              <a:rPr lang="de-DE" sz="28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Einflussfaktor Preis (inkl. Rabatte und Skonti)</a:t>
            </a:r>
            <a:r>
              <a:rPr lang="de-DE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Einflussfaktor Service</a:t>
            </a:r>
            <a:r>
              <a:rPr lang="de-DE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Einflussfaktor Verfügbarkeit</a:t>
            </a:r>
            <a:r>
              <a:rPr lang="de-DE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Einflussfaktor Verbundbestellung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2000">
                <a:cs typeface="Times New Roman" pitchFamily="18" charset="0"/>
              </a:rPr>
              <a:t>Kosten pro Bestellung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2000">
                <a:cs typeface="Times New Roman" pitchFamily="18" charset="0"/>
              </a:rPr>
              <a:t>Therapiemodule, „Sets and Kits“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800"/>
              <a:t>abnehmende Tendenz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/>
              <a:t>Standardisierung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/>
              <a:t>Pay-per-Use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2000"/>
              <a:t>z. B. Zentrallabor, Instrumentennutzung in der Chirurgie, Einsatz von Beatmungsgeräten (Instrument + Verbrauchsmaterial)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3C7EB-E8B6-4966-9201-743D7FA19E3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E6554199-F17C-46D0-AA43-D8669F15C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092"/>
    </mc:Choice>
    <mc:Fallback xmlns="">
      <p:transition spd="slow" advTm="241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100"/>
            <a:ext cx="9144000" cy="1384300"/>
          </a:xfrm>
        </p:spPr>
        <p:txBody>
          <a:bodyPr/>
          <a:lstStyle/>
          <a:p>
            <a:pPr eaLnBrk="1" hangingPunct="1"/>
            <a:r>
              <a:rPr lang="de-DE" dirty="0"/>
              <a:t>Methoden der Materialbedarfsplanung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dirty="0"/>
              <a:t>ABC-Analyse: Aufteilung aller Materialien hinsichtlich ihres relativen Wertes in die Kategorien: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 dirty="0"/>
              <a:t>A-Güter: hoher wertmäßiger Verbrauch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 dirty="0"/>
              <a:t>hoher Preis und / oder hohe Menge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 dirty="0"/>
              <a:t>B-Güter: wertmäßiger Verbrauch im mittleren Bereich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 dirty="0"/>
              <a:t>C-Güter: wertmäßiger Verbrauch gering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Normale Einteilung: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 dirty="0"/>
              <a:t>15 % der Artikel machen 80 % des Gesamtverbrauchswertes aus: A-Güter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 dirty="0"/>
              <a:t>35 % der Gesamtmenge hat einen Gesamtverbrauchswert von 15 %: B-Güter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 dirty="0"/>
              <a:t>50 % der Gesamtmenge hat </a:t>
            </a:r>
            <a:r>
              <a:rPr lang="de-DE" sz="2000" dirty="0" err="1"/>
              <a:t>einne</a:t>
            </a:r>
            <a:r>
              <a:rPr lang="de-DE" sz="2000" dirty="0"/>
              <a:t> Gesamtverbrauchswert von 5 %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05493-2240-455E-8A2F-B458D676141A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41"/>
    </mc:Choice>
    <mc:Fallback xmlns="">
      <p:transition spd="slow" advTm="17674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/>
            <a:r>
              <a:rPr lang="de-DE"/>
              <a:t>ABC-Analyse</a:t>
            </a:r>
          </a:p>
        </p:txBody>
      </p:sp>
      <p:graphicFrame>
        <p:nvGraphicFramePr>
          <p:cNvPr id="3789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5588" y="1390650"/>
          <a:ext cx="7696200" cy="543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" name="Picture" r:id="rId3" imgW="6657927" imgH="4698282" progId="Word.Picture.8">
                  <p:embed/>
                </p:oleObj>
              </mc:Choice>
              <mc:Fallback>
                <p:oleObj name="Picture" r:id="rId3" imgW="6657927" imgH="4698282" progId="Word.Picture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1390650"/>
                        <a:ext cx="7696200" cy="54308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9F12A-BC22-48BC-AEF9-ECE4F548A40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6"/>
    </mc:Choice>
    <mc:Fallback xmlns="">
      <p:transition spd="slow" advTm="2853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2735262" cy="908050"/>
          </a:xfrm>
        </p:spPr>
        <p:txBody>
          <a:bodyPr/>
          <a:lstStyle/>
          <a:p>
            <a:pPr eaLnBrk="1" hangingPunct="1"/>
            <a:r>
              <a:rPr lang="de-DE">
                <a:cs typeface="Times New Roman" pitchFamily="18" charset="0"/>
              </a:rPr>
              <a:t>Beispiel</a:t>
            </a:r>
            <a:endParaRPr lang="de-DE"/>
          </a:p>
        </p:txBody>
      </p:sp>
      <p:grpSp>
        <p:nvGrpSpPr>
          <p:cNvPr id="38915" name="Group 5"/>
          <p:cNvGrpSpPr>
            <a:grpSpLocks/>
          </p:cNvGrpSpPr>
          <p:nvPr/>
        </p:nvGrpSpPr>
        <p:grpSpPr bwMode="auto">
          <a:xfrm>
            <a:off x="3203575" y="908050"/>
            <a:ext cx="2276475" cy="396875"/>
            <a:chOff x="0" y="0"/>
            <a:chExt cx="1077" cy="518"/>
          </a:xfrm>
        </p:grpSpPr>
        <p:sp>
          <p:nvSpPr>
            <p:cNvPr id="142643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107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39076" name="Group 7"/>
            <p:cNvGrpSpPr>
              <a:grpSpLocks/>
            </p:cNvGrpSpPr>
            <p:nvPr/>
          </p:nvGrpSpPr>
          <p:grpSpPr bwMode="auto">
            <a:xfrm>
              <a:off x="0" y="0"/>
              <a:ext cx="1077" cy="518"/>
              <a:chOff x="0" y="0"/>
              <a:chExt cx="1077" cy="518"/>
            </a:xfrm>
          </p:grpSpPr>
          <p:sp>
            <p:nvSpPr>
              <p:cNvPr id="39077" name="Rectangle 8"/>
              <p:cNvSpPr>
                <a:spLocks noChangeArrowheads="1"/>
              </p:cNvSpPr>
              <p:nvPr/>
            </p:nvSpPr>
            <p:spPr bwMode="auto">
              <a:xfrm>
                <a:off x="28" y="0"/>
                <a:ext cx="1021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b="1">
                    <a:effectLst/>
                    <a:latin typeface="Arial" charset="0"/>
                    <a:cs typeface="Times New Roman" pitchFamily="18" charset="0"/>
                  </a:rPr>
                  <a:t>Produkt</a:t>
                </a:r>
              </a:p>
              <a:p>
                <a:pPr eaLnBrk="0" hangingPunct="0"/>
                <a:endParaRPr lang="en-US" sz="1800" b="1">
                  <a:effectLst/>
                  <a:latin typeface="Arial" charset="0"/>
                </a:endParaRPr>
              </a:p>
            </p:txBody>
          </p:sp>
          <p:sp>
            <p:nvSpPr>
              <p:cNvPr id="1426441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77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grpSp>
        <p:nvGrpSpPr>
          <p:cNvPr id="38916" name="Group 10"/>
          <p:cNvGrpSpPr>
            <a:grpSpLocks/>
          </p:cNvGrpSpPr>
          <p:nvPr/>
        </p:nvGrpSpPr>
        <p:grpSpPr bwMode="auto">
          <a:xfrm>
            <a:off x="5435600" y="908050"/>
            <a:ext cx="1852613" cy="396875"/>
            <a:chOff x="1077" y="0"/>
            <a:chExt cx="905" cy="518"/>
          </a:xfrm>
        </p:grpSpPr>
        <p:sp>
          <p:nvSpPr>
            <p:cNvPr id="1426443" name="Rectangle 11"/>
            <p:cNvSpPr>
              <a:spLocks noChangeArrowheads="1"/>
            </p:cNvSpPr>
            <p:nvPr/>
          </p:nvSpPr>
          <p:spPr bwMode="auto">
            <a:xfrm>
              <a:off x="1077" y="0"/>
              <a:ext cx="90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39072" name="Group 12"/>
            <p:cNvGrpSpPr>
              <a:grpSpLocks/>
            </p:cNvGrpSpPr>
            <p:nvPr/>
          </p:nvGrpSpPr>
          <p:grpSpPr bwMode="auto">
            <a:xfrm>
              <a:off x="1077" y="0"/>
              <a:ext cx="905" cy="518"/>
              <a:chOff x="1077" y="0"/>
              <a:chExt cx="905" cy="518"/>
            </a:xfrm>
          </p:grpSpPr>
          <p:sp>
            <p:nvSpPr>
              <p:cNvPr id="39073" name="Rectangle 13"/>
              <p:cNvSpPr>
                <a:spLocks noChangeArrowheads="1"/>
              </p:cNvSpPr>
              <p:nvPr/>
            </p:nvSpPr>
            <p:spPr bwMode="auto">
              <a:xfrm>
                <a:off x="1105" y="0"/>
                <a:ext cx="849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b="1">
                    <a:effectLst/>
                    <a:latin typeface="Arial" charset="0"/>
                    <a:cs typeface="Times New Roman" pitchFamily="18" charset="0"/>
                  </a:rPr>
                  <a:t>Menge/Jahr</a:t>
                </a:r>
              </a:p>
              <a:p>
                <a:pPr eaLnBrk="0" hangingPunct="0"/>
                <a:endParaRPr lang="en-US" sz="1800" b="1">
                  <a:effectLst/>
                  <a:latin typeface="Arial" charset="0"/>
                </a:endParaRPr>
              </a:p>
            </p:txBody>
          </p:sp>
          <p:sp>
            <p:nvSpPr>
              <p:cNvPr id="1426446" name="Rectangle 14"/>
              <p:cNvSpPr>
                <a:spLocks noChangeArrowheads="1"/>
              </p:cNvSpPr>
              <p:nvPr/>
            </p:nvSpPr>
            <p:spPr bwMode="auto">
              <a:xfrm>
                <a:off x="1077" y="0"/>
                <a:ext cx="905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grpSp>
        <p:nvGrpSpPr>
          <p:cNvPr id="38917" name="Group 15"/>
          <p:cNvGrpSpPr>
            <a:grpSpLocks/>
          </p:cNvGrpSpPr>
          <p:nvPr/>
        </p:nvGrpSpPr>
        <p:grpSpPr bwMode="auto">
          <a:xfrm>
            <a:off x="7235825" y="908050"/>
            <a:ext cx="1722438" cy="396875"/>
            <a:chOff x="1982" y="0"/>
            <a:chExt cx="842" cy="518"/>
          </a:xfrm>
        </p:grpSpPr>
        <p:sp>
          <p:nvSpPr>
            <p:cNvPr id="1426448" name="Rectangle 16"/>
            <p:cNvSpPr>
              <a:spLocks noChangeArrowheads="1"/>
            </p:cNvSpPr>
            <p:nvPr/>
          </p:nvSpPr>
          <p:spPr bwMode="auto">
            <a:xfrm>
              <a:off x="1982" y="0"/>
              <a:ext cx="84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39068" name="Group 17"/>
            <p:cNvGrpSpPr>
              <a:grpSpLocks/>
            </p:cNvGrpSpPr>
            <p:nvPr/>
          </p:nvGrpSpPr>
          <p:grpSpPr bwMode="auto">
            <a:xfrm>
              <a:off x="1982" y="0"/>
              <a:ext cx="842" cy="518"/>
              <a:chOff x="1982" y="0"/>
              <a:chExt cx="842" cy="518"/>
            </a:xfrm>
          </p:grpSpPr>
          <p:sp>
            <p:nvSpPr>
              <p:cNvPr id="39069" name="Rectangle 18"/>
              <p:cNvSpPr>
                <a:spLocks noChangeArrowheads="1"/>
              </p:cNvSpPr>
              <p:nvPr/>
            </p:nvSpPr>
            <p:spPr bwMode="auto">
              <a:xfrm>
                <a:off x="2010" y="0"/>
                <a:ext cx="786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b="1">
                    <a:effectLst/>
                    <a:latin typeface="Arial" charset="0"/>
                    <a:cs typeface="Times New Roman" pitchFamily="18" charset="0"/>
                  </a:rPr>
                  <a:t>Preis/Stück</a:t>
                </a:r>
                <a:r>
                  <a:rPr lang="en-US" sz="1800" b="1">
                    <a:effectLst/>
                    <a:latin typeface="Arial" charset="0"/>
                    <a:cs typeface="Times New Roman" pitchFamily="18" charset="0"/>
                  </a:rPr>
                  <a:t> [Euro]</a:t>
                </a:r>
              </a:p>
              <a:p>
                <a:pPr eaLnBrk="0" hangingPunct="0"/>
                <a:endParaRPr lang="en-US" sz="1800" b="1">
                  <a:effectLst/>
                  <a:latin typeface="Arial" charset="0"/>
                </a:endParaRPr>
              </a:p>
            </p:txBody>
          </p:sp>
          <p:sp>
            <p:nvSpPr>
              <p:cNvPr id="1426451" name="Rectangle 19"/>
              <p:cNvSpPr>
                <a:spLocks noChangeArrowheads="1"/>
              </p:cNvSpPr>
              <p:nvPr/>
            </p:nvSpPr>
            <p:spPr bwMode="auto">
              <a:xfrm>
                <a:off x="1982" y="0"/>
                <a:ext cx="842" cy="51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</p:grpSp>
      </p:grpSp>
      <p:grpSp>
        <p:nvGrpSpPr>
          <p:cNvPr id="38918" name="Group 20"/>
          <p:cNvGrpSpPr>
            <a:grpSpLocks/>
          </p:cNvGrpSpPr>
          <p:nvPr/>
        </p:nvGrpSpPr>
        <p:grpSpPr bwMode="auto">
          <a:xfrm>
            <a:off x="3179763" y="1716088"/>
            <a:ext cx="2203450" cy="307975"/>
            <a:chOff x="0" y="518"/>
            <a:chExt cx="1077" cy="403"/>
          </a:xfrm>
        </p:grpSpPr>
        <p:sp>
          <p:nvSpPr>
            <p:cNvPr id="39065" name="Rectangle 21"/>
            <p:cNvSpPr>
              <a:spLocks noChangeArrowheads="1"/>
            </p:cNvSpPr>
            <p:nvPr/>
          </p:nvSpPr>
          <p:spPr bwMode="auto">
            <a:xfrm>
              <a:off x="28" y="518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XA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54" name="Rectangle 22"/>
            <p:cNvSpPr>
              <a:spLocks noChangeArrowheads="1"/>
            </p:cNvSpPr>
            <p:nvPr/>
          </p:nvSpPr>
          <p:spPr bwMode="auto">
            <a:xfrm>
              <a:off x="0" y="518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19" name="Group 23"/>
          <p:cNvGrpSpPr>
            <a:grpSpLocks/>
          </p:cNvGrpSpPr>
          <p:nvPr/>
        </p:nvGrpSpPr>
        <p:grpSpPr bwMode="auto">
          <a:xfrm>
            <a:off x="5383213" y="1716088"/>
            <a:ext cx="1852612" cy="307975"/>
            <a:chOff x="1077" y="518"/>
            <a:chExt cx="905" cy="403"/>
          </a:xfrm>
        </p:grpSpPr>
        <p:sp>
          <p:nvSpPr>
            <p:cNvPr id="39063" name="Rectangle 24"/>
            <p:cNvSpPr>
              <a:spLocks noChangeArrowheads="1"/>
            </p:cNvSpPr>
            <p:nvPr/>
          </p:nvSpPr>
          <p:spPr bwMode="auto">
            <a:xfrm>
              <a:off x="1105" y="518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10.000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57" name="Rectangle 25"/>
            <p:cNvSpPr>
              <a:spLocks noChangeArrowheads="1"/>
            </p:cNvSpPr>
            <p:nvPr/>
          </p:nvSpPr>
          <p:spPr bwMode="auto">
            <a:xfrm>
              <a:off x="1077" y="518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0" name="Group 26"/>
          <p:cNvGrpSpPr>
            <a:grpSpLocks/>
          </p:cNvGrpSpPr>
          <p:nvPr/>
        </p:nvGrpSpPr>
        <p:grpSpPr bwMode="auto">
          <a:xfrm>
            <a:off x="7235825" y="1716088"/>
            <a:ext cx="1722438" cy="307975"/>
            <a:chOff x="1982" y="518"/>
            <a:chExt cx="842" cy="403"/>
          </a:xfrm>
        </p:grpSpPr>
        <p:sp>
          <p:nvSpPr>
            <p:cNvPr id="39061" name="Rectangle 27"/>
            <p:cNvSpPr>
              <a:spLocks noChangeArrowheads="1"/>
            </p:cNvSpPr>
            <p:nvPr/>
          </p:nvSpPr>
          <p:spPr bwMode="auto">
            <a:xfrm>
              <a:off x="2010" y="518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0,01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60" name="Rectangle 28"/>
            <p:cNvSpPr>
              <a:spLocks noChangeArrowheads="1"/>
            </p:cNvSpPr>
            <p:nvPr/>
          </p:nvSpPr>
          <p:spPr bwMode="auto">
            <a:xfrm>
              <a:off x="1982" y="518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1" name="Group 29"/>
          <p:cNvGrpSpPr>
            <a:grpSpLocks/>
          </p:cNvGrpSpPr>
          <p:nvPr/>
        </p:nvGrpSpPr>
        <p:grpSpPr bwMode="auto">
          <a:xfrm>
            <a:off x="3179763" y="2024063"/>
            <a:ext cx="2203450" cy="307975"/>
            <a:chOff x="0" y="921"/>
            <a:chExt cx="1077" cy="403"/>
          </a:xfrm>
        </p:grpSpPr>
        <p:sp>
          <p:nvSpPr>
            <p:cNvPr id="39059" name="Rectangle 30"/>
            <p:cNvSpPr>
              <a:spLocks noChangeArrowheads="1"/>
            </p:cNvSpPr>
            <p:nvPr/>
          </p:nvSpPr>
          <p:spPr bwMode="auto">
            <a:xfrm>
              <a:off x="28" y="921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XB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63" name="Rectangle 31"/>
            <p:cNvSpPr>
              <a:spLocks noChangeArrowheads="1"/>
            </p:cNvSpPr>
            <p:nvPr/>
          </p:nvSpPr>
          <p:spPr bwMode="auto">
            <a:xfrm>
              <a:off x="0" y="921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2" name="Group 32"/>
          <p:cNvGrpSpPr>
            <a:grpSpLocks/>
          </p:cNvGrpSpPr>
          <p:nvPr/>
        </p:nvGrpSpPr>
        <p:grpSpPr bwMode="auto">
          <a:xfrm>
            <a:off x="5383213" y="2024063"/>
            <a:ext cx="1852612" cy="307975"/>
            <a:chOff x="1077" y="921"/>
            <a:chExt cx="905" cy="403"/>
          </a:xfrm>
        </p:grpSpPr>
        <p:sp>
          <p:nvSpPr>
            <p:cNvPr id="39057" name="Rectangle 33"/>
            <p:cNvSpPr>
              <a:spLocks noChangeArrowheads="1"/>
            </p:cNvSpPr>
            <p:nvPr/>
          </p:nvSpPr>
          <p:spPr bwMode="auto">
            <a:xfrm>
              <a:off x="1105" y="921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5.000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66" name="Rectangle 34"/>
            <p:cNvSpPr>
              <a:spLocks noChangeArrowheads="1"/>
            </p:cNvSpPr>
            <p:nvPr/>
          </p:nvSpPr>
          <p:spPr bwMode="auto">
            <a:xfrm>
              <a:off x="1077" y="921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3" name="Group 35"/>
          <p:cNvGrpSpPr>
            <a:grpSpLocks/>
          </p:cNvGrpSpPr>
          <p:nvPr/>
        </p:nvGrpSpPr>
        <p:grpSpPr bwMode="auto">
          <a:xfrm>
            <a:off x="7235825" y="2024063"/>
            <a:ext cx="1722438" cy="307975"/>
            <a:chOff x="1982" y="921"/>
            <a:chExt cx="842" cy="403"/>
          </a:xfrm>
        </p:grpSpPr>
        <p:sp>
          <p:nvSpPr>
            <p:cNvPr id="39055" name="Rectangle 36"/>
            <p:cNvSpPr>
              <a:spLocks noChangeArrowheads="1"/>
            </p:cNvSpPr>
            <p:nvPr/>
          </p:nvSpPr>
          <p:spPr bwMode="auto">
            <a:xfrm>
              <a:off x="2010" y="921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0,03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69" name="Rectangle 37"/>
            <p:cNvSpPr>
              <a:spLocks noChangeArrowheads="1"/>
            </p:cNvSpPr>
            <p:nvPr/>
          </p:nvSpPr>
          <p:spPr bwMode="auto">
            <a:xfrm>
              <a:off x="1982" y="921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4" name="Group 38"/>
          <p:cNvGrpSpPr>
            <a:grpSpLocks/>
          </p:cNvGrpSpPr>
          <p:nvPr/>
        </p:nvGrpSpPr>
        <p:grpSpPr bwMode="auto">
          <a:xfrm>
            <a:off x="3179763" y="2332038"/>
            <a:ext cx="2203450" cy="307975"/>
            <a:chOff x="0" y="1324"/>
            <a:chExt cx="1077" cy="403"/>
          </a:xfrm>
        </p:grpSpPr>
        <p:sp>
          <p:nvSpPr>
            <p:cNvPr id="39053" name="Rectangle 39"/>
            <p:cNvSpPr>
              <a:spLocks noChangeArrowheads="1"/>
            </p:cNvSpPr>
            <p:nvPr/>
          </p:nvSpPr>
          <p:spPr bwMode="auto">
            <a:xfrm>
              <a:off x="28" y="1324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XC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72" name="Rectangle 40"/>
            <p:cNvSpPr>
              <a:spLocks noChangeArrowheads="1"/>
            </p:cNvSpPr>
            <p:nvPr/>
          </p:nvSpPr>
          <p:spPr bwMode="auto">
            <a:xfrm>
              <a:off x="0" y="1324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5" name="Group 41"/>
          <p:cNvGrpSpPr>
            <a:grpSpLocks/>
          </p:cNvGrpSpPr>
          <p:nvPr/>
        </p:nvGrpSpPr>
        <p:grpSpPr bwMode="auto">
          <a:xfrm>
            <a:off x="5383213" y="2332038"/>
            <a:ext cx="1852612" cy="307975"/>
            <a:chOff x="1077" y="1324"/>
            <a:chExt cx="905" cy="403"/>
          </a:xfrm>
        </p:grpSpPr>
        <p:sp>
          <p:nvSpPr>
            <p:cNvPr id="39051" name="Rectangle 42"/>
            <p:cNvSpPr>
              <a:spLocks noChangeArrowheads="1"/>
            </p:cNvSpPr>
            <p:nvPr/>
          </p:nvSpPr>
          <p:spPr bwMode="auto">
            <a:xfrm>
              <a:off x="1105" y="1324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12.000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75" name="Rectangle 43"/>
            <p:cNvSpPr>
              <a:spLocks noChangeArrowheads="1"/>
            </p:cNvSpPr>
            <p:nvPr/>
          </p:nvSpPr>
          <p:spPr bwMode="auto">
            <a:xfrm>
              <a:off x="1077" y="1324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6" name="Group 44"/>
          <p:cNvGrpSpPr>
            <a:grpSpLocks/>
          </p:cNvGrpSpPr>
          <p:nvPr/>
        </p:nvGrpSpPr>
        <p:grpSpPr bwMode="auto">
          <a:xfrm>
            <a:off x="7235825" y="2332038"/>
            <a:ext cx="1722438" cy="307975"/>
            <a:chOff x="1982" y="1324"/>
            <a:chExt cx="842" cy="403"/>
          </a:xfrm>
        </p:grpSpPr>
        <p:sp>
          <p:nvSpPr>
            <p:cNvPr id="39049" name="Rectangle 45"/>
            <p:cNvSpPr>
              <a:spLocks noChangeArrowheads="1"/>
            </p:cNvSpPr>
            <p:nvPr/>
          </p:nvSpPr>
          <p:spPr bwMode="auto">
            <a:xfrm>
              <a:off x="2010" y="1324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0,02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78" name="Rectangle 46"/>
            <p:cNvSpPr>
              <a:spLocks noChangeArrowheads="1"/>
            </p:cNvSpPr>
            <p:nvPr/>
          </p:nvSpPr>
          <p:spPr bwMode="auto">
            <a:xfrm>
              <a:off x="1982" y="1324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7" name="Group 47"/>
          <p:cNvGrpSpPr>
            <a:grpSpLocks/>
          </p:cNvGrpSpPr>
          <p:nvPr/>
        </p:nvGrpSpPr>
        <p:grpSpPr bwMode="auto">
          <a:xfrm>
            <a:off x="3179763" y="2640013"/>
            <a:ext cx="2203450" cy="307975"/>
            <a:chOff x="0" y="1727"/>
            <a:chExt cx="1077" cy="403"/>
          </a:xfrm>
        </p:grpSpPr>
        <p:sp>
          <p:nvSpPr>
            <p:cNvPr id="39047" name="Rectangle 48"/>
            <p:cNvSpPr>
              <a:spLocks noChangeArrowheads="1"/>
            </p:cNvSpPr>
            <p:nvPr/>
          </p:nvSpPr>
          <p:spPr bwMode="auto">
            <a:xfrm>
              <a:off x="28" y="1727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XD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81" name="Rectangle 49"/>
            <p:cNvSpPr>
              <a:spLocks noChangeArrowheads="1"/>
            </p:cNvSpPr>
            <p:nvPr/>
          </p:nvSpPr>
          <p:spPr bwMode="auto">
            <a:xfrm>
              <a:off x="0" y="1727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8" name="Group 50"/>
          <p:cNvGrpSpPr>
            <a:grpSpLocks/>
          </p:cNvGrpSpPr>
          <p:nvPr/>
        </p:nvGrpSpPr>
        <p:grpSpPr bwMode="auto">
          <a:xfrm>
            <a:off x="5383213" y="2640013"/>
            <a:ext cx="1852612" cy="307975"/>
            <a:chOff x="1077" y="1727"/>
            <a:chExt cx="905" cy="403"/>
          </a:xfrm>
        </p:grpSpPr>
        <p:sp>
          <p:nvSpPr>
            <p:cNvPr id="39045" name="Rectangle 51"/>
            <p:cNvSpPr>
              <a:spLocks noChangeArrowheads="1"/>
            </p:cNvSpPr>
            <p:nvPr/>
          </p:nvSpPr>
          <p:spPr bwMode="auto">
            <a:xfrm>
              <a:off x="1105" y="1727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2.000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84" name="Rectangle 52"/>
            <p:cNvSpPr>
              <a:spLocks noChangeArrowheads="1"/>
            </p:cNvSpPr>
            <p:nvPr/>
          </p:nvSpPr>
          <p:spPr bwMode="auto">
            <a:xfrm>
              <a:off x="1077" y="1727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29" name="Group 53"/>
          <p:cNvGrpSpPr>
            <a:grpSpLocks/>
          </p:cNvGrpSpPr>
          <p:nvPr/>
        </p:nvGrpSpPr>
        <p:grpSpPr bwMode="auto">
          <a:xfrm>
            <a:off x="7235825" y="2640013"/>
            <a:ext cx="1722438" cy="307975"/>
            <a:chOff x="1982" y="1727"/>
            <a:chExt cx="842" cy="403"/>
          </a:xfrm>
        </p:grpSpPr>
        <p:sp>
          <p:nvSpPr>
            <p:cNvPr id="39043" name="Rectangle 54"/>
            <p:cNvSpPr>
              <a:spLocks noChangeArrowheads="1"/>
            </p:cNvSpPr>
            <p:nvPr/>
          </p:nvSpPr>
          <p:spPr bwMode="auto">
            <a:xfrm>
              <a:off x="2010" y="1727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0,03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87" name="Rectangle 55"/>
            <p:cNvSpPr>
              <a:spLocks noChangeArrowheads="1"/>
            </p:cNvSpPr>
            <p:nvPr/>
          </p:nvSpPr>
          <p:spPr bwMode="auto">
            <a:xfrm>
              <a:off x="1982" y="1727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0" name="Group 56"/>
          <p:cNvGrpSpPr>
            <a:grpSpLocks/>
          </p:cNvGrpSpPr>
          <p:nvPr/>
        </p:nvGrpSpPr>
        <p:grpSpPr bwMode="auto">
          <a:xfrm>
            <a:off x="3179763" y="2947988"/>
            <a:ext cx="2203450" cy="307975"/>
            <a:chOff x="0" y="2130"/>
            <a:chExt cx="1077" cy="403"/>
          </a:xfrm>
        </p:grpSpPr>
        <p:sp>
          <p:nvSpPr>
            <p:cNvPr id="39041" name="Rectangle 57"/>
            <p:cNvSpPr>
              <a:spLocks noChangeArrowheads="1"/>
            </p:cNvSpPr>
            <p:nvPr/>
          </p:nvSpPr>
          <p:spPr bwMode="auto">
            <a:xfrm>
              <a:off x="28" y="2130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XE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90" name="Rectangle 58"/>
            <p:cNvSpPr>
              <a:spLocks noChangeArrowheads="1"/>
            </p:cNvSpPr>
            <p:nvPr/>
          </p:nvSpPr>
          <p:spPr bwMode="auto">
            <a:xfrm>
              <a:off x="0" y="2130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1" name="Group 59"/>
          <p:cNvGrpSpPr>
            <a:grpSpLocks/>
          </p:cNvGrpSpPr>
          <p:nvPr/>
        </p:nvGrpSpPr>
        <p:grpSpPr bwMode="auto">
          <a:xfrm>
            <a:off x="5383213" y="2947988"/>
            <a:ext cx="1852612" cy="307975"/>
            <a:chOff x="1077" y="2130"/>
            <a:chExt cx="905" cy="403"/>
          </a:xfrm>
        </p:grpSpPr>
        <p:sp>
          <p:nvSpPr>
            <p:cNvPr id="39039" name="Rectangle 60"/>
            <p:cNvSpPr>
              <a:spLocks noChangeArrowheads="1"/>
            </p:cNvSpPr>
            <p:nvPr/>
          </p:nvSpPr>
          <p:spPr bwMode="auto">
            <a:xfrm>
              <a:off x="1105" y="2130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3.000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93" name="Rectangle 61"/>
            <p:cNvSpPr>
              <a:spLocks noChangeArrowheads="1"/>
            </p:cNvSpPr>
            <p:nvPr/>
          </p:nvSpPr>
          <p:spPr bwMode="auto">
            <a:xfrm>
              <a:off x="1077" y="2130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2" name="Group 62"/>
          <p:cNvGrpSpPr>
            <a:grpSpLocks/>
          </p:cNvGrpSpPr>
          <p:nvPr/>
        </p:nvGrpSpPr>
        <p:grpSpPr bwMode="auto">
          <a:xfrm>
            <a:off x="7235825" y="2947988"/>
            <a:ext cx="1722438" cy="307975"/>
            <a:chOff x="1982" y="2130"/>
            <a:chExt cx="842" cy="403"/>
          </a:xfrm>
        </p:grpSpPr>
        <p:sp>
          <p:nvSpPr>
            <p:cNvPr id="39037" name="Rectangle 63"/>
            <p:cNvSpPr>
              <a:spLocks noChangeArrowheads="1"/>
            </p:cNvSpPr>
            <p:nvPr/>
          </p:nvSpPr>
          <p:spPr bwMode="auto">
            <a:xfrm>
              <a:off x="2010" y="2130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0,50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96" name="Rectangle 64"/>
            <p:cNvSpPr>
              <a:spLocks noChangeArrowheads="1"/>
            </p:cNvSpPr>
            <p:nvPr/>
          </p:nvSpPr>
          <p:spPr bwMode="auto">
            <a:xfrm>
              <a:off x="1982" y="2130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3" name="Group 65"/>
          <p:cNvGrpSpPr>
            <a:grpSpLocks/>
          </p:cNvGrpSpPr>
          <p:nvPr/>
        </p:nvGrpSpPr>
        <p:grpSpPr bwMode="auto">
          <a:xfrm>
            <a:off x="3179763" y="3255963"/>
            <a:ext cx="2203450" cy="307975"/>
            <a:chOff x="0" y="2533"/>
            <a:chExt cx="1077" cy="403"/>
          </a:xfrm>
        </p:grpSpPr>
        <p:sp>
          <p:nvSpPr>
            <p:cNvPr id="39035" name="Rectangle 66"/>
            <p:cNvSpPr>
              <a:spLocks noChangeArrowheads="1"/>
            </p:cNvSpPr>
            <p:nvPr/>
          </p:nvSpPr>
          <p:spPr bwMode="auto">
            <a:xfrm>
              <a:off x="28" y="2533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XF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499" name="Rectangle 67"/>
            <p:cNvSpPr>
              <a:spLocks noChangeArrowheads="1"/>
            </p:cNvSpPr>
            <p:nvPr/>
          </p:nvSpPr>
          <p:spPr bwMode="auto">
            <a:xfrm>
              <a:off x="0" y="2533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4" name="Group 68"/>
          <p:cNvGrpSpPr>
            <a:grpSpLocks/>
          </p:cNvGrpSpPr>
          <p:nvPr/>
        </p:nvGrpSpPr>
        <p:grpSpPr bwMode="auto">
          <a:xfrm>
            <a:off x="5383213" y="3255963"/>
            <a:ext cx="1852612" cy="307975"/>
            <a:chOff x="1077" y="2533"/>
            <a:chExt cx="905" cy="403"/>
          </a:xfrm>
        </p:grpSpPr>
        <p:sp>
          <p:nvSpPr>
            <p:cNvPr id="39033" name="Rectangle 69"/>
            <p:cNvSpPr>
              <a:spLocks noChangeArrowheads="1"/>
            </p:cNvSpPr>
            <p:nvPr/>
          </p:nvSpPr>
          <p:spPr bwMode="auto">
            <a:xfrm>
              <a:off x="1105" y="2533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1.000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02" name="Rectangle 70"/>
            <p:cNvSpPr>
              <a:spLocks noChangeArrowheads="1"/>
            </p:cNvSpPr>
            <p:nvPr/>
          </p:nvSpPr>
          <p:spPr bwMode="auto">
            <a:xfrm>
              <a:off x="1077" y="2533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5" name="Group 71"/>
          <p:cNvGrpSpPr>
            <a:grpSpLocks/>
          </p:cNvGrpSpPr>
          <p:nvPr/>
        </p:nvGrpSpPr>
        <p:grpSpPr bwMode="auto">
          <a:xfrm>
            <a:off x="7235825" y="3255963"/>
            <a:ext cx="1722438" cy="307975"/>
            <a:chOff x="1982" y="2533"/>
            <a:chExt cx="842" cy="403"/>
          </a:xfrm>
        </p:grpSpPr>
        <p:sp>
          <p:nvSpPr>
            <p:cNvPr id="39031" name="Rectangle 72"/>
            <p:cNvSpPr>
              <a:spLocks noChangeArrowheads="1"/>
            </p:cNvSpPr>
            <p:nvPr/>
          </p:nvSpPr>
          <p:spPr bwMode="auto">
            <a:xfrm>
              <a:off x="2010" y="2533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12,--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05" name="Rectangle 73"/>
            <p:cNvSpPr>
              <a:spLocks noChangeArrowheads="1"/>
            </p:cNvSpPr>
            <p:nvPr/>
          </p:nvSpPr>
          <p:spPr bwMode="auto">
            <a:xfrm>
              <a:off x="1982" y="2533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6" name="Group 74"/>
          <p:cNvGrpSpPr>
            <a:grpSpLocks/>
          </p:cNvGrpSpPr>
          <p:nvPr/>
        </p:nvGrpSpPr>
        <p:grpSpPr bwMode="auto">
          <a:xfrm>
            <a:off x="3179763" y="3563938"/>
            <a:ext cx="2203450" cy="309562"/>
            <a:chOff x="0" y="2936"/>
            <a:chExt cx="1077" cy="403"/>
          </a:xfrm>
        </p:grpSpPr>
        <p:sp>
          <p:nvSpPr>
            <p:cNvPr id="39029" name="Rectangle 75"/>
            <p:cNvSpPr>
              <a:spLocks noChangeArrowheads="1"/>
            </p:cNvSpPr>
            <p:nvPr/>
          </p:nvSpPr>
          <p:spPr bwMode="auto">
            <a:xfrm>
              <a:off x="28" y="2936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XG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08" name="Rectangle 76"/>
            <p:cNvSpPr>
              <a:spLocks noChangeArrowheads="1"/>
            </p:cNvSpPr>
            <p:nvPr/>
          </p:nvSpPr>
          <p:spPr bwMode="auto">
            <a:xfrm>
              <a:off x="0" y="2936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7" name="Group 77"/>
          <p:cNvGrpSpPr>
            <a:grpSpLocks/>
          </p:cNvGrpSpPr>
          <p:nvPr/>
        </p:nvGrpSpPr>
        <p:grpSpPr bwMode="auto">
          <a:xfrm>
            <a:off x="5383213" y="3563938"/>
            <a:ext cx="1852612" cy="309562"/>
            <a:chOff x="1077" y="2936"/>
            <a:chExt cx="905" cy="403"/>
          </a:xfrm>
        </p:grpSpPr>
        <p:sp>
          <p:nvSpPr>
            <p:cNvPr id="39027" name="Rectangle 78"/>
            <p:cNvSpPr>
              <a:spLocks noChangeArrowheads="1"/>
            </p:cNvSpPr>
            <p:nvPr/>
          </p:nvSpPr>
          <p:spPr bwMode="auto">
            <a:xfrm>
              <a:off x="1105" y="2936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500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11" name="Rectangle 79"/>
            <p:cNvSpPr>
              <a:spLocks noChangeArrowheads="1"/>
            </p:cNvSpPr>
            <p:nvPr/>
          </p:nvSpPr>
          <p:spPr bwMode="auto">
            <a:xfrm>
              <a:off x="1077" y="2936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8" name="Group 80"/>
          <p:cNvGrpSpPr>
            <a:grpSpLocks/>
          </p:cNvGrpSpPr>
          <p:nvPr/>
        </p:nvGrpSpPr>
        <p:grpSpPr bwMode="auto">
          <a:xfrm>
            <a:off x="7235825" y="3563938"/>
            <a:ext cx="1722438" cy="309562"/>
            <a:chOff x="1982" y="2936"/>
            <a:chExt cx="842" cy="403"/>
          </a:xfrm>
        </p:grpSpPr>
        <p:sp>
          <p:nvSpPr>
            <p:cNvPr id="39025" name="Rectangle 81"/>
            <p:cNvSpPr>
              <a:spLocks noChangeArrowheads="1"/>
            </p:cNvSpPr>
            <p:nvPr/>
          </p:nvSpPr>
          <p:spPr bwMode="auto">
            <a:xfrm>
              <a:off x="2010" y="2936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8,--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14" name="Rectangle 82"/>
            <p:cNvSpPr>
              <a:spLocks noChangeArrowheads="1"/>
            </p:cNvSpPr>
            <p:nvPr/>
          </p:nvSpPr>
          <p:spPr bwMode="auto">
            <a:xfrm>
              <a:off x="1982" y="2936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39" name="Group 83"/>
          <p:cNvGrpSpPr>
            <a:grpSpLocks/>
          </p:cNvGrpSpPr>
          <p:nvPr/>
        </p:nvGrpSpPr>
        <p:grpSpPr bwMode="auto">
          <a:xfrm>
            <a:off x="3179763" y="3873500"/>
            <a:ext cx="2203450" cy="307975"/>
            <a:chOff x="0" y="3339"/>
            <a:chExt cx="1077" cy="403"/>
          </a:xfrm>
        </p:grpSpPr>
        <p:sp>
          <p:nvSpPr>
            <p:cNvPr id="39023" name="Rectangle 84"/>
            <p:cNvSpPr>
              <a:spLocks noChangeArrowheads="1"/>
            </p:cNvSpPr>
            <p:nvPr/>
          </p:nvSpPr>
          <p:spPr bwMode="auto">
            <a:xfrm>
              <a:off x="28" y="3339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XH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17" name="Rectangle 85"/>
            <p:cNvSpPr>
              <a:spLocks noChangeArrowheads="1"/>
            </p:cNvSpPr>
            <p:nvPr/>
          </p:nvSpPr>
          <p:spPr bwMode="auto">
            <a:xfrm>
              <a:off x="0" y="3339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0" name="Group 86"/>
          <p:cNvGrpSpPr>
            <a:grpSpLocks/>
          </p:cNvGrpSpPr>
          <p:nvPr/>
        </p:nvGrpSpPr>
        <p:grpSpPr bwMode="auto">
          <a:xfrm>
            <a:off x="5383213" y="3873500"/>
            <a:ext cx="1852612" cy="307975"/>
            <a:chOff x="1077" y="3339"/>
            <a:chExt cx="905" cy="403"/>
          </a:xfrm>
        </p:grpSpPr>
        <p:sp>
          <p:nvSpPr>
            <p:cNvPr id="39021" name="Rectangle 87"/>
            <p:cNvSpPr>
              <a:spLocks noChangeArrowheads="1"/>
            </p:cNvSpPr>
            <p:nvPr/>
          </p:nvSpPr>
          <p:spPr bwMode="auto">
            <a:xfrm>
              <a:off x="1105" y="3339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20.000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20" name="Rectangle 88"/>
            <p:cNvSpPr>
              <a:spLocks noChangeArrowheads="1"/>
            </p:cNvSpPr>
            <p:nvPr/>
          </p:nvSpPr>
          <p:spPr bwMode="auto">
            <a:xfrm>
              <a:off x="1077" y="3339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1" name="Group 89"/>
          <p:cNvGrpSpPr>
            <a:grpSpLocks/>
          </p:cNvGrpSpPr>
          <p:nvPr/>
        </p:nvGrpSpPr>
        <p:grpSpPr bwMode="auto">
          <a:xfrm>
            <a:off x="7235825" y="3873500"/>
            <a:ext cx="1722438" cy="307975"/>
            <a:chOff x="1982" y="3339"/>
            <a:chExt cx="842" cy="403"/>
          </a:xfrm>
        </p:grpSpPr>
        <p:sp>
          <p:nvSpPr>
            <p:cNvPr id="39019" name="Rectangle 90"/>
            <p:cNvSpPr>
              <a:spLocks noChangeArrowheads="1"/>
            </p:cNvSpPr>
            <p:nvPr/>
          </p:nvSpPr>
          <p:spPr bwMode="auto">
            <a:xfrm>
              <a:off x="2010" y="3339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0,15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23" name="Rectangle 91"/>
            <p:cNvSpPr>
              <a:spLocks noChangeArrowheads="1"/>
            </p:cNvSpPr>
            <p:nvPr/>
          </p:nvSpPr>
          <p:spPr bwMode="auto">
            <a:xfrm>
              <a:off x="1982" y="3339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2" name="Group 92"/>
          <p:cNvGrpSpPr>
            <a:grpSpLocks/>
          </p:cNvGrpSpPr>
          <p:nvPr/>
        </p:nvGrpSpPr>
        <p:grpSpPr bwMode="auto">
          <a:xfrm>
            <a:off x="3179763" y="4181475"/>
            <a:ext cx="2203450" cy="307975"/>
            <a:chOff x="0" y="3742"/>
            <a:chExt cx="1077" cy="403"/>
          </a:xfrm>
        </p:grpSpPr>
        <p:sp>
          <p:nvSpPr>
            <p:cNvPr id="39017" name="Rectangle 93"/>
            <p:cNvSpPr>
              <a:spLocks noChangeArrowheads="1"/>
            </p:cNvSpPr>
            <p:nvPr/>
          </p:nvSpPr>
          <p:spPr bwMode="auto">
            <a:xfrm>
              <a:off x="28" y="3742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XI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26" name="Rectangle 94"/>
            <p:cNvSpPr>
              <a:spLocks noChangeArrowheads="1"/>
            </p:cNvSpPr>
            <p:nvPr/>
          </p:nvSpPr>
          <p:spPr bwMode="auto">
            <a:xfrm>
              <a:off x="0" y="3742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3" name="Group 95"/>
          <p:cNvGrpSpPr>
            <a:grpSpLocks/>
          </p:cNvGrpSpPr>
          <p:nvPr/>
        </p:nvGrpSpPr>
        <p:grpSpPr bwMode="auto">
          <a:xfrm>
            <a:off x="5383213" y="4181475"/>
            <a:ext cx="1852612" cy="307975"/>
            <a:chOff x="1077" y="3742"/>
            <a:chExt cx="905" cy="403"/>
          </a:xfrm>
        </p:grpSpPr>
        <p:sp>
          <p:nvSpPr>
            <p:cNvPr id="39015" name="Rectangle 96"/>
            <p:cNvSpPr>
              <a:spLocks noChangeArrowheads="1"/>
            </p:cNvSpPr>
            <p:nvPr/>
          </p:nvSpPr>
          <p:spPr bwMode="auto">
            <a:xfrm>
              <a:off x="1105" y="3742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3.000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29" name="Rectangle 97"/>
            <p:cNvSpPr>
              <a:spLocks noChangeArrowheads="1"/>
            </p:cNvSpPr>
            <p:nvPr/>
          </p:nvSpPr>
          <p:spPr bwMode="auto">
            <a:xfrm>
              <a:off x="1077" y="3742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4" name="Group 98"/>
          <p:cNvGrpSpPr>
            <a:grpSpLocks/>
          </p:cNvGrpSpPr>
          <p:nvPr/>
        </p:nvGrpSpPr>
        <p:grpSpPr bwMode="auto">
          <a:xfrm>
            <a:off x="7235825" y="4181475"/>
            <a:ext cx="1722438" cy="307975"/>
            <a:chOff x="1982" y="3742"/>
            <a:chExt cx="842" cy="403"/>
          </a:xfrm>
        </p:grpSpPr>
        <p:sp>
          <p:nvSpPr>
            <p:cNvPr id="39013" name="Rectangle 99"/>
            <p:cNvSpPr>
              <a:spLocks noChangeArrowheads="1"/>
            </p:cNvSpPr>
            <p:nvPr/>
          </p:nvSpPr>
          <p:spPr bwMode="auto">
            <a:xfrm>
              <a:off x="2010" y="3742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2,--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32" name="Rectangle 100"/>
            <p:cNvSpPr>
              <a:spLocks noChangeArrowheads="1"/>
            </p:cNvSpPr>
            <p:nvPr/>
          </p:nvSpPr>
          <p:spPr bwMode="auto">
            <a:xfrm>
              <a:off x="1982" y="3742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5" name="Group 101"/>
          <p:cNvGrpSpPr>
            <a:grpSpLocks/>
          </p:cNvGrpSpPr>
          <p:nvPr/>
        </p:nvGrpSpPr>
        <p:grpSpPr bwMode="auto">
          <a:xfrm>
            <a:off x="3179763" y="4489450"/>
            <a:ext cx="2203450" cy="307975"/>
            <a:chOff x="0" y="4145"/>
            <a:chExt cx="1077" cy="403"/>
          </a:xfrm>
        </p:grpSpPr>
        <p:sp>
          <p:nvSpPr>
            <p:cNvPr id="39011" name="Rectangle 102"/>
            <p:cNvSpPr>
              <a:spLocks noChangeArrowheads="1"/>
            </p:cNvSpPr>
            <p:nvPr/>
          </p:nvSpPr>
          <p:spPr bwMode="auto">
            <a:xfrm>
              <a:off x="28" y="4145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XJ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35" name="Rectangle 103"/>
            <p:cNvSpPr>
              <a:spLocks noChangeArrowheads="1"/>
            </p:cNvSpPr>
            <p:nvPr/>
          </p:nvSpPr>
          <p:spPr bwMode="auto">
            <a:xfrm>
              <a:off x="0" y="4145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6" name="Group 104"/>
          <p:cNvGrpSpPr>
            <a:grpSpLocks/>
          </p:cNvGrpSpPr>
          <p:nvPr/>
        </p:nvGrpSpPr>
        <p:grpSpPr bwMode="auto">
          <a:xfrm>
            <a:off x="5383213" y="4489450"/>
            <a:ext cx="1852612" cy="307975"/>
            <a:chOff x="1077" y="4145"/>
            <a:chExt cx="905" cy="403"/>
          </a:xfrm>
        </p:grpSpPr>
        <p:sp>
          <p:nvSpPr>
            <p:cNvPr id="39009" name="Rectangle 105"/>
            <p:cNvSpPr>
              <a:spLocks noChangeArrowheads="1"/>
            </p:cNvSpPr>
            <p:nvPr/>
          </p:nvSpPr>
          <p:spPr bwMode="auto">
            <a:xfrm>
              <a:off x="1105" y="4145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2.000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38" name="Rectangle 106"/>
            <p:cNvSpPr>
              <a:spLocks noChangeArrowheads="1"/>
            </p:cNvSpPr>
            <p:nvPr/>
          </p:nvSpPr>
          <p:spPr bwMode="auto">
            <a:xfrm>
              <a:off x="1077" y="4145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7" name="Group 107"/>
          <p:cNvGrpSpPr>
            <a:grpSpLocks/>
          </p:cNvGrpSpPr>
          <p:nvPr/>
        </p:nvGrpSpPr>
        <p:grpSpPr bwMode="auto">
          <a:xfrm>
            <a:off x="7235825" y="4489450"/>
            <a:ext cx="1722438" cy="307975"/>
            <a:chOff x="1982" y="4145"/>
            <a:chExt cx="842" cy="403"/>
          </a:xfrm>
        </p:grpSpPr>
        <p:sp>
          <p:nvSpPr>
            <p:cNvPr id="39007" name="Rectangle 108"/>
            <p:cNvSpPr>
              <a:spLocks noChangeArrowheads="1"/>
            </p:cNvSpPr>
            <p:nvPr/>
          </p:nvSpPr>
          <p:spPr bwMode="auto">
            <a:xfrm>
              <a:off x="2010" y="4145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1,--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41" name="Rectangle 109"/>
            <p:cNvSpPr>
              <a:spLocks noChangeArrowheads="1"/>
            </p:cNvSpPr>
            <p:nvPr/>
          </p:nvSpPr>
          <p:spPr bwMode="auto">
            <a:xfrm>
              <a:off x="1982" y="4145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8" name="Group 110"/>
          <p:cNvGrpSpPr>
            <a:grpSpLocks/>
          </p:cNvGrpSpPr>
          <p:nvPr/>
        </p:nvGrpSpPr>
        <p:grpSpPr bwMode="auto">
          <a:xfrm>
            <a:off x="3179763" y="4797425"/>
            <a:ext cx="2203450" cy="307975"/>
            <a:chOff x="0" y="4548"/>
            <a:chExt cx="1077" cy="403"/>
          </a:xfrm>
        </p:grpSpPr>
        <p:sp>
          <p:nvSpPr>
            <p:cNvPr id="39005" name="Rectangle 111"/>
            <p:cNvSpPr>
              <a:spLocks noChangeArrowheads="1"/>
            </p:cNvSpPr>
            <p:nvPr/>
          </p:nvSpPr>
          <p:spPr bwMode="auto">
            <a:xfrm>
              <a:off x="28" y="4548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XK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44" name="Rectangle 112"/>
            <p:cNvSpPr>
              <a:spLocks noChangeArrowheads="1"/>
            </p:cNvSpPr>
            <p:nvPr/>
          </p:nvSpPr>
          <p:spPr bwMode="auto">
            <a:xfrm>
              <a:off x="0" y="4548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49" name="Group 113"/>
          <p:cNvGrpSpPr>
            <a:grpSpLocks/>
          </p:cNvGrpSpPr>
          <p:nvPr/>
        </p:nvGrpSpPr>
        <p:grpSpPr bwMode="auto">
          <a:xfrm>
            <a:off x="5383213" y="4797425"/>
            <a:ext cx="1852612" cy="307975"/>
            <a:chOff x="1077" y="4548"/>
            <a:chExt cx="905" cy="403"/>
          </a:xfrm>
        </p:grpSpPr>
        <p:sp>
          <p:nvSpPr>
            <p:cNvPr id="39003" name="Rectangle 114"/>
            <p:cNvSpPr>
              <a:spLocks noChangeArrowheads="1"/>
            </p:cNvSpPr>
            <p:nvPr/>
          </p:nvSpPr>
          <p:spPr bwMode="auto">
            <a:xfrm>
              <a:off x="1105" y="4548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3.000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47" name="Rectangle 115"/>
            <p:cNvSpPr>
              <a:spLocks noChangeArrowheads="1"/>
            </p:cNvSpPr>
            <p:nvPr/>
          </p:nvSpPr>
          <p:spPr bwMode="auto">
            <a:xfrm>
              <a:off x="1077" y="4548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0" name="Group 116"/>
          <p:cNvGrpSpPr>
            <a:grpSpLocks/>
          </p:cNvGrpSpPr>
          <p:nvPr/>
        </p:nvGrpSpPr>
        <p:grpSpPr bwMode="auto">
          <a:xfrm>
            <a:off x="7235825" y="4797425"/>
            <a:ext cx="1722438" cy="307975"/>
            <a:chOff x="1982" y="4548"/>
            <a:chExt cx="842" cy="403"/>
          </a:xfrm>
        </p:grpSpPr>
        <p:sp>
          <p:nvSpPr>
            <p:cNvPr id="39001" name="Rectangle 117"/>
            <p:cNvSpPr>
              <a:spLocks noChangeArrowheads="1"/>
            </p:cNvSpPr>
            <p:nvPr/>
          </p:nvSpPr>
          <p:spPr bwMode="auto">
            <a:xfrm>
              <a:off x="2010" y="4548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0,15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50" name="Rectangle 118"/>
            <p:cNvSpPr>
              <a:spLocks noChangeArrowheads="1"/>
            </p:cNvSpPr>
            <p:nvPr/>
          </p:nvSpPr>
          <p:spPr bwMode="auto">
            <a:xfrm>
              <a:off x="1982" y="4548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1" name="Group 119"/>
          <p:cNvGrpSpPr>
            <a:grpSpLocks/>
          </p:cNvGrpSpPr>
          <p:nvPr/>
        </p:nvGrpSpPr>
        <p:grpSpPr bwMode="auto">
          <a:xfrm>
            <a:off x="3179763" y="5105400"/>
            <a:ext cx="2203450" cy="307975"/>
            <a:chOff x="0" y="4951"/>
            <a:chExt cx="1077" cy="403"/>
          </a:xfrm>
        </p:grpSpPr>
        <p:sp>
          <p:nvSpPr>
            <p:cNvPr id="38999" name="Rectangle 120"/>
            <p:cNvSpPr>
              <a:spLocks noChangeArrowheads="1"/>
            </p:cNvSpPr>
            <p:nvPr/>
          </p:nvSpPr>
          <p:spPr bwMode="auto">
            <a:xfrm>
              <a:off x="28" y="4951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XL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53" name="Rectangle 121"/>
            <p:cNvSpPr>
              <a:spLocks noChangeArrowheads="1"/>
            </p:cNvSpPr>
            <p:nvPr/>
          </p:nvSpPr>
          <p:spPr bwMode="auto">
            <a:xfrm>
              <a:off x="0" y="4951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2" name="Group 122"/>
          <p:cNvGrpSpPr>
            <a:grpSpLocks/>
          </p:cNvGrpSpPr>
          <p:nvPr/>
        </p:nvGrpSpPr>
        <p:grpSpPr bwMode="auto">
          <a:xfrm>
            <a:off x="5383213" y="5105400"/>
            <a:ext cx="1852612" cy="307975"/>
            <a:chOff x="1077" y="4951"/>
            <a:chExt cx="905" cy="403"/>
          </a:xfrm>
        </p:grpSpPr>
        <p:sp>
          <p:nvSpPr>
            <p:cNvPr id="38997" name="Rectangle 123"/>
            <p:cNvSpPr>
              <a:spLocks noChangeArrowheads="1"/>
            </p:cNvSpPr>
            <p:nvPr/>
          </p:nvSpPr>
          <p:spPr bwMode="auto">
            <a:xfrm>
              <a:off x="1105" y="4951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15.000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56" name="Rectangle 124"/>
            <p:cNvSpPr>
              <a:spLocks noChangeArrowheads="1"/>
            </p:cNvSpPr>
            <p:nvPr/>
          </p:nvSpPr>
          <p:spPr bwMode="auto">
            <a:xfrm>
              <a:off x="1077" y="4951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3" name="Group 125"/>
          <p:cNvGrpSpPr>
            <a:grpSpLocks/>
          </p:cNvGrpSpPr>
          <p:nvPr/>
        </p:nvGrpSpPr>
        <p:grpSpPr bwMode="auto">
          <a:xfrm>
            <a:off x="7235825" y="5105400"/>
            <a:ext cx="1722438" cy="307975"/>
            <a:chOff x="1982" y="4951"/>
            <a:chExt cx="842" cy="403"/>
          </a:xfrm>
        </p:grpSpPr>
        <p:sp>
          <p:nvSpPr>
            <p:cNvPr id="38995" name="Rectangle 126"/>
            <p:cNvSpPr>
              <a:spLocks noChangeArrowheads="1"/>
            </p:cNvSpPr>
            <p:nvPr/>
          </p:nvSpPr>
          <p:spPr bwMode="auto">
            <a:xfrm>
              <a:off x="2010" y="4951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0,01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59" name="Rectangle 127"/>
            <p:cNvSpPr>
              <a:spLocks noChangeArrowheads="1"/>
            </p:cNvSpPr>
            <p:nvPr/>
          </p:nvSpPr>
          <p:spPr bwMode="auto">
            <a:xfrm>
              <a:off x="1982" y="4951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4" name="Group 128"/>
          <p:cNvGrpSpPr>
            <a:grpSpLocks/>
          </p:cNvGrpSpPr>
          <p:nvPr/>
        </p:nvGrpSpPr>
        <p:grpSpPr bwMode="auto">
          <a:xfrm>
            <a:off x="3179763" y="5413375"/>
            <a:ext cx="2203450" cy="309563"/>
            <a:chOff x="0" y="5354"/>
            <a:chExt cx="1077" cy="403"/>
          </a:xfrm>
        </p:grpSpPr>
        <p:sp>
          <p:nvSpPr>
            <p:cNvPr id="38993" name="Rectangle 129"/>
            <p:cNvSpPr>
              <a:spLocks noChangeArrowheads="1"/>
            </p:cNvSpPr>
            <p:nvPr/>
          </p:nvSpPr>
          <p:spPr bwMode="auto">
            <a:xfrm>
              <a:off x="28" y="5354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XM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62" name="Rectangle 130"/>
            <p:cNvSpPr>
              <a:spLocks noChangeArrowheads="1"/>
            </p:cNvSpPr>
            <p:nvPr/>
          </p:nvSpPr>
          <p:spPr bwMode="auto">
            <a:xfrm>
              <a:off x="0" y="5354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5" name="Group 131"/>
          <p:cNvGrpSpPr>
            <a:grpSpLocks/>
          </p:cNvGrpSpPr>
          <p:nvPr/>
        </p:nvGrpSpPr>
        <p:grpSpPr bwMode="auto">
          <a:xfrm>
            <a:off x="5383213" y="5413375"/>
            <a:ext cx="1852612" cy="309563"/>
            <a:chOff x="1077" y="5354"/>
            <a:chExt cx="905" cy="403"/>
          </a:xfrm>
        </p:grpSpPr>
        <p:sp>
          <p:nvSpPr>
            <p:cNvPr id="38991" name="Rectangle 132"/>
            <p:cNvSpPr>
              <a:spLocks noChangeArrowheads="1"/>
            </p:cNvSpPr>
            <p:nvPr/>
          </p:nvSpPr>
          <p:spPr bwMode="auto">
            <a:xfrm>
              <a:off x="1105" y="5354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200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65" name="Rectangle 133"/>
            <p:cNvSpPr>
              <a:spLocks noChangeArrowheads="1"/>
            </p:cNvSpPr>
            <p:nvPr/>
          </p:nvSpPr>
          <p:spPr bwMode="auto">
            <a:xfrm>
              <a:off x="1077" y="5354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6" name="Group 134"/>
          <p:cNvGrpSpPr>
            <a:grpSpLocks/>
          </p:cNvGrpSpPr>
          <p:nvPr/>
        </p:nvGrpSpPr>
        <p:grpSpPr bwMode="auto">
          <a:xfrm>
            <a:off x="7235825" y="5413375"/>
            <a:ext cx="1722438" cy="309563"/>
            <a:chOff x="1982" y="5354"/>
            <a:chExt cx="842" cy="403"/>
          </a:xfrm>
        </p:grpSpPr>
        <p:sp>
          <p:nvSpPr>
            <p:cNvPr id="38989" name="Rectangle 135"/>
            <p:cNvSpPr>
              <a:spLocks noChangeArrowheads="1"/>
            </p:cNvSpPr>
            <p:nvPr/>
          </p:nvSpPr>
          <p:spPr bwMode="auto">
            <a:xfrm>
              <a:off x="2010" y="5354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7,--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68" name="Rectangle 136"/>
            <p:cNvSpPr>
              <a:spLocks noChangeArrowheads="1"/>
            </p:cNvSpPr>
            <p:nvPr/>
          </p:nvSpPr>
          <p:spPr bwMode="auto">
            <a:xfrm>
              <a:off x="1982" y="5354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7" name="Group 137"/>
          <p:cNvGrpSpPr>
            <a:grpSpLocks/>
          </p:cNvGrpSpPr>
          <p:nvPr/>
        </p:nvGrpSpPr>
        <p:grpSpPr bwMode="auto">
          <a:xfrm>
            <a:off x="3179763" y="5722938"/>
            <a:ext cx="2203450" cy="307975"/>
            <a:chOff x="0" y="5757"/>
            <a:chExt cx="1077" cy="403"/>
          </a:xfrm>
        </p:grpSpPr>
        <p:sp>
          <p:nvSpPr>
            <p:cNvPr id="38987" name="Rectangle 138"/>
            <p:cNvSpPr>
              <a:spLocks noChangeArrowheads="1"/>
            </p:cNvSpPr>
            <p:nvPr/>
          </p:nvSpPr>
          <p:spPr bwMode="auto">
            <a:xfrm>
              <a:off x="28" y="5757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XN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71" name="Rectangle 139"/>
            <p:cNvSpPr>
              <a:spLocks noChangeArrowheads="1"/>
            </p:cNvSpPr>
            <p:nvPr/>
          </p:nvSpPr>
          <p:spPr bwMode="auto">
            <a:xfrm>
              <a:off x="0" y="5757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8" name="Group 140"/>
          <p:cNvGrpSpPr>
            <a:grpSpLocks/>
          </p:cNvGrpSpPr>
          <p:nvPr/>
        </p:nvGrpSpPr>
        <p:grpSpPr bwMode="auto">
          <a:xfrm>
            <a:off x="5383213" y="5722938"/>
            <a:ext cx="1852612" cy="307975"/>
            <a:chOff x="1077" y="5757"/>
            <a:chExt cx="905" cy="403"/>
          </a:xfrm>
        </p:grpSpPr>
        <p:sp>
          <p:nvSpPr>
            <p:cNvPr id="38985" name="Rectangle 141"/>
            <p:cNvSpPr>
              <a:spLocks noChangeArrowheads="1"/>
            </p:cNvSpPr>
            <p:nvPr/>
          </p:nvSpPr>
          <p:spPr bwMode="auto">
            <a:xfrm>
              <a:off x="1105" y="5757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400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74" name="Rectangle 142"/>
            <p:cNvSpPr>
              <a:spLocks noChangeArrowheads="1"/>
            </p:cNvSpPr>
            <p:nvPr/>
          </p:nvSpPr>
          <p:spPr bwMode="auto">
            <a:xfrm>
              <a:off x="1077" y="5757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59" name="Group 143"/>
          <p:cNvGrpSpPr>
            <a:grpSpLocks/>
          </p:cNvGrpSpPr>
          <p:nvPr/>
        </p:nvGrpSpPr>
        <p:grpSpPr bwMode="auto">
          <a:xfrm>
            <a:off x="7235825" y="5722938"/>
            <a:ext cx="1722438" cy="307975"/>
            <a:chOff x="1982" y="5757"/>
            <a:chExt cx="842" cy="403"/>
          </a:xfrm>
        </p:grpSpPr>
        <p:sp>
          <p:nvSpPr>
            <p:cNvPr id="38983" name="Rectangle 144"/>
            <p:cNvSpPr>
              <a:spLocks noChangeArrowheads="1"/>
            </p:cNvSpPr>
            <p:nvPr/>
          </p:nvSpPr>
          <p:spPr bwMode="auto">
            <a:xfrm>
              <a:off x="2010" y="5757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12,--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77" name="Rectangle 145"/>
            <p:cNvSpPr>
              <a:spLocks noChangeArrowheads="1"/>
            </p:cNvSpPr>
            <p:nvPr/>
          </p:nvSpPr>
          <p:spPr bwMode="auto">
            <a:xfrm>
              <a:off x="1982" y="5757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60" name="Group 146"/>
          <p:cNvGrpSpPr>
            <a:grpSpLocks/>
          </p:cNvGrpSpPr>
          <p:nvPr/>
        </p:nvGrpSpPr>
        <p:grpSpPr bwMode="auto">
          <a:xfrm>
            <a:off x="3179763" y="6030913"/>
            <a:ext cx="2203450" cy="307975"/>
            <a:chOff x="0" y="6160"/>
            <a:chExt cx="1077" cy="403"/>
          </a:xfrm>
        </p:grpSpPr>
        <p:sp>
          <p:nvSpPr>
            <p:cNvPr id="38981" name="Rectangle 147"/>
            <p:cNvSpPr>
              <a:spLocks noChangeArrowheads="1"/>
            </p:cNvSpPr>
            <p:nvPr/>
          </p:nvSpPr>
          <p:spPr bwMode="auto">
            <a:xfrm>
              <a:off x="28" y="6160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XO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80" name="Rectangle 148"/>
            <p:cNvSpPr>
              <a:spLocks noChangeArrowheads="1"/>
            </p:cNvSpPr>
            <p:nvPr/>
          </p:nvSpPr>
          <p:spPr bwMode="auto">
            <a:xfrm>
              <a:off x="0" y="6160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61" name="Group 149"/>
          <p:cNvGrpSpPr>
            <a:grpSpLocks/>
          </p:cNvGrpSpPr>
          <p:nvPr/>
        </p:nvGrpSpPr>
        <p:grpSpPr bwMode="auto">
          <a:xfrm>
            <a:off x="5383213" y="6030913"/>
            <a:ext cx="1852612" cy="307975"/>
            <a:chOff x="1077" y="6160"/>
            <a:chExt cx="905" cy="403"/>
          </a:xfrm>
        </p:grpSpPr>
        <p:sp>
          <p:nvSpPr>
            <p:cNvPr id="38979" name="Rectangle 150"/>
            <p:cNvSpPr>
              <a:spLocks noChangeArrowheads="1"/>
            </p:cNvSpPr>
            <p:nvPr/>
          </p:nvSpPr>
          <p:spPr bwMode="auto">
            <a:xfrm>
              <a:off x="1105" y="6160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5.000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83" name="Rectangle 151"/>
            <p:cNvSpPr>
              <a:spLocks noChangeArrowheads="1"/>
            </p:cNvSpPr>
            <p:nvPr/>
          </p:nvSpPr>
          <p:spPr bwMode="auto">
            <a:xfrm>
              <a:off x="1077" y="6160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62" name="Group 152"/>
          <p:cNvGrpSpPr>
            <a:grpSpLocks/>
          </p:cNvGrpSpPr>
          <p:nvPr/>
        </p:nvGrpSpPr>
        <p:grpSpPr bwMode="auto">
          <a:xfrm>
            <a:off x="7235825" y="6030913"/>
            <a:ext cx="1722438" cy="307975"/>
            <a:chOff x="1982" y="6160"/>
            <a:chExt cx="842" cy="403"/>
          </a:xfrm>
        </p:grpSpPr>
        <p:sp>
          <p:nvSpPr>
            <p:cNvPr id="38977" name="Rectangle 153"/>
            <p:cNvSpPr>
              <a:spLocks noChangeArrowheads="1"/>
            </p:cNvSpPr>
            <p:nvPr/>
          </p:nvSpPr>
          <p:spPr bwMode="auto">
            <a:xfrm>
              <a:off x="2010" y="6160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2,--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86" name="Rectangle 154"/>
            <p:cNvSpPr>
              <a:spLocks noChangeArrowheads="1"/>
            </p:cNvSpPr>
            <p:nvPr/>
          </p:nvSpPr>
          <p:spPr bwMode="auto">
            <a:xfrm>
              <a:off x="1982" y="6160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63" name="Group 155"/>
          <p:cNvGrpSpPr>
            <a:grpSpLocks/>
          </p:cNvGrpSpPr>
          <p:nvPr/>
        </p:nvGrpSpPr>
        <p:grpSpPr bwMode="auto">
          <a:xfrm>
            <a:off x="3179763" y="6338888"/>
            <a:ext cx="2203450" cy="307975"/>
            <a:chOff x="0" y="6563"/>
            <a:chExt cx="1077" cy="403"/>
          </a:xfrm>
        </p:grpSpPr>
        <p:sp>
          <p:nvSpPr>
            <p:cNvPr id="38975" name="Rectangle 156"/>
            <p:cNvSpPr>
              <a:spLocks noChangeArrowheads="1"/>
            </p:cNvSpPr>
            <p:nvPr/>
          </p:nvSpPr>
          <p:spPr bwMode="auto">
            <a:xfrm>
              <a:off x="28" y="6563"/>
              <a:ext cx="1021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XP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89" name="Rectangle 157"/>
            <p:cNvSpPr>
              <a:spLocks noChangeArrowheads="1"/>
            </p:cNvSpPr>
            <p:nvPr/>
          </p:nvSpPr>
          <p:spPr bwMode="auto">
            <a:xfrm>
              <a:off x="0" y="6563"/>
              <a:ext cx="1077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64" name="Group 158"/>
          <p:cNvGrpSpPr>
            <a:grpSpLocks/>
          </p:cNvGrpSpPr>
          <p:nvPr/>
        </p:nvGrpSpPr>
        <p:grpSpPr bwMode="auto">
          <a:xfrm>
            <a:off x="5383213" y="6338888"/>
            <a:ext cx="1852612" cy="307975"/>
            <a:chOff x="1077" y="6563"/>
            <a:chExt cx="905" cy="403"/>
          </a:xfrm>
        </p:grpSpPr>
        <p:sp>
          <p:nvSpPr>
            <p:cNvPr id="38973" name="Rectangle 159"/>
            <p:cNvSpPr>
              <a:spLocks noChangeArrowheads="1"/>
            </p:cNvSpPr>
            <p:nvPr/>
          </p:nvSpPr>
          <p:spPr bwMode="auto">
            <a:xfrm>
              <a:off x="1105" y="6563"/>
              <a:ext cx="8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2.000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92" name="Rectangle 160"/>
            <p:cNvSpPr>
              <a:spLocks noChangeArrowheads="1"/>
            </p:cNvSpPr>
            <p:nvPr/>
          </p:nvSpPr>
          <p:spPr bwMode="auto">
            <a:xfrm>
              <a:off x="1077" y="6563"/>
              <a:ext cx="905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grpSp>
        <p:nvGrpSpPr>
          <p:cNvPr id="38965" name="Group 161"/>
          <p:cNvGrpSpPr>
            <a:grpSpLocks/>
          </p:cNvGrpSpPr>
          <p:nvPr/>
        </p:nvGrpSpPr>
        <p:grpSpPr bwMode="auto">
          <a:xfrm>
            <a:off x="7235825" y="6338888"/>
            <a:ext cx="1722438" cy="307975"/>
            <a:chOff x="1982" y="6563"/>
            <a:chExt cx="842" cy="403"/>
          </a:xfrm>
        </p:grpSpPr>
        <p:sp>
          <p:nvSpPr>
            <p:cNvPr id="38971" name="Rectangle 162"/>
            <p:cNvSpPr>
              <a:spLocks noChangeArrowheads="1"/>
            </p:cNvSpPr>
            <p:nvPr/>
          </p:nvSpPr>
          <p:spPr bwMode="auto">
            <a:xfrm>
              <a:off x="2010" y="6563"/>
              <a:ext cx="78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800" b="1">
                  <a:effectLst/>
                  <a:latin typeface="Arial" charset="0"/>
                  <a:cs typeface="Times New Roman" pitchFamily="18" charset="0"/>
                </a:rPr>
                <a:t>3,--</a:t>
              </a:r>
            </a:p>
            <a:p>
              <a:pPr eaLnBrk="0" hangingPunct="0"/>
              <a:endParaRPr lang="en-US" sz="1800" b="1">
                <a:effectLst/>
                <a:latin typeface="Arial" charset="0"/>
              </a:endParaRPr>
            </a:p>
          </p:txBody>
        </p:sp>
        <p:sp>
          <p:nvSpPr>
            <p:cNvPr id="1426595" name="Rectangle 163"/>
            <p:cNvSpPr>
              <a:spLocks noChangeArrowheads="1"/>
            </p:cNvSpPr>
            <p:nvPr/>
          </p:nvSpPr>
          <p:spPr bwMode="auto">
            <a:xfrm>
              <a:off x="1982" y="6563"/>
              <a:ext cx="842" cy="403"/>
            </a:xfrm>
            <a:prstGeom prst="rect">
              <a:avLst/>
            </a:prstGeom>
            <a:noFill/>
            <a:ln w="7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1426596" name="Rectangle 164"/>
          <p:cNvSpPr>
            <a:spLocks noChangeArrowheads="1"/>
          </p:cNvSpPr>
          <p:nvPr/>
        </p:nvSpPr>
        <p:spPr bwMode="auto">
          <a:xfrm>
            <a:off x="3352800" y="1412875"/>
            <a:ext cx="579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26597" name="Text Box 165"/>
          <p:cNvSpPr txBox="1">
            <a:spLocks noChangeArrowheads="1"/>
          </p:cNvSpPr>
          <p:nvPr/>
        </p:nvSpPr>
        <p:spPr bwMode="auto">
          <a:xfrm>
            <a:off x="381000" y="1905000"/>
            <a:ext cx="2743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sz="2400" dirty="0">
                <a:effectLst/>
                <a:cs typeface="Times New Roman" pitchFamily="18" charset="0"/>
              </a:rPr>
              <a:t>Ein Krankenhaus kauft regelmäßig folgende Produkte</a:t>
            </a:r>
            <a:r>
              <a:rPr lang="de-DE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:</a:t>
            </a:r>
            <a:r>
              <a:rPr lang="de-DE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8968" name="Text Box 166"/>
          <p:cNvSpPr txBox="1">
            <a:spLocks noChangeArrowheads="1"/>
          </p:cNvSpPr>
          <p:nvPr/>
        </p:nvSpPr>
        <p:spPr bwMode="auto">
          <a:xfrm>
            <a:off x="457200" y="3733800"/>
            <a:ext cx="2743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2400" dirty="0">
                <a:effectLst/>
                <a:cs typeface="Times New Roman" pitchFamily="18" charset="0"/>
              </a:rPr>
              <a:t>Aufgabe: Auf welche Produkte sollte sich </a:t>
            </a:r>
            <a:r>
              <a:rPr lang="de-DE" sz="2400" dirty="0" smtClean="0">
                <a:effectLst/>
                <a:cs typeface="Times New Roman" pitchFamily="18" charset="0"/>
              </a:rPr>
              <a:t>eine Kostenmanager*in </a:t>
            </a:r>
            <a:r>
              <a:rPr lang="de-DE" sz="2400" dirty="0">
                <a:effectLst/>
                <a:cs typeface="Times New Roman" pitchFamily="18" charset="0"/>
              </a:rPr>
              <a:t>spezialisieren?</a:t>
            </a:r>
            <a:r>
              <a:rPr lang="de-DE" sz="2400" dirty="0">
                <a:effectLst/>
              </a:rPr>
              <a:t> </a:t>
            </a:r>
          </a:p>
        </p:txBody>
      </p:sp>
      <p:sp>
        <p:nvSpPr>
          <p:cNvPr id="2" name="Rechteck 1"/>
          <p:cNvSpPr/>
          <p:nvPr/>
        </p:nvSpPr>
        <p:spPr>
          <a:xfrm>
            <a:off x="3179763" y="909638"/>
            <a:ext cx="5778500" cy="5738812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6F6C5-AD9B-4954-9225-D2EECB20D4F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5"/>
    </mc:Choice>
    <mc:Fallback xmlns="">
      <p:transition spd="slow" advTm="2307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XYZ-Analyse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/>
              <a:t>Aufteilung bzgl. ihres Bedarfsverlaufs</a:t>
            </a:r>
          </a:p>
          <a:p>
            <a:pPr lvl="1" eaLnBrk="1" hangingPunct="1">
              <a:lnSpc>
                <a:spcPct val="90000"/>
              </a:lnSpc>
            </a:pPr>
            <a:r>
              <a:rPr lang="de-DE"/>
              <a:t>X-Güter: regelmäßiger, nahezu konstanter (schwankungsloser) Bedarfsverlauf</a:t>
            </a:r>
          </a:p>
          <a:p>
            <a:pPr lvl="2" eaLnBrk="1" hangingPunct="1">
              <a:lnSpc>
                <a:spcPct val="90000"/>
              </a:lnSpc>
            </a:pPr>
            <a:r>
              <a:rPr lang="de-DE"/>
              <a:t>z. B. Schmerzmittel</a:t>
            </a:r>
          </a:p>
          <a:p>
            <a:pPr lvl="1" eaLnBrk="1" hangingPunct="1">
              <a:lnSpc>
                <a:spcPct val="90000"/>
              </a:lnSpc>
            </a:pPr>
            <a:r>
              <a:rPr lang="de-DE"/>
              <a:t>Y-Güter: trendmäßig steigender oder fallender oder saisonal schwankender Bedarf</a:t>
            </a:r>
          </a:p>
          <a:p>
            <a:pPr lvl="2" eaLnBrk="1" hangingPunct="1">
              <a:lnSpc>
                <a:spcPct val="90000"/>
              </a:lnSpc>
            </a:pPr>
            <a:r>
              <a:rPr lang="de-DE"/>
              <a:t>z. B. Grippemittel</a:t>
            </a:r>
          </a:p>
          <a:p>
            <a:pPr lvl="1" eaLnBrk="1" hangingPunct="1">
              <a:lnSpc>
                <a:spcPct val="90000"/>
              </a:lnSpc>
            </a:pPr>
            <a:r>
              <a:rPr lang="de-DE"/>
              <a:t>Z-Güter: äußerst unregelmäßiger Bedarf</a:t>
            </a:r>
          </a:p>
          <a:p>
            <a:pPr lvl="2" eaLnBrk="1" hangingPunct="1">
              <a:lnSpc>
                <a:spcPct val="90000"/>
              </a:lnSpc>
            </a:pPr>
            <a:r>
              <a:rPr lang="de-DE"/>
              <a:t>z. B. Medikamente für Bluter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6905B3-3E6B-4D21-BEC0-A05DCD5DEF8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31"/>
    </mc:Choice>
    <mc:Fallback xmlns="">
      <p:transition spd="slow" advTm="15433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Y-Güter: saisonale Schwankung </a:t>
            </a:r>
            <a:br>
              <a:rPr lang="de-DE" dirty="0" smtClean="0"/>
            </a:br>
            <a:r>
              <a:rPr lang="de-DE" sz="3600" dirty="0" smtClean="0"/>
              <a:t>(hier: Aufnahmen über ZNA UMG 2022)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DBA7A-18D6-49EE-A47F-064EE5A2C8A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graphicFrame>
        <p:nvGraphicFramePr>
          <p:cNvPr id="5" name="Diagramm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FB51F01E-F0AD-4A34-86DA-5689BE286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98882"/>
              </p:ext>
            </p:extLst>
          </p:nvPr>
        </p:nvGraphicFramePr>
        <p:xfrm>
          <a:off x="-75363" y="1417638"/>
          <a:ext cx="9294725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094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99" fontAlgn="auto">
              <a:spcBef>
                <a:spcPts val="0"/>
              </a:spcBef>
              <a:spcAft>
                <a:spcPts val="0"/>
              </a:spcAft>
              <a:defRPr/>
            </a:pPr>
            <a:fld id="{E2AE17A9-E7E7-454D-9D42-B9530705E608}" type="slidenum">
              <a:rPr lang="de-DE" altLang="de-DE" sz="1199">
                <a:solidFill>
                  <a:srgbClr val="FFFFFF">
                    <a:lumMod val="50000"/>
                  </a:srgbClr>
                </a:solidFill>
                <a:effectLst/>
                <a:latin typeface="Arial"/>
              </a:rPr>
              <a:pPr defTabSz="914499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de-DE" altLang="de-DE" sz="1199" dirty="0">
              <a:solidFill>
                <a:srgbClr val="FFFFFF">
                  <a:lumMod val="50000"/>
                </a:srgbClr>
              </a:solidFill>
              <a:effectLst/>
              <a:latin typeface="Arial"/>
            </a:endParaRPr>
          </a:p>
        </p:txBody>
      </p:sp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43358"/>
              </p:ext>
            </p:extLst>
          </p:nvPr>
        </p:nvGraphicFramePr>
        <p:xfrm>
          <a:off x="0" y="1484784"/>
          <a:ext cx="9036496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dirty="0" smtClean="0">
                <a:effectLst/>
              </a:rPr>
              <a:t>Saisonale Schwankungen Kreiskrankenhaus Wolgast 2021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01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99" fontAlgn="auto">
              <a:spcBef>
                <a:spcPts val="0"/>
              </a:spcBef>
              <a:spcAft>
                <a:spcPts val="0"/>
              </a:spcAft>
              <a:defRPr/>
            </a:pPr>
            <a:fld id="{E2AE17A9-E7E7-454D-9D42-B9530705E608}" type="slidenum">
              <a:rPr lang="de-DE" altLang="de-DE" sz="1199">
                <a:solidFill>
                  <a:srgbClr val="FFFFFF">
                    <a:lumMod val="50000"/>
                  </a:srgbClr>
                </a:solidFill>
                <a:effectLst/>
                <a:latin typeface="Arial"/>
              </a:rPr>
              <a:pPr defTabSz="914499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de-DE" altLang="de-DE" sz="1199" dirty="0">
              <a:solidFill>
                <a:srgbClr val="FFFFFF">
                  <a:lumMod val="50000"/>
                </a:srgbClr>
              </a:solidFill>
              <a:effectLst/>
              <a:latin typeface="Arial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dirty="0" smtClean="0">
                <a:effectLst/>
              </a:rPr>
              <a:t>Saisonale Schwankungen Kreiskrankenhaus Wolgast 2021</a:t>
            </a:r>
            <a:endParaRPr lang="de-DE" dirty="0">
              <a:effectLst/>
            </a:endParaRP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521332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581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99" fontAlgn="auto">
              <a:spcBef>
                <a:spcPts val="0"/>
              </a:spcBef>
              <a:spcAft>
                <a:spcPts val="0"/>
              </a:spcAft>
              <a:defRPr/>
            </a:pPr>
            <a:fld id="{E2AE17A9-E7E7-454D-9D42-B9530705E608}" type="slidenum">
              <a:rPr lang="de-DE" altLang="de-DE" sz="1199">
                <a:solidFill>
                  <a:srgbClr val="FFFFFF">
                    <a:lumMod val="50000"/>
                  </a:srgbClr>
                </a:solidFill>
                <a:effectLst/>
                <a:latin typeface="Arial"/>
              </a:rPr>
              <a:pPr defTabSz="914499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de-DE" altLang="de-DE" sz="1199" dirty="0">
              <a:solidFill>
                <a:srgbClr val="FFFFFF">
                  <a:lumMod val="50000"/>
                </a:srgbClr>
              </a:solidFill>
              <a:effectLst/>
              <a:latin typeface="Arial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dirty="0" smtClean="0">
                <a:effectLst/>
              </a:rPr>
              <a:t>Saisonale Schwankungen Kreiskrankenhaus Wolgast 2021</a:t>
            </a:r>
            <a:endParaRPr lang="de-DE" dirty="0">
              <a:effectLst/>
            </a:endParaRP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090991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13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de-DE"/>
              <a:t>Gliederung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4813"/>
            <a:ext cx="8229600" cy="468153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1 Outputfaktoren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2 Betriebskybernetik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3 Logistik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3.0 Überblick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</a:t>
            </a:r>
            <a:r>
              <a:rPr lang="de-DE" dirty="0">
                <a:solidFill>
                  <a:srgbClr val="FF0000"/>
                </a:solidFill>
              </a:rPr>
              <a:t>3.1 Materialwirtschaft und Lagerhaltung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		3.1.1 Materialbedarfsplanung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	3.1.2 Lagerhaltungsmodelle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3.2 Transportplanung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	3.2.1 Grundlagen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	3.2.2 Optimierung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3.3 Standortprobleme		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4F53E-9CBD-4D22-BDCD-A7F762B59B3D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6"/>
    </mc:Choice>
    <mc:Fallback xmlns="">
      <p:transition spd="slow" advTm="1741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Methoden der Bedarfsermittlung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800"/>
              <a:t>Verbrauchsorientierte Methoden</a:t>
            </a:r>
          </a:p>
          <a:p>
            <a:pPr lvl="1" eaLnBrk="1" hangingPunct="1"/>
            <a:r>
              <a:rPr lang="de-DE" sz="2400"/>
              <a:t>Ausgangslage: Verbrauch der letzten Periode(n)</a:t>
            </a:r>
          </a:p>
          <a:p>
            <a:pPr lvl="1" eaLnBrk="1" hangingPunct="1"/>
            <a:r>
              <a:rPr lang="de-DE" sz="2400"/>
              <a:t>Prognosemodelle:</a:t>
            </a:r>
          </a:p>
          <a:p>
            <a:pPr lvl="2" eaLnBrk="1" hangingPunct="1"/>
            <a:r>
              <a:rPr lang="de-DE" sz="2000"/>
              <a:t>Regressionsrechnung (Ökonometrie)</a:t>
            </a:r>
          </a:p>
          <a:p>
            <a:pPr lvl="2" eaLnBrk="1" hangingPunct="1"/>
            <a:r>
              <a:rPr lang="de-DE" sz="2000"/>
              <a:t>Gleitende Durchschnitte</a:t>
            </a:r>
          </a:p>
          <a:p>
            <a:pPr lvl="2" eaLnBrk="1" hangingPunct="1"/>
            <a:r>
              <a:rPr lang="de-DE" sz="2000"/>
              <a:t>Zeitreihenanalyse (e.g. saisonale Bereinigung)</a:t>
            </a:r>
          </a:p>
          <a:p>
            <a:pPr eaLnBrk="1" hangingPunct="1"/>
            <a:r>
              <a:rPr lang="de-DE" sz="2800"/>
              <a:t>Programmorientierte Methoden</a:t>
            </a:r>
          </a:p>
          <a:p>
            <a:pPr lvl="1" eaLnBrk="1" hangingPunct="1"/>
            <a:r>
              <a:rPr lang="de-DE" sz="2400"/>
              <a:t>Ausgangslage: Produktionsprogramm der zukünftigen Periode(n)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51C4E-98FC-4DC5-BC2D-E72C09008660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9469EBD-AB70-4F48-8F48-2CC67E2EB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87"/>
    </mc:Choice>
    <mc:Fallback xmlns="">
      <p:transition spd="slow" advTm="191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de-DE"/>
              <a:t>Gliederung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4813"/>
            <a:ext cx="8229600" cy="468153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1 Outputfaktoren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2 Betriebskybernetik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3 Logistik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3.0 Überblick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</a:t>
            </a:r>
            <a:r>
              <a:rPr lang="de-DE" dirty="0">
                <a:solidFill>
                  <a:srgbClr val="FF0000"/>
                </a:solidFill>
              </a:rPr>
              <a:t>3.1 Materialwirtschaft und Lagerhaltung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>
                <a:solidFill>
                  <a:srgbClr val="FF0000"/>
                </a:solidFill>
              </a:rPr>
              <a:t>		3.1.1 Materialbedarfsplanung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	3.1.2 Lagerhaltungsmodelle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3.2 Transportplanung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	3.2.1 Grundlagen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	3.2.2 Optimierung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dirty="0"/>
              <a:t>	3.3 Standortprobleme		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94F53E-9CBD-4D22-BDCD-A7F762B59B3D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5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1"/>
    </mc:Choice>
    <mc:Fallback xmlns="">
      <p:transition spd="slow" advTm="1388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100"/>
            <a:ext cx="9144000" cy="1384300"/>
          </a:xfrm>
        </p:spPr>
        <p:txBody>
          <a:bodyPr/>
          <a:lstStyle/>
          <a:p>
            <a:pPr eaLnBrk="1" hangingPunct="1"/>
            <a:r>
              <a:rPr lang="de-DE" sz="4000" dirty="0"/>
              <a:t>3.1 Materialwirtschaft und Lagerhaltung</a:t>
            </a:r>
            <a:br>
              <a:rPr lang="de-DE" sz="4000" dirty="0"/>
            </a:br>
            <a:r>
              <a:rPr lang="de-DE" sz="4000" dirty="0"/>
              <a:t>3.1.1 Materialbedarfsplanung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8229600" cy="4692650"/>
          </a:xfrm>
        </p:spPr>
        <p:txBody>
          <a:bodyPr/>
          <a:lstStyle/>
          <a:p>
            <a:pPr eaLnBrk="1" hangingPunct="1"/>
            <a:r>
              <a:rPr lang="de-DE" sz="2800"/>
              <a:t>Überblick: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Feststellung des Bedarfs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Einholung von Angeboten</a:t>
            </a:r>
            <a:r>
              <a:rPr lang="de-DE" sz="2400"/>
              <a:t> 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Produktentscheidung</a:t>
            </a:r>
            <a:r>
              <a:rPr lang="de-DE" sz="2400"/>
              <a:t> 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Vertragsabschluss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Lieferung</a:t>
            </a:r>
            <a:r>
              <a:rPr lang="de-DE" sz="2400"/>
              <a:t> 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Wareneingangskontrolle</a:t>
            </a:r>
            <a:r>
              <a:rPr lang="de-DE" sz="2400"/>
              <a:t> 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Interne Logistik, „Auf Lager nehmen“</a:t>
            </a:r>
            <a:r>
              <a:rPr lang="de-DE" sz="2400"/>
              <a:t> 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Lagerung</a:t>
            </a:r>
            <a:r>
              <a:rPr lang="de-DE" sz="2400"/>
              <a:t> </a:t>
            </a:r>
          </a:p>
          <a:p>
            <a:pPr lvl="1" eaLnBrk="1" hangingPunct="1"/>
            <a:r>
              <a:rPr lang="de-DE" sz="2400">
                <a:cs typeface="Times New Roman" pitchFamily="18" charset="0"/>
              </a:rPr>
              <a:t>Verbrauch, ggf. Entsorgung</a:t>
            </a:r>
            <a:r>
              <a:rPr lang="de-DE" sz="2400"/>
              <a:t>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A4CB6-5651-4E92-B692-FFCBD4C46469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13"/>
    </mc:Choice>
    <mc:Fallback xmlns="">
      <p:transition spd="slow" advTm="6451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Beispiel: Nahtmaterial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DBA7A-18D6-49EE-A47F-064EE5A2C8A2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5" name="Picture 2" descr="R:\MA-FLESSA\Projekt Aesculap\2018-09_Berlin_Treffen\neu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4" y="1123122"/>
            <a:ext cx="7054742" cy="520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57"/>
    </mc:Choice>
    <mc:Fallback xmlns="">
      <p:transition spd="slow" advTm="19675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cs typeface="Times New Roman" pitchFamily="18" charset="0"/>
              </a:rPr>
              <a:t>Feststellung des Bedarfs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800">
                <a:cs typeface="Times New Roman" pitchFamily="18" charset="0"/>
              </a:rPr>
              <a:t>Primäre Aufgabe der betriebswirtschaftlichen Modelle</a:t>
            </a:r>
          </a:p>
          <a:p>
            <a:pPr eaLnBrk="1" hangingPunct="1">
              <a:lnSpc>
                <a:spcPct val="80000"/>
              </a:lnSpc>
            </a:pPr>
            <a:r>
              <a:rPr lang="de-DE" sz="2800">
                <a:cs typeface="Times New Roman" pitchFamily="18" charset="0"/>
              </a:rPr>
              <a:t>Teilaufgaben: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Ermittlung der optimalen Bestellmenge</a:t>
            </a:r>
            <a:r>
              <a:rPr lang="de-DE" sz="2400"/>
              <a:t> 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Ermittlung des optimalen Bestellzeitpunktes</a:t>
            </a:r>
            <a:r>
              <a:rPr lang="de-DE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Ermittlung der Dringlichkeit der Bestellung</a:t>
            </a:r>
            <a:r>
              <a:rPr lang="de-DE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Ermittlung der Substitutionsprodukte</a:t>
            </a:r>
            <a:r>
              <a:rPr lang="de-DE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Ermittlung von Preisobergrenzen</a:t>
            </a:r>
            <a:r>
              <a:rPr lang="de-DE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Ermittlung der Sensitivität des Produktionsprozesses bei Engpässen in der Versorgung mit diesem Gut</a:t>
            </a:r>
            <a:r>
              <a:rPr lang="de-DE" sz="240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400">
                <a:cs typeface="Times New Roman" pitchFamily="18" charset="0"/>
              </a:rPr>
              <a:t>EDV-gestützte Lagermengenüberwachung</a:t>
            </a:r>
            <a:r>
              <a:rPr lang="de-DE" sz="2400"/>
              <a:t>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6714C-10E4-417D-B536-F0A227855033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28"/>
    </mc:Choice>
    <mc:Fallback xmlns="">
      <p:transition spd="slow" advTm="16282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Aus­schreibungsverfahren </a:t>
            </a:r>
            <a:r>
              <a:rPr lang="de-DE" sz="4000" dirty="0"/>
              <a:t>im Krankenhaus nach </a:t>
            </a:r>
            <a:r>
              <a:rPr lang="de-DE" sz="4000" dirty="0" smtClean="0"/>
              <a:t>Vergabeverordnung 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Ausschreibung: Veröffentlichung einer Bekanntmachung über die  Vergabe von Dienst-, Liefer-, oder Bauleistungen</a:t>
            </a:r>
          </a:p>
          <a:p>
            <a:r>
              <a:rPr lang="de-DE" dirty="0" smtClean="0"/>
              <a:t>Öffentliche Krankenhäuser (Beschaffung von Sachgütern und Dienstleistungen).</a:t>
            </a:r>
          </a:p>
          <a:p>
            <a:pPr lvl="1"/>
            <a:r>
              <a:rPr lang="de-DE" dirty="0" smtClean="0"/>
              <a:t>&lt; 1.000 €: Direktvergabe (ohne Vergabeverfahren)</a:t>
            </a:r>
          </a:p>
          <a:p>
            <a:pPr lvl="1"/>
            <a:r>
              <a:rPr lang="de-DE" dirty="0" smtClean="0"/>
              <a:t>1.000 … 208.999 €: nationale Ausschreibung</a:t>
            </a:r>
            <a:endParaRPr lang="de-DE" dirty="0"/>
          </a:p>
          <a:p>
            <a:pPr lvl="1"/>
            <a:r>
              <a:rPr lang="de-DE" dirty="0" smtClean="0"/>
              <a:t>≥209.000 €: Europaweite Ausschreibung</a:t>
            </a:r>
          </a:p>
          <a:p>
            <a:r>
              <a:rPr lang="de-DE" dirty="0" smtClean="0"/>
              <a:t>Private und freigemeinnützige Krankenhäuser </a:t>
            </a:r>
          </a:p>
          <a:p>
            <a:pPr lvl="1"/>
            <a:r>
              <a:rPr lang="de-DE" dirty="0" smtClean="0"/>
              <a:t>Markterkundungsverfahren: Einholung unverbindlicher Angebote </a:t>
            </a:r>
          </a:p>
          <a:p>
            <a:pPr lvl="1"/>
            <a:r>
              <a:rPr lang="de-DE" dirty="0" smtClean="0"/>
              <a:t>Keine öffentliche Ausschreibung</a:t>
            </a:r>
          </a:p>
          <a:p>
            <a:pPr lvl="1"/>
            <a:r>
              <a:rPr lang="de-DE" dirty="0" smtClean="0"/>
              <a:t>Individuelles Auswahlverfahren</a:t>
            </a:r>
          </a:p>
          <a:p>
            <a:r>
              <a:rPr lang="de-DE" dirty="0" smtClean="0"/>
              <a:t>NB</a:t>
            </a:r>
          </a:p>
          <a:p>
            <a:pPr lvl="1"/>
            <a:r>
              <a:rPr lang="de-DE" dirty="0" smtClean="0"/>
              <a:t>Bau hat eigene Grenzwerte</a:t>
            </a:r>
          </a:p>
          <a:p>
            <a:pPr lvl="1"/>
            <a:r>
              <a:rPr lang="de-DE" dirty="0" smtClean="0"/>
              <a:t>Länder und Bund unterscheiden sich teilweise.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6DBA7A-18D6-49EE-A47F-064EE5A2C8A2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091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cs typeface="Times New Roman" pitchFamily="18" charset="0"/>
              </a:rPr>
              <a:t>Einholung von Angeboten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800" dirty="0">
                <a:cs typeface="Times New Roman" pitchFamily="18" charset="0"/>
              </a:rPr>
              <a:t>Einholung von Angeboten</a:t>
            </a:r>
            <a:r>
              <a:rPr lang="de-DE" sz="2800" dirty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400" dirty="0">
                <a:cs typeface="Times New Roman" pitchFamily="18" charset="0"/>
              </a:rPr>
              <a:t>Langfristige Händlerbindung vs. individuelle Entscheidung</a:t>
            </a:r>
            <a:r>
              <a:rPr lang="de-DE" sz="2400" dirty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Tendenz 1995: Preisminimierung; pro Auftrag neuer Händler möglich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Tendenz heute: Qualitätsmaximierung; langfristige Händlerbindung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„Arbeit am Lieferanten“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800" dirty="0"/>
              <a:t>Preisreduktion, Bonus, Zahlungskonditionen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800" dirty="0"/>
              <a:t>Lieferzeiten, Qualität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800" dirty="0"/>
              <a:t>Unterstützung bei Analysen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800" dirty="0"/>
              <a:t>elektronischer Einkauf</a:t>
            </a:r>
          </a:p>
          <a:p>
            <a:pPr lvl="4" eaLnBrk="1" hangingPunct="1">
              <a:lnSpc>
                <a:spcPct val="90000"/>
              </a:lnSpc>
            </a:pPr>
            <a:r>
              <a:rPr lang="de-DE" sz="1800" dirty="0">
                <a:cs typeface="Times New Roman" pitchFamily="18" charset="0"/>
              </a:rPr>
              <a:t>EDV-gestützte Bestellung</a:t>
            </a:r>
          </a:p>
          <a:p>
            <a:pPr lvl="4" eaLnBrk="1" hangingPunct="1">
              <a:lnSpc>
                <a:spcPct val="90000"/>
              </a:lnSpc>
            </a:pPr>
            <a:r>
              <a:rPr lang="de-DE" sz="1800" dirty="0">
                <a:cs typeface="Times New Roman" pitchFamily="18" charset="0"/>
              </a:rPr>
              <a:t>Problem der Bar-Codes</a:t>
            </a:r>
            <a:r>
              <a:rPr lang="de-DE" sz="1800" dirty="0"/>
              <a:t> auf Kleinpackungen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C95AE6-DE2D-4B2C-9CAB-96E4529C148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33"/>
    </mc:Choice>
    <mc:Fallback xmlns="">
      <p:transition spd="slow" advTm="13353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E-Commerce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/>
              <a:t>Traditionelle Bestellung: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80 % per Fax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18 % per Telefon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2 % persönlich</a:t>
            </a:r>
          </a:p>
          <a:p>
            <a:pPr eaLnBrk="1" hangingPunct="1">
              <a:lnSpc>
                <a:spcPct val="80000"/>
              </a:lnSpc>
            </a:pPr>
            <a:r>
              <a:rPr lang="de-DE" sz="2400"/>
              <a:t>Nachteile: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Zeitaufwendig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Kostenintensiv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Unsicher (z. B. menschliche Fehler)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Geringe Transparenz der Anbieter und Kondititionen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/>
              <a:t>Lösung: E-Commerce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Inhalt: Elektronische Abwicklung aller zum Einkauf gehörigen Prozesse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C6323-C912-4014-A0BF-97B4C0BF6F7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14"/>
    </mc:Choice>
    <mc:Fallback xmlns="">
      <p:transition spd="slow" advTm="7561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81075"/>
          </a:xfrm>
        </p:spPr>
        <p:txBody>
          <a:bodyPr/>
          <a:lstStyle/>
          <a:p>
            <a:pPr eaLnBrk="1" hangingPunct="1"/>
            <a:r>
              <a:rPr lang="de-DE"/>
              <a:t>E-Commerce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5805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000"/>
              <a:t>Anwendungsfelder: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Consumer to Consumer (C2C)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Business to Business (B2B)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/>
              <a:t>Krankenhaus kauft Pharmazeutika auf Internet-Plattform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Business to Consumer (B2C)</a:t>
            </a:r>
          </a:p>
          <a:p>
            <a:pPr eaLnBrk="1" hangingPunct="1">
              <a:lnSpc>
                <a:spcPct val="80000"/>
              </a:lnSpc>
            </a:pPr>
            <a:r>
              <a:rPr lang="de-DE" sz="2000"/>
              <a:t>Komponenten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E-Procurement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/>
              <a:t>Lösungen zur elektronischen, papierlosen, zentralen oder dezentralen Bestellung von Produkten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E-Marketplace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/>
              <a:t>Darstellung der Produkte von verschiedenen Anbietern, Vergleichbarkeit von Angeboten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E-Transaction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/>
              <a:t>Übermittlung von Anfragen, Bestellungen, Lieferscheinen, Rechnungen und Zahlungen</a:t>
            </a:r>
          </a:p>
          <a:p>
            <a:pPr eaLnBrk="1" hangingPunct="1">
              <a:lnSpc>
                <a:spcPct val="80000"/>
              </a:lnSpc>
            </a:pPr>
            <a:r>
              <a:rPr lang="de-DE" sz="2000"/>
              <a:t>Ziele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Reduktion der Einkaufspreise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Reduktion der Bestellkosten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Transparenz (z. B. der Qualität)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1800"/>
              <a:t>Schnelle und sichere Beschaffung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7CB9D-3AF4-4955-A109-EC02FABDAB53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71"/>
    </mc:Choice>
    <mc:Fallback xmlns="">
      <p:transition spd="slow" advTm="18797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671</Words>
  <Application>Microsoft Office PowerPoint</Application>
  <PresentationFormat>Bildschirmpräsentation (4:3)</PresentationFormat>
  <Paragraphs>234</Paragraphs>
  <Slides>21</Slides>
  <Notes>1</Notes>
  <HiddenSlides>0</HiddenSlides>
  <MMClips>3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Larissa</vt:lpstr>
      <vt:lpstr>Picture</vt:lpstr>
      <vt:lpstr>GESUNDHEITSMANAGEMENT III Teil 3-2  Prof. Dr. Steffen Fleßa Lst. für Allgemeine Betriebswirtschaftslehre und Gesundheitsmanagement Universität Greifswald </vt:lpstr>
      <vt:lpstr>Gliederung</vt:lpstr>
      <vt:lpstr>3.1 Materialwirtschaft und Lagerhaltung 3.1.1 Materialbedarfsplanung</vt:lpstr>
      <vt:lpstr>Beispiel: Nahtmaterial</vt:lpstr>
      <vt:lpstr>Feststellung des Bedarfs</vt:lpstr>
      <vt:lpstr>Aus­schreibungsverfahren im Krankenhaus nach Vergabeverordnung </vt:lpstr>
      <vt:lpstr>Einholung von Angeboten</vt:lpstr>
      <vt:lpstr>E-Commerce</vt:lpstr>
      <vt:lpstr>E-Commerce</vt:lpstr>
      <vt:lpstr>E-Commerce</vt:lpstr>
      <vt:lpstr>Produktentscheidung</vt:lpstr>
      <vt:lpstr>Methoden der Materialbedarfsplanung</vt:lpstr>
      <vt:lpstr>ABC-Analyse</vt:lpstr>
      <vt:lpstr>Beispiel</vt:lpstr>
      <vt:lpstr>XYZ-Analyse</vt:lpstr>
      <vt:lpstr>Y-Güter: saisonale Schwankung  (hier: Aufnahmen über ZNA UMG 2022)</vt:lpstr>
      <vt:lpstr>PowerPoint-Präsentation</vt:lpstr>
      <vt:lpstr>PowerPoint-Präsentation</vt:lpstr>
      <vt:lpstr>PowerPoint-Präsentation</vt:lpstr>
      <vt:lpstr>Methoden der Bedarfsermittlung</vt:lpstr>
      <vt:lpstr>Gliederung</vt:lpstr>
    </vt:vector>
  </TitlesOfParts>
  <Company>ATHOEG Klinikum HD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Grundlagen der Gesundheitsökonomik</dc:title>
  <dc:creator>SteffenF</dc:creator>
  <cp:lastModifiedBy>Steffen Flessa</cp:lastModifiedBy>
  <cp:revision>470</cp:revision>
  <cp:lastPrinted>1601-01-01T00:00:00Z</cp:lastPrinted>
  <dcterms:created xsi:type="dcterms:W3CDTF">2003-05-27T08:12:45Z</dcterms:created>
  <dcterms:modified xsi:type="dcterms:W3CDTF">2023-08-15T06:24:45Z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