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1"/>
  </p:notesMasterIdLst>
  <p:handoutMasterIdLst>
    <p:handoutMasterId r:id="rId42"/>
  </p:handoutMasterIdLst>
  <p:sldIdLst>
    <p:sldId id="423" r:id="rId2"/>
    <p:sldId id="1041" r:id="rId3"/>
    <p:sldId id="914" r:id="rId4"/>
    <p:sldId id="623" r:id="rId5"/>
    <p:sldId id="625" r:id="rId6"/>
    <p:sldId id="626" r:id="rId7"/>
    <p:sldId id="627" r:id="rId8"/>
    <p:sldId id="624" r:id="rId9"/>
    <p:sldId id="628" r:id="rId10"/>
    <p:sldId id="933" r:id="rId11"/>
    <p:sldId id="1029" r:id="rId12"/>
    <p:sldId id="935" r:id="rId13"/>
    <p:sldId id="936" r:id="rId14"/>
    <p:sldId id="937" r:id="rId15"/>
    <p:sldId id="940" r:id="rId16"/>
    <p:sldId id="633" r:id="rId17"/>
    <p:sldId id="1032" r:id="rId18"/>
    <p:sldId id="938" r:id="rId19"/>
    <p:sldId id="939" r:id="rId20"/>
    <p:sldId id="1033" r:id="rId21"/>
    <p:sldId id="1034" r:id="rId22"/>
    <p:sldId id="1035" r:id="rId23"/>
    <p:sldId id="941" r:id="rId24"/>
    <p:sldId id="942" r:id="rId25"/>
    <p:sldId id="943" r:id="rId26"/>
    <p:sldId id="944" r:id="rId27"/>
    <p:sldId id="945" r:id="rId28"/>
    <p:sldId id="948" r:id="rId29"/>
    <p:sldId id="946" r:id="rId30"/>
    <p:sldId id="949" r:id="rId31"/>
    <p:sldId id="950" r:id="rId32"/>
    <p:sldId id="951" r:id="rId33"/>
    <p:sldId id="952" r:id="rId34"/>
    <p:sldId id="953" r:id="rId35"/>
    <p:sldId id="956" r:id="rId36"/>
    <p:sldId id="955" r:id="rId37"/>
    <p:sldId id="957" r:id="rId38"/>
    <p:sldId id="958" r:id="rId39"/>
    <p:sldId id="1042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DDDDDD"/>
    <a:srgbClr val="FF0000"/>
    <a:srgbClr val="000000"/>
    <a:srgbClr val="FFFF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86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3AC17F0-DBE9-43B8-9B55-E12D2C2A92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65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581FEA7-9304-475E-AFCE-1C3AA186A0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0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E0D6-F8DB-4208-86B9-1654E3C24A24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8367-052F-41AA-B9A9-039B3CCEAA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57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5A19-EF5A-4FDC-B8F1-B2F87BC3A321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96C1-DA23-4569-B619-A3B8B1ABD1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A8C5-DA3A-4F09-B368-DCB60D59EE6D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6F0C-22C3-4227-9F82-257946E97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82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9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84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04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4B72-2137-4C22-BD7A-F97324F40AEC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BA7A-18D6-49EE-A47F-064EE5A2C8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BF62-09B2-4ED2-9E2D-B94B5689A631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7C07-FF15-49C8-BF28-B08DE7303E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9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9DA7-4157-4A07-AE32-6D25650FC750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AB1B-2D66-4DA7-80A6-2D9B9FF38F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2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7049-10DB-4DBA-9FE9-7546F44B5A86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8D87-EB5A-43CB-92D0-63CA8F9C3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2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E48F-5D67-4D92-86C5-9EBD36084D12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EA01-9E43-4B71-BD8B-FEC76E169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4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B7398-8986-4B66-B421-15734DDF4F13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65DB-A7AC-4C67-B58E-DC0634001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FF8E5-5D07-423A-9015-D07A323F1092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4B46-B031-4058-819C-AA8A07E42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33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F9A9-F03B-4406-B08D-7EDE145CF37F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B2C5-FBC1-49B2-A348-C0E75E5BA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2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685F37-C3CF-4B6A-9E81-B614137D6B65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392E03-98AB-44B4-9787-0752209FC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/>
            <a:r>
              <a:rPr lang="de-DE" sz="4000" b="1">
                <a:cs typeface="Times New Roman" pitchFamily="18" charset="0"/>
              </a:rPr>
              <a:t>GESUNDHEITSMANAGEMENT III</a:t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</a:t>
            </a:r>
            <a:r>
              <a:rPr lang="de-DE" sz="4000" b="1" smtClean="0">
                <a:cs typeface="Times New Roman" pitchFamily="18" charset="0"/>
              </a:rPr>
              <a:t>3-3</a:t>
            </a:r>
            <a:r>
              <a:rPr lang="de-DE" sz="4000" b="1">
                <a:cs typeface="Times New Roman" pitchFamily="18" charset="0"/>
              </a:rPr>
              <a:t/>
            </a:r>
            <a:br>
              <a:rPr lang="de-DE" sz="4000" b="1">
                <a:cs typeface="Times New Roman" pitchFamily="18" charset="0"/>
              </a:rPr>
            </a:br>
            <a:r>
              <a:rPr lang="de-DE" b="1">
                <a:cs typeface="Times New Roman" pitchFamily="18" charset="0"/>
              </a:rPr>
              <a:t/>
            </a:r>
            <a:br>
              <a:rPr lang="de-DE" b="1">
                <a:cs typeface="Times New Roman" pitchFamily="18" charset="0"/>
              </a:rPr>
            </a:br>
            <a:r>
              <a:rPr lang="de-DE" sz="2800" b="1">
                <a:cs typeface="Times New Roman" pitchFamily="18" charset="0"/>
              </a:rPr>
              <a:t>Prof. </a:t>
            </a:r>
            <a:r>
              <a:rPr lang="de-DE" sz="2800" b="1" dirty="0">
                <a:cs typeface="Times New Roman" pitchFamily="18" charset="0"/>
              </a:rPr>
              <a:t>Dr. Steffen Fleßa</a:t>
            </a:r>
            <a:br>
              <a:rPr lang="de-DE" sz="2800" b="1" dirty="0">
                <a:cs typeface="Times New Roman" pitchFamily="18" charset="0"/>
              </a:rPr>
            </a:br>
            <a:r>
              <a:rPr lang="de-DE" sz="2800" b="1" dirty="0">
                <a:cs typeface="Times New Roman" pitchFamily="18" charset="0"/>
              </a:rPr>
              <a:t>Lst. für Allgemeine Betriebswirtschaftslehre und Gesundheitsmanagement</a:t>
            </a:r>
            <a:br>
              <a:rPr lang="de-DE" sz="2800" b="1" dirty="0">
                <a:cs typeface="Times New Roman" pitchFamily="18" charset="0"/>
              </a:rPr>
            </a:br>
            <a:r>
              <a:rPr lang="de-DE" sz="2800" b="1" dirty="0">
                <a:cs typeface="Times New Roman" pitchFamily="18" charset="0"/>
              </a:rPr>
              <a:t>Universität Greifswald</a:t>
            </a:r>
            <a:r>
              <a:rPr lang="de-DE" b="1" dirty="0">
                <a:cs typeface="Times New Roman" pitchFamily="18" charset="0"/>
              </a:rPr>
              <a:t/>
            </a:r>
            <a:br>
              <a:rPr lang="de-DE" b="1" dirty="0">
                <a:cs typeface="Times New Roman" pitchFamily="18" charset="0"/>
              </a:rPr>
            </a:b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1"/>
    </mc:Choice>
    <mc:Fallback xmlns="">
      <p:transition spd="slow" advTm="71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de-DE" sz="3600">
                <a:cs typeface="Times New Roman" pitchFamily="18" charset="0"/>
              </a:rPr>
              <a:t>Modell von Harris und Andler</a:t>
            </a:r>
          </a:p>
        </p:txBody>
      </p:sp>
      <p:graphicFrame>
        <p:nvGraphicFramePr>
          <p:cNvPr id="4915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16088" y="1916113"/>
          <a:ext cx="5711825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4" name="Bild" r:id="rId3" imgW="5711577" imgH="3894948" progId="Word.Picture.8">
                  <p:embed/>
                </p:oleObj>
              </mc:Choice>
              <mc:Fallback>
                <p:oleObj name="Bild" r:id="rId3" imgW="5711577" imgH="3894948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916113"/>
                        <a:ext cx="5711825" cy="3895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28DB7-DFCB-48F8-88E6-8696C4185368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83"/>
    </mc:Choice>
    <mc:Fallback xmlns="">
      <p:transition spd="slow" advTm="8968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3600">
                <a:cs typeface="Times New Roman" pitchFamily="18" charset="0"/>
              </a:rPr>
              <a:t>Bestellkosten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lvl="1" eaLnBrk="1" hangingPunct="1"/>
            <a:r>
              <a:rPr lang="de-DE" sz="2400">
                <a:cs typeface="Times New Roman" pitchFamily="18" charset="0"/>
              </a:rPr>
              <a:t>Bestellkosten = Bestellkostensatz (C</a:t>
            </a:r>
            <a:r>
              <a:rPr lang="de-DE" sz="2400" baseline="-25000">
                <a:cs typeface="Times New Roman" pitchFamily="18" charset="0"/>
              </a:rPr>
              <a:t>B</a:t>
            </a:r>
            <a:r>
              <a:rPr lang="de-DE" sz="2400">
                <a:cs typeface="Times New Roman" pitchFamily="18" charset="0"/>
              </a:rPr>
              <a:t>) * Anzahl der Bestellungen im Jahr</a:t>
            </a:r>
            <a:r>
              <a:rPr lang="de-DE" sz="2400"/>
              <a:t> </a:t>
            </a:r>
          </a:p>
          <a:p>
            <a:pPr lvl="1" eaLnBrk="1" hangingPunct="1"/>
            <a:r>
              <a:rPr lang="de-DE" sz="2400">
                <a:cs typeface="Times New Roman" pitchFamily="18" charset="0"/>
              </a:rPr>
              <a:t>Es gilt: tan(</a:t>
            </a:r>
            <a:r>
              <a:rPr lang="de-DE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de-DE" sz="2400">
                <a:cs typeface="Times New Roman" pitchFamily="18" charset="0"/>
              </a:rPr>
              <a:t>)=r=q/T, d.h. T=q/r</a:t>
            </a:r>
            <a:r>
              <a:rPr lang="de-DE" sz="2400"/>
              <a:t> </a:t>
            </a:r>
          </a:p>
          <a:p>
            <a:pPr lvl="1" eaLnBrk="1" hangingPunct="1"/>
            <a:r>
              <a:rPr lang="de-DE" sz="2400">
                <a:cs typeface="Times New Roman" pitchFamily="18" charset="0"/>
              </a:rPr>
              <a:t>Anzahl der Bestellungen pro Periode: 1/T = r/q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de-DE" sz="2400">
                <a:sym typeface="Wingdings" pitchFamily="2" charset="2"/>
              </a:rPr>
              <a:t> Bestellkosten = 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3432175" y="3956050"/>
          <a:ext cx="2052638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9" name="Formel" r:id="rId3" imgW="545760" imgH="419040" progId="Equation.3">
                  <p:embed/>
                </p:oleObj>
              </mc:Choice>
              <mc:Fallback>
                <p:oleObj name="Formel" r:id="rId3" imgW="5457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3956050"/>
                        <a:ext cx="2052638" cy="1633538"/>
                      </a:xfrm>
                      <a:prstGeom prst="rect">
                        <a:avLst/>
                      </a:prstGeom>
                      <a:solidFill>
                        <a:srgbClr val="8EB4E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551FE-DB6D-420E-A00D-D2A2383E45B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105"/>
    </mc:Choice>
    <mc:Fallback xmlns="">
      <p:transition spd="slow" advTm="14910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Lagerkosten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75613" cy="4114800"/>
          </a:xfrm>
        </p:spPr>
        <p:txBody>
          <a:bodyPr/>
          <a:lstStyle/>
          <a:p>
            <a:pPr lvl="1" eaLnBrk="1" hangingPunct="1"/>
            <a:r>
              <a:rPr lang="de-DE" sz="2400">
                <a:cs typeface="Times New Roman" pitchFamily="18" charset="0"/>
              </a:rPr>
              <a:t>Lagerkosten = Lagerkostensatz (C</a:t>
            </a:r>
            <a:r>
              <a:rPr lang="de-DE" sz="2400" baseline="-25000">
                <a:cs typeface="Times New Roman" pitchFamily="18" charset="0"/>
              </a:rPr>
              <a:t>L</a:t>
            </a:r>
            <a:r>
              <a:rPr lang="de-DE" sz="2400">
                <a:cs typeface="Times New Roman" pitchFamily="18" charset="0"/>
              </a:rPr>
              <a:t>) * durchschnittliche Lagermenge</a:t>
            </a:r>
            <a:r>
              <a:rPr lang="de-DE" sz="2400"/>
              <a:t> </a:t>
            </a:r>
          </a:p>
          <a:p>
            <a:pPr lvl="1" eaLnBrk="1" hangingPunct="1"/>
            <a:r>
              <a:rPr lang="de-DE" sz="2400">
                <a:cs typeface="Times New Roman" pitchFamily="18" charset="0"/>
              </a:rPr>
              <a:t>Durchschnittliche Lagermenge = q/2</a:t>
            </a:r>
            <a:r>
              <a:rPr lang="de-DE" sz="2400"/>
              <a:t> </a:t>
            </a:r>
          </a:p>
          <a:p>
            <a:pPr lvl="1" eaLnBrk="1" hangingPunct="1"/>
            <a:r>
              <a:rPr lang="de-DE" sz="2400"/>
              <a:t>Lagerkosten = </a:t>
            </a: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21100" y="3357563"/>
          <a:ext cx="1338263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Formel" r:id="rId3" imgW="393480" imgH="393480" progId="Equation.3">
                  <p:embed/>
                </p:oleObj>
              </mc:Choice>
              <mc:Fallback>
                <p:oleObj name="Formel" r:id="rId3" imgW="393480" imgH="39348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357563"/>
                        <a:ext cx="1338263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166"/>
    </mc:Choice>
    <mc:Fallback xmlns="">
      <p:transition spd="slow" advTm="8816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Lagerhaltungskosten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7786688" cy="4114800"/>
          </a:xfrm>
        </p:spPr>
        <p:txBody>
          <a:bodyPr/>
          <a:lstStyle/>
          <a:p>
            <a:pPr lvl="1" eaLnBrk="1" hangingPunct="1"/>
            <a:r>
              <a:rPr lang="de-DE" sz="2400">
                <a:cs typeface="Times New Roman" pitchFamily="18" charset="0"/>
              </a:rPr>
              <a:t>Lagerhaltungskosten = Lagerkosten + Bestellkosten</a:t>
            </a:r>
            <a:r>
              <a:rPr lang="de-DE" sz="2400"/>
              <a:t> </a:t>
            </a:r>
          </a:p>
          <a:p>
            <a:pPr lvl="1" eaLnBrk="1" hangingPunct="1"/>
            <a:endParaRPr lang="de-DE" sz="2400">
              <a:cs typeface="Times New Roman" pitchFamily="18" charset="0"/>
            </a:endParaRPr>
          </a:p>
          <a:p>
            <a:pPr lvl="1" eaLnBrk="1" hangingPunct="1"/>
            <a:endParaRPr lang="de-DE" sz="2400">
              <a:cs typeface="Times New Roman" pitchFamily="18" charset="0"/>
            </a:endParaRPr>
          </a:p>
          <a:p>
            <a:pPr lvl="1" eaLnBrk="1" hangingPunct="1"/>
            <a:endParaRPr lang="de-DE" sz="2400">
              <a:cs typeface="Times New Roman" pitchFamily="18" charset="0"/>
            </a:endParaRPr>
          </a:p>
          <a:p>
            <a:pPr lvl="1" eaLnBrk="1" hangingPunct="1"/>
            <a:endParaRPr lang="de-DE" sz="2400">
              <a:cs typeface="Times New Roman" pitchFamily="18" charset="0"/>
            </a:endParaRPr>
          </a:p>
          <a:p>
            <a:pPr lvl="1" eaLnBrk="1" hangingPunct="1"/>
            <a:r>
              <a:rPr lang="de-DE" sz="2400">
                <a:cs typeface="Times New Roman" pitchFamily="18" charset="0"/>
              </a:rPr>
              <a:t>Gesucht: Gesamtkostenminimum</a:t>
            </a:r>
            <a:r>
              <a:rPr lang="de-DE" sz="2400"/>
              <a:t> </a:t>
            </a:r>
          </a:p>
          <a:p>
            <a:pPr eaLnBrk="1" hangingPunct="1"/>
            <a:endParaRPr lang="de-DE" sz="2800"/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04988" y="2574925"/>
          <a:ext cx="515461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Formel" r:id="rId3" imgW="1841400" imgH="419040" progId="Equation.3">
                  <p:embed/>
                </p:oleObj>
              </mc:Choice>
              <mc:Fallback>
                <p:oleObj name="Formel" r:id="rId3" imgW="1841400" imgH="41904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574925"/>
                        <a:ext cx="5154612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34"/>
    </mc:Choice>
    <mc:Fallback xmlns="">
      <p:transition spd="slow" advTm="6863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Optimierung</a:t>
            </a:r>
          </a:p>
        </p:txBody>
      </p:sp>
      <p:graphicFrame>
        <p:nvGraphicFramePr>
          <p:cNvPr id="53251" name="Object 4"/>
          <p:cNvGraphicFramePr>
            <a:graphicFrameLocks noChangeAspect="1"/>
          </p:cNvGraphicFramePr>
          <p:nvPr/>
        </p:nvGraphicFramePr>
        <p:xfrm>
          <a:off x="1846263" y="1676400"/>
          <a:ext cx="480218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4" name="Formel" r:id="rId3" imgW="1924240" imgH="333542" progId="Equation.3">
                  <p:embed/>
                </p:oleObj>
              </mc:Choice>
              <mc:Fallback>
                <p:oleObj name="Formel" r:id="rId3" imgW="1924240" imgH="33354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1676400"/>
                        <a:ext cx="4802187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5"/>
          <p:cNvGraphicFramePr>
            <a:graphicFrameLocks noChangeAspect="1"/>
          </p:cNvGraphicFramePr>
          <p:nvPr/>
        </p:nvGraphicFramePr>
        <p:xfrm>
          <a:off x="1830388" y="2879725"/>
          <a:ext cx="2416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5" name="Formel" r:id="rId5" imgW="933617" imgH="333542" progId="Equation.3">
                  <p:embed/>
                </p:oleObj>
              </mc:Choice>
              <mc:Fallback>
                <p:oleObj name="Formel" r:id="rId5" imgW="933617" imgH="33354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879725"/>
                        <a:ext cx="24161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1835150" y="4076700"/>
          <a:ext cx="22050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6" name="Formel" r:id="rId7" imgW="752594" imgH="343043" progId="Equation.3">
                  <p:embed/>
                </p:oleObj>
              </mc:Choice>
              <mc:Fallback>
                <p:oleObj name="Formel" r:id="rId7" imgW="752594" imgH="34304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76700"/>
                        <a:ext cx="220503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7"/>
          <p:cNvGraphicFramePr>
            <a:graphicFrameLocks noChangeAspect="1"/>
          </p:cNvGraphicFramePr>
          <p:nvPr/>
        </p:nvGraphicFramePr>
        <p:xfrm>
          <a:off x="1835150" y="5445125"/>
          <a:ext cx="244316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7" name="Formel" r:id="rId9" imgW="800100" imgH="400050" progId="Equation.3">
                  <p:embed/>
                </p:oleObj>
              </mc:Choice>
              <mc:Fallback>
                <p:oleObj name="Formel" r:id="rId9" imgW="800100" imgH="40005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445125"/>
                        <a:ext cx="2443163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5AE58-81D9-484E-83C6-42F9757EAE1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61"/>
    </mc:Choice>
    <mc:Fallback xmlns="">
      <p:transition spd="slow" advTm="8326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Minimalkosten</a:t>
            </a:r>
          </a:p>
        </p:txBody>
      </p:sp>
      <p:graphicFrame>
        <p:nvGraphicFramePr>
          <p:cNvPr id="5427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51050" y="2133600"/>
          <a:ext cx="4814888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Formel" r:id="rId3" imgW="2438305" imgH="1819227" progId="Equation.3">
                  <p:embed/>
                </p:oleObj>
              </mc:Choice>
              <mc:Fallback>
                <p:oleObj name="Formel" r:id="rId3" imgW="2438305" imgH="1819227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133600"/>
                        <a:ext cx="4814888" cy="362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4AFE4-F1F6-4467-8F18-242BA3430F7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22"/>
    </mc:Choice>
    <mc:Fallback xmlns="">
      <p:transition spd="slow" advTm="3352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>
                <a:cs typeface="Times New Roman" pitchFamily="18" charset="0"/>
              </a:rPr>
              <a:t>Kostenverläufe</a:t>
            </a:r>
            <a:r>
              <a:rPr lang="de-DE"/>
              <a:t> 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32746"/>
              </p:ext>
            </p:extLst>
          </p:nvPr>
        </p:nvGraphicFramePr>
        <p:xfrm>
          <a:off x="478709" y="1069975"/>
          <a:ext cx="9280526" cy="526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8" name="Picture" r:id="rId3" imgW="4410720" imgH="2539440" progId="Word.Picture.8">
                  <p:embed/>
                </p:oleObj>
              </mc:Choice>
              <mc:Fallback>
                <p:oleObj name="Picture" r:id="rId3" imgW="4410720" imgH="253944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09" y="1069975"/>
                        <a:ext cx="9280526" cy="526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F7036-15C0-4282-BCFD-D7EBA7711F50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03"/>
    </mc:Choice>
    <mc:Fallback xmlns="">
      <p:transition spd="slow" advTm="7650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Organisation der Lagerhaltung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/>
              <a:t>Lagerarten:</a:t>
            </a:r>
          </a:p>
          <a:p>
            <a:pPr lvl="1">
              <a:defRPr/>
            </a:pPr>
            <a:r>
              <a:rPr lang="de-DE" sz="2000" dirty="0"/>
              <a:t>Zentrallager</a:t>
            </a:r>
          </a:p>
          <a:p>
            <a:pPr lvl="1">
              <a:defRPr/>
            </a:pPr>
            <a:r>
              <a:rPr lang="de-DE" sz="2000" dirty="0"/>
              <a:t>Dezentrales Lager</a:t>
            </a:r>
          </a:p>
          <a:p>
            <a:pPr lvl="1">
              <a:defRPr/>
            </a:pPr>
            <a:r>
              <a:rPr lang="de-DE" sz="2000" dirty="0"/>
              <a:t>Bedarfsstellenlager</a:t>
            </a:r>
          </a:p>
          <a:p>
            <a:pPr marL="457200" lvl="1" indent="0">
              <a:buFont typeface="Arial" charset="0"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400" dirty="0" err="1"/>
              <a:t>Stufigkeit</a:t>
            </a:r>
            <a:r>
              <a:rPr lang="de-DE" sz="2400" dirty="0"/>
              <a:t> des Lagersystems (ein- oder mehrstufig)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F0ADC-F461-447D-9968-71AE9284242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16"/>
    </mc:Choice>
    <mc:Fallback xmlns="">
      <p:transition spd="slow" advTm="5221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Zentralisierung von Lagerhaltung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/>
              <a:t>Voraussetzungen: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Zentralisierungsfähige Produkte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/>
              <a:t>kein medizinischer Sachverstand erforderlich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Zentralisierungswürdige Produkte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/>
              <a:t>Zentraleinkauf wirtschaftlich</a:t>
            </a:r>
          </a:p>
          <a:p>
            <a:pPr lvl="1" eaLnBrk="1" hangingPunct="1">
              <a:lnSpc>
                <a:spcPct val="80000"/>
              </a:lnSpc>
            </a:pPr>
            <a:endParaRPr lang="de-DE" sz="2400"/>
          </a:p>
          <a:p>
            <a:pPr eaLnBrk="1" hangingPunct="1">
              <a:lnSpc>
                <a:spcPct val="80000"/>
              </a:lnSpc>
            </a:pPr>
            <a:r>
              <a:rPr lang="de-DE" sz="2800"/>
              <a:t>Beispiel: Zentralapotheke versus Teilapotheken auf den Stationen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CDA8A-4C1C-47F7-ACE2-0CBEC253D766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73"/>
    </mc:Choice>
    <mc:Fallback xmlns="">
      <p:transition spd="slow" advTm="5147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eaLnBrk="1" hangingPunct="1"/>
            <a:r>
              <a:rPr lang="de-DE" sz="3600"/>
              <a:t>Kostenvergleich zentral vs. dezentral</a:t>
            </a:r>
          </a:p>
        </p:txBody>
      </p:sp>
      <p:graphicFrame>
        <p:nvGraphicFramePr>
          <p:cNvPr id="59395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565400"/>
          <a:ext cx="453072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0" name="Formel" r:id="rId3" imgW="2466808" imgH="1171646" progId="Equation.3">
                  <p:embed/>
                </p:oleObj>
              </mc:Choice>
              <mc:Fallback>
                <p:oleObj name="Formel" r:id="rId3" imgW="2466808" imgH="1171646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5400"/>
                        <a:ext cx="453072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33913" y="2565400"/>
          <a:ext cx="450850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1" name="Formel" r:id="rId5" imgW="2400300" imgH="1143143" progId="Equation.3">
                  <p:embed/>
                </p:oleObj>
              </mc:Choice>
              <mc:Fallback>
                <p:oleObj name="Formel" r:id="rId5" imgW="2400300" imgH="1143143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2565400"/>
                        <a:ext cx="450850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1050" y="5275263"/>
          <a:ext cx="51831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2" name="Formel" r:id="rId7" imgW="2152769" imgH="419052" progId="Equation.3">
                  <p:embed/>
                </p:oleObj>
              </mc:Choice>
              <mc:Fallback>
                <p:oleObj name="Formel" r:id="rId7" imgW="2152769" imgH="419052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275263"/>
                        <a:ext cx="518318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23850" y="1268413"/>
            <a:ext cx="8208963" cy="985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de-DE" sz="2400" dirty="0">
                <a:effectLst/>
                <a:latin typeface="+mn-lt"/>
              </a:rPr>
              <a:t>Modell: n Krankenhäuser sollen eine Einkaufszentrale bilden</a:t>
            </a: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de-DE" sz="2400" dirty="0">
                <a:effectLst/>
                <a:latin typeface="+mn-lt"/>
              </a:rPr>
              <a:t>Vereinfachende Annahme: Bestell- und Lagerkostensätze verändern sich nicht.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181"/>
    </mc:Choice>
    <mc:Fallback xmlns="">
      <p:transition spd="slow" advTm="1811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</a:t>
            </a:r>
            <a:r>
              <a:rPr lang="de-DE" dirty="0">
                <a:solidFill>
                  <a:srgbClr val="FF0000"/>
                </a:solidFill>
              </a:rPr>
              <a:t>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3.3 Standortprobleme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67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86"/>
    </mc:Choice>
    <mc:Fallback xmlns="">
      <p:transition spd="slow" advTm="1038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Zentrale Lagerhaltung - Vorteile</a:t>
            </a:r>
          </a:p>
        </p:txBody>
      </p:sp>
      <p:sp>
        <p:nvSpPr>
          <p:cNvPr id="60419" name="Inhaltsplatzhalter 2"/>
          <p:cNvSpPr>
            <a:spLocks noGrp="1"/>
          </p:cNvSpPr>
          <p:nvPr>
            <p:ph idx="1"/>
          </p:nvPr>
        </p:nvSpPr>
        <p:spPr>
          <a:xfrm>
            <a:off x="519113" y="14128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sz="2400" dirty="0"/>
              <a:t>Bessere Übersicht über den Artikelbestand </a:t>
            </a:r>
          </a:p>
          <a:p>
            <a:pPr lvl="1">
              <a:defRPr/>
            </a:pPr>
            <a:r>
              <a:rPr lang="de-DE" sz="1800" dirty="0"/>
              <a:t>Nutzung moderner EDV-Systeme </a:t>
            </a:r>
          </a:p>
          <a:p>
            <a:pPr lvl="1">
              <a:defRPr/>
            </a:pPr>
            <a:r>
              <a:rPr lang="de-DE" sz="1800" dirty="0"/>
              <a:t>Professionelle und zeitnahe Erfassung der Zu- und Abgänge</a:t>
            </a:r>
          </a:p>
          <a:p>
            <a:pPr>
              <a:defRPr/>
            </a:pPr>
            <a:r>
              <a:rPr lang="de-DE" sz="2400" dirty="0"/>
              <a:t> Niedrigere Lagerhaltungskosten</a:t>
            </a:r>
          </a:p>
          <a:p>
            <a:pPr lvl="1">
              <a:defRPr/>
            </a:pPr>
            <a:r>
              <a:rPr lang="de-DE" sz="1800" dirty="0"/>
              <a:t>Niedrigere Lagerbestände nötig (gemeinsamer Sicherheitsbestand) </a:t>
            </a:r>
          </a:p>
          <a:p>
            <a:pPr lvl="1">
              <a:defRPr/>
            </a:pPr>
            <a:r>
              <a:rPr lang="de-DE" sz="1800" dirty="0"/>
              <a:t>Weniger Bestellvorgänge durch Bündeleffekte(Verbundbestellung)</a:t>
            </a:r>
          </a:p>
          <a:p>
            <a:pPr>
              <a:defRPr/>
            </a:pPr>
            <a:r>
              <a:rPr lang="de-DE" sz="2400" dirty="0"/>
              <a:t>Nutzung automatisierter Lager-, Transport- und Handhabungstechniken</a:t>
            </a:r>
          </a:p>
          <a:p>
            <a:pPr lvl="1">
              <a:defRPr/>
            </a:pPr>
            <a:r>
              <a:rPr lang="de-DE" sz="1800" dirty="0"/>
              <a:t>Rationelle Flächen- bzw. Raumnutzung</a:t>
            </a:r>
          </a:p>
          <a:p>
            <a:pPr lvl="1">
              <a:defRPr/>
            </a:pPr>
            <a:r>
              <a:rPr lang="de-DE" sz="1800" dirty="0"/>
              <a:t>Entlastung von </a:t>
            </a:r>
            <a:r>
              <a:rPr lang="de-DE" sz="1800" dirty="0" smtClean="0"/>
              <a:t>Lagermitarbeiter*innen </a:t>
            </a:r>
            <a:r>
              <a:rPr lang="de-DE" sz="1800" dirty="0"/>
              <a:t>von schwerer körperlicher u./o. gesundheitsgefährdender Tätigkeiten</a:t>
            </a:r>
          </a:p>
          <a:p>
            <a:pPr>
              <a:defRPr/>
            </a:pPr>
            <a:r>
              <a:rPr lang="de-DE" sz="2400" dirty="0"/>
              <a:t>Reduzierung der Belastung von Fachpersonal mit artfremden logistischen Tätigkeiten </a:t>
            </a:r>
            <a:r>
              <a:rPr lang="de-DE" sz="1800" dirty="0"/>
              <a:t>(Bedarfsstellenlogistik)</a:t>
            </a:r>
          </a:p>
          <a:p>
            <a:pPr>
              <a:defRPr/>
            </a:pPr>
            <a:r>
              <a:rPr lang="de-DE" sz="2400" dirty="0"/>
              <a:t>Nutzung von Synergieeffekten durch eine Zentralisierung der Abläufe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D5D92-7E21-457F-8694-D318A5CA03EA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71"/>
    </mc:Choice>
    <mc:Fallback xmlns="">
      <p:transition spd="slow" advTm="11287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Zentrale Lagerhaltung - Nachteile</a:t>
            </a:r>
          </a:p>
        </p:txBody>
      </p:sp>
      <p:sp>
        <p:nvSpPr>
          <p:cNvPr id="614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/>
              <a:t>Erhöhung der Transportstrecken zwischen Lager- und Verbrauchsort</a:t>
            </a:r>
          </a:p>
          <a:p>
            <a:r>
              <a:rPr lang="de-DE" sz="2400"/>
              <a:t>Längere Zugriffszeiten</a:t>
            </a:r>
          </a:p>
          <a:p>
            <a:r>
              <a:rPr lang="de-DE" sz="2400"/>
              <a:t>Geringe Transparenz bzgl. des tatsächlich verfügbaren Materials</a:t>
            </a:r>
          </a:p>
          <a:p>
            <a:endParaRPr lang="de-DE" sz="10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8FFCE-F8B5-47B8-9EAC-62163701344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69"/>
    </mc:Choice>
    <mc:Fallback xmlns="">
      <p:transition spd="slow" advTm="69369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Lösung: Zweistufige Lagersysteme</a:t>
            </a:r>
          </a:p>
        </p:txBody>
      </p:sp>
      <p:sp>
        <p:nvSpPr>
          <p:cNvPr id="624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/>
              <a:t>Zentrallager + dezentrale Lager auf den Stationen und Funktionsbereichen (bedarfsstellengebundene Handlager oder bedarfsstellenungebundene Lager für mehrere Handlager) oder</a:t>
            </a:r>
          </a:p>
          <a:p>
            <a:r>
              <a:rPr lang="de-DE" sz="2400"/>
              <a:t>Mehrere größere dezentrale Lager + Handlager auf den Stationen und Funktionsbereichen</a:t>
            </a:r>
          </a:p>
          <a:p>
            <a:endParaRPr lang="de-DE" sz="2400"/>
          </a:p>
          <a:p>
            <a:r>
              <a:rPr lang="de-DE" sz="2400"/>
              <a:t>Problem: durch zusätzliche Lagerstufe </a:t>
            </a:r>
          </a:p>
          <a:p>
            <a:pPr lvl="1"/>
            <a:r>
              <a:rPr lang="de-DE" sz="2000"/>
              <a:t>Unterbrechung des Materialflusses und </a:t>
            </a:r>
          </a:p>
          <a:p>
            <a:pPr lvl="1"/>
            <a:r>
              <a:rPr lang="de-DE" sz="2000"/>
              <a:t>Zusätzliche Sicherheitsbestände</a:t>
            </a:r>
          </a:p>
          <a:p>
            <a:r>
              <a:rPr lang="de-DE" sz="2400"/>
              <a:t>Organisation der Warenannahme hängt von Organisation der Lagerhaltung ab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828F9-0FF8-4430-9FFB-00031B41777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59"/>
    </mc:Choice>
    <mc:Fallback xmlns="">
      <p:transition spd="slow" advTm="9875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Wagner-</a:t>
            </a:r>
            <a:r>
              <a:rPr lang="de-DE" dirty="0" err="1"/>
              <a:t>Whitin</a:t>
            </a:r>
            <a:endParaRPr lang="de-DE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Annahmen: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Diskretes Lagerhaltungsmodell: </a:t>
            </a:r>
          </a:p>
          <a:p>
            <a:pPr lvl="2" eaLnBrk="1" hangingPunct="1">
              <a:lnSpc>
                <a:spcPct val="90000"/>
              </a:lnSpc>
            </a:pPr>
            <a:r>
              <a:rPr lang="de-DE" dirty="0"/>
              <a:t>Abgänge sind nicht stetig</a:t>
            </a:r>
          </a:p>
          <a:p>
            <a:pPr lvl="2" eaLnBrk="1" hangingPunct="1">
              <a:lnSpc>
                <a:spcPct val="90000"/>
              </a:lnSpc>
            </a:pPr>
            <a:r>
              <a:rPr lang="de-DE" dirty="0"/>
              <a:t>Diskrete Bestellzeitpunkt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Keine Fehlmengen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Variable Einkaufsmengen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Grundmodell: keine Lieferzeit, momentaner Zugang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Deterministisches Modell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89DEF-F79F-4362-B03F-2387BEE08F9F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668"/>
    </mc:Choice>
    <mc:Fallback xmlns="">
      <p:transition spd="slow" advTm="8866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/>
            <a:r>
              <a:rPr lang="de-DE"/>
              <a:t>Lagerbestandsverlauf</a:t>
            </a:r>
          </a:p>
        </p:txBody>
      </p:sp>
      <p:graphicFrame>
        <p:nvGraphicFramePr>
          <p:cNvPr id="6451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38250" y="2005013"/>
          <a:ext cx="6667500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Bild" r:id="rId3" imgW="6667056" imgH="3715416" progId="Word.Picture.8">
                  <p:embed/>
                </p:oleObj>
              </mc:Choice>
              <mc:Fallback>
                <p:oleObj name="Bild" r:id="rId3" imgW="6667056" imgH="3715416" progId="Word.Picture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005013"/>
                        <a:ext cx="6667500" cy="37147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09579-5510-4A1A-B9F0-69AE5A15838B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34"/>
    </mc:Choice>
    <mc:Fallback xmlns="">
      <p:transition spd="slow" advTm="11433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/>
              <a:t>Lösung: Dynamische Programmierung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Prinzip: Entscheidungsbaum</a:t>
            </a:r>
          </a:p>
          <a:p>
            <a:pPr lvl="1" eaLnBrk="1" hangingPunct="1"/>
            <a:r>
              <a:rPr lang="de-DE" sz="2400"/>
              <a:t>Vollenumeration</a:t>
            </a:r>
          </a:p>
          <a:p>
            <a:pPr lvl="1" eaLnBrk="1" hangingPunct="1"/>
            <a:r>
              <a:rPr lang="de-DE" sz="2400"/>
              <a:t>Teilenumeration</a:t>
            </a:r>
          </a:p>
          <a:p>
            <a:pPr lvl="2" eaLnBrk="1" hangingPunct="1"/>
            <a:r>
              <a:rPr lang="de-DE" sz="2000"/>
              <a:t>Dynamische Programmierung</a:t>
            </a:r>
          </a:p>
          <a:p>
            <a:pPr lvl="3" eaLnBrk="1" hangingPunct="1"/>
            <a:r>
              <a:rPr lang="de-DE" sz="1800"/>
              <a:t>komme aus zulässiger, aber unvollständiger Lösung</a:t>
            </a:r>
          </a:p>
          <a:p>
            <a:pPr lvl="3" eaLnBrk="1" hangingPunct="1"/>
            <a:r>
              <a:rPr lang="de-DE" sz="1800"/>
              <a:t>entwickle weitere, immer vollständigere Lösungen</a:t>
            </a:r>
          </a:p>
          <a:p>
            <a:pPr lvl="3" eaLnBrk="1" hangingPunct="1"/>
            <a:r>
              <a:rPr lang="de-DE" sz="1800"/>
              <a:t>Suboptimale Lösungen werden auf dem Entwicklungspfad ausgeschlossen</a:t>
            </a:r>
          </a:p>
          <a:p>
            <a:pPr lvl="2" eaLnBrk="1" hangingPunct="1"/>
            <a:r>
              <a:rPr lang="de-DE" sz="2000"/>
              <a:t>Branch-and-Bound</a:t>
            </a:r>
          </a:p>
          <a:p>
            <a:pPr lvl="3" eaLnBrk="1" hangingPunct="1"/>
            <a:r>
              <a:rPr lang="de-DE" sz="1800"/>
              <a:t>Komme aus der unzulässigen, aber vollständigen Lösung</a:t>
            </a:r>
          </a:p>
          <a:p>
            <a:pPr lvl="3" eaLnBrk="1" hangingPunct="1"/>
            <a:r>
              <a:rPr lang="de-DE" sz="1800"/>
              <a:t>Füge Bedingungen hinzu, bis zulässige Lösung erreicht ist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0D443-30BA-4CCD-A96E-69A1C7498F44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092"/>
    </mc:Choice>
    <mc:Fallback xmlns="">
      <p:transition spd="slow" advTm="280092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>Lösung eines typischen Wagner-Whitin (Beispiel)</a:t>
            </a:r>
          </a:p>
        </p:txBody>
      </p:sp>
      <p:graphicFrame>
        <p:nvGraphicFramePr>
          <p:cNvPr id="1455149" name="Group 45"/>
          <p:cNvGraphicFramePr>
            <a:graphicFrameLocks noGrp="1"/>
          </p:cNvGraphicFramePr>
          <p:nvPr>
            <p:ph sz="half" idx="1"/>
          </p:nvPr>
        </p:nvGraphicFramePr>
        <p:xfrm>
          <a:off x="457200" y="4437063"/>
          <a:ext cx="8362950" cy="1736726"/>
        </p:xfrm>
        <a:graphic>
          <a:graphicData uri="http://schemas.openxmlformats.org/drawingml/2006/table">
            <a:tbl>
              <a:tblPr/>
              <a:tblGrid>
                <a:gridCol w="1393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91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Periode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Nach-frage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55152" name="Group 48"/>
          <p:cNvGraphicFramePr>
            <a:graphicFrameLocks noGrp="1"/>
          </p:cNvGraphicFramePr>
          <p:nvPr>
            <p:ph sz="half" idx="2"/>
          </p:nvPr>
        </p:nvGraphicFramePr>
        <p:xfrm>
          <a:off x="1187450" y="1773238"/>
          <a:ext cx="1738313" cy="129540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8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308DE-8BA3-48DC-902E-169DE05D1FA3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51"/>
    </mc:Choice>
    <mc:Fallback xmlns="">
      <p:transition spd="slow" advTm="5145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58249" name="Group 7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38"/>
    </mc:Choice>
    <mc:Fallback xmlns="">
      <p:transition spd="slow" advTm="26538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227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8669" name="AutoShape 61"/>
          <p:cNvSpPr>
            <a:spLocks noChangeArrowheads="1"/>
          </p:cNvSpPr>
          <p:nvPr/>
        </p:nvSpPr>
        <p:spPr bwMode="auto">
          <a:xfrm>
            <a:off x="4716463" y="3284538"/>
            <a:ext cx="4103687" cy="2520950"/>
          </a:xfrm>
          <a:prstGeom prst="wedgeEllipseCallout">
            <a:avLst>
              <a:gd name="adj1" fmla="val -98435"/>
              <a:gd name="adj2" fmla="val -5888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Wenn in Periode 1 für Periode 1 bestellt wird (50 Stück), fallen Bestellkosten von 100 Euro an, jedoch keine Lagerkosten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08"/>
    </mc:Choice>
    <mc:Fallback xmlns="">
      <p:transition spd="slow" advTm="37208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022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60285" name="Line 61"/>
          <p:cNvSpPr>
            <a:spLocks noChangeShapeType="1"/>
          </p:cNvSpPr>
          <p:nvPr/>
        </p:nvSpPr>
        <p:spPr bwMode="auto">
          <a:xfrm>
            <a:off x="2916238" y="28527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0286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9695" name="AutoShape 63"/>
          <p:cNvSpPr>
            <a:spLocks noChangeArrowheads="1"/>
          </p:cNvSpPr>
          <p:nvPr/>
        </p:nvSpPr>
        <p:spPr bwMode="auto">
          <a:xfrm>
            <a:off x="4787900" y="260350"/>
            <a:ext cx="4103688" cy="2808288"/>
          </a:xfrm>
          <a:prstGeom prst="wedgeEllipseCallout">
            <a:avLst>
              <a:gd name="adj1" fmla="val -61644"/>
              <a:gd name="adj2" fmla="val 46949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Wenn in Periode 1 für Periode 1 und 2 bestellt wird (130 Stück), fallen Bestellkosten von 100 Euro und Lagerkosten von 80 Euro (80 Stück eine Periode) an</a:t>
            </a:r>
          </a:p>
        </p:txBody>
      </p:sp>
      <p:sp>
        <p:nvSpPr>
          <p:cNvPr id="69696" name="AutoShape 64"/>
          <p:cNvSpPr>
            <a:spLocks noChangeArrowheads="1"/>
          </p:cNvSpPr>
          <p:nvPr/>
        </p:nvSpPr>
        <p:spPr bwMode="auto">
          <a:xfrm>
            <a:off x="4067175" y="3860800"/>
            <a:ext cx="4679950" cy="2808288"/>
          </a:xfrm>
          <a:prstGeom prst="wedgeEllipseCallout">
            <a:avLst>
              <a:gd name="adj1" fmla="val -43824"/>
              <a:gd name="adj2" fmla="val -57292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Wenn in Periode 1 für Periode 1 (50 Stück) und in Periode 2 für Periode 2 (80 Stück) bestellt wird, fallen Bestellkosten von 200 Euro an, jedoch keine Lagerkosten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49"/>
    </mc:Choice>
    <mc:Fallback xmlns="">
      <p:transition spd="slow" advTm="5974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3.1.2 Lagerhaltungsmodelle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Überblick:</a:t>
            </a:r>
          </a:p>
          <a:p>
            <a:pPr lvl="1" eaLnBrk="1" hangingPunct="1"/>
            <a:r>
              <a:rPr lang="de-DE" dirty="0"/>
              <a:t>Lagerbestandsverläufe</a:t>
            </a:r>
          </a:p>
          <a:p>
            <a:pPr lvl="1" eaLnBrk="1" hangingPunct="1"/>
            <a:r>
              <a:rPr lang="de-DE" dirty="0"/>
              <a:t>Modelle</a:t>
            </a:r>
          </a:p>
          <a:p>
            <a:pPr lvl="2" eaLnBrk="1" hangingPunct="1"/>
            <a:r>
              <a:rPr lang="de-DE" dirty="0"/>
              <a:t>Harris-</a:t>
            </a:r>
            <a:r>
              <a:rPr lang="de-DE" dirty="0" err="1"/>
              <a:t>Andler</a:t>
            </a:r>
            <a:endParaRPr lang="de-DE" dirty="0"/>
          </a:p>
          <a:p>
            <a:pPr lvl="2" eaLnBrk="1" hangingPunct="1"/>
            <a:r>
              <a:rPr lang="de-DE" dirty="0"/>
              <a:t>Wagner-</a:t>
            </a:r>
            <a:r>
              <a:rPr lang="de-DE" dirty="0" err="1"/>
              <a:t>Whitin</a:t>
            </a:r>
            <a:endParaRPr lang="de-DE" dirty="0"/>
          </a:p>
          <a:p>
            <a:pPr lvl="2" eaLnBrk="1" hangingPunct="1"/>
            <a:r>
              <a:rPr lang="de-DE" dirty="0"/>
              <a:t>LP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034FC-A297-4470-AF4F-DC9D4EAFC81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9"/>
    </mc:Choice>
    <mc:Fallback xmlns="">
      <p:transition spd="slow" advTm="20469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3362" name="Group 66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63357" name="Line 61"/>
          <p:cNvSpPr>
            <a:spLocks noChangeShapeType="1"/>
          </p:cNvSpPr>
          <p:nvPr/>
        </p:nvSpPr>
        <p:spPr bwMode="auto">
          <a:xfrm>
            <a:off x="2916238" y="28527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3358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0719" name="AutoShape 63"/>
          <p:cNvSpPr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wedgeEllipseCallout">
            <a:avLst>
              <a:gd name="adj1" fmla="val 6269"/>
              <a:gd name="adj2" fmla="val 94583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Wenn in Periode 1 für Periode 1,2 und 3 bestellt wird (160 Stück), fallen Bestellkosten von 100 Euro und Lagerkosten von 140 Euro (80 Stück eine Periode und 30 Stück für zwei Perioden) an</a:t>
            </a:r>
          </a:p>
        </p:txBody>
      </p:sp>
      <p:sp>
        <p:nvSpPr>
          <p:cNvPr id="1463361" name="Line 65"/>
          <p:cNvSpPr>
            <a:spLocks noChangeShapeType="1"/>
          </p:cNvSpPr>
          <p:nvPr/>
        </p:nvSpPr>
        <p:spPr bwMode="auto">
          <a:xfrm>
            <a:off x="4356100" y="28527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69"/>
    </mc:Choice>
    <mc:Fallback xmlns="">
      <p:transition spd="slow" advTm="47569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432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64381" name="Line 61"/>
          <p:cNvSpPr>
            <a:spLocks noChangeShapeType="1"/>
          </p:cNvSpPr>
          <p:nvPr/>
        </p:nvSpPr>
        <p:spPr bwMode="auto">
          <a:xfrm>
            <a:off x="2916238" y="28527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4382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1743" name="AutoShape 63"/>
          <p:cNvSpPr>
            <a:spLocks noChangeArrowheads="1"/>
          </p:cNvSpPr>
          <p:nvPr/>
        </p:nvSpPr>
        <p:spPr bwMode="auto">
          <a:xfrm>
            <a:off x="250825" y="4149725"/>
            <a:ext cx="9144000" cy="1727200"/>
          </a:xfrm>
          <a:prstGeom prst="wedgeEllipseCallout">
            <a:avLst>
              <a:gd name="adj1" fmla="val 3662"/>
              <a:gd name="adj2" fmla="val -68472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Wenn in Periode 1 für Periode 1 (50 Stück) und in Periode 2 für Periode 2 und 3 bestellt wird (110 Stück), fallen Bestellkosten von 200 Euro und Lagerkosten von 30 Euro (30 Stück eine Periode) an</a:t>
            </a:r>
          </a:p>
        </p:txBody>
      </p:sp>
      <p:sp>
        <p:nvSpPr>
          <p:cNvPr id="1464385" name="Line 65"/>
          <p:cNvSpPr>
            <a:spLocks noChangeShapeType="1"/>
          </p:cNvSpPr>
          <p:nvPr/>
        </p:nvSpPr>
        <p:spPr bwMode="auto">
          <a:xfrm>
            <a:off x="4356100" y="28527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4387" name="Line 67"/>
          <p:cNvSpPr>
            <a:spLocks noChangeShapeType="1"/>
          </p:cNvSpPr>
          <p:nvPr/>
        </p:nvSpPr>
        <p:spPr bwMode="auto">
          <a:xfrm>
            <a:off x="4284663" y="35734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049"/>
    </mc:Choice>
    <mc:Fallback xmlns="">
      <p:transition spd="slow" advTm="116049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534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65405" name="Line 61"/>
          <p:cNvSpPr>
            <a:spLocks noChangeShapeType="1"/>
          </p:cNvSpPr>
          <p:nvPr/>
        </p:nvSpPr>
        <p:spPr bwMode="auto">
          <a:xfrm>
            <a:off x="2916238" y="28527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5406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2767" name="AutoShape 63"/>
          <p:cNvSpPr>
            <a:spLocks noChangeArrowheads="1"/>
          </p:cNvSpPr>
          <p:nvPr/>
        </p:nvSpPr>
        <p:spPr bwMode="auto">
          <a:xfrm>
            <a:off x="6156325" y="188913"/>
            <a:ext cx="3311525" cy="1727200"/>
          </a:xfrm>
          <a:prstGeom prst="wedgeEllipseCallout">
            <a:avLst>
              <a:gd name="adj1" fmla="val -70324"/>
              <a:gd name="adj2" fmla="val 170588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Es wäre unlogisch, in Periode 1,2,3 zu bestellen.</a:t>
            </a:r>
          </a:p>
        </p:txBody>
      </p:sp>
      <p:sp>
        <p:nvSpPr>
          <p:cNvPr id="1465408" name="Line 64"/>
          <p:cNvSpPr>
            <a:spLocks noChangeShapeType="1"/>
          </p:cNvSpPr>
          <p:nvPr/>
        </p:nvSpPr>
        <p:spPr bwMode="auto">
          <a:xfrm>
            <a:off x="4356100" y="28527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5409" name="Line 65"/>
          <p:cNvSpPr>
            <a:spLocks noChangeShapeType="1"/>
          </p:cNvSpPr>
          <p:nvPr/>
        </p:nvSpPr>
        <p:spPr bwMode="auto">
          <a:xfrm>
            <a:off x="4284663" y="35734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5410" name="Line 66"/>
          <p:cNvSpPr>
            <a:spLocks noChangeShapeType="1"/>
          </p:cNvSpPr>
          <p:nvPr/>
        </p:nvSpPr>
        <p:spPr bwMode="auto">
          <a:xfrm>
            <a:off x="4284663" y="2997200"/>
            <a:ext cx="43180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2771" name="AutoShape 67"/>
          <p:cNvSpPr>
            <a:spLocks noChangeArrowheads="1"/>
          </p:cNvSpPr>
          <p:nvPr/>
        </p:nvSpPr>
        <p:spPr bwMode="auto">
          <a:xfrm>
            <a:off x="0" y="4797425"/>
            <a:ext cx="9394825" cy="1368425"/>
          </a:xfrm>
          <a:prstGeom prst="wedgeEllipseCallout">
            <a:avLst>
              <a:gd name="adj1" fmla="val 6843"/>
              <a:gd name="adj2" fmla="val -7772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>
                <a:effectLst/>
              </a:rPr>
              <a:t>Wenn in Periode 1 für Periode 1 und Periode 2 bestellt wird (130 Stück) und in Periode 3 für Periode 3, fallen Bestellkosten von 200 Euro und Lagerkosten von 80 Euro (80 Stück eine Periode) an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00"/>
    </mc:Choice>
    <mc:Fallback xmlns="">
      <p:transition spd="slow" advTm="645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637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66429" name="Line 61"/>
          <p:cNvSpPr>
            <a:spLocks noChangeShapeType="1"/>
          </p:cNvSpPr>
          <p:nvPr/>
        </p:nvSpPr>
        <p:spPr bwMode="auto">
          <a:xfrm>
            <a:off x="2916238" y="28527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6430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3791" name="AutoShape 63"/>
          <p:cNvSpPr>
            <a:spLocks noChangeArrowheads="1"/>
          </p:cNvSpPr>
          <p:nvPr/>
        </p:nvSpPr>
        <p:spPr bwMode="auto">
          <a:xfrm>
            <a:off x="6156325" y="188913"/>
            <a:ext cx="3311525" cy="1727200"/>
          </a:xfrm>
          <a:prstGeom prst="wedgeEllipseCallout">
            <a:avLst>
              <a:gd name="adj1" fmla="val -64815"/>
              <a:gd name="adj2" fmla="val 99542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effectLst/>
              </a:rPr>
              <a:t>240&gt;230: Ab hier kann nichts niedrigeres mehr kommen!</a:t>
            </a:r>
          </a:p>
        </p:txBody>
      </p:sp>
      <p:sp>
        <p:nvSpPr>
          <p:cNvPr id="1466432" name="Line 64"/>
          <p:cNvSpPr>
            <a:spLocks noChangeShapeType="1"/>
          </p:cNvSpPr>
          <p:nvPr/>
        </p:nvSpPr>
        <p:spPr bwMode="auto">
          <a:xfrm>
            <a:off x="4356100" y="28527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6433" name="Line 65"/>
          <p:cNvSpPr>
            <a:spLocks noChangeShapeType="1"/>
          </p:cNvSpPr>
          <p:nvPr/>
        </p:nvSpPr>
        <p:spPr bwMode="auto">
          <a:xfrm>
            <a:off x="4284663" y="35734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6434" name="Line 66"/>
          <p:cNvSpPr>
            <a:spLocks noChangeShapeType="1"/>
          </p:cNvSpPr>
          <p:nvPr/>
        </p:nvSpPr>
        <p:spPr bwMode="auto">
          <a:xfrm>
            <a:off x="4284663" y="2997200"/>
            <a:ext cx="43180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7"/>
    </mc:Choice>
    <mc:Fallback xmlns="">
      <p:transition spd="slow" advTm="18037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Hinrechnung</a:t>
            </a:r>
          </a:p>
        </p:txBody>
      </p:sp>
      <p:graphicFrame>
        <p:nvGraphicFramePr>
          <p:cNvPr id="1467459" name="Group 67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67453" name="Line 61"/>
          <p:cNvSpPr>
            <a:spLocks noChangeShapeType="1"/>
          </p:cNvSpPr>
          <p:nvPr/>
        </p:nvSpPr>
        <p:spPr bwMode="auto">
          <a:xfrm>
            <a:off x="2916238" y="28527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54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56" name="Line 64"/>
          <p:cNvSpPr>
            <a:spLocks noChangeShapeType="1"/>
          </p:cNvSpPr>
          <p:nvPr/>
        </p:nvSpPr>
        <p:spPr bwMode="auto">
          <a:xfrm>
            <a:off x="4356100" y="285273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57" name="Line 65"/>
          <p:cNvSpPr>
            <a:spLocks noChangeShapeType="1"/>
          </p:cNvSpPr>
          <p:nvPr/>
        </p:nvSpPr>
        <p:spPr bwMode="auto">
          <a:xfrm>
            <a:off x="4284663" y="35734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58" name="Line 66"/>
          <p:cNvSpPr>
            <a:spLocks noChangeShapeType="1"/>
          </p:cNvSpPr>
          <p:nvPr/>
        </p:nvSpPr>
        <p:spPr bwMode="auto">
          <a:xfrm>
            <a:off x="4284663" y="2997200"/>
            <a:ext cx="43180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0" name="Line 68"/>
          <p:cNvSpPr>
            <a:spLocks noChangeShapeType="1"/>
          </p:cNvSpPr>
          <p:nvPr/>
        </p:nvSpPr>
        <p:spPr bwMode="auto">
          <a:xfrm>
            <a:off x="5651500" y="3573463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1" name="Line 69"/>
          <p:cNvSpPr>
            <a:spLocks noChangeShapeType="1"/>
          </p:cNvSpPr>
          <p:nvPr/>
        </p:nvSpPr>
        <p:spPr bwMode="auto">
          <a:xfrm>
            <a:off x="5651500" y="4292600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2" name="Line 70"/>
          <p:cNvSpPr>
            <a:spLocks noChangeShapeType="1"/>
          </p:cNvSpPr>
          <p:nvPr/>
        </p:nvSpPr>
        <p:spPr bwMode="auto">
          <a:xfrm>
            <a:off x="5724525" y="3789363"/>
            <a:ext cx="43180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3" name="Line 71"/>
          <p:cNvSpPr>
            <a:spLocks noChangeShapeType="1"/>
          </p:cNvSpPr>
          <p:nvPr/>
        </p:nvSpPr>
        <p:spPr bwMode="auto">
          <a:xfrm>
            <a:off x="7164388" y="35734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4" name="Line 72"/>
          <p:cNvSpPr>
            <a:spLocks noChangeShapeType="1"/>
          </p:cNvSpPr>
          <p:nvPr/>
        </p:nvSpPr>
        <p:spPr bwMode="auto">
          <a:xfrm>
            <a:off x="7164388" y="4292600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5" name="Line 73"/>
          <p:cNvSpPr>
            <a:spLocks noChangeShapeType="1"/>
          </p:cNvSpPr>
          <p:nvPr/>
        </p:nvSpPr>
        <p:spPr bwMode="auto">
          <a:xfrm>
            <a:off x="7092950" y="494188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67466" name="Line 74"/>
          <p:cNvSpPr>
            <a:spLocks noChangeShapeType="1"/>
          </p:cNvSpPr>
          <p:nvPr/>
        </p:nvSpPr>
        <p:spPr bwMode="auto">
          <a:xfrm>
            <a:off x="6948488" y="3644900"/>
            <a:ext cx="576262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73"/>
    </mc:Choice>
    <mc:Fallback xmlns="">
      <p:transition spd="slow" advTm="77873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Rückrechnung</a:t>
            </a:r>
          </a:p>
        </p:txBody>
      </p:sp>
      <p:graphicFrame>
        <p:nvGraphicFramePr>
          <p:cNvPr id="1471561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41892874"/>
              </p:ext>
            </p:extLst>
          </p:nvPr>
        </p:nvGraphicFramePr>
        <p:xfrm>
          <a:off x="457200" y="1905000"/>
          <a:ext cx="8229600" cy="4800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in/für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71550" name="Line 62"/>
          <p:cNvSpPr>
            <a:spLocks noChangeShapeType="1"/>
          </p:cNvSpPr>
          <p:nvPr/>
        </p:nvSpPr>
        <p:spPr bwMode="auto">
          <a:xfrm>
            <a:off x="2916238" y="2924175"/>
            <a:ext cx="5762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71552" name="Line 64"/>
          <p:cNvSpPr>
            <a:spLocks noChangeShapeType="1"/>
          </p:cNvSpPr>
          <p:nvPr/>
        </p:nvSpPr>
        <p:spPr bwMode="auto">
          <a:xfrm>
            <a:off x="4284663" y="3573463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71556" name="Line 68"/>
          <p:cNvSpPr>
            <a:spLocks noChangeShapeType="1"/>
          </p:cNvSpPr>
          <p:nvPr/>
        </p:nvSpPr>
        <p:spPr bwMode="auto">
          <a:xfrm>
            <a:off x="5724525" y="3789363"/>
            <a:ext cx="43180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71559" name="Line 71"/>
          <p:cNvSpPr>
            <a:spLocks noChangeShapeType="1"/>
          </p:cNvSpPr>
          <p:nvPr/>
        </p:nvSpPr>
        <p:spPr bwMode="auto">
          <a:xfrm>
            <a:off x="7092950" y="4941888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81"/>
    </mc:Choice>
    <mc:Fallback xmlns="">
      <p:transition spd="slow" advTm="18881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Ergebnis</a:t>
            </a:r>
          </a:p>
        </p:txBody>
      </p:sp>
      <p:graphicFrame>
        <p:nvGraphicFramePr>
          <p:cNvPr id="1469478" name="Group 38"/>
          <p:cNvGraphicFramePr>
            <a:graphicFrameLocks noGrp="1"/>
          </p:cNvGraphicFramePr>
          <p:nvPr>
            <p:ph type="tbl" idx="1"/>
          </p:nvPr>
        </p:nvGraphicFramePr>
        <p:xfrm>
          <a:off x="457200" y="3284538"/>
          <a:ext cx="8229600" cy="2735263"/>
        </p:xfrm>
        <a:graphic>
          <a:graphicData uri="http://schemas.openxmlformats.org/drawingml/2006/table">
            <a:tbl>
              <a:tblPr/>
              <a:tblGrid>
                <a:gridCol w="4619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Bestellperiode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Nachfrage von Periode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Losgröße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3B2C5-FBC1-49B2-A348-C0E75E5BA3EB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96"/>
    </mc:Choice>
    <mc:Fallback xmlns="">
      <p:transition spd="slow" advTm="41296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Lösung mit 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Object 4"/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827584" y="1417639"/>
                <a:ext cx="8136903" cy="539573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Lagerbestand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Periode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1..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Bestellmenge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Periode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1..</m:t>
                      </m:r>
                      <m:r>
                        <m:rPr>
                          <m:nor/>
                        </m:rPr>
                        <a:rPr lang="de-DE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falls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Periode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bestellt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wird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e-DE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sonst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r>
                  <a:rPr lang="de-DE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de-DE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                          i=1..n</a:t>
                </a:r>
                <a:br>
                  <a:rPr lang="de-DE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                                     i=1..n</a:t>
                </a:r>
                <a:br>
                  <a:rPr lang="de-DE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𝐶𝐿</m:t>
                          </m:r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𝐶𝐵</m:t>
                          </m:r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7827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827584" y="1417639"/>
                <a:ext cx="8136903" cy="53957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68725-CBF7-4B45-B826-568E5F3701AE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760"/>
    </mc:Choice>
    <mc:Fallback xmlns="">
      <p:transition spd="slow" advTm="33376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Erweiterungen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Fehlmengen</a:t>
            </a:r>
          </a:p>
          <a:p>
            <a:pPr eaLnBrk="1" hangingPunct="1"/>
            <a:r>
              <a:rPr lang="de-DE" dirty="0"/>
              <a:t>Sicherheitsbestände</a:t>
            </a:r>
          </a:p>
          <a:p>
            <a:pPr eaLnBrk="1" hangingPunct="1"/>
            <a:r>
              <a:rPr lang="de-DE" dirty="0"/>
              <a:t>Verbundbestellungen</a:t>
            </a:r>
          </a:p>
          <a:p>
            <a:pPr eaLnBrk="1" hangingPunct="1"/>
            <a:r>
              <a:rPr lang="de-DE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A8442-ADAE-4E07-9971-A3F1B5CEC008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53"/>
    </mc:Choice>
    <mc:Fallback xmlns="">
      <p:transition spd="slow" advTm="21853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48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1 Outputfaktoren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3 Logistik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3.0 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3.1 Materialwirtschaft und Lagerhaltung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3.1.1 Materialbedarfsplanung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</a:t>
            </a:r>
            <a:r>
              <a:rPr lang="de-DE" dirty="0">
                <a:solidFill>
                  <a:srgbClr val="FF0000"/>
                </a:solidFill>
              </a:rPr>
              <a:t>3.1.2 Lagerhaltungsmodelle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3.2 Transportplanung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3.2.1 Grundlagen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	3.2.2 Optimierung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dirty="0"/>
              <a:t>	3.3 Standortprobleme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4F53E-9CBD-4D22-BDCD-A7F762B59B3D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49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98"/>
    </mc:Choice>
    <mc:Fallback xmlns="">
      <p:transition spd="slow" advTm="4059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836613"/>
          </a:xfrm>
        </p:spPr>
        <p:txBody>
          <a:bodyPr/>
          <a:lstStyle/>
          <a:p>
            <a:pPr eaLnBrk="1" hangingPunct="1"/>
            <a:r>
              <a:rPr lang="de-DE" sz="4000" dirty="0"/>
              <a:t>Klassischer Lagerbestandsverlauf </a:t>
            </a:r>
          </a:p>
        </p:txBody>
      </p:sp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250825" y="2435225"/>
          <a:ext cx="8675688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Bild" r:id="rId3" imgW="4415289" imgH="2184823" progId="Word.Picture.8">
                  <p:embed/>
                </p:oleObj>
              </mc:Choice>
              <mc:Fallback>
                <p:oleObj name="Bild" r:id="rId3" imgW="4415289" imgH="2184823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435225"/>
                        <a:ext cx="8675688" cy="4422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26" name="Text Box 6"/>
          <p:cNvSpPr txBox="1">
            <a:spLocks noChangeArrowheads="1"/>
          </p:cNvSpPr>
          <p:nvPr/>
        </p:nvSpPr>
        <p:spPr bwMode="auto">
          <a:xfrm>
            <a:off x="1476375" y="908050"/>
            <a:ext cx="37798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  <a:defRPr/>
            </a:pPr>
            <a:r>
              <a:rPr lang="de-DE" sz="2400" dirty="0">
                <a:effectLst/>
                <a:cs typeface="Times New Roman" pitchFamily="18" charset="0"/>
              </a:rPr>
              <a:t>Losgröße: q</a:t>
            </a:r>
            <a:r>
              <a:rPr lang="de-DE" sz="2400" dirty="0">
                <a:effectLst/>
              </a:rPr>
              <a:t> </a:t>
            </a:r>
          </a:p>
          <a:p>
            <a:pPr algn="l">
              <a:buFontTx/>
              <a:buChar char="•"/>
              <a:defRPr/>
            </a:pPr>
            <a:r>
              <a:rPr lang="de-DE" sz="2400" dirty="0">
                <a:effectLst/>
                <a:cs typeface="Times New Roman" pitchFamily="18" charset="0"/>
              </a:rPr>
              <a:t>Permanenter Abgang</a:t>
            </a:r>
            <a:br>
              <a:rPr lang="de-DE" sz="2400" dirty="0">
                <a:effectLst/>
                <a:cs typeface="Times New Roman" pitchFamily="18" charset="0"/>
              </a:rPr>
            </a:br>
            <a:r>
              <a:rPr lang="de-DE" sz="2400" dirty="0">
                <a:effectLst/>
                <a:cs typeface="Times New Roman" pitchFamily="18" charset="0"/>
              </a:rPr>
              <a:t> der Rate r</a:t>
            </a:r>
            <a:r>
              <a:rPr lang="de-DE" sz="2400" dirty="0">
                <a:effectLst/>
              </a:rPr>
              <a:t> </a:t>
            </a:r>
          </a:p>
          <a:p>
            <a:pPr algn="l">
              <a:buFontTx/>
              <a:buChar char="•"/>
              <a:defRPr/>
            </a:pPr>
            <a:endParaRPr lang="de-DE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5364163" y="908050"/>
            <a:ext cx="37798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Unendlich hohe</a:t>
            </a:r>
            <a:br>
              <a:rPr lang="de-DE" sz="2400">
                <a:effectLst/>
                <a:cs typeface="Times New Roman" pitchFamily="18" charset="0"/>
              </a:rPr>
            </a:br>
            <a:r>
              <a:rPr lang="de-DE" sz="2400">
                <a:effectLst/>
                <a:cs typeface="Times New Roman" pitchFamily="18" charset="0"/>
              </a:rPr>
              <a:t> Zugangsgeschwindigkeit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Keine Fehlmengen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Kein Sicherheitsbestand</a:t>
            </a:r>
            <a:r>
              <a:rPr lang="de-DE" sz="240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9F8B8-F69B-4C00-A63F-86B845B38F22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993"/>
    </mc:Choice>
    <mc:Fallback xmlns="">
      <p:transition spd="slow" advTm="1279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de-DE" sz="3200">
                <a:cs typeface="Times New Roman" pitchFamily="18" charset="0"/>
              </a:rPr>
              <a:t>Lagerbestandsverlauf mit Sicherheitsbestand</a:t>
            </a:r>
            <a:r>
              <a:rPr lang="de-DE" sz="3600"/>
              <a:t>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258888" y="836613"/>
            <a:ext cx="358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Losgröße: q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Permanenter Abgang</a:t>
            </a:r>
            <a:br>
              <a:rPr lang="de-DE" sz="2400">
                <a:effectLst/>
                <a:cs typeface="Times New Roman" pitchFamily="18" charset="0"/>
              </a:rPr>
            </a:br>
            <a:r>
              <a:rPr lang="de-DE" sz="2400">
                <a:effectLst/>
                <a:cs typeface="Times New Roman" pitchFamily="18" charset="0"/>
              </a:rPr>
              <a:t> der Rate r</a:t>
            </a:r>
            <a:r>
              <a:rPr lang="de-DE" sz="2400">
                <a:effectLst/>
              </a:rPr>
              <a:t> 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971550" y="2092325"/>
          <a:ext cx="7451725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Bild" r:id="rId3" imgW="4596343" imgH="2635176" progId="Word.Picture.8">
                  <p:embed/>
                </p:oleObj>
              </mc:Choice>
              <mc:Fallback>
                <p:oleObj name="Bild" r:id="rId3" imgW="4596343" imgH="263517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92325"/>
                        <a:ext cx="7451725" cy="47656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5562600" y="765175"/>
            <a:ext cx="358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Unendlich hohe</a:t>
            </a:r>
            <a:br>
              <a:rPr lang="de-DE" sz="2400">
                <a:effectLst/>
                <a:cs typeface="Times New Roman" pitchFamily="18" charset="0"/>
              </a:rPr>
            </a:br>
            <a:r>
              <a:rPr lang="de-DE" sz="2400">
                <a:effectLst/>
                <a:cs typeface="Times New Roman" pitchFamily="18" charset="0"/>
              </a:rPr>
              <a:t> Zugangsgeschwindigkeit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Sicherheitsbestand</a:t>
            </a:r>
            <a:r>
              <a:rPr lang="de-DE" sz="240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6A80B-64FA-456A-A7F1-2B8A1D9BE23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62"/>
    </mc:Choice>
    <mc:Fallback xmlns="">
      <p:transition spd="slow" advTm="4656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908050"/>
          </a:xfrm>
        </p:spPr>
        <p:txBody>
          <a:bodyPr/>
          <a:lstStyle/>
          <a:p>
            <a:pPr eaLnBrk="1" hangingPunct="1"/>
            <a:r>
              <a:rPr lang="de-DE" sz="3600">
                <a:cs typeface="Times New Roman" pitchFamily="18" charset="0"/>
              </a:rPr>
              <a:t>Lagerbestandsverlauf mit Fehlmengen</a:t>
            </a:r>
            <a:r>
              <a:rPr lang="de-DE" sz="3600"/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562600" y="908050"/>
            <a:ext cx="358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Unendlich hohe</a:t>
            </a:r>
            <a:br>
              <a:rPr lang="de-DE" sz="2400">
                <a:effectLst/>
                <a:cs typeface="Times New Roman" pitchFamily="18" charset="0"/>
              </a:rPr>
            </a:br>
            <a:r>
              <a:rPr lang="de-DE" sz="2400">
                <a:effectLst/>
                <a:cs typeface="Times New Roman" pitchFamily="18" charset="0"/>
              </a:rPr>
              <a:t> Zugangsgeschwindigkeit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Fehlmengen zugelassen</a:t>
            </a:r>
            <a:r>
              <a:rPr lang="de-DE" sz="2400">
                <a:effectLst/>
              </a:rPr>
              <a:t> 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11188" y="2190750"/>
          <a:ext cx="8532812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Bild" r:id="rId3" imgW="4235756" imgH="2184823" progId="Word.Picture.8">
                  <p:embed/>
                </p:oleObj>
              </mc:Choice>
              <mc:Fallback>
                <p:oleObj name="Bild" r:id="rId3" imgW="4235756" imgH="2184823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190750"/>
                        <a:ext cx="8532812" cy="466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763713" y="836613"/>
            <a:ext cx="358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Losgröße: q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Permanenter Abgang</a:t>
            </a:r>
            <a:br>
              <a:rPr lang="de-DE" sz="2400">
                <a:effectLst/>
                <a:cs typeface="Times New Roman" pitchFamily="18" charset="0"/>
              </a:rPr>
            </a:br>
            <a:r>
              <a:rPr lang="de-DE" sz="2400">
                <a:effectLst/>
                <a:cs typeface="Times New Roman" pitchFamily="18" charset="0"/>
              </a:rPr>
              <a:t> der Rate r</a:t>
            </a:r>
            <a:r>
              <a:rPr lang="de-DE" sz="240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E5BB4-5803-497A-8528-D55D00784B2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11"/>
    </mc:Choice>
    <mc:Fallback xmlns="">
      <p:transition spd="slow" advTm="3811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de-DE" sz="3600">
                <a:cs typeface="Times New Roman" pitchFamily="18" charset="0"/>
              </a:rPr>
              <a:t>Lagerbestandsverlauf im Sachgüterbereich</a:t>
            </a:r>
            <a:r>
              <a:rPr lang="de-DE" sz="3600"/>
              <a:t>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042988" y="981075"/>
            <a:ext cx="3241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Losgröße: q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Permanenter Abgang</a:t>
            </a:r>
            <a:br>
              <a:rPr lang="de-DE" sz="2400">
                <a:effectLst/>
                <a:cs typeface="Times New Roman" pitchFamily="18" charset="0"/>
              </a:rPr>
            </a:br>
            <a:r>
              <a:rPr lang="de-DE" sz="2400">
                <a:effectLst/>
                <a:cs typeface="Times New Roman" pitchFamily="18" charset="0"/>
              </a:rPr>
              <a:t> der Rate r</a:t>
            </a:r>
            <a:r>
              <a:rPr lang="de-DE" sz="2400">
                <a:effectLst/>
              </a:rPr>
              <a:t> 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476375" y="2139950"/>
          <a:ext cx="6300788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Bild" r:id="rId3" imgW="3424816" imgH="2184823" progId="Word.Picture.8">
                  <p:embed/>
                </p:oleObj>
              </mc:Choice>
              <mc:Fallback>
                <p:oleObj name="Bild" r:id="rId3" imgW="3424816" imgH="2184823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39950"/>
                        <a:ext cx="6300788" cy="4718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4427538" y="981075"/>
            <a:ext cx="4716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Endlich hohe Zugangsgeschw.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Keine Fehlmengen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Kein Sicherheitsbestand</a:t>
            </a:r>
            <a:r>
              <a:rPr lang="de-DE" sz="240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A0C23-2223-44F0-9116-4B0B34BD3F7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851"/>
    </mc:Choice>
    <mc:Fallback xmlns="">
      <p:transition spd="slow" advTm="1208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>
                <a:cs typeface="Times New Roman" pitchFamily="18" charset="0"/>
              </a:rPr>
              <a:t>Klassischer Lagerbestandsverlauf mit stochastischer Abgangsrate</a:t>
            </a:r>
            <a:r>
              <a:rPr lang="de-DE" sz="3600" dirty="0"/>
              <a:t> 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5562600" y="1125538"/>
            <a:ext cx="3581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Keine Fehlmengen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Kein Sicherheitsbestand</a:t>
            </a:r>
            <a:r>
              <a:rPr lang="de-DE" sz="2400">
                <a:effectLst/>
              </a:rPr>
              <a:t> </a:t>
            </a:r>
          </a:p>
        </p:txBody>
      </p:sp>
      <p:graphicFrame>
        <p:nvGraphicFramePr>
          <p:cNvPr id="47108" name="Object 5"/>
          <p:cNvGraphicFramePr>
            <a:graphicFrameLocks noChangeAspect="1"/>
          </p:cNvGraphicFramePr>
          <p:nvPr/>
        </p:nvGraphicFramePr>
        <p:xfrm>
          <a:off x="1331913" y="2276475"/>
          <a:ext cx="6300787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Bild" r:id="rId3" imgW="3329510" imgH="2091576" progId="Word.Picture.8">
                  <p:embed/>
                </p:oleObj>
              </mc:Choice>
              <mc:Fallback>
                <p:oleObj name="Bild" r:id="rId3" imgW="3329510" imgH="2091576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76475"/>
                        <a:ext cx="6300787" cy="45815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179388" y="981075"/>
            <a:ext cx="54721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Losgröße: q</a:t>
            </a:r>
            <a:r>
              <a:rPr lang="de-DE" sz="2400">
                <a:effectLst/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Abgang mit zufallsbedingter Rate r </a:t>
            </a:r>
            <a:endParaRPr lang="de-DE" sz="2400">
              <a:effectLst/>
            </a:endParaRPr>
          </a:p>
          <a:p>
            <a:pPr algn="l" eaLnBrk="1" hangingPunct="1">
              <a:buFontTx/>
              <a:buChar char="•"/>
            </a:pPr>
            <a:r>
              <a:rPr lang="de-DE" sz="2400">
                <a:effectLst/>
                <a:cs typeface="Times New Roman" pitchFamily="18" charset="0"/>
              </a:rPr>
              <a:t>Unendlich hohe Zugangsgeschw.</a:t>
            </a:r>
            <a:r>
              <a:rPr lang="de-DE" sz="240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7E69E-F72D-44FA-8BE4-FCA79B2342B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68"/>
    </mc:Choice>
    <mc:Fallback xmlns="">
      <p:transition spd="slow" advTm="5706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/>
            <a:r>
              <a:rPr lang="de-DE" sz="3600">
                <a:cs typeface="Times New Roman" pitchFamily="18" charset="0"/>
              </a:rPr>
              <a:t>Modell von Harris und Andler</a:t>
            </a:r>
            <a:r>
              <a:rPr lang="de-DE" sz="360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eaLnBrk="1" hangingPunct="1"/>
            <a:r>
              <a:rPr lang="de-DE" sz="2400" dirty="0">
                <a:cs typeface="Times New Roman" pitchFamily="18" charset="0"/>
              </a:rPr>
              <a:t>Ziel: Ermittlung der optimalen Losgröße (</a:t>
            </a:r>
            <a:r>
              <a:rPr lang="en-GB" sz="2400" dirty="0">
                <a:cs typeface="Times New Roman" pitchFamily="18" charset="0"/>
              </a:rPr>
              <a:t>Economic Ordering Quantity, EOQ</a:t>
            </a:r>
            <a:r>
              <a:rPr lang="de-DE" sz="2400" dirty="0">
                <a:cs typeface="Times New Roman" pitchFamily="18" charset="0"/>
              </a:rPr>
              <a:t>) für das klassische Losgrößenmodell</a:t>
            </a:r>
            <a:r>
              <a:rPr lang="de-DE" sz="2400" dirty="0"/>
              <a:t> </a:t>
            </a:r>
          </a:p>
          <a:p>
            <a:pPr eaLnBrk="1" hangingPunct="1"/>
            <a:r>
              <a:rPr lang="de-DE" sz="2400" dirty="0"/>
              <a:t>Modellannahmen:</a:t>
            </a:r>
          </a:p>
          <a:p>
            <a:pPr lvl="1" eaLnBrk="1" hangingPunct="1"/>
            <a:r>
              <a:rPr lang="de-DE" sz="2000" dirty="0"/>
              <a:t>Deterministisches, kontinuierliches Modell</a:t>
            </a:r>
          </a:p>
          <a:p>
            <a:pPr lvl="1" eaLnBrk="1" hangingPunct="1"/>
            <a:r>
              <a:rPr lang="de-DE" sz="2000" dirty="0"/>
              <a:t>Durchgehende Bestandsüberprüfung</a:t>
            </a:r>
          </a:p>
          <a:p>
            <a:pPr lvl="1" eaLnBrk="1" hangingPunct="1"/>
            <a:r>
              <a:rPr lang="de-DE" sz="2000" dirty="0"/>
              <a:t>Ein Produkt</a:t>
            </a:r>
          </a:p>
          <a:p>
            <a:pPr lvl="1" eaLnBrk="1" hangingPunct="1"/>
            <a:r>
              <a:rPr lang="de-DE" sz="2000" dirty="0"/>
              <a:t>Ein Lager</a:t>
            </a:r>
          </a:p>
          <a:p>
            <a:pPr lvl="1" eaLnBrk="1" hangingPunct="1"/>
            <a:r>
              <a:rPr lang="de-DE" sz="2000" dirty="0"/>
              <a:t>Fixe Bestellmengen</a:t>
            </a:r>
          </a:p>
          <a:p>
            <a:pPr lvl="1" eaLnBrk="1" hangingPunct="1"/>
            <a:r>
              <a:rPr lang="de-DE" sz="2000" dirty="0"/>
              <a:t>Keine Fehlmengen erlaubt</a:t>
            </a:r>
          </a:p>
          <a:p>
            <a:pPr lvl="1" eaLnBrk="1" hangingPunct="1"/>
            <a:r>
              <a:rPr lang="de-DE" sz="2000" dirty="0"/>
              <a:t>Wiederbeschaffungszeit = 0</a:t>
            </a:r>
          </a:p>
          <a:p>
            <a:pPr lvl="1" eaLnBrk="1" hangingPunct="1"/>
            <a:r>
              <a:rPr lang="de-DE" sz="2000" dirty="0"/>
              <a:t>Bestände werden ohne Verzug sofort wieder aufgefüllt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C8880-0208-4A7D-9490-B33ED6D422B2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808"/>
    </mc:Choice>
    <mc:Fallback xmlns="">
      <p:transition spd="slow" advTm="14280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1032</Words>
  <Application>Microsoft Office PowerPoint</Application>
  <PresentationFormat>Bildschirmpräsentation (4:3)</PresentationFormat>
  <Paragraphs>450</Paragraphs>
  <Slides>39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39</vt:i4>
      </vt:variant>
    </vt:vector>
  </HeadingPairs>
  <TitlesOfParts>
    <vt:vector size="50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Larissa</vt:lpstr>
      <vt:lpstr>Bild</vt:lpstr>
      <vt:lpstr>Formel</vt:lpstr>
      <vt:lpstr>Picture</vt:lpstr>
      <vt:lpstr>GESUNDHEITSMANAGEMENT III Teil 3-3  Prof. Dr. Steffen Fleßa Lst. für Allgemeine Betriebswirtschaftslehre und Gesundheitsmanagement Universität Greifswald </vt:lpstr>
      <vt:lpstr>Gliederung</vt:lpstr>
      <vt:lpstr>3.1.2 Lagerhaltungsmodelle</vt:lpstr>
      <vt:lpstr>Klassischer Lagerbestandsverlauf </vt:lpstr>
      <vt:lpstr>Lagerbestandsverlauf mit Sicherheitsbestand </vt:lpstr>
      <vt:lpstr>Lagerbestandsverlauf mit Fehlmengen </vt:lpstr>
      <vt:lpstr>Lagerbestandsverlauf im Sachgüterbereich </vt:lpstr>
      <vt:lpstr>Klassischer Lagerbestandsverlauf mit stochastischer Abgangsrate </vt:lpstr>
      <vt:lpstr>Modell von Harris und Andler </vt:lpstr>
      <vt:lpstr>Modell von Harris und Andler</vt:lpstr>
      <vt:lpstr>Bestellkosten</vt:lpstr>
      <vt:lpstr>Lagerkosten</vt:lpstr>
      <vt:lpstr>Lagerhaltungskosten</vt:lpstr>
      <vt:lpstr>Optimierung</vt:lpstr>
      <vt:lpstr>Minimalkosten</vt:lpstr>
      <vt:lpstr>Kostenverläufe </vt:lpstr>
      <vt:lpstr>Organisation der Lagerhaltung</vt:lpstr>
      <vt:lpstr>Zentralisierung von Lagerhaltung</vt:lpstr>
      <vt:lpstr>Kostenvergleich zentral vs. dezentral</vt:lpstr>
      <vt:lpstr>Zentrale Lagerhaltung - Vorteile</vt:lpstr>
      <vt:lpstr>Zentrale Lagerhaltung - Nachteile</vt:lpstr>
      <vt:lpstr>Lösung: Zweistufige Lagersysteme</vt:lpstr>
      <vt:lpstr>Wagner-Whitin</vt:lpstr>
      <vt:lpstr>Lagerbestandsverlauf</vt:lpstr>
      <vt:lpstr>Lösung: Dynamische Programmierung</vt:lpstr>
      <vt:lpstr>Lösung eines typischen Wagner-Whitin (Beispiel)</vt:lpstr>
      <vt:lpstr>Hinrechnung</vt:lpstr>
      <vt:lpstr>Hinrechnung</vt:lpstr>
      <vt:lpstr>Hinrechnung</vt:lpstr>
      <vt:lpstr>Hinrechnung</vt:lpstr>
      <vt:lpstr>Hinrechnung</vt:lpstr>
      <vt:lpstr>Hinrechnung</vt:lpstr>
      <vt:lpstr>Hinrechnung</vt:lpstr>
      <vt:lpstr>Hinrechnung</vt:lpstr>
      <vt:lpstr>Rückrechnung</vt:lpstr>
      <vt:lpstr>Ergebnis</vt:lpstr>
      <vt:lpstr>Lösung mit LP</vt:lpstr>
      <vt:lpstr>Erweiterungen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466</cp:revision>
  <cp:lastPrinted>1601-01-01T00:00:00Z</cp:lastPrinted>
  <dcterms:created xsi:type="dcterms:W3CDTF">2003-05-27T08:12:45Z</dcterms:created>
  <dcterms:modified xsi:type="dcterms:W3CDTF">2023-08-14T08:46:27Z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