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3"/>
  </p:notesMasterIdLst>
  <p:handoutMasterIdLst>
    <p:handoutMasterId r:id="rId34"/>
  </p:handoutMasterIdLst>
  <p:sldIdLst>
    <p:sldId id="423" r:id="rId2"/>
    <p:sldId id="1041" r:id="rId3"/>
    <p:sldId id="959" r:id="rId4"/>
    <p:sldId id="1022" r:id="rId5"/>
    <p:sldId id="1023" r:id="rId6"/>
    <p:sldId id="1024" r:id="rId7"/>
    <p:sldId id="1048" r:id="rId8"/>
    <p:sldId id="1021" r:id="rId9"/>
    <p:sldId id="960" r:id="rId10"/>
    <p:sldId id="961" r:id="rId11"/>
    <p:sldId id="962" r:id="rId12"/>
    <p:sldId id="963" r:id="rId13"/>
    <p:sldId id="1043" r:id="rId14"/>
    <p:sldId id="1044" r:id="rId15"/>
    <p:sldId id="1045" r:id="rId16"/>
    <p:sldId id="1047" r:id="rId17"/>
    <p:sldId id="1039" r:id="rId18"/>
    <p:sldId id="966" r:id="rId19"/>
    <p:sldId id="964" r:id="rId20"/>
    <p:sldId id="965" r:id="rId21"/>
    <p:sldId id="967" r:id="rId22"/>
    <p:sldId id="972" r:id="rId23"/>
    <p:sldId id="973" r:id="rId24"/>
    <p:sldId id="974" r:id="rId25"/>
    <p:sldId id="976" r:id="rId26"/>
    <p:sldId id="1038" r:id="rId27"/>
    <p:sldId id="1037" r:id="rId28"/>
    <p:sldId id="968" r:id="rId29"/>
    <p:sldId id="969" r:id="rId30"/>
    <p:sldId id="970" r:id="rId31"/>
    <p:sldId id="1042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DDDDDD"/>
    <a:srgbClr val="FF0000"/>
    <a:srgbClr val="000000"/>
    <a:srgbClr val="FFFFFF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5833" autoAdjust="0"/>
  </p:normalViewPr>
  <p:slideViewPr>
    <p:cSldViewPr>
      <p:cViewPr varScale="1">
        <p:scale>
          <a:sx n="91" d="100"/>
          <a:sy n="91" d="100"/>
        </p:scale>
        <p:origin x="1378" y="86"/>
      </p:cViewPr>
      <p:guideLst>
        <p:guide orient="horz" pos="2160"/>
        <p:guide pos="2544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3AC17F0-DBE9-43B8-9B55-E12D2C2A92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655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9581FEA7-9304-475E-AFCE-1C3AA186A0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049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EC72-4525-446C-8524-23BD7FD05C23}" type="datetime1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8367-052F-41AA-B9A9-039B3CCEAA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57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CCF67-4AC7-4B98-9F6A-C3BEBF7867E8}" type="datetime1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96C1-DA23-4569-B619-A3B8B1ABD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51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CEEBC-5412-414B-A942-E55664BF98DB}" type="datetime1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6F0C-22C3-4227-9F82-257946E97B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82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3BF8-7377-4C63-940F-D29E155FCB16}" type="datetime1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BA7A-18D6-49EE-A47F-064EE5A2C8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8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F90D-009B-442E-A1D4-18C38913123D}" type="datetime1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7C07-FF15-49C8-BF28-B08DE7303E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99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26F7-731D-4B14-A8C8-023424062AB4}" type="datetime1">
              <a:rPr lang="de-DE" smtClean="0"/>
              <a:t>14.08.2023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1AB1B-2D66-4DA7-80A6-2D9B9FF38F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22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3D901-F83C-45A0-9D23-59D0273A3217}" type="datetime1">
              <a:rPr lang="de-DE" smtClean="0"/>
              <a:t>14.08.2023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8D87-EB5A-43CB-92D0-63CA8F9C3F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92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9B6F-BD5F-46A1-84C3-0CE25C101DE7}" type="datetime1">
              <a:rPr lang="de-DE" smtClean="0"/>
              <a:t>14.08.2023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EA01-9E43-4B71-BD8B-FEC76E169C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43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F9CD-E107-478A-AC4B-C0526224CA81}" type="datetime1">
              <a:rPr lang="de-DE" smtClean="0"/>
              <a:t>14.08.2023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65DB-A7AC-4C67-B58E-DC0634001D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65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09A86-3484-473A-BED5-822E17FD7FCB}" type="datetime1">
              <a:rPr lang="de-DE" smtClean="0"/>
              <a:t>14.08.2023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74B46-B031-4058-819C-AA8A07E425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33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69A6-116B-4A63-9891-FC0AC060FED8}" type="datetime1">
              <a:rPr lang="de-DE" smtClean="0"/>
              <a:t>14.08.2023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3B2C5-FBC1-49B2-A348-C0E75E5BA3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28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C0431B-A069-48FD-BF17-7BA61DA9767F}" type="datetime1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392E03-98AB-44B4-9787-0752209FCA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6480175"/>
          </a:xfrm>
        </p:spPr>
        <p:txBody>
          <a:bodyPr/>
          <a:lstStyle/>
          <a:p>
            <a:pPr eaLnBrk="1" hangingPunct="1"/>
            <a:r>
              <a:rPr lang="de-DE" sz="4000" b="1">
                <a:cs typeface="Times New Roman" pitchFamily="18" charset="0"/>
              </a:rPr>
              <a:t>GESUNDHEITSMANAGEMENT III</a:t>
            </a:r>
            <a:br>
              <a:rPr lang="de-DE" sz="4000" b="1">
                <a:cs typeface="Times New Roman" pitchFamily="18" charset="0"/>
              </a:rPr>
            </a:br>
            <a:r>
              <a:rPr lang="de-DE" sz="4000" b="1">
                <a:cs typeface="Times New Roman" pitchFamily="18" charset="0"/>
              </a:rPr>
              <a:t>Teil </a:t>
            </a:r>
            <a:r>
              <a:rPr lang="de-DE" sz="4000" b="1" smtClean="0">
                <a:cs typeface="Times New Roman" pitchFamily="18" charset="0"/>
              </a:rPr>
              <a:t>3-4</a:t>
            </a:r>
            <a:r>
              <a:rPr lang="de-DE" sz="4000" b="1">
                <a:cs typeface="Times New Roman" pitchFamily="18" charset="0"/>
              </a:rPr>
              <a:t/>
            </a:r>
            <a:br>
              <a:rPr lang="de-DE" sz="4000" b="1">
                <a:cs typeface="Times New Roman" pitchFamily="18" charset="0"/>
              </a:rPr>
            </a:br>
            <a:r>
              <a:rPr lang="de-DE" b="1">
                <a:cs typeface="Times New Roman" pitchFamily="18" charset="0"/>
              </a:rPr>
              <a:t/>
            </a:r>
            <a:br>
              <a:rPr lang="de-DE" b="1">
                <a:cs typeface="Times New Roman" pitchFamily="18" charset="0"/>
              </a:rPr>
            </a:br>
            <a:r>
              <a:rPr lang="de-DE" sz="2800" b="1">
                <a:cs typeface="Times New Roman" pitchFamily="18" charset="0"/>
              </a:rPr>
              <a:t>Prof. </a:t>
            </a:r>
            <a:r>
              <a:rPr lang="de-DE" sz="2800" b="1" dirty="0">
                <a:cs typeface="Times New Roman" pitchFamily="18" charset="0"/>
              </a:rPr>
              <a:t>Dr. Steffen Fleßa</a:t>
            </a:r>
            <a:br>
              <a:rPr lang="de-DE" sz="2800" b="1" dirty="0">
                <a:cs typeface="Times New Roman" pitchFamily="18" charset="0"/>
              </a:rPr>
            </a:br>
            <a:r>
              <a:rPr lang="de-DE" sz="2800" b="1" dirty="0">
                <a:cs typeface="Times New Roman" pitchFamily="18" charset="0"/>
              </a:rPr>
              <a:t>Lst. für Allgemeine Betriebswirtschaftslehre und Gesundheitsmanagement</a:t>
            </a:r>
            <a:br>
              <a:rPr lang="de-DE" sz="2800" b="1" dirty="0">
                <a:cs typeface="Times New Roman" pitchFamily="18" charset="0"/>
              </a:rPr>
            </a:br>
            <a:r>
              <a:rPr lang="de-DE" sz="2800" b="1" dirty="0">
                <a:cs typeface="Times New Roman" pitchFamily="18" charset="0"/>
              </a:rPr>
              <a:t>Universität Greifswald</a:t>
            </a:r>
            <a:r>
              <a:rPr lang="de-DE" b="1" dirty="0">
                <a:cs typeface="Times New Roman" pitchFamily="18" charset="0"/>
              </a:rPr>
              <a:t/>
            </a:r>
            <a:br>
              <a:rPr lang="de-DE" b="1" dirty="0">
                <a:cs typeface="Times New Roman" pitchFamily="18" charset="0"/>
              </a:rPr>
            </a:b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0"/>
    </mc:Choice>
    <mc:Fallback xmlns="">
      <p:transition spd="slow" advTm="839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>
                <a:latin typeface="Frutiger 55 Roman" pitchFamily="34" charset="0"/>
              </a:rPr>
              <a:t>Disposition von Transportaufträgen </a:t>
            </a:r>
            <a:r>
              <a:rPr lang="de-DE" sz="4000" dirty="0"/>
              <a:t>(Patiententransporte)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64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/>
              <a:t>Disposition der Leitstelle: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Vergabe von Aufträgen an Transporteure bzw. Transportteams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Bestimmung der Reihenfolge der Abhol- und Zielorte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Terminierung der Fahrten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/>
              <a:t>Ziele der Disposition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Minimierung der Wegezeiten und Transportkosten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Maximierung der Ressourcennutzung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Maximierung der Servicequalität: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 dirty="0"/>
              <a:t>Abholung / Ablieferung der Patient*innen gemäß gewünschter Zeiten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 dirty="0"/>
              <a:t>Transportdauer für </a:t>
            </a:r>
            <a:r>
              <a:rPr lang="de-DE" sz="1800" dirty="0" smtClean="0"/>
              <a:t>jede Patient*in </a:t>
            </a:r>
            <a:r>
              <a:rPr lang="de-DE" sz="1800" dirty="0"/>
              <a:t>unterhalb eines vorgegebenen Zeitlimits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000" dirty="0">
                <a:sym typeface="Symbol" pitchFamily="18" charset="2"/>
              </a:rPr>
              <a:t>	 </a:t>
            </a:r>
            <a:r>
              <a:rPr lang="de-DE" sz="2000" dirty="0"/>
              <a:t>teilweise </a:t>
            </a:r>
            <a:r>
              <a:rPr lang="de-DE" sz="2000" dirty="0">
                <a:sym typeface="Symbol" pitchFamily="18" charset="2"/>
              </a:rPr>
              <a:t>konkurrierende Ziele</a:t>
            </a: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08701-9C86-4FF7-AA31-3C8B9EE22DC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967"/>
    </mc:Choice>
    <mc:Fallback xmlns="">
      <p:transition spd="slow" advTm="27796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Nebenbedingungen (Patiententransporte)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000" dirty="0"/>
              <a:t>Anforderungen der einzelnen Aufträge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gewünschtes Zeitfenster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benötigtes Hilfsmittel (Fahrzeug mit Hebebühne, ...)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maximale Fahrzeit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/>
              <a:t>Fuhrpark an Transportmitteln mit unterschiedlichen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Ausstattungen (Geräte)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Kapazitäten (z.B. für Betten, Rollstühle)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 smtClean="0"/>
              <a:t>Transportmitarbeiter*innen </a:t>
            </a:r>
            <a:r>
              <a:rPr lang="de-DE" sz="2000" dirty="0"/>
              <a:t>mit unterschiedlichen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Qualifikationen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Dienstzeiten, Pausen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/>
              <a:t>Einzeltransporte für infektiöse Patient*innen mit anschließender Desinfektion und anschließendem Stillstand des Fahrzeugs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/>
              <a:t>Alternative Ein- und Ausgänge in Gebäuden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B6B9C-B5B0-414D-B712-3D52505EE7A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01"/>
    </mc:Choice>
    <mc:Fallback xmlns="">
      <p:transition spd="slow" advTm="13280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Weitere Merkmale (Patiententransporte)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64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/>
              <a:t>Nur kurzfristige Planung der Transporte möglich: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viele Transportaufträge sind vorab gar nicht bekannt, z.B. in manchen Krankenhäusern weniger als 25% Voranmeldungen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/>
              <a:t>Hohe Flexibilität der Planung wird verlangt: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Auftreten unvorhersehbarer Ereignisse, z.B. Notfälle, längere Behandlungsdauer </a:t>
            </a:r>
            <a:r>
              <a:rPr lang="de-DE" sz="2400" dirty="0" smtClean="0"/>
              <a:t>einer Patient´*in, </a:t>
            </a:r>
            <a:r>
              <a:rPr lang="de-DE" sz="2400" dirty="0"/>
              <a:t>Stornierung eines Auftrags, ...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Ausfall von Ressourcen, z.B. Transporteur, Fahrzeug</a:t>
            </a: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de-DE" sz="2800" dirty="0"/>
              <a:t>Folge: EDV- und Modellunterstützung dringend notwendig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A3DFD-B08D-48D4-9812-50E0603AEB7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765"/>
    </mc:Choice>
    <mc:Fallback xmlns="">
      <p:transition spd="slow" advTm="20376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Logistik - Patiententransport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Fallbeispiel: UMG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8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9215" t="21197" r="20786" b="11928"/>
          <a:stretch/>
        </p:blipFill>
        <p:spPr>
          <a:xfrm>
            <a:off x="0" y="-1"/>
            <a:ext cx="9036496" cy="67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9215" t="21197" r="20786" b="11928"/>
          <a:stretch/>
        </p:blipFill>
        <p:spPr>
          <a:xfrm>
            <a:off x="2291931" y="857251"/>
            <a:ext cx="6722673" cy="5057774"/>
          </a:xfrm>
          <a:prstGeom prst="rect">
            <a:avLst/>
          </a:prstGeom>
        </p:spPr>
      </p:pic>
      <p:sp>
        <p:nvSpPr>
          <p:cNvPr id="5" name="Rechteckige Legende 4"/>
          <p:cNvSpPr/>
          <p:nvPr/>
        </p:nvSpPr>
        <p:spPr>
          <a:xfrm>
            <a:off x="129396" y="1031935"/>
            <a:ext cx="4457700" cy="289847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500" b="1" i="1" dirty="0"/>
              <a:t>Visualisierung der Netzwerkanalyse der Patiententransport an der UMG, Mai 2019</a:t>
            </a:r>
          </a:p>
          <a:p>
            <a:endParaRPr lang="de-DE" sz="1500" b="1" i="1" dirty="0"/>
          </a:p>
          <a:p>
            <a:r>
              <a:rPr lang="de-DE" sz="1500" i="1" dirty="0"/>
              <a:t>Knoten repräsentieren Stationen, Kanten Verbindungen zwischen Stationen durch Patiententransporte</a:t>
            </a:r>
          </a:p>
          <a:p>
            <a:endParaRPr lang="de-DE" sz="1500" i="1" dirty="0"/>
          </a:p>
          <a:p>
            <a:r>
              <a:rPr lang="de-DE" sz="1500" i="1" dirty="0"/>
              <a:t>Linienstärke ist proportional zur Häufigkeit der entsprechenden Patiententransport</a:t>
            </a:r>
          </a:p>
          <a:p>
            <a:endParaRPr lang="de-DE" sz="1500" i="1" dirty="0"/>
          </a:p>
          <a:p>
            <a:r>
              <a:rPr lang="de-DE" sz="1500" i="1" dirty="0"/>
              <a:t>Quelle: Hauptseminar 2022</a:t>
            </a:r>
          </a:p>
        </p:txBody>
      </p:sp>
    </p:spTree>
    <p:extLst>
      <p:ext uri="{BB962C8B-B14F-4D97-AF65-F5344CB8AC3E}">
        <p14:creationId xmlns:p14="http://schemas.microsoft.com/office/powerpoint/2010/main" val="36903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9215" t="21197" r="20786" b="11928"/>
          <a:stretch/>
        </p:blipFill>
        <p:spPr>
          <a:xfrm>
            <a:off x="0" y="-1"/>
            <a:ext cx="9036496" cy="67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5018088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Manuelle Disposition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5338"/>
            <a:ext cx="2597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971550" y="3995678"/>
            <a:ext cx="72009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e-DE" dirty="0">
                <a:effectLst/>
                <a:latin typeface="+mn-lt"/>
              </a:rPr>
              <a:t>Eine Station oder Funktionsabteilung meldet einen erforderlichen Patiententransport an die Leitstelle.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e-DE" dirty="0">
                <a:effectLst/>
                <a:latin typeface="+mn-lt"/>
              </a:rPr>
              <a:t>Die Leitstelle erfasst die Auftragsdaten. Die Auftragsvergabe an </a:t>
            </a:r>
            <a:r>
              <a:rPr lang="de-DE" dirty="0" smtClean="0">
                <a:effectLst/>
                <a:latin typeface="+mn-lt"/>
              </a:rPr>
              <a:t>Mitarbeiter*innen </a:t>
            </a:r>
            <a:r>
              <a:rPr lang="de-DE" dirty="0">
                <a:effectLst/>
                <a:latin typeface="+mn-lt"/>
              </a:rPr>
              <a:t>des Transportdienstes erfolgt normalerweise nach der FIFO - Methode (First-In, First-Out). Notfälle werden gesondert behandelt.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e-DE" dirty="0">
                <a:effectLst/>
                <a:latin typeface="+mn-lt"/>
              </a:rPr>
              <a:t>Der </a:t>
            </a:r>
            <a:r>
              <a:rPr lang="de-DE" dirty="0" smtClean="0">
                <a:effectLst/>
                <a:latin typeface="+mn-lt"/>
              </a:rPr>
              <a:t>Transportmitarbeiter*innen </a:t>
            </a:r>
            <a:r>
              <a:rPr lang="de-DE" dirty="0">
                <a:effectLst/>
                <a:latin typeface="+mn-lt"/>
              </a:rPr>
              <a:t>führt einen oder mehrere Aufträge durch und meldet sich anschließend bei der Leitstelle zurück</a:t>
            </a:r>
            <a:r>
              <a:rPr lang="de-DE" dirty="0"/>
              <a:t>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D941E-EE5A-4A8A-B4B7-A4166FC0C38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575"/>
    </mc:Choice>
    <mc:Fallback xmlns="">
      <p:transition spd="slow" advTm="14657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Manuelle Disposition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535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800" dirty="0"/>
              <a:t>Nachteile: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verspätete Transporte / geringe Zuverlässigkeit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unerwünschte Patientenwartezeiten und Stillstandzeiten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vorhandene Ressourcen werden nicht ausgeschöpft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ungleichmäßige Auslastung der </a:t>
            </a:r>
            <a:r>
              <a:rPr lang="de-DE" sz="2400" dirty="0" smtClean="0"/>
              <a:t>Transportmitarbeiter*innen </a:t>
            </a:r>
            <a:r>
              <a:rPr lang="de-DE" sz="2400" dirty="0"/>
              <a:t>und Transportmittel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negative Auswirkungen auf die effiziente Planung aller nachgelagerten Bereiche (z.B. OP-Planung)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B038D-316F-4AB0-8161-D18F54B5B63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81"/>
    </mc:Choice>
    <mc:Fallback xmlns="">
      <p:transition spd="slow" advTm="7438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Planungsunterstützung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Traditionell: per Hand, Steckkarten</a:t>
            </a:r>
          </a:p>
          <a:p>
            <a:pPr eaLnBrk="1" hangingPunct="1"/>
            <a:r>
              <a:rPr lang="de-DE" sz="2800" dirty="0"/>
              <a:t>EDV-Unterstützung</a:t>
            </a:r>
          </a:p>
          <a:p>
            <a:pPr lvl="1" eaLnBrk="1" hangingPunct="1"/>
            <a:r>
              <a:rPr lang="de-DE" sz="2400" dirty="0"/>
              <a:t>Einheitliches Anmeldeformular</a:t>
            </a:r>
          </a:p>
          <a:p>
            <a:pPr lvl="1" eaLnBrk="1" hangingPunct="1"/>
            <a:r>
              <a:rPr lang="de-DE" sz="2400" dirty="0"/>
              <a:t>Automatische Überprüfung der Datenkonsistenz </a:t>
            </a:r>
          </a:p>
          <a:p>
            <a:pPr lvl="1" eaLnBrk="1" hangingPunct="1"/>
            <a:r>
              <a:rPr lang="de-DE" sz="2400" dirty="0"/>
              <a:t>Aktualisierung der Transportdaten jederzeit möglich</a:t>
            </a:r>
          </a:p>
          <a:p>
            <a:pPr lvl="1" eaLnBrk="1" hangingPunct="1"/>
            <a:r>
              <a:rPr lang="de-DE" sz="2400" dirty="0"/>
              <a:t>Dokumentation aller Transporte</a:t>
            </a:r>
          </a:p>
          <a:p>
            <a:pPr lvl="1" eaLnBrk="1" hangingPunct="1"/>
            <a:r>
              <a:rPr lang="de-DE" sz="2400" dirty="0"/>
              <a:t>Recherchen und Statistikauswertungen „</a:t>
            </a:r>
            <a:r>
              <a:rPr lang="de-DE" sz="2400"/>
              <a:t>auf </a:t>
            </a:r>
            <a:r>
              <a:rPr lang="de-DE" sz="2400" smtClean="0"/>
              <a:t>Knopfdruck</a:t>
            </a:r>
            <a:r>
              <a:rPr lang="de-DE" sz="2400" dirty="0"/>
              <a:t>“</a:t>
            </a:r>
          </a:p>
          <a:p>
            <a:pPr eaLnBrk="1" hangingPunct="1"/>
            <a:endParaRPr lang="de-DE" sz="28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B1114-4E49-482E-91B2-6B29443D0DC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08"/>
    </mc:Choice>
    <mc:Fallback xmlns="">
      <p:transition spd="slow" advTm="12200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de-DE"/>
              <a:t>Gliederung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4813"/>
            <a:ext cx="8229600" cy="46815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1 Outputfaktoren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2 Betriebskybernetik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3 Logistik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	3.0 Überblick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	3.1 Materialwirtschaft und Lagerhaltung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		3.1.1 Materialbedarfsplanung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		3.1.2 Lagerhaltungsmodelle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	</a:t>
            </a:r>
            <a:r>
              <a:rPr lang="de-DE" dirty="0">
                <a:solidFill>
                  <a:srgbClr val="FF0000"/>
                </a:solidFill>
              </a:rPr>
              <a:t>3.2 Transportplanung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		3.2.1 Grundlagen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		3.2.2 Optimierung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	3.3 Standortprobleme	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4F53E-9CBD-4D22-BDCD-A7F762B59B3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0"/>
    </mc:Choice>
    <mc:Fallback xmlns="">
      <p:transition spd="slow" advTm="3983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/>
          </a:p>
        </p:txBody>
      </p:sp>
      <p:pic>
        <p:nvPicPr>
          <p:cNvPr id="92163" name="Picture 4" descr="Erfassung-Krankentransporte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4175"/>
            <a:ext cx="9144000" cy="6492875"/>
          </a:xfr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7E52A-82B8-4BCC-A8AD-4A4925A34CDB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164"/>
    </mc:Choice>
    <mc:Fallback xmlns="">
      <p:transition spd="slow" advTm="18716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Optimierung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692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400" dirty="0"/>
              <a:t>Algorithmen nutzen Wissen in Datenbasis (Wegezeiten, Kapazitäten der verfügbaren Transportmittel, ...)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/>
              <a:t>Automatische Disposition der Transportaufträge in Echtzeit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/>
              <a:t>Automatische Reaktion / Umplanung nach jeder Situationsänderung (z.B. neuer bzw. geänderter Auftrag, Meldungen der Transporteure über Status ihrer Aufträge, ...)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/>
              <a:t>Steuerung verschiedener Optimierungsziele: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Verringerung der Patientenwartezeiten und somit Maximierung der Servicequalität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Verringerung der Transportzeiten und somit Minimierung der Fahrkosten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/>
              <a:t>Eingriffsmöglichkeit des Disponenten bleibt erhalten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003AF-64FA-4AAF-8B72-71C1B3BD39A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73"/>
    </mc:Choice>
    <mc:Fallback xmlns="">
      <p:transition spd="slow" advTm="13177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065" name="Rectangle 49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defTabSz="762000" eaLnBrk="1" hangingPunct="1">
              <a:tabLst>
                <a:tab pos="285750" algn="l"/>
                <a:tab pos="571500" algn="l"/>
                <a:tab pos="3235325" algn="l"/>
                <a:tab pos="3521075" algn="l"/>
                <a:tab pos="3806825" algn="l"/>
              </a:tabLst>
            </a:pPr>
            <a:r>
              <a:rPr lang="de-DE" sz="3200"/>
              <a:t>Ziel: Optimale Disposition von Transportaufträgen in Echtzeit</a:t>
            </a:r>
          </a:p>
        </p:txBody>
      </p:sp>
      <p:sp>
        <p:nvSpPr>
          <p:cNvPr id="94212" name="Oval 3"/>
          <p:cNvSpPr>
            <a:spLocks noChangeAspect="1" noChangeArrowheads="1"/>
          </p:cNvSpPr>
          <p:nvPr/>
        </p:nvSpPr>
        <p:spPr bwMode="auto">
          <a:xfrm>
            <a:off x="1165225" y="2262188"/>
            <a:ext cx="255588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13" name="Oval 4"/>
          <p:cNvSpPr>
            <a:spLocks noChangeAspect="1" noChangeArrowheads="1"/>
          </p:cNvSpPr>
          <p:nvPr/>
        </p:nvSpPr>
        <p:spPr bwMode="auto">
          <a:xfrm>
            <a:off x="2195513" y="2230438"/>
            <a:ext cx="255587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14" name="Oval 5"/>
          <p:cNvSpPr>
            <a:spLocks noChangeAspect="1" noChangeArrowheads="1"/>
          </p:cNvSpPr>
          <p:nvPr/>
        </p:nvSpPr>
        <p:spPr bwMode="auto">
          <a:xfrm>
            <a:off x="1687513" y="2811463"/>
            <a:ext cx="255587" cy="257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15" name="Oval 6"/>
          <p:cNvSpPr>
            <a:spLocks noChangeAspect="1" noChangeArrowheads="1"/>
          </p:cNvSpPr>
          <p:nvPr/>
        </p:nvSpPr>
        <p:spPr bwMode="auto">
          <a:xfrm>
            <a:off x="3778250" y="1522413"/>
            <a:ext cx="255588" cy="257175"/>
          </a:xfrm>
          <a:prstGeom prst="ellipse">
            <a:avLst/>
          </a:prstGeom>
          <a:solidFill>
            <a:srgbClr val="4CB0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16" name="Oval 7"/>
          <p:cNvSpPr>
            <a:spLocks noChangeAspect="1" noChangeArrowheads="1"/>
          </p:cNvSpPr>
          <p:nvPr/>
        </p:nvSpPr>
        <p:spPr bwMode="auto">
          <a:xfrm>
            <a:off x="1431925" y="3344863"/>
            <a:ext cx="255588" cy="257175"/>
          </a:xfrm>
          <a:prstGeom prst="ellipse">
            <a:avLst/>
          </a:prstGeom>
          <a:solidFill>
            <a:srgbClr val="FD857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17" name="Oval 8"/>
          <p:cNvSpPr>
            <a:spLocks noChangeAspect="1" noChangeArrowheads="1"/>
          </p:cNvSpPr>
          <p:nvPr/>
        </p:nvSpPr>
        <p:spPr bwMode="auto">
          <a:xfrm>
            <a:off x="1689100" y="1701800"/>
            <a:ext cx="255588" cy="257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18" name="Oval 9"/>
          <p:cNvSpPr>
            <a:spLocks noChangeAspect="1" noChangeArrowheads="1"/>
          </p:cNvSpPr>
          <p:nvPr/>
        </p:nvSpPr>
        <p:spPr bwMode="auto">
          <a:xfrm>
            <a:off x="1814513" y="3951288"/>
            <a:ext cx="254000" cy="257175"/>
          </a:xfrm>
          <a:prstGeom prst="ellipse">
            <a:avLst/>
          </a:prstGeom>
          <a:solidFill>
            <a:srgbClr val="FD857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19" name="Oval 10"/>
          <p:cNvSpPr>
            <a:spLocks noChangeAspect="1" noChangeArrowheads="1"/>
          </p:cNvSpPr>
          <p:nvPr/>
        </p:nvSpPr>
        <p:spPr bwMode="auto">
          <a:xfrm>
            <a:off x="3776663" y="2163763"/>
            <a:ext cx="255587" cy="257175"/>
          </a:xfrm>
          <a:prstGeom prst="ellipse">
            <a:avLst/>
          </a:prstGeom>
          <a:solidFill>
            <a:srgbClr val="4CB0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20" name="Oval 11"/>
          <p:cNvSpPr>
            <a:spLocks noChangeAspect="1" noChangeArrowheads="1"/>
          </p:cNvSpPr>
          <p:nvPr/>
        </p:nvSpPr>
        <p:spPr bwMode="auto">
          <a:xfrm>
            <a:off x="2149475" y="4843463"/>
            <a:ext cx="255588" cy="257175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21" name="Oval 12"/>
          <p:cNvSpPr>
            <a:spLocks noChangeAspect="1" noChangeArrowheads="1"/>
          </p:cNvSpPr>
          <p:nvPr/>
        </p:nvSpPr>
        <p:spPr bwMode="auto">
          <a:xfrm>
            <a:off x="1519238" y="4481513"/>
            <a:ext cx="255587" cy="257175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22" name="Oval 13"/>
          <p:cNvSpPr>
            <a:spLocks noChangeAspect="1" noChangeArrowheads="1"/>
          </p:cNvSpPr>
          <p:nvPr/>
        </p:nvSpPr>
        <p:spPr bwMode="auto">
          <a:xfrm>
            <a:off x="4287838" y="2233613"/>
            <a:ext cx="254000" cy="257175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23" name="Oval 14"/>
          <p:cNvSpPr>
            <a:spLocks noChangeAspect="1" noChangeArrowheads="1"/>
          </p:cNvSpPr>
          <p:nvPr/>
        </p:nvSpPr>
        <p:spPr bwMode="auto">
          <a:xfrm>
            <a:off x="3044825" y="2184400"/>
            <a:ext cx="255588" cy="257175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24" name="Oval 15"/>
          <p:cNvSpPr>
            <a:spLocks noChangeAspect="1" noChangeArrowheads="1"/>
          </p:cNvSpPr>
          <p:nvPr/>
        </p:nvSpPr>
        <p:spPr bwMode="auto">
          <a:xfrm>
            <a:off x="5349875" y="1522413"/>
            <a:ext cx="255588" cy="25717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25" name="Oval 16"/>
          <p:cNvSpPr>
            <a:spLocks noChangeAspect="1" noChangeArrowheads="1"/>
          </p:cNvSpPr>
          <p:nvPr/>
        </p:nvSpPr>
        <p:spPr bwMode="auto">
          <a:xfrm>
            <a:off x="4945063" y="1944688"/>
            <a:ext cx="255587" cy="25717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26" name="Oval 17"/>
          <p:cNvSpPr>
            <a:spLocks noChangeAspect="1" noChangeArrowheads="1"/>
          </p:cNvSpPr>
          <p:nvPr/>
        </p:nvSpPr>
        <p:spPr bwMode="auto">
          <a:xfrm>
            <a:off x="2652713" y="4046538"/>
            <a:ext cx="255587" cy="257175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27" name="Oval 18"/>
          <p:cNvSpPr>
            <a:spLocks noChangeAspect="1" noChangeArrowheads="1"/>
          </p:cNvSpPr>
          <p:nvPr/>
        </p:nvSpPr>
        <p:spPr bwMode="auto">
          <a:xfrm>
            <a:off x="2198688" y="3343275"/>
            <a:ext cx="255587" cy="257175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28" name="Oval 19"/>
          <p:cNvSpPr>
            <a:spLocks noChangeAspect="1" noChangeArrowheads="1"/>
          </p:cNvSpPr>
          <p:nvPr/>
        </p:nvSpPr>
        <p:spPr bwMode="auto">
          <a:xfrm>
            <a:off x="3430588" y="4473575"/>
            <a:ext cx="255587" cy="2571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29" name="Oval 20"/>
          <p:cNvSpPr>
            <a:spLocks noChangeAspect="1" noChangeArrowheads="1"/>
          </p:cNvSpPr>
          <p:nvPr/>
        </p:nvSpPr>
        <p:spPr bwMode="auto">
          <a:xfrm>
            <a:off x="3430588" y="3228975"/>
            <a:ext cx="255587" cy="2571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30" name="Rectangle 21"/>
          <p:cNvSpPr>
            <a:spLocks noChangeArrowheads="1"/>
          </p:cNvSpPr>
          <p:nvPr/>
        </p:nvSpPr>
        <p:spPr bwMode="auto">
          <a:xfrm>
            <a:off x="2624138" y="2741613"/>
            <a:ext cx="801687" cy="392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75749" tIns="37874" rIns="75749" bIns="37874" anchor="ctr"/>
          <a:lstStyle/>
          <a:p>
            <a:pPr defTabSz="631825"/>
            <a:r>
              <a:rPr lang="de-DE" sz="1300">
                <a:effectLst/>
                <a:latin typeface="Frutiger 55 Roman" pitchFamily="34" charset="0"/>
              </a:rPr>
              <a:t>Leitstelle</a:t>
            </a:r>
            <a:endParaRPr lang="en-US" sz="1300">
              <a:effectLst/>
              <a:latin typeface="Frutiger 55 Roman" pitchFamily="34" charset="0"/>
            </a:endParaRPr>
          </a:p>
        </p:txBody>
      </p:sp>
      <p:sp>
        <p:nvSpPr>
          <p:cNvPr id="94231" name="Oval 22"/>
          <p:cNvSpPr>
            <a:spLocks noChangeAspect="1" noChangeArrowheads="1"/>
          </p:cNvSpPr>
          <p:nvPr/>
        </p:nvSpPr>
        <p:spPr bwMode="auto">
          <a:xfrm>
            <a:off x="6083300" y="5227638"/>
            <a:ext cx="255588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32" name="Oval 23"/>
          <p:cNvSpPr>
            <a:spLocks noChangeAspect="1" noChangeArrowheads="1"/>
          </p:cNvSpPr>
          <p:nvPr/>
        </p:nvSpPr>
        <p:spPr bwMode="auto">
          <a:xfrm>
            <a:off x="6083300" y="5584825"/>
            <a:ext cx="255588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4233" name="Text Box 24"/>
          <p:cNvSpPr txBox="1">
            <a:spLocks noChangeArrowheads="1"/>
          </p:cNvSpPr>
          <p:nvPr/>
        </p:nvSpPr>
        <p:spPr bwMode="auto">
          <a:xfrm>
            <a:off x="6332538" y="5211763"/>
            <a:ext cx="1066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>
                <a:effectLst/>
                <a:latin typeface="Frutiger 55 Roman" pitchFamily="34" charset="0"/>
              </a:rPr>
              <a:t>Abholort</a:t>
            </a:r>
            <a:endParaRPr lang="en-GB" sz="1300">
              <a:effectLst/>
              <a:latin typeface="Frutiger 55 Roman" pitchFamily="34" charset="0"/>
            </a:endParaRPr>
          </a:p>
        </p:txBody>
      </p:sp>
      <p:sp>
        <p:nvSpPr>
          <p:cNvPr id="94234" name="Text Box 25"/>
          <p:cNvSpPr txBox="1">
            <a:spLocks noChangeArrowheads="1"/>
          </p:cNvSpPr>
          <p:nvPr/>
        </p:nvSpPr>
        <p:spPr bwMode="auto">
          <a:xfrm>
            <a:off x="6332538" y="5567363"/>
            <a:ext cx="1190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>
                <a:effectLst/>
                <a:latin typeface="Frutiger 55 Roman" pitchFamily="34" charset="0"/>
              </a:rPr>
              <a:t>Zielort</a:t>
            </a:r>
            <a:endParaRPr lang="en-GB" sz="1300">
              <a:effectLst/>
              <a:latin typeface="Frutiger 55 Roman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232E3-B331-4A8B-B8F5-5C4230D5A0AE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41"/>
    </mc:Choice>
    <mc:Fallback xmlns="">
      <p:transition spd="slow" advTm="4454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5" name="Rectangle 35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495043" name="AutoShape 3"/>
          <p:cNvSpPr>
            <a:spLocks noChangeArrowheads="1"/>
          </p:cNvSpPr>
          <p:nvPr/>
        </p:nvSpPr>
        <p:spPr bwMode="auto">
          <a:xfrm>
            <a:off x="1096963" y="1657350"/>
            <a:ext cx="1439862" cy="146526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4D4D4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495044" name="AutoShape 4"/>
          <p:cNvSpPr>
            <a:spLocks noChangeArrowheads="1"/>
          </p:cNvSpPr>
          <p:nvPr/>
        </p:nvSpPr>
        <p:spPr bwMode="auto">
          <a:xfrm>
            <a:off x="2968625" y="1471613"/>
            <a:ext cx="2695575" cy="11080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4D4D4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495045" name="AutoShape 5"/>
          <p:cNvSpPr>
            <a:spLocks noChangeArrowheads="1"/>
          </p:cNvSpPr>
          <p:nvPr/>
        </p:nvSpPr>
        <p:spPr bwMode="auto">
          <a:xfrm>
            <a:off x="1349375" y="3200400"/>
            <a:ext cx="2503488" cy="19335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4D4D4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95238" name="Picture 6" descr="ambu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692275"/>
            <a:ext cx="8239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 descr="ambu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338388"/>
            <a:ext cx="82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8" descr="ambu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3937000"/>
            <a:ext cx="8239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992813" y="1798638"/>
            <a:ext cx="3151187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marL="157163" indent="-157163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400" b="1">
                <a:effectLst/>
                <a:latin typeface="Frutiger 55 Roman" pitchFamily="34" charset="0"/>
              </a:rPr>
              <a:t>Entscheidungen: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de-DE" sz="2400">
                <a:effectLst/>
                <a:latin typeface="Frutiger 55 Roman" pitchFamily="34" charset="0"/>
              </a:rPr>
              <a:t>Auftragsbündelung</a:t>
            </a:r>
          </a:p>
          <a:p>
            <a:pPr algn="l" eaLnBrk="1" hangingPunct="1">
              <a:spcBef>
                <a:spcPct val="5000"/>
              </a:spcBef>
            </a:pPr>
            <a:r>
              <a:rPr lang="de-DE" sz="2400">
                <a:effectLst/>
                <a:latin typeface="Frutiger 55 Roman" pitchFamily="34" charset="0"/>
              </a:rPr>
              <a:t>	</a:t>
            </a:r>
            <a:r>
              <a:rPr lang="de-DE" sz="2400">
                <a:effectLst/>
                <a:latin typeface="Frutiger 55 Roman" pitchFamily="34" charset="0"/>
                <a:sym typeface="Wingdings" pitchFamily="2" charset="2"/>
              </a:rPr>
              <a:t> </a:t>
            </a:r>
            <a:r>
              <a:rPr lang="de-DE" sz="1800">
                <a:effectLst/>
                <a:latin typeface="Frutiger 55 Roman" pitchFamily="34" charset="0"/>
                <a:sym typeface="Wingdings" pitchFamily="2" charset="2"/>
              </a:rPr>
              <a:t>welches Fahrzeug übernimmt welchen Auftrag?</a:t>
            </a:r>
          </a:p>
        </p:txBody>
      </p:sp>
      <p:sp>
        <p:nvSpPr>
          <p:cNvPr id="95242" name="Oval 10"/>
          <p:cNvSpPr>
            <a:spLocks noChangeAspect="1" noChangeArrowheads="1"/>
          </p:cNvSpPr>
          <p:nvPr/>
        </p:nvSpPr>
        <p:spPr bwMode="auto">
          <a:xfrm>
            <a:off x="6083300" y="5227638"/>
            <a:ext cx="255588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43" name="Oval 11"/>
          <p:cNvSpPr>
            <a:spLocks noChangeAspect="1" noChangeArrowheads="1"/>
          </p:cNvSpPr>
          <p:nvPr/>
        </p:nvSpPr>
        <p:spPr bwMode="auto">
          <a:xfrm>
            <a:off x="6083300" y="5584825"/>
            <a:ext cx="255588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6332538" y="5211763"/>
            <a:ext cx="1066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>
                <a:effectLst/>
                <a:latin typeface="Frutiger 55 Roman" pitchFamily="34" charset="0"/>
              </a:rPr>
              <a:t>Abholort</a:t>
            </a:r>
            <a:endParaRPr lang="en-GB" sz="1300">
              <a:effectLst/>
              <a:latin typeface="Frutiger 55 Roman" pitchFamily="34" charset="0"/>
            </a:endParaRP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6332538" y="5567363"/>
            <a:ext cx="1190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>
                <a:effectLst/>
                <a:latin typeface="Frutiger 55 Roman" pitchFamily="34" charset="0"/>
              </a:rPr>
              <a:t>Zielort</a:t>
            </a:r>
            <a:endParaRPr lang="en-GB" sz="1300">
              <a:effectLst/>
              <a:latin typeface="Frutiger 55 Roman" pitchFamily="34" charset="0"/>
            </a:endParaRPr>
          </a:p>
        </p:txBody>
      </p:sp>
      <p:sp>
        <p:nvSpPr>
          <p:cNvPr id="95246" name="Oval 14"/>
          <p:cNvSpPr>
            <a:spLocks noChangeAspect="1" noChangeArrowheads="1"/>
          </p:cNvSpPr>
          <p:nvPr/>
        </p:nvSpPr>
        <p:spPr bwMode="auto">
          <a:xfrm>
            <a:off x="1165225" y="2262188"/>
            <a:ext cx="255588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47" name="Oval 15"/>
          <p:cNvSpPr>
            <a:spLocks noChangeAspect="1" noChangeArrowheads="1"/>
          </p:cNvSpPr>
          <p:nvPr/>
        </p:nvSpPr>
        <p:spPr bwMode="auto">
          <a:xfrm>
            <a:off x="2195513" y="2230438"/>
            <a:ext cx="255587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48" name="Oval 16"/>
          <p:cNvSpPr>
            <a:spLocks noChangeAspect="1" noChangeArrowheads="1"/>
          </p:cNvSpPr>
          <p:nvPr/>
        </p:nvSpPr>
        <p:spPr bwMode="auto">
          <a:xfrm>
            <a:off x="1687513" y="2811463"/>
            <a:ext cx="255587" cy="257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49" name="Oval 17"/>
          <p:cNvSpPr>
            <a:spLocks noChangeAspect="1" noChangeArrowheads="1"/>
          </p:cNvSpPr>
          <p:nvPr/>
        </p:nvSpPr>
        <p:spPr bwMode="auto">
          <a:xfrm>
            <a:off x="3778250" y="1522413"/>
            <a:ext cx="255588" cy="257175"/>
          </a:xfrm>
          <a:prstGeom prst="ellipse">
            <a:avLst/>
          </a:prstGeom>
          <a:solidFill>
            <a:srgbClr val="4CB0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50" name="Oval 18"/>
          <p:cNvSpPr>
            <a:spLocks noChangeAspect="1" noChangeArrowheads="1"/>
          </p:cNvSpPr>
          <p:nvPr/>
        </p:nvSpPr>
        <p:spPr bwMode="auto">
          <a:xfrm>
            <a:off x="1431925" y="3344863"/>
            <a:ext cx="255588" cy="257175"/>
          </a:xfrm>
          <a:prstGeom prst="ellipse">
            <a:avLst/>
          </a:prstGeom>
          <a:solidFill>
            <a:srgbClr val="FD857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51" name="Oval 19"/>
          <p:cNvSpPr>
            <a:spLocks noChangeAspect="1" noChangeArrowheads="1"/>
          </p:cNvSpPr>
          <p:nvPr/>
        </p:nvSpPr>
        <p:spPr bwMode="auto">
          <a:xfrm>
            <a:off x="1689100" y="1701800"/>
            <a:ext cx="255588" cy="257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52" name="Oval 20"/>
          <p:cNvSpPr>
            <a:spLocks noChangeAspect="1" noChangeArrowheads="1"/>
          </p:cNvSpPr>
          <p:nvPr/>
        </p:nvSpPr>
        <p:spPr bwMode="auto">
          <a:xfrm>
            <a:off x="1814513" y="3951288"/>
            <a:ext cx="254000" cy="257175"/>
          </a:xfrm>
          <a:prstGeom prst="ellipse">
            <a:avLst/>
          </a:prstGeom>
          <a:solidFill>
            <a:srgbClr val="FD857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53" name="Oval 21"/>
          <p:cNvSpPr>
            <a:spLocks noChangeAspect="1" noChangeArrowheads="1"/>
          </p:cNvSpPr>
          <p:nvPr/>
        </p:nvSpPr>
        <p:spPr bwMode="auto">
          <a:xfrm>
            <a:off x="3776663" y="2163763"/>
            <a:ext cx="255587" cy="257175"/>
          </a:xfrm>
          <a:prstGeom prst="ellipse">
            <a:avLst/>
          </a:prstGeom>
          <a:solidFill>
            <a:srgbClr val="4CB0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54" name="Oval 22"/>
          <p:cNvSpPr>
            <a:spLocks noChangeAspect="1" noChangeArrowheads="1"/>
          </p:cNvSpPr>
          <p:nvPr/>
        </p:nvSpPr>
        <p:spPr bwMode="auto">
          <a:xfrm>
            <a:off x="2149475" y="4843463"/>
            <a:ext cx="255588" cy="257175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55" name="Oval 23"/>
          <p:cNvSpPr>
            <a:spLocks noChangeAspect="1" noChangeArrowheads="1"/>
          </p:cNvSpPr>
          <p:nvPr/>
        </p:nvSpPr>
        <p:spPr bwMode="auto">
          <a:xfrm>
            <a:off x="1519238" y="4481513"/>
            <a:ext cx="255587" cy="257175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56" name="Oval 24"/>
          <p:cNvSpPr>
            <a:spLocks noChangeAspect="1" noChangeArrowheads="1"/>
          </p:cNvSpPr>
          <p:nvPr/>
        </p:nvSpPr>
        <p:spPr bwMode="auto">
          <a:xfrm>
            <a:off x="4287838" y="2233613"/>
            <a:ext cx="254000" cy="257175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57" name="Oval 25"/>
          <p:cNvSpPr>
            <a:spLocks noChangeAspect="1" noChangeArrowheads="1"/>
          </p:cNvSpPr>
          <p:nvPr/>
        </p:nvSpPr>
        <p:spPr bwMode="auto">
          <a:xfrm>
            <a:off x="3044825" y="2184400"/>
            <a:ext cx="255588" cy="257175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58" name="Oval 26"/>
          <p:cNvSpPr>
            <a:spLocks noChangeAspect="1" noChangeArrowheads="1"/>
          </p:cNvSpPr>
          <p:nvPr/>
        </p:nvSpPr>
        <p:spPr bwMode="auto">
          <a:xfrm>
            <a:off x="5349875" y="1522413"/>
            <a:ext cx="255588" cy="25717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59" name="Oval 27"/>
          <p:cNvSpPr>
            <a:spLocks noChangeAspect="1" noChangeArrowheads="1"/>
          </p:cNvSpPr>
          <p:nvPr/>
        </p:nvSpPr>
        <p:spPr bwMode="auto">
          <a:xfrm>
            <a:off x="4945063" y="1944688"/>
            <a:ext cx="255587" cy="25717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60" name="Oval 28"/>
          <p:cNvSpPr>
            <a:spLocks noChangeAspect="1" noChangeArrowheads="1"/>
          </p:cNvSpPr>
          <p:nvPr/>
        </p:nvSpPr>
        <p:spPr bwMode="auto">
          <a:xfrm>
            <a:off x="2652713" y="4046538"/>
            <a:ext cx="255587" cy="257175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61" name="Oval 29"/>
          <p:cNvSpPr>
            <a:spLocks noChangeAspect="1" noChangeArrowheads="1"/>
          </p:cNvSpPr>
          <p:nvPr/>
        </p:nvSpPr>
        <p:spPr bwMode="auto">
          <a:xfrm>
            <a:off x="2198688" y="3343275"/>
            <a:ext cx="255587" cy="257175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62" name="Oval 30"/>
          <p:cNvSpPr>
            <a:spLocks noChangeAspect="1" noChangeArrowheads="1"/>
          </p:cNvSpPr>
          <p:nvPr/>
        </p:nvSpPr>
        <p:spPr bwMode="auto">
          <a:xfrm>
            <a:off x="3430588" y="4473575"/>
            <a:ext cx="255587" cy="2571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63" name="Oval 31"/>
          <p:cNvSpPr>
            <a:spLocks noChangeAspect="1" noChangeArrowheads="1"/>
          </p:cNvSpPr>
          <p:nvPr/>
        </p:nvSpPr>
        <p:spPr bwMode="auto">
          <a:xfrm>
            <a:off x="3430588" y="3228975"/>
            <a:ext cx="255587" cy="2571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5264" name="Rectangle 32"/>
          <p:cNvSpPr>
            <a:spLocks noChangeArrowheads="1"/>
          </p:cNvSpPr>
          <p:nvPr/>
        </p:nvSpPr>
        <p:spPr bwMode="auto">
          <a:xfrm>
            <a:off x="2624138" y="2741613"/>
            <a:ext cx="801687" cy="392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75749" tIns="37874" rIns="75749" bIns="37874" anchor="ctr"/>
          <a:lstStyle/>
          <a:p>
            <a:pPr defTabSz="631825"/>
            <a:r>
              <a:rPr lang="de-DE" sz="1300">
                <a:effectLst/>
                <a:latin typeface="Frutiger 55 Roman" pitchFamily="34" charset="0"/>
              </a:rPr>
              <a:t>Leitstelle</a:t>
            </a:r>
            <a:endParaRPr lang="en-US" sz="1300">
              <a:effectLst/>
              <a:latin typeface="Frutiger 55 Roman" pitchFamily="34" charset="0"/>
            </a:endParaRPr>
          </a:p>
        </p:txBody>
      </p:sp>
      <p:sp>
        <p:nvSpPr>
          <p:cNvPr id="1495074" name="Rectangle 3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762000">
              <a:tabLst>
                <a:tab pos="285750" algn="l"/>
                <a:tab pos="571500" algn="l"/>
                <a:tab pos="3235325" algn="l"/>
                <a:tab pos="3521075" algn="l"/>
                <a:tab pos="3806825" algn="l"/>
              </a:tabLst>
              <a:defRPr/>
            </a:pPr>
            <a:r>
              <a:rPr lang="de-DE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Ziel: Optimale Disposition von Transportaufträgen in Echtzeit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139AA-E509-424E-ACE0-923FAD4911DD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05"/>
    </mc:Choice>
    <mc:Fallback xmlns="">
      <p:transition spd="slow" advTm="2840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120" name="Rectangle 56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6259" name="Text Box 45"/>
          <p:cNvSpPr txBox="1">
            <a:spLocks noChangeArrowheads="1"/>
          </p:cNvSpPr>
          <p:nvPr/>
        </p:nvSpPr>
        <p:spPr bwMode="auto">
          <a:xfrm>
            <a:off x="5992813" y="1798638"/>
            <a:ext cx="315118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marL="157163" indent="-157163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400" b="1" dirty="0">
                <a:effectLst/>
                <a:latin typeface="Frutiger 55 Roman" pitchFamily="34" charset="0"/>
              </a:rPr>
              <a:t>Entscheidungen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de-DE" sz="2400" dirty="0">
                <a:effectLst/>
                <a:latin typeface="Frutiger 55 Roman" pitchFamily="34" charset="0"/>
              </a:rPr>
              <a:t>Auftragsbündelung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de-DE" sz="2400" dirty="0">
                <a:effectLst/>
                <a:latin typeface="Frutiger 55 Roman" pitchFamily="34" charset="0"/>
              </a:rPr>
              <a:t>Tourenbildung</a:t>
            </a:r>
          </a:p>
          <a:p>
            <a:pPr algn="l" eaLnBrk="1" hangingPunct="1">
              <a:spcBef>
                <a:spcPct val="5000"/>
              </a:spcBef>
            </a:pPr>
            <a:r>
              <a:rPr lang="de-DE" dirty="0">
                <a:effectLst/>
                <a:sym typeface="Wingdings" pitchFamily="2" charset="2"/>
              </a:rPr>
              <a:t> In welcher Reihenfolge werden die Aufträge abgearbeitet bzw. die Abhol- und Zielorte angefahren?</a:t>
            </a:r>
            <a:endParaRPr lang="de-DE" sz="2400" dirty="0">
              <a:effectLst/>
              <a:latin typeface="Frutiger 55 Roman" pitchFamily="34" charset="0"/>
            </a:endParaRPr>
          </a:p>
        </p:txBody>
      </p:sp>
      <p:pic>
        <p:nvPicPr>
          <p:cNvPr id="96260" name="Picture 2" descr="ambu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692275"/>
            <a:ext cx="8239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Oval 14"/>
          <p:cNvSpPr>
            <a:spLocks noChangeAspect="1" noChangeArrowheads="1"/>
          </p:cNvSpPr>
          <p:nvPr/>
        </p:nvSpPr>
        <p:spPr bwMode="auto">
          <a:xfrm>
            <a:off x="4287838" y="2233613"/>
            <a:ext cx="254000" cy="257175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cxnSp>
        <p:nvCxnSpPr>
          <p:cNvPr id="96262" name="AutoShape 22"/>
          <p:cNvCxnSpPr>
            <a:cxnSpLocks noChangeShapeType="1"/>
          </p:cNvCxnSpPr>
          <p:nvPr/>
        </p:nvCxnSpPr>
        <p:spPr bwMode="auto">
          <a:xfrm flipV="1">
            <a:off x="1331913" y="1916113"/>
            <a:ext cx="425450" cy="441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3" name="AutoShape 23"/>
          <p:cNvCxnSpPr>
            <a:cxnSpLocks noChangeShapeType="1"/>
          </p:cNvCxnSpPr>
          <p:nvPr/>
        </p:nvCxnSpPr>
        <p:spPr bwMode="auto">
          <a:xfrm flipH="1" flipV="1">
            <a:off x="1331913" y="2492375"/>
            <a:ext cx="488950" cy="492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4" name="AutoShape 24"/>
          <p:cNvCxnSpPr>
            <a:cxnSpLocks noChangeShapeType="1"/>
          </p:cNvCxnSpPr>
          <p:nvPr/>
        </p:nvCxnSpPr>
        <p:spPr bwMode="auto">
          <a:xfrm>
            <a:off x="1692275" y="1773238"/>
            <a:ext cx="469900" cy="465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5" name="AutoShape 25"/>
          <p:cNvCxnSpPr>
            <a:cxnSpLocks noChangeShapeType="1"/>
          </p:cNvCxnSpPr>
          <p:nvPr/>
        </p:nvCxnSpPr>
        <p:spPr bwMode="auto">
          <a:xfrm flipH="1">
            <a:off x="1979613" y="2924175"/>
            <a:ext cx="842962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6" name="AutoShape 26"/>
          <p:cNvCxnSpPr>
            <a:cxnSpLocks noChangeShapeType="1"/>
          </p:cNvCxnSpPr>
          <p:nvPr/>
        </p:nvCxnSpPr>
        <p:spPr bwMode="auto">
          <a:xfrm>
            <a:off x="2339975" y="2276475"/>
            <a:ext cx="26035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7" name="AutoShape 27"/>
          <p:cNvCxnSpPr>
            <a:cxnSpLocks noChangeShapeType="1"/>
          </p:cNvCxnSpPr>
          <p:nvPr/>
        </p:nvCxnSpPr>
        <p:spPr bwMode="auto">
          <a:xfrm flipV="1">
            <a:off x="2771775" y="2492375"/>
            <a:ext cx="330200" cy="350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8" name="AutoShape 29"/>
          <p:cNvCxnSpPr>
            <a:cxnSpLocks noChangeShapeType="1"/>
          </p:cNvCxnSpPr>
          <p:nvPr/>
        </p:nvCxnSpPr>
        <p:spPr bwMode="auto">
          <a:xfrm flipH="1">
            <a:off x="3924300" y="1700213"/>
            <a:ext cx="1588" cy="447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9" name="AutoShape 31"/>
          <p:cNvCxnSpPr>
            <a:cxnSpLocks noChangeShapeType="1"/>
          </p:cNvCxnSpPr>
          <p:nvPr/>
        </p:nvCxnSpPr>
        <p:spPr bwMode="auto">
          <a:xfrm flipV="1">
            <a:off x="5148263" y="1700213"/>
            <a:ext cx="276225" cy="280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0" name="AutoShape 32"/>
          <p:cNvCxnSpPr>
            <a:cxnSpLocks noChangeShapeType="1"/>
            <a:stCxn id="96293" idx="6"/>
            <a:endCxn id="96261" idx="2"/>
          </p:cNvCxnSpPr>
          <p:nvPr/>
        </p:nvCxnSpPr>
        <p:spPr bwMode="auto">
          <a:xfrm>
            <a:off x="4989513" y="2674938"/>
            <a:ext cx="315912" cy="82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1" name="AutoShape 33"/>
          <p:cNvCxnSpPr>
            <a:cxnSpLocks noChangeShapeType="1"/>
            <a:endCxn id="96290" idx="3"/>
          </p:cNvCxnSpPr>
          <p:nvPr/>
        </p:nvCxnSpPr>
        <p:spPr bwMode="auto">
          <a:xfrm rot="10800000" flipV="1">
            <a:off x="3425825" y="1700213"/>
            <a:ext cx="2173288" cy="1238250"/>
          </a:xfrm>
          <a:prstGeom prst="curvedConnector3">
            <a:avLst>
              <a:gd name="adj1" fmla="val 3648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2" name="AutoShape 34"/>
          <p:cNvCxnSpPr>
            <a:cxnSpLocks noChangeShapeType="1"/>
          </p:cNvCxnSpPr>
          <p:nvPr/>
        </p:nvCxnSpPr>
        <p:spPr bwMode="auto">
          <a:xfrm flipH="1">
            <a:off x="2411413" y="3068638"/>
            <a:ext cx="606425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3" name="AutoShape 35"/>
          <p:cNvCxnSpPr>
            <a:cxnSpLocks noChangeShapeType="1"/>
          </p:cNvCxnSpPr>
          <p:nvPr/>
        </p:nvCxnSpPr>
        <p:spPr bwMode="auto">
          <a:xfrm flipH="1">
            <a:off x="1763713" y="3500438"/>
            <a:ext cx="63341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4" name="AutoShape 36"/>
          <p:cNvCxnSpPr>
            <a:cxnSpLocks noChangeShapeType="1"/>
          </p:cNvCxnSpPr>
          <p:nvPr/>
        </p:nvCxnSpPr>
        <p:spPr bwMode="auto">
          <a:xfrm>
            <a:off x="1547813" y="3500438"/>
            <a:ext cx="360362" cy="452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5" name="AutoShape 37"/>
          <p:cNvCxnSpPr>
            <a:cxnSpLocks noChangeShapeType="1"/>
          </p:cNvCxnSpPr>
          <p:nvPr/>
        </p:nvCxnSpPr>
        <p:spPr bwMode="auto">
          <a:xfrm flipH="1">
            <a:off x="1619250" y="4149725"/>
            <a:ext cx="365125" cy="317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6" name="AutoShape 38"/>
          <p:cNvCxnSpPr>
            <a:cxnSpLocks noChangeShapeType="1"/>
          </p:cNvCxnSpPr>
          <p:nvPr/>
        </p:nvCxnSpPr>
        <p:spPr bwMode="auto">
          <a:xfrm>
            <a:off x="1619250" y="4652963"/>
            <a:ext cx="557213" cy="212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7" name="AutoShape 39"/>
          <p:cNvCxnSpPr>
            <a:cxnSpLocks noChangeShapeType="1"/>
          </p:cNvCxnSpPr>
          <p:nvPr/>
        </p:nvCxnSpPr>
        <p:spPr bwMode="auto">
          <a:xfrm flipV="1">
            <a:off x="2339975" y="4292600"/>
            <a:ext cx="398463" cy="719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8" name="AutoShape 40"/>
          <p:cNvCxnSpPr>
            <a:cxnSpLocks noChangeShapeType="1"/>
          </p:cNvCxnSpPr>
          <p:nvPr/>
        </p:nvCxnSpPr>
        <p:spPr bwMode="auto">
          <a:xfrm>
            <a:off x="2700338" y="4149725"/>
            <a:ext cx="692150" cy="393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6279" name="Picture 43" descr="ambu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338388"/>
            <a:ext cx="82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80" name="Oval 46"/>
          <p:cNvSpPr>
            <a:spLocks noChangeAspect="1" noChangeArrowheads="1"/>
          </p:cNvSpPr>
          <p:nvPr/>
        </p:nvSpPr>
        <p:spPr bwMode="auto">
          <a:xfrm>
            <a:off x="6083300" y="5227638"/>
            <a:ext cx="255588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281" name="Oval 47"/>
          <p:cNvSpPr>
            <a:spLocks noChangeAspect="1" noChangeArrowheads="1"/>
          </p:cNvSpPr>
          <p:nvPr/>
        </p:nvSpPr>
        <p:spPr bwMode="auto">
          <a:xfrm>
            <a:off x="6083300" y="5584825"/>
            <a:ext cx="255588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282" name="Text Box 48"/>
          <p:cNvSpPr txBox="1">
            <a:spLocks noChangeArrowheads="1"/>
          </p:cNvSpPr>
          <p:nvPr/>
        </p:nvSpPr>
        <p:spPr bwMode="auto">
          <a:xfrm>
            <a:off x="6332538" y="5211763"/>
            <a:ext cx="1066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>
                <a:effectLst/>
                <a:latin typeface="Frutiger 55 Roman" pitchFamily="34" charset="0"/>
              </a:rPr>
              <a:t>Abholort</a:t>
            </a:r>
            <a:endParaRPr lang="en-GB" sz="1300">
              <a:effectLst/>
              <a:latin typeface="Frutiger 55 Roman" pitchFamily="34" charset="0"/>
            </a:endParaRPr>
          </a:p>
        </p:txBody>
      </p:sp>
      <p:sp>
        <p:nvSpPr>
          <p:cNvPr id="96283" name="Text Box 49"/>
          <p:cNvSpPr txBox="1">
            <a:spLocks noChangeArrowheads="1"/>
          </p:cNvSpPr>
          <p:nvPr/>
        </p:nvSpPr>
        <p:spPr bwMode="auto">
          <a:xfrm>
            <a:off x="6332538" y="5567363"/>
            <a:ext cx="1190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>
                <a:effectLst/>
                <a:latin typeface="Frutiger 55 Roman" pitchFamily="34" charset="0"/>
              </a:rPr>
              <a:t>Zielort</a:t>
            </a:r>
            <a:endParaRPr lang="en-GB" sz="1300">
              <a:effectLst/>
              <a:latin typeface="Frutiger 55 Roman" pitchFamily="34" charset="0"/>
            </a:endParaRPr>
          </a:p>
        </p:txBody>
      </p:sp>
      <p:sp>
        <p:nvSpPr>
          <p:cNvPr id="1496116" name="Rectangle 5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762000">
              <a:tabLst>
                <a:tab pos="285750" algn="l"/>
                <a:tab pos="571500" algn="l"/>
                <a:tab pos="3235325" algn="l"/>
                <a:tab pos="3521075" algn="l"/>
                <a:tab pos="3806825" algn="l"/>
              </a:tabLst>
              <a:defRPr/>
            </a:pPr>
            <a:r>
              <a:rPr lang="de-DE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Ziel: Optimale Disposition von Transportaufträgen in Echtzeit</a:t>
            </a:r>
          </a:p>
        </p:txBody>
      </p:sp>
      <p:sp>
        <p:nvSpPr>
          <p:cNvPr id="1496119" name="Line 55"/>
          <p:cNvSpPr>
            <a:spLocks noChangeShapeType="1"/>
          </p:cNvSpPr>
          <p:nvPr/>
        </p:nvSpPr>
        <p:spPr bwMode="auto">
          <a:xfrm>
            <a:off x="3924300" y="227647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6286" name="Oval 9"/>
          <p:cNvSpPr>
            <a:spLocks noChangeAspect="1" noChangeArrowheads="1"/>
          </p:cNvSpPr>
          <p:nvPr/>
        </p:nvSpPr>
        <p:spPr bwMode="auto">
          <a:xfrm>
            <a:off x="1689100" y="1701800"/>
            <a:ext cx="255588" cy="257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287" name="Oval 5"/>
          <p:cNvSpPr>
            <a:spLocks noChangeAspect="1" noChangeArrowheads="1"/>
          </p:cNvSpPr>
          <p:nvPr/>
        </p:nvSpPr>
        <p:spPr bwMode="auto">
          <a:xfrm>
            <a:off x="2195513" y="2230438"/>
            <a:ext cx="255587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288" name="Oval 4"/>
          <p:cNvSpPr>
            <a:spLocks noChangeAspect="1" noChangeArrowheads="1"/>
          </p:cNvSpPr>
          <p:nvPr/>
        </p:nvSpPr>
        <p:spPr bwMode="auto">
          <a:xfrm>
            <a:off x="1165225" y="2262188"/>
            <a:ext cx="255588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289" name="Oval 6"/>
          <p:cNvSpPr>
            <a:spLocks noChangeAspect="1" noChangeArrowheads="1"/>
          </p:cNvSpPr>
          <p:nvPr/>
        </p:nvSpPr>
        <p:spPr bwMode="auto">
          <a:xfrm>
            <a:off x="1687513" y="2811463"/>
            <a:ext cx="255587" cy="257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290" name="Rectangle 50"/>
          <p:cNvSpPr>
            <a:spLocks noChangeArrowheads="1"/>
          </p:cNvSpPr>
          <p:nvPr/>
        </p:nvSpPr>
        <p:spPr bwMode="auto">
          <a:xfrm>
            <a:off x="2624138" y="2741613"/>
            <a:ext cx="801687" cy="392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75749" tIns="37874" rIns="75749" bIns="37874" anchor="ctr"/>
          <a:lstStyle/>
          <a:p>
            <a:pPr defTabSz="631825"/>
            <a:r>
              <a:rPr lang="de-DE" sz="1300">
                <a:effectLst/>
                <a:latin typeface="Frutiger 55 Roman" pitchFamily="34" charset="0"/>
              </a:rPr>
              <a:t>Leitstelle</a:t>
            </a:r>
            <a:endParaRPr lang="en-US" sz="1300">
              <a:effectLst/>
              <a:latin typeface="Frutiger 55 Roman" pitchFamily="34" charset="0"/>
            </a:endParaRPr>
          </a:p>
        </p:txBody>
      </p:sp>
      <p:cxnSp>
        <p:nvCxnSpPr>
          <p:cNvPr id="96291" name="AutoShape 28"/>
          <p:cNvCxnSpPr>
            <a:cxnSpLocks noChangeShapeType="1"/>
            <a:stCxn id="96308" idx="3"/>
          </p:cNvCxnSpPr>
          <p:nvPr/>
        </p:nvCxnSpPr>
        <p:spPr bwMode="auto">
          <a:xfrm flipV="1">
            <a:off x="3082925" y="1773238"/>
            <a:ext cx="612775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292" name="Oval 7"/>
          <p:cNvSpPr>
            <a:spLocks noChangeAspect="1" noChangeArrowheads="1"/>
          </p:cNvSpPr>
          <p:nvPr/>
        </p:nvSpPr>
        <p:spPr bwMode="auto">
          <a:xfrm>
            <a:off x="3778250" y="1522413"/>
            <a:ext cx="255588" cy="257175"/>
          </a:xfrm>
          <a:prstGeom prst="ellipse">
            <a:avLst/>
          </a:prstGeom>
          <a:solidFill>
            <a:srgbClr val="4CB0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293" name="Oval 11"/>
          <p:cNvSpPr>
            <a:spLocks noChangeAspect="1" noChangeArrowheads="1"/>
          </p:cNvSpPr>
          <p:nvPr/>
        </p:nvSpPr>
        <p:spPr bwMode="auto">
          <a:xfrm>
            <a:off x="3776663" y="2163763"/>
            <a:ext cx="255587" cy="257175"/>
          </a:xfrm>
          <a:prstGeom prst="ellipse">
            <a:avLst/>
          </a:prstGeom>
          <a:solidFill>
            <a:srgbClr val="4CB0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cxnSp>
        <p:nvCxnSpPr>
          <p:cNvPr id="96294" name="AutoShape 30"/>
          <p:cNvCxnSpPr>
            <a:cxnSpLocks noChangeShapeType="1"/>
          </p:cNvCxnSpPr>
          <p:nvPr/>
        </p:nvCxnSpPr>
        <p:spPr bwMode="auto">
          <a:xfrm flipV="1">
            <a:off x="4427538" y="2133600"/>
            <a:ext cx="544512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295" name="Oval 17"/>
          <p:cNvSpPr>
            <a:spLocks noChangeAspect="1" noChangeArrowheads="1"/>
          </p:cNvSpPr>
          <p:nvPr/>
        </p:nvSpPr>
        <p:spPr bwMode="auto">
          <a:xfrm>
            <a:off x="4945063" y="1944688"/>
            <a:ext cx="255587" cy="25717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296" name="Oval 16"/>
          <p:cNvSpPr>
            <a:spLocks noChangeAspect="1" noChangeArrowheads="1"/>
          </p:cNvSpPr>
          <p:nvPr/>
        </p:nvSpPr>
        <p:spPr bwMode="auto">
          <a:xfrm>
            <a:off x="5349875" y="1522413"/>
            <a:ext cx="255588" cy="25717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cxnSp>
        <p:nvCxnSpPr>
          <p:cNvPr id="96297" name="AutoShape 42"/>
          <p:cNvCxnSpPr>
            <a:cxnSpLocks noChangeShapeType="1"/>
            <a:stCxn id="96307" idx="6"/>
            <a:endCxn id="96290" idx="2"/>
          </p:cNvCxnSpPr>
          <p:nvPr/>
        </p:nvCxnSpPr>
        <p:spPr bwMode="auto">
          <a:xfrm flipH="1" flipV="1">
            <a:off x="3025775" y="3133725"/>
            <a:ext cx="660400" cy="223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98" name="AutoShape 41"/>
          <p:cNvCxnSpPr>
            <a:cxnSpLocks noChangeShapeType="1"/>
          </p:cNvCxnSpPr>
          <p:nvPr/>
        </p:nvCxnSpPr>
        <p:spPr bwMode="auto">
          <a:xfrm flipV="1">
            <a:off x="3563938" y="3573463"/>
            <a:ext cx="0" cy="1152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299" name="Oval 18"/>
          <p:cNvSpPr>
            <a:spLocks noChangeAspect="1" noChangeArrowheads="1"/>
          </p:cNvSpPr>
          <p:nvPr/>
        </p:nvSpPr>
        <p:spPr bwMode="auto">
          <a:xfrm>
            <a:off x="2652713" y="4046538"/>
            <a:ext cx="255587" cy="257175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pic>
        <p:nvPicPr>
          <p:cNvPr id="96300" name="Picture 44" descr="ambu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3937000"/>
            <a:ext cx="8239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01" name="Oval 12"/>
          <p:cNvSpPr>
            <a:spLocks noChangeAspect="1" noChangeArrowheads="1"/>
          </p:cNvSpPr>
          <p:nvPr/>
        </p:nvSpPr>
        <p:spPr bwMode="auto">
          <a:xfrm>
            <a:off x="2149475" y="4843463"/>
            <a:ext cx="255588" cy="257175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302" name="Oval 13"/>
          <p:cNvSpPr>
            <a:spLocks noChangeAspect="1" noChangeArrowheads="1"/>
          </p:cNvSpPr>
          <p:nvPr/>
        </p:nvSpPr>
        <p:spPr bwMode="auto">
          <a:xfrm>
            <a:off x="1519238" y="4481513"/>
            <a:ext cx="255587" cy="257175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303" name="Oval 10"/>
          <p:cNvSpPr>
            <a:spLocks noChangeAspect="1" noChangeArrowheads="1"/>
          </p:cNvSpPr>
          <p:nvPr/>
        </p:nvSpPr>
        <p:spPr bwMode="auto">
          <a:xfrm>
            <a:off x="1814513" y="3951288"/>
            <a:ext cx="254000" cy="257175"/>
          </a:xfrm>
          <a:prstGeom prst="ellipse">
            <a:avLst/>
          </a:prstGeom>
          <a:solidFill>
            <a:srgbClr val="FD857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304" name="Oval 8"/>
          <p:cNvSpPr>
            <a:spLocks noChangeAspect="1" noChangeArrowheads="1"/>
          </p:cNvSpPr>
          <p:nvPr/>
        </p:nvSpPr>
        <p:spPr bwMode="auto">
          <a:xfrm>
            <a:off x="1431925" y="3344863"/>
            <a:ext cx="255588" cy="257175"/>
          </a:xfrm>
          <a:prstGeom prst="ellipse">
            <a:avLst/>
          </a:prstGeom>
          <a:solidFill>
            <a:srgbClr val="FD857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305" name="Oval 19"/>
          <p:cNvSpPr>
            <a:spLocks noChangeAspect="1" noChangeArrowheads="1"/>
          </p:cNvSpPr>
          <p:nvPr/>
        </p:nvSpPr>
        <p:spPr bwMode="auto">
          <a:xfrm>
            <a:off x="2198688" y="3343275"/>
            <a:ext cx="255587" cy="257175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306" name="Oval 20"/>
          <p:cNvSpPr>
            <a:spLocks noChangeAspect="1" noChangeArrowheads="1"/>
          </p:cNvSpPr>
          <p:nvPr/>
        </p:nvSpPr>
        <p:spPr bwMode="auto">
          <a:xfrm>
            <a:off x="3430588" y="4473575"/>
            <a:ext cx="255587" cy="2571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307" name="Oval 21"/>
          <p:cNvSpPr>
            <a:spLocks noChangeAspect="1" noChangeArrowheads="1"/>
          </p:cNvSpPr>
          <p:nvPr/>
        </p:nvSpPr>
        <p:spPr bwMode="auto">
          <a:xfrm>
            <a:off x="3430588" y="3228975"/>
            <a:ext cx="255587" cy="2571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6308" name="Oval 15"/>
          <p:cNvSpPr>
            <a:spLocks noChangeAspect="1" noChangeArrowheads="1"/>
          </p:cNvSpPr>
          <p:nvPr/>
        </p:nvSpPr>
        <p:spPr bwMode="auto">
          <a:xfrm>
            <a:off x="3044825" y="2184400"/>
            <a:ext cx="255588" cy="257175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ACDC3-C7D0-4A6F-8CEC-CF972648AD2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92"/>
    </mc:Choice>
    <mc:Fallback xmlns="">
      <p:transition spd="slow" advTm="10939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83" name="Rectangle 71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5992813" y="1798638"/>
            <a:ext cx="3151187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marL="157163" indent="-157163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400" b="1" dirty="0">
                <a:effectLst/>
                <a:latin typeface="Frutiger 55 Roman" pitchFamily="34" charset="0"/>
              </a:rPr>
              <a:t>Entscheidungen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de-DE" sz="2400" dirty="0">
                <a:effectLst/>
                <a:latin typeface="Frutiger 55 Roman" pitchFamily="34" charset="0"/>
              </a:rPr>
              <a:t>Auftragsbündelung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de-DE" sz="2400" dirty="0">
                <a:effectLst/>
                <a:latin typeface="Frutiger 55 Roman" pitchFamily="34" charset="0"/>
              </a:rPr>
              <a:t>Tourenbildung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de-DE" sz="2400" dirty="0">
                <a:effectLst/>
                <a:latin typeface="Frutiger 55 Roman" pitchFamily="34" charset="0"/>
              </a:rPr>
              <a:t>Terminierung der Fahrten</a:t>
            </a:r>
          </a:p>
          <a:p>
            <a:pPr algn="l" eaLnBrk="1" hangingPunct="1">
              <a:spcBef>
                <a:spcPct val="5000"/>
              </a:spcBef>
            </a:pPr>
            <a:r>
              <a:rPr lang="de-DE" dirty="0">
                <a:effectLst/>
                <a:sym typeface="Wingdings" pitchFamily="2" charset="2"/>
              </a:rPr>
              <a:t> Zeitpunkte, an denen ein bestimmter Auftrag abgearbeitet wird</a:t>
            </a:r>
            <a:endParaRPr lang="de-DE" sz="2400" dirty="0">
              <a:effectLst/>
              <a:latin typeface="Frutiger 55 Roman" pitchFamily="34" charset="0"/>
            </a:endParaRPr>
          </a:p>
        </p:txBody>
      </p:sp>
      <p:pic>
        <p:nvPicPr>
          <p:cNvPr id="97284" name="Picture 4" descr="ambu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692275"/>
            <a:ext cx="8239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Oval 5"/>
          <p:cNvSpPr>
            <a:spLocks noChangeAspect="1" noChangeArrowheads="1"/>
          </p:cNvSpPr>
          <p:nvPr/>
        </p:nvSpPr>
        <p:spPr bwMode="auto">
          <a:xfrm>
            <a:off x="4287838" y="2233613"/>
            <a:ext cx="254000" cy="257175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cxnSp>
        <p:nvCxnSpPr>
          <p:cNvPr id="97286" name="AutoShape 6"/>
          <p:cNvCxnSpPr>
            <a:cxnSpLocks noChangeShapeType="1"/>
          </p:cNvCxnSpPr>
          <p:nvPr/>
        </p:nvCxnSpPr>
        <p:spPr bwMode="auto">
          <a:xfrm flipV="1">
            <a:off x="1331913" y="1916113"/>
            <a:ext cx="425450" cy="441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87" name="AutoShape 7"/>
          <p:cNvCxnSpPr>
            <a:cxnSpLocks noChangeShapeType="1"/>
          </p:cNvCxnSpPr>
          <p:nvPr/>
        </p:nvCxnSpPr>
        <p:spPr bwMode="auto">
          <a:xfrm flipH="1" flipV="1">
            <a:off x="1331913" y="2492375"/>
            <a:ext cx="488950" cy="492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88" name="AutoShape 8"/>
          <p:cNvCxnSpPr>
            <a:cxnSpLocks noChangeShapeType="1"/>
          </p:cNvCxnSpPr>
          <p:nvPr/>
        </p:nvCxnSpPr>
        <p:spPr bwMode="auto">
          <a:xfrm>
            <a:off x="1692275" y="1773238"/>
            <a:ext cx="469900" cy="465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89" name="AutoShape 9"/>
          <p:cNvCxnSpPr>
            <a:cxnSpLocks noChangeShapeType="1"/>
          </p:cNvCxnSpPr>
          <p:nvPr/>
        </p:nvCxnSpPr>
        <p:spPr bwMode="auto">
          <a:xfrm flipH="1">
            <a:off x="1979613" y="2924175"/>
            <a:ext cx="842962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0" name="AutoShape 10"/>
          <p:cNvCxnSpPr>
            <a:cxnSpLocks noChangeShapeType="1"/>
          </p:cNvCxnSpPr>
          <p:nvPr/>
        </p:nvCxnSpPr>
        <p:spPr bwMode="auto">
          <a:xfrm>
            <a:off x="2339975" y="2276475"/>
            <a:ext cx="26035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1" name="AutoShape 11"/>
          <p:cNvCxnSpPr>
            <a:cxnSpLocks noChangeShapeType="1"/>
          </p:cNvCxnSpPr>
          <p:nvPr/>
        </p:nvCxnSpPr>
        <p:spPr bwMode="auto">
          <a:xfrm flipV="1">
            <a:off x="2771775" y="2492375"/>
            <a:ext cx="330200" cy="350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2" name="AutoShape 12"/>
          <p:cNvCxnSpPr>
            <a:cxnSpLocks noChangeShapeType="1"/>
          </p:cNvCxnSpPr>
          <p:nvPr/>
        </p:nvCxnSpPr>
        <p:spPr bwMode="auto">
          <a:xfrm flipH="1">
            <a:off x="3924300" y="1700213"/>
            <a:ext cx="1588" cy="447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3" name="AutoShape 13"/>
          <p:cNvCxnSpPr>
            <a:cxnSpLocks noChangeShapeType="1"/>
          </p:cNvCxnSpPr>
          <p:nvPr/>
        </p:nvCxnSpPr>
        <p:spPr bwMode="auto">
          <a:xfrm flipV="1">
            <a:off x="5148263" y="1700213"/>
            <a:ext cx="276225" cy="280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4" name="AutoShape 14"/>
          <p:cNvCxnSpPr>
            <a:cxnSpLocks noChangeShapeType="1"/>
            <a:stCxn id="97317" idx="6"/>
            <a:endCxn id="97285" idx="2"/>
          </p:cNvCxnSpPr>
          <p:nvPr/>
        </p:nvCxnSpPr>
        <p:spPr bwMode="auto">
          <a:xfrm>
            <a:off x="4989513" y="2674938"/>
            <a:ext cx="315912" cy="82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5" name="AutoShape 15"/>
          <p:cNvCxnSpPr>
            <a:cxnSpLocks noChangeShapeType="1"/>
            <a:endCxn id="97314" idx="3"/>
          </p:cNvCxnSpPr>
          <p:nvPr/>
        </p:nvCxnSpPr>
        <p:spPr bwMode="auto">
          <a:xfrm rot="10800000" flipV="1">
            <a:off x="3425825" y="1700213"/>
            <a:ext cx="2173288" cy="1238250"/>
          </a:xfrm>
          <a:prstGeom prst="curvedConnector3">
            <a:avLst>
              <a:gd name="adj1" fmla="val 2991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6" name="AutoShape 16"/>
          <p:cNvCxnSpPr>
            <a:cxnSpLocks noChangeShapeType="1"/>
          </p:cNvCxnSpPr>
          <p:nvPr/>
        </p:nvCxnSpPr>
        <p:spPr bwMode="auto">
          <a:xfrm flipH="1">
            <a:off x="2411413" y="3068638"/>
            <a:ext cx="606425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7" name="AutoShape 17"/>
          <p:cNvCxnSpPr>
            <a:cxnSpLocks noChangeShapeType="1"/>
          </p:cNvCxnSpPr>
          <p:nvPr/>
        </p:nvCxnSpPr>
        <p:spPr bwMode="auto">
          <a:xfrm flipH="1">
            <a:off x="1763713" y="3500438"/>
            <a:ext cx="63341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8" name="AutoShape 18"/>
          <p:cNvCxnSpPr>
            <a:cxnSpLocks noChangeShapeType="1"/>
          </p:cNvCxnSpPr>
          <p:nvPr/>
        </p:nvCxnSpPr>
        <p:spPr bwMode="auto">
          <a:xfrm>
            <a:off x="1547813" y="3500438"/>
            <a:ext cx="360362" cy="452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9" name="AutoShape 19"/>
          <p:cNvCxnSpPr>
            <a:cxnSpLocks noChangeShapeType="1"/>
          </p:cNvCxnSpPr>
          <p:nvPr/>
        </p:nvCxnSpPr>
        <p:spPr bwMode="auto">
          <a:xfrm flipH="1">
            <a:off x="1619250" y="4149725"/>
            <a:ext cx="365125" cy="317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0" name="AutoShape 20"/>
          <p:cNvCxnSpPr>
            <a:cxnSpLocks noChangeShapeType="1"/>
          </p:cNvCxnSpPr>
          <p:nvPr/>
        </p:nvCxnSpPr>
        <p:spPr bwMode="auto">
          <a:xfrm>
            <a:off x="1619250" y="4652963"/>
            <a:ext cx="557213" cy="212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1" name="AutoShape 21"/>
          <p:cNvCxnSpPr>
            <a:cxnSpLocks noChangeShapeType="1"/>
          </p:cNvCxnSpPr>
          <p:nvPr/>
        </p:nvCxnSpPr>
        <p:spPr bwMode="auto">
          <a:xfrm flipV="1">
            <a:off x="2339975" y="4292600"/>
            <a:ext cx="398463" cy="719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2" name="AutoShape 22"/>
          <p:cNvCxnSpPr>
            <a:cxnSpLocks noChangeShapeType="1"/>
          </p:cNvCxnSpPr>
          <p:nvPr/>
        </p:nvCxnSpPr>
        <p:spPr bwMode="auto">
          <a:xfrm>
            <a:off x="2700338" y="4149725"/>
            <a:ext cx="692150" cy="393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7303" name="Picture 23" descr="ambu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338388"/>
            <a:ext cx="82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04" name="Oval 24"/>
          <p:cNvSpPr>
            <a:spLocks noChangeAspect="1" noChangeArrowheads="1"/>
          </p:cNvSpPr>
          <p:nvPr/>
        </p:nvSpPr>
        <p:spPr bwMode="auto">
          <a:xfrm>
            <a:off x="6083300" y="5227638"/>
            <a:ext cx="255588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05" name="Oval 25"/>
          <p:cNvSpPr>
            <a:spLocks noChangeAspect="1" noChangeArrowheads="1"/>
          </p:cNvSpPr>
          <p:nvPr/>
        </p:nvSpPr>
        <p:spPr bwMode="auto">
          <a:xfrm>
            <a:off x="6083300" y="5584825"/>
            <a:ext cx="255588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06" name="Text Box 26"/>
          <p:cNvSpPr txBox="1">
            <a:spLocks noChangeArrowheads="1"/>
          </p:cNvSpPr>
          <p:nvPr/>
        </p:nvSpPr>
        <p:spPr bwMode="auto">
          <a:xfrm>
            <a:off x="6332538" y="5211763"/>
            <a:ext cx="1066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>
                <a:effectLst/>
                <a:latin typeface="Frutiger 55 Roman" pitchFamily="34" charset="0"/>
              </a:rPr>
              <a:t>Abholort</a:t>
            </a:r>
            <a:endParaRPr lang="en-GB" sz="1300">
              <a:effectLst/>
              <a:latin typeface="Frutiger 55 Roman" pitchFamily="34" charset="0"/>
            </a:endParaRP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6332538" y="5567363"/>
            <a:ext cx="1190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>
                <a:effectLst/>
                <a:latin typeface="Frutiger 55 Roman" pitchFamily="34" charset="0"/>
              </a:rPr>
              <a:t>Zielort</a:t>
            </a:r>
            <a:endParaRPr lang="en-GB" sz="1300">
              <a:effectLst/>
              <a:latin typeface="Frutiger 55 Roman" pitchFamily="34" charset="0"/>
            </a:endParaRPr>
          </a:p>
        </p:txBody>
      </p:sp>
      <p:sp>
        <p:nvSpPr>
          <p:cNvPr id="1498140" name="Rectangle 28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762000">
              <a:tabLst>
                <a:tab pos="285750" algn="l"/>
                <a:tab pos="571500" algn="l"/>
                <a:tab pos="3235325" algn="l"/>
                <a:tab pos="3521075" algn="l"/>
                <a:tab pos="3806825" algn="l"/>
              </a:tabLst>
              <a:defRPr/>
            </a:pPr>
            <a:r>
              <a:rPr lang="de-DE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Ziel: Optimale Disposition von Transportaufträgen in Echtzeit</a:t>
            </a:r>
          </a:p>
        </p:txBody>
      </p:sp>
      <p:sp>
        <p:nvSpPr>
          <p:cNvPr id="1498141" name="Line 29"/>
          <p:cNvSpPr>
            <a:spLocks noChangeShapeType="1"/>
          </p:cNvSpPr>
          <p:nvPr/>
        </p:nvSpPr>
        <p:spPr bwMode="auto">
          <a:xfrm>
            <a:off x="3924300" y="227647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7310" name="Oval 30"/>
          <p:cNvSpPr>
            <a:spLocks noChangeAspect="1" noChangeArrowheads="1"/>
          </p:cNvSpPr>
          <p:nvPr/>
        </p:nvSpPr>
        <p:spPr bwMode="auto">
          <a:xfrm>
            <a:off x="1689100" y="1701800"/>
            <a:ext cx="255588" cy="257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11" name="Oval 31"/>
          <p:cNvSpPr>
            <a:spLocks noChangeAspect="1" noChangeArrowheads="1"/>
          </p:cNvSpPr>
          <p:nvPr/>
        </p:nvSpPr>
        <p:spPr bwMode="auto">
          <a:xfrm>
            <a:off x="2195513" y="2230438"/>
            <a:ext cx="255587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12" name="Oval 32"/>
          <p:cNvSpPr>
            <a:spLocks noChangeAspect="1" noChangeArrowheads="1"/>
          </p:cNvSpPr>
          <p:nvPr/>
        </p:nvSpPr>
        <p:spPr bwMode="auto">
          <a:xfrm>
            <a:off x="1165225" y="2262188"/>
            <a:ext cx="255588" cy="25717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13" name="Oval 33"/>
          <p:cNvSpPr>
            <a:spLocks noChangeAspect="1" noChangeArrowheads="1"/>
          </p:cNvSpPr>
          <p:nvPr/>
        </p:nvSpPr>
        <p:spPr bwMode="auto">
          <a:xfrm>
            <a:off x="1687513" y="2811463"/>
            <a:ext cx="255587" cy="257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14" name="Rectangle 34"/>
          <p:cNvSpPr>
            <a:spLocks noChangeArrowheads="1"/>
          </p:cNvSpPr>
          <p:nvPr/>
        </p:nvSpPr>
        <p:spPr bwMode="auto">
          <a:xfrm>
            <a:off x="2624138" y="2741613"/>
            <a:ext cx="801687" cy="392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75749" tIns="37874" rIns="75749" bIns="37874" anchor="ctr"/>
          <a:lstStyle/>
          <a:p>
            <a:pPr defTabSz="631825"/>
            <a:r>
              <a:rPr lang="de-DE" sz="1300">
                <a:effectLst/>
                <a:latin typeface="Frutiger 55 Roman" pitchFamily="34" charset="0"/>
              </a:rPr>
              <a:t>Leitstelle</a:t>
            </a:r>
            <a:endParaRPr lang="en-US" sz="1300">
              <a:effectLst/>
              <a:latin typeface="Frutiger 55 Roman" pitchFamily="34" charset="0"/>
            </a:endParaRPr>
          </a:p>
        </p:txBody>
      </p:sp>
      <p:cxnSp>
        <p:nvCxnSpPr>
          <p:cNvPr id="97315" name="AutoShape 35"/>
          <p:cNvCxnSpPr>
            <a:cxnSpLocks noChangeShapeType="1"/>
            <a:stCxn id="97332" idx="3"/>
          </p:cNvCxnSpPr>
          <p:nvPr/>
        </p:nvCxnSpPr>
        <p:spPr bwMode="auto">
          <a:xfrm flipV="1">
            <a:off x="3082925" y="1773238"/>
            <a:ext cx="612775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316" name="Oval 36"/>
          <p:cNvSpPr>
            <a:spLocks noChangeAspect="1" noChangeArrowheads="1"/>
          </p:cNvSpPr>
          <p:nvPr/>
        </p:nvSpPr>
        <p:spPr bwMode="auto">
          <a:xfrm>
            <a:off x="3778250" y="1522413"/>
            <a:ext cx="255588" cy="257175"/>
          </a:xfrm>
          <a:prstGeom prst="ellipse">
            <a:avLst/>
          </a:prstGeom>
          <a:solidFill>
            <a:srgbClr val="4CB0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17" name="Oval 37"/>
          <p:cNvSpPr>
            <a:spLocks noChangeAspect="1" noChangeArrowheads="1"/>
          </p:cNvSpPr>
          <p:nvPr/>
        </p:nvSpPr>
        <p:spPr bwMode="auto">
          <a:xfrm>
            <a:off x="3776663" y="2163763"/>
            <a:ext cx="255587" cy="257175"/>
          </a:xfrm>
          <a:prstGeom prst="ellipse">
            <a:avLst/>
          </a:prstGeom>
          <a:solidFill>
            <a:srgbClr val="4CB0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cxnSp>
        <p:nvCxnSpPr>
          <p:cNvPr id="97318" name="AutoShape 38"/>
          <p:cNvCxnSpPr>
            <a:cxnSpLocks noChangeShapeType="1"/>
          </p:cNvCxnSpPr>
          <p:nvPr/>
        </p:nvCxnSpPr>
        <p:spPr bwMode="auto">
          <a:xfrm flipV="1">
            <a:off x="4427538" y="2133600"/>
            <a:ext cx="544512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319" name="Oval 39"/>
          <p:cNvSpPr>
            <a:spLocks noChangeAspect="1" noChangeArrowheads="1"/>
          </p:cNvSpPr>
          <p:nvPr/>
        </p:nvSpPr>
        <p:spPr bwMode="auto">
          <a:xfrm>
            <a:off x="4945063" y="1944688"/>
            <a:ext cx="255587" cy="25717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20" name="Oval 40"/>
          <p:cNvSpPr>
            <a:spLocks noChangeAspect="1" noChangeArrowheads="1"/>
          </p:cNvSpPr>
          <p:nvPr/>
        </p:nvSpPr>
        <p:spPr bwMode="auto">
          <a:xfrm>
            <a:off x="5349875" y="1522413"/>
            <a:ext cx="255588" cy="25717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cxnSp>
        <p:nvCxnSpPr>
          <p:cNvPr id="97321" name="AutoShape 41"/>
          <p:cNvCxnSpPr>
            <a:cxnSpLocks noChangeShapeType="1"/>
            <a:stCxn id="97331" idx="6"/>
            <a:endCxn id="97314" idx="2"/>
          </p:cNvCxnSpPr>
          <p:nvPr/>
        </p:nvCxnSpPr>
        <p:spPr bwMode="auto">
          <a:xfrm flipH="1" flipV="1">
            <a:off x="3025775" y="3133725"/>
            <a:ext cx="660400" cy="223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22" name="AutoShape 42"/>
          <p:cNvCxnSpPr>
            <a:cxnSpLocks noChangeShapeType="1"/>
          </p:cNvCxnSpPr>
          <p:nvPr/>
        </p:nvCxnSpPr>
        <p:spPr bwMode="auto">
          <a:xfrm flipV="1">
            <a:off x="3563938" y="3573463"/>
            <a:ext cx="0" cy="1152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323" name="Oval 43"/>
          <p:cNvSpPr>
            <a:spLocks noChangeAspect="1" noChangeArrowheads="1"/>
          </p:cNvSpPr>
          <p:nvPr/>
        </p:nvSpPr>
        <p:spPr bwMode="auto">
          <a:xfrm>
            <a:off x="2652713" y="4046538"/>
            <a:ext cx="255587" cy="257175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pic>
        <p:nvPicPr>
          <p:cNvPr id="97324" name="Picture 44" descr="ambu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3937000"/>
            <a:ext cx="8239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25" name="Oval 45"/>
          <p:cNvSpPr>
            <a:spLocks noChangeAspect="1" noChangeArrowheads="1"/>
          </p:cNvSpPr>
          <p:nvPr/>
        </p:nvSpPr>
        <p:spPr bwMode="auto">
          <a:xfrm>
            <a:off x="2149475" y="4843463"/>
            <a:ext cx="255588" cy="257175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26" name="Oval 46"/>
          <p:cNvSpPr>
            <a:spLocks noChangeAspect="1" noChangeArrowheads="1"/>
          </p:cNvSpPr>
          <p:nvPr/>
        </p:nvSpPr>
        <p:spPr bwMode="auto">
          <a:xfrm>
            <a:off x="1519238" y="4481513"/>
            <a:ext cx="255587" cy="257175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27" name="Oval 47"/>
          <p:cNvSpPr>
            <a:spLocks noChangeAspect="1" noChangeArrowheads="1"/>
          </p:cNvSpPr>
          <p:nvPr/>
        </p:nvSpPr>
        <p:spPr bwMode="auto">
          <a:xfrm>
            <a:off x="1814513" y="3951288"/>
            <a:ext cx="254000" cy="257175"/>
          </a:xfrm>
          <a:prstGeom prst="ellipse">
            <a:avLst/>
          </a:prstGeom>
          <a:solidFill>
            <a:srgbClr val="FD857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28" name="Oval 48"/>
          <p:cNvSpPr>
            <a:spLocks noChangeAspect="1" noChangeArrowheads="1"/>
          </p:cNvSpPr>
          <p:nvPr/>
        </p:nvSpPr>
        <p:spPr bwMode="auto">
          <a:xfrm>
            <a:off x="1431925" y="3344863"/>
            <a:ext cx="255588" cy="257175"/>
          </a:xfrm>
          <a:prstGeom prst="ellipse">
            <a:avLst/>
          </a:prstGeom>
          <a:solidFill>
            <a:srgbClr val="FD857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29" name="Oval 49"/>
          <p:cNvSpPr>
            <a:spLocks noChangeAspect="1" noChangeArrowheads="1"/>
          </p:cNvSpPr>
          <p:nvPr/>
        </p:nvSpPr>
        <p:spPr bwMode="auto">
          <a:xfrm>
            <a:off x="2198688" y="3343275"/>
            <a:ext cx="255587" cy="257175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30" name="Oval 50"/>
          <p:cNvSpPr>
            <a:spLocks noChangeAspect="1" noChangeArrowheads="1"/>
          </p:cNvSpPr>
          <p:nvPr/>
        </p:nvSpPr>
        <p:spPr bwMode="auto">
          <a:xfrm>
            <a:off x="3430588" y="4473575"/>
            <a:ext cx="255587" cy="2571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31" name="Oval 51"/>
          <p:cNvSpPr>
            <a:spLocks noChangeAspect="1" noChangeArrowheads="1"/>
          </p:cNvSpPr>
          <p:nvPr/>
        </p:nvSpPr>
        <p:spPr bwMode="auto">
          <a:xfrm>
            <a:off x="3430588" y="3228975"/>
            <a:ext cx="255587" cy="2571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Z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32" name="Oval 52"/>
          <p:cNvSpPr>
            <a:spLocks noChangeAspect="1" noChangeArrowheads="1"/>
          </p:cNvSpPr>
          <p:nvPr/>
        </p:nvSpPr>
        <p:spPr bwMode="auto">
          <a:xfrm>
            <a:off x="3044825" y="2184400"/>
            <a:ext cx="255588" cy="257175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75749" tIns="37874" rIns="75749" bIns="37874" anchor="ctr"/>
          <a:lstStyle/>
          <a:p>
            <a:pPr defTabSz="631825"/>
            <a:r>
              <a:rPr lang="de-DE" sz="1500">
                <a:effectLst/>
                <a:latin typeface="Frutiger 55 Roman" pitchFamily="34" charset="0"/>
              </a:rPr>
              <a:t>A</a:t>
            </a:r>
            <a:endParaRPr lang="en-US" sz="1500">
              <a:effectLst/>
              <a:latin typeface="Frutiger 55 Roman" pitchFamily="34" charset="0"/>
            </a:endParaRPr>
          </a:p>
        </p:txBody>
      </p:sp>
      <p:sp>
        <p:nvSpPr>
          <p:cNvPr id="97333" name="Text Box 53"/>
          <p:cNvSpPr txBox="1">
            <a:spLocks noChangeArrowheads="1"/>
          </p:cNvSpPr>
          <p:nvPr/>
        </p:nvSpPr>
        <p:spPr bwMode="auto">
          <a:xfrm>
            <a:off x="1835150" y="3068638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8:05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34" name="Text Box 54"/>
          <p:cNvSpPr txBox="1">
            <a:spLocks noChangeArrowheads="1"/>
          </p:cNvSpPr>
          <p:nvPr/>
        </p:nvSpPr>
        <p:spPr bwMode="auto">
          <a:xfrm>
            <a:off x="2419350" y="3368675"/>
            <a:ext cx="6238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8:05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35" name="Text Box 55"/>
          <p:cNvSpPr txBox="1">
            <a:spLocks noChangeArrowheads="1"/>
          </p:cNvSpPr>
          <p:nvPr/>
        </p:nvSpPr>
        <p:spPr bwMode="auto">
          <a:xfrm>
            <a:off x="3708400" y="321310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9:45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36" name="Text Box 56"/>
          <p:cNvSpPr txBox="1">
            <a:spLocks noChangeArrowheads="1"/>
          </p:cNvSpPr>
          <p:nvPr/>
        </p:nvSpPr>
        <p:spPr bwMode="auto">
          <a:xfrm>
            <a:off x="3419475" y="47974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9:15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37" name="Text Box 57"/>
          <p:cNvSpPr txBox="1">
            <a:spLocks noChangeArrowheads="1"/>
          </p:cNvSpPr>
          <p:nvPr/>
        </p:nvSpPr>
        <p:spPr bwMode="auto">
          <a:xfrm>
            <a:off x="2555875" y="3789363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9:05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38" name="Text Box 58"/>
          <p:cNvSpPr txBox="1">
            <a:spLocks noChangeArrowheads="1"/>
          </p:cNvSpPr>
          <p:nvPr/>
        </p:nvSpPr>
        <p:spPr bwMode="auto">
          <a:xfrm>
            <a:off x="2051050" y="5157788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9:00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39" name="Text Box 59"/>
          <p:cNvSpPr txBox="1">
            <a:spLocks noChangeArrowheads="1"/>
          </p:cNvSpPr>
          <p:nvPr/>
        </p:nvSpPr>
        <p:spPr bwMode="auto">
          <a:xfrm>
            <a:off x="1042988" y="4724400"/>
            <a:ext cx="623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8:40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40" name="Text Box 60"/>
          <p:cNvSpPr txBox="1">
            <a:spLocks noChangeArrowheads="1"/>
          </p:cNvSpPr>
          <p:nvPr/>
        </p:nvSpPr>
        <p:spPr bwMode="auto">
          <a:xfrm>
            <a:off x="1258888" y="3933825"/>
            <a:ext cx="623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8:35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41" name="Text Box 61"/>
          <p:cNvSpPr txBox="1">
            <a:spLocks noChangeArrowheads="1"/>
          </p:cNvSpPr>
          <p:nvPr/>
        </p:nvSpPr>
        <p:spPr bwMode="auto">
          <a:xfrm>
            <a:off x="827088" y="3357563"/>
            <a:ext cx="623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8:25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42" name="Text Box 62"/>
          <p:cNvSpPr txBox="1">
            <a:spLocks noChangeArrowheads="1"/>
          </p:cNvSpPr>
          <p:nvPr/>
        </p:nvSpPr>
        <p:spPr bwMode="auto">
          <a:xfrm>
            <a:off x="468313" y="2349500"/>
            <a:ext cx="623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8:10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43" name="Text Box 63"/>
          <p:cNvSpPr txBox="1">
            <a:spLocks noChangeArrowheads="1"/>
          </p:cNvSpPr>
          <p:nvPr/>
        </p:nvSpPr>
        <p:spPr bwMode="auto">
          <a:xfrm>
            <a:off x="1692275" y="1484313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8:15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44" name="Text Box 64"/>
          <p:cNvSpPr txBox="1">
            <a:spLocks noChangeArrowheads="1"/>
          </p:cNvSpPr>
          <p:nvPr/>
        </p:nvSpPr>
        <p:spPr bwMode="auto">
          <a:xfrm>
            <a:off x="2124075" y="1989138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8:55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45" name="Text Box 65"/>
          <p:cNvSpPr txBox="1">
            <a:spLocks noChangeArrowheads="1"/>
          </p:cNvSpPr>
          <p:nvPr/>
        </p:nvSpPr>
        <p:spPr bwMode="auto">
          <a:xfrm>
            <a:off x="2916238" y="1844675"/>
            <a:ext cx="623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8:15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46" name="Text Box 66"/>
          <p:cNvSpPr txBox="1">
            <a:spLocks noChangeArrowheads="1"/>
          </p:cNvSpPr>
          <p:nvPr/>
        </p:nvSpPr>
        <p:spPr bwMode="auto">
          <a:xfrm>
            <a:off x="3708400" y="119697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8:20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47" name="Text Box 67"/>
          <p:cNvSpPr txBox="1">
            <a:spLocks noChangeArrowheads="1"/>
          </p:cNvSpPr>
          <p:nvPr/>
        </p:nvSpPr>
        <p:spPr bwMode="auto">
          <a:xfrm>
            <a:off x="3563938" y="2349500"/>
            <a:ext cx="623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8:35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48" name="Text Box 68"/>
          <p:cNvSpPr txBox="1">
            <a:spLocks noChangeArrowheads="1"/>
          </p:cNvSpPr>
          <p:nvPr/>
        </p:nvSpPr>
        <p:spPr bwMode="auto">
          <a:xfrm>
            <a:off x="4211638" y="1989138"/>
            <a:ext cx="623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8:55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49" name="Text Box 69"/>
          <p:cNvSpPr txBox="1">
            <a:spLocks noChangeArrowheads="1"/>
          </p:cNvSpPr>
          <p:nvPr/>
        </p:nvSpPr>
        <p:spPr bwMode="auto">
          <a:xfrm>
            <a:off x="4643438" y="1628775"/>
            <a:ext cx="623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9:05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97350" name="Text Box 70"/>
          <p:cNvSpPr txBox="1">
            <a:spLocks noChangeArrowheads="1"/>
          </p:cNvSpPr>
          <p:nvPr/>
        </p:nvSpPr>
        <p:spPr bwMode="auto">
          <a:xfrm>
            <a:off x="5292725" y="119697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318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318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300" i="1">
                <a:effectLst/>
                <a:latin typeface="Frutiger 55 Roman" pitchFamily="34" charset="0"/>
              </a:rPr>
              <a:t>9:155</a:t>
            </a:r>
            <a:endParaRPr lang="en-GB" sz="1300" i="1">
              <a:effectLst/>
              <a:latin typeface="Frutiger 55 Roman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6E01D-6ACB-45C4-86C4-842B7EE69D5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64"/>
    </mc:Choice>
    <mc:Fallback xmlns="">
      <p:transition spd="slow" advTm="3836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238"/>
            <a:ext cx="914082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6559550"/>
            <a:ext cx="2597151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C2276-8491-495B-8340-3C80351D844A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00"/>
    </mc:Choice>
    <mc:Fallback xmlns="">
      <p:transition spd="slow" advTm="249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-15875" y="6567488"/>
            <a:ext cx="25923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/>
              <a:t>http://www.opti-trans.com</a:t>
            </a:r>
          </a:p>
        </p:txBody>
      </p:sp>
      <p:pic>
        <p:nvPicPr>
          <p:cNvPr id="993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14350"/>
            <a:ext cx="904875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7F05F-5FFC-436A-8677-8CF39C956C21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14"/>
    </mc:Choice>
    <mc:Fallback xmlns="">
      <p:transition spd="slow" advTm="8021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051175" y="3051175"/>
            <a:ext cx="6858000" cy="755650"/>
          </a:xfrm>
        </p:spPr>
        <p:txBody>
          <a:bodyPr/>
          <a:lstStyle/>
          <a:p>
            <a:pPr eaLnBrk="1" hangingPunct="1"/>
            <a:r>
              <a:rPr lang="de-DE" sz="3200"/>
              <a:t>Beispiel: Opti-Trans</a:t>
            </a:r>
          </a:p>
        </p:txBody>
      </p:sp>
      <p:pic>
        <p:nvPicPr>
          <p:cNvPr id="10035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0"/>
            <a:ext cx="5364162" cy="3492500"/>
          </a:xfrm>
          <a:noFill/>
        </p:spPr>
      </p:pic>
      <p:pic>
        <p:nvPicPr>
          <p:cNvPr id="100356" name="Picture 6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500438"/>
            <a:ext cx="5364162" cy="3357562"/>
          </a:xfrm>
          <a:noFill/>
        </p:spPr>
      </p:pic>
      <p:sp>
        <p:nvSpPr>
          <p:cNvPr id="100357" name="Text Box 12"/>
          <p:cNvSpPr txBox="1">
            <a:spLocks noChangeArrowheads="1"/>
          </p:cNvSpPr>
          <p:nvPr/>
        </p:nvSpPr>
        <p:spPr bwMode="auto">
          <a:xfrm>
            <a:off x="1042988" y="2781300"/>
            <a:ext cx="2520950" cy="1187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400" dirty="0">
                <a:effectLst/>
                <a:latin typeface="Frutiger 55 Roman" pitchFamily="34" charset="0"/>
              </a:rPr>
              <a:t>Reduktion der Patientenwarte-zeit um 26 %</a:t>
            </a:r>
            <a:endParaRPr lang="en-GB" sz="2400" dirty="0">
              <a:effectLst/>
              <a:latin typeface="Frutiger 55 Roman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763713" y="692150"/>
            <a:ext cx="1512887" cy="720725"/>
          </a:xfrm>
          <a:prstGeom prst="wedgeRoundRectCallout">
            <a:avLst>
              <a:gd name="adj1" fmla="val 92708"/>
              <a:gd name="adj2" fmla="val 6914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1600" dirty="0">
                <a:effectLst/>
              </a:rPr>
              <a:t>ohne Optimierung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619250" y="5013325"/>
            <a:ext cx="1512888" cy="719138"/>
          </a:xfrm>
          <a:prstGeom prst="wedgeRoundRectCallout">
            <a:avLst>
              <a:gd name="adj1" fmla="val 96171"/>
              <a:gd name="adj2" fmla="val -6267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1600" dirty="0">
                <a:effectLst/>
              </a:rPr>
              <a:t>mit </a:t>
            </a:r>
          </a:p>
          <a:p>
            <a:pPr>
              <a:defRPr/>
            </a:pPr>
            <a:r>
              <a:rPr lang="de-DE" sz="1600" dirty="0">
                <a:effectLst/>
              </a:rPr>
              <a:t>Optimierung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0428C-6E09-40AE-8C7E-B950ED6D3905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31"/>
    </mc:Choice>
    <mc:Fallback xmlns="">
      <p:transition spd="slow" advTm="15673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051175" y="3051175"/>
            <a:ext cx="6858000" cy="755650"/>
          </a:xfrm>
        </p:spPr>
        <p:txBody>
          <a:bodyPr/>
          <a:lstStyle/>
          <a:p>
            <a:pPr eaLnBrk="1" hangingPunct="1"/>
            <a:r>
              <a:rPr lang="de-DE" sz="3200"/>
              <a:t>Beispiel: Frauenhofer Tourenplanung</a:t>
            </a:r>
          </a:p>
        </p:txBody>
      </p:sp>
      <p:pic>
        <p:nvPicPr>
          <p:cNvPr id="1013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0"/>
            <a:ext cx="5364162" cy="3492500"/>
          </a:xfrm>
          <a:noFill/>
        </p:spPr>
      </p:pic>
      <p:pic>
        <p:nvPicPr>
          <p:cNvPr id="101380" name="Picture 4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500438"/>
            <a:ext cx="5364162" cy="3357562"/>
          </a:xfrm>
          <a:noFill/>
        </p:spPr>
      </p:pic>
      <p:sp>
        <p:nvSpPr>
          <p:cNvPr id="1489925" name="AutoShape 5"/>
          <p:cNvSpPr>
            <a:spLocks noChangeArrowheads="1"/>
          </p:cNvSpPr>
          <p:nvPr/>
        </p:nvSpPr>
        <p:spPr bwMode="auto">
          <a:xfrm>
            <a:off x="1835150" y="692150"/>
            <a:ext cx="1512888" cy="720725"/>
          </a:xfrm>
          <a:prstGeom prst="wedgeRoundRectCallout">
            <a:avLst>
              <a:gd name="adj1" fmla="val 92708"/>
              <a:gd name="adj2" fmla="val 6914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1600" dirty="0">
                <a:effectLst/>
              </a:rPr>
              <a:t>ohne Optimierung</a:t>
            </a:r>
          </a:p>
        </p:txBody>
      </p:sp>
      <p:sp>
        <p:nvSpPr>
          <p:cNvPr id="1489926" name="AutoShape 6"/>
          <p:cNvSpPr>
            <a:spLocks noChangeArrowheads="1"/>
          </p:cNvSpPr>
          <p:nvPr/>
        </p:nvSpPr>
        <p:spPr bwMode="auto">
          <a:xfrm>
            <a:off x="1619250" y="5013325"/>
            <a:ext cx="1512888" cy="719138"/>
          </a:xfrm>
          <a:prstGeom prst="wedgeRoundRectCallout">
            <a:avLst>
              <a:gd name="adj1" fmla="val 96171"/>
              <a:gd name="adj2" fmla="val -6267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1600" dirty="0">
                <a:effectLst/>
              </a:rPr>
              <a:t>mit </a:t>
            </a:r>
          </a:p>
          <a:p>
            <a:pPr>
              <a:defRPr/>
            </a:pPr>
            <a:r>
              <a:rPr lang="de-DE" sz="1600" dirty="0">
                <a:effectLst/>
              </a:rPr>
              <a:t>Optimierung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042988" y="2781300"/>
            <a:ext cx="2520950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400" dirty="0">
                <a:effectLst/>
                <a:latin typeface="Frutiger 55 Roman" pitchFamily="34" charset="0"/>
              </a:rPr>
              <a:t>Reduktion der maximalen Patientenwarte-zeit um 37 %</a:t>
            </a:r>
            <a:endParaRPr lang="en-GB" sz="2400" dirty="0">
              <a:effectLst/>
              <a:latin typeface="Frutiger 55 Roman" pitchFamily="34" charset="0"/>
            </a:endParaRPr>
          </a:p>
        </p:txBody>
      </p:sp>
      <p:sp>
        <p:nvSpPr>
          <p:cNvPr id="1489928" name="Oval 8"/>
          <p:cNvSpPr>
            <a:spLocks noChangeArrowheads="1"/>
          </p:cNvSpPr>
          <p:nvPr/>
        </p:nvSpPr>
        <p:spPr bwMode="auto">
          <a:xfrm>
            <a:off x="4500563" y="4365625"/>
            <a:ext cx="577850" cy="57785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489929" name="Oval 9"/>
          <p:cNvSpPr>
            <a:spLocks noChangeArrowheads="1"/>
          </p:cNvSpPr>
          <p:nvPr/>
        </p:nvSpPr>
        <p:spPr bwMode="auto">
          <a:xfrm>
            <a:off x="6588125" y="0"/>
            <a:ext cx="577850" cy="57785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D3F37-29C9-46F1-8ABE-FB65FE4738DB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74"/>
    </mc:Choice>
    <mc:Fallback xmlns="">
      <p:transition spd="slow" advTm="3587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3.2 Transportplanung</a:t>
            </a:r>
            <a:br>
              <a:rPr lang="de-DE" dirty="0"/>
            </a:br>
            <a:r>
              <a:rPr lang="de-DE" dirty="0"/>
              <a:t>3.2.1 Grundlagen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/>
              <a:t>Materialtransporte</a:t>
            </a:r>
          </a:p>
          <a:p>
            <a:pPr lvl="1" eaLnBrk="1" hangingPunct="1">
              <a:lnSpc>
                <a:spcPct val="76000"/>
              </a:lnSpc>
            </a:pPr>
            <a:r>
              <a:rPr lang="de-DE" dirty="0"/>
              <a:t>Speisen (33%)</a:t>
            </a:r>
          </a:p>
          <a:p>
            <a:pPr lvl="1" eaLnBrk="1" hangingPunct="1">
              <a:lnSpc>
                <a:spcPct val="76000"/>
              </a:lnSpc>
            </a:pPr>
            <a:r>
              <a:rPr lang="de-DE" dirty="0"/>
              <a:t>Wäsche (30%)</a:t>
            </a:r>
          </a:p>
          <a:p>
            <a:pPr lvl="1" eaLnBrk="1" hangingPunct="1">
              <a:lnSpc>
                <a:spcPct val="76000"/>
              </a:lnSpc>
            </a:pPr>
            <a:r>
              <a:rPr lang="de-DE" dirty="0"/>
              <a:t>Müll (16%)</a:t>
            </a:r>
          </a:p>
          <a:p>
            <a:pPr lvl="1" eaLnBrk="1" hangingPunct="1">
              <a:lnSpc>
                <a:spcPct val="76000"/>
              </a:lnSpc>
            </a:pPr>
            <a:r>
              <a:rPr lang="de-DE" dirty="0"/>
              <a:t>Apothekengut (4%)</a:t>
            </a:r>
          </a:p>
          <a:p>
            <a:pPr lvl="1" eaLnBrk="1" hangingPunct="1">
              <a:lnSpc>
                <a:spcPct val="76000"/>
              </a:lnSpc>
            </a:pPr>
            <a:r>
              <a:rPr lang="de-DE" dirty="0"/>
              <a:t>Sonstiges: </a:t>
            </a:r>
            <a:r>
              <a:rPr lang="de-DE" dirty="0" err="1"/>
              <a:t>Sterilgut</a:t>
            </a:r>
            <a:r>
              <a:rPr lang="de-DE" dirty="0"/>
              <a:t>, Röntgenkassetten, Laborproben, Akten, Disketten, …</a:t>
            </a:r>
          </a:p>
          <a:p>
            <a:pPr eaLnBrk="1" hangingPunct="1">
              <a:lnSpc>
                <a:spcPct val="90000"/>
              </a:lnSpc>
            </a:pPr>
            <a:r>
              <a:rPr lang="de-DE" dirty="0"/>
              <a:t>Transporte von Menschen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Patient*innen</a:t>
            </a:r>
            <a:endParaRPr lang="de-DE" dirty="0"/>
          </a:p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Mitarbeiter*innen</a:t>
            </a:r>
            <a:endParaRPr lang="de-DE" dirty="0"/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Leichen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969EB-3590-410D-BE1D-048AD81BA6E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31"/>
    </mc:Choice>
    <mc:Fallback xmlns="">
      <p:transition spd="slow" advTm="6313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de-DE" sz="3200"/>
              <a:t>Systemintegration und Kommunikation</a:t>
            </a:r>
          </a:p>
        </p:txBody>
      </p:sp>
      <p:sp>
        <p:nvSpPr>
          <p:cNvPr id="1490949" name="Oval 5"/>
          <p:cNvSpPr>
            <a:spLocks noChangeAspect="1" noChangeArrowheads="1"/>
          </p:cNvSpPr>
          <p:nvPr/>
        </p:nvSpPr>
        <p:spPr bwMode="auto">
          <a:xfrm>
            <a:off x="3348038" y="2565400"/>
            <a:ext cx="1571625" cy="134302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762000"/>
            <a:r>
              <a:rPr lang="de-DE" sz="1800" b="1">
                <a:effectLst/>
                <a:latin typeface="Frutiger 55 Roman" pitchFamily="34" charset="0"/>
              </a:rPr>
              <a:t>Transport-</a:t>
            </a:r>
            <a:br>
              <a:rPr lang="de-DE" sz="1800" b="1">
                <a:effectLst/>
                <a:latin typeface="Frutiger 55 Roman" pitchFamily="34" charset="0"/>
              </a:rPr>
            </a:br>
            <a:r>
              <a:rPr lang="de-DE" sz="1800" b="1">
                <a:effectLst/>
                <a:latin typeface="Frutiger 55 Roman" pitchFamily="34" charset="0"/>
              </a:rPr>
              <a:t>dienst</a:t>
            </a:r>
            <a:endParaRPr lang="en-GB" sz="1800" b="1">
              <a:effectLst/>
              <a:latin typeface="Frutiger 55 Roman" pitchFamily="34" charset="0"/>
            </a:endParaRPr>
          </a:p>
        </p:txBody>
      </p:sp>
      <p:sp>
        <p:nvSpPr>
          <p:cNvPr id="102404" name="Oval 7"/>
          <p:cNvSpPr>
            <a:spLocks noChangeAspect="1" noChangeArrowheads="1"/>
          </p:cNvSpPr>
          <p:nvPr/>
        </p:nvSpPr>
        <p:spPr bwMode="auto">
          <a:xfrm>
            <a:off x="0" y="3863975"/>
            <a:ext cx="1366838" cy="1166813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762000"/>
            <a:r>
              <a:rPr lang="de-DE" sz="1800" b="1">
                <a:effectLst/>
                <a:latin typeface="Frutiger 55 Roman" pitchFamily="34" charset="0"/>
              </a:rPr>
              <a:t>Dienstplan</a:t>
            </a:r>
            <a:endParaRPr lang="en-GB" sz="1800" b="1">
              <a:effectLst/>
              <a:latin typeface="Frutiger 55 Roman" pitchFamily="34" charset="0"/>
            </a:endParaRPr>
          </a:p>
        </p:txBody>
      </p:sp>
      <p:sp>
        <p:nvSpPr>
          <p:cNvPr id="102405" name="Text Box 8"/>
          <p:cNvSpPr txBox="1">
            <a:spLocks noChangeArrowheads="1"/>
          </p:cNvSpPr>
          <p:nvPr/>
        </p:nvSpPr>
        <p:spPr bwMode="auto">
          <a:xfrm>
            <a:off x="1509712" y="3811588"/>
            <a:ext cx="3549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e-DE" sz="1800" dirty="0">
                <a:effectLst/>
                <a:latin typeface="Frutiger 55 Roman" pitchFamily="34" charset="0"/>
              </a:rPr>
              <a:t>Dienstzeiten der </a:t>
            </a:r>
            <a:r>
              <a:rPr lang="de-DE" sz="1800" dirty="0" smtClean="0">
                <a:effectLst/>
                <a:latin typeface="Frutiger 55 Roman" pitchFamily="34" charset="0"/>
              </a:rPr>
              <a:t>Transportmitarbeiter</a:t>
            </a:r>
            <a:r>
              <a:rPr lang="de-DE" sz="1800" dirty="0" smtClean="0">
                <a:effectLst/>
              </a:rPr>
              <a:t>*in</a:t>
            </a:r>
            <a:r>
              <a:rPr lang="de-DE" sz="1800" dirty="0" smtClean="0">
                <a:effectLst/>
                <a:latin typeface="Frutiger 55 Roman" pitchFamily="34" charset="0"/>
              </a:rPr>
              <a:t> </a:t>
            </a:r>
            <a:endParaRPr lang="en-GB" sz="1800" dirty="0">
              <a:effectLst/>
              <a:latin typeface="Frutiger 55 Roman" pitchFamily="34" charset="0"/>
            </a:endParaRPr>
          </a:p>
        </p:txBody>
      </p:sp>
      <p:cxnSp>
        <p:nvCxnSpPr>
          <p:cNvPr id="102406" name="AutoShape 9"/>
          <p:cNvCxnSpPr>
            <a:cxnSpLocks noChangeShapeType="1"/>
            <a:endCxn id="102404" idx="6"/>
          </p:cNvCxnSpPr>
          <p:nvPr/>
        </p:nvCxnSpPr>
        <p:spPr bwMode="auto">
          <a:xfrm rot="10800000" flipV="1">
            <a:off x="1366838" y="3500438"/>
            <a:ext cx="1836737" cy="947737"/>
          </a:xfrm>
          <a:prstGeom prst="bentConnector3">
            <a:avLst>
              <a:gd name="adj1" fmla="val 49958"/>
            </a:avLst>
          </a:prstGeom>
          <a:noFill/>
          <a:ln w="19050">
            <a:solidFill>
              <a:schemeClr val="tx1"/>
            </a:solidFill>
            <a:miter lim="800000"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07" name="Oval 11"/>
          <p:cNvSpPr>
            <a:spLocks noChangeAspect="1" noChangeArrowheads="1"/>
          </p:cNvSpPr>
          <p:nvPr/>
        </p:nvSpPr>
        <p:spPr bwMode="auto">
          <a:xfrm>
            <a:off x="15875" y="2297113"/>
            <a:ext cx="1390650" cy="118745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762000"/>
            <a:r>
              <a:rPr lang="de-DE" sz="1800" b="1">
                <a:effectLst/>
                <a:latin typeface="Frutiger 55 Roman" pitchFamily="34" charset="0"/>
              </a:rPr>
              <a:t>KIS</a:t>
            </a:r>
            <a:endParaRPr lang="en-GB" sz="1800" b="1">
              <a:effectLst/>
              <a:latin typeface="Frutiger 55 Roman" pitchFamily="34" charset="0"/>
            </a:endParaRPr>
          </a:p>
        </p:txBody>
      </p:sp>
      <p:sp>
        <p:nvSpPr>
          <p:cNvPr id="102408" name="Text Box 12"/>
          <p:cNvSpPr txBox="1">
            <a:spLocks noChangeArrowheads="1"/>
          </p:cNvSpPr>
          <p:nvPr/>
        </p:nvSpPr>
        <p:spPr bwMode="auto">
          <a:xfrm>
            <a:off x="1509713" y="2282825"/>
            <a:ext cx="2605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e-DE" sz="1800" dirty="0">
                <a:effectLst/>
                <a:latin typeface="Frutiger 55 Roman" pitchFamily="34" charset="0"/>
              </a:rPr>
              <a:t>Patientenstammdaten (Name, Alter,...)</a:t>
            </a:r>
            <a:endParaRPr lang="en-GB" sz="1800" dirty="0">
              <a:effectLst/>
              <a:latin typeface="Frutiger 55 Roman" pitchFamily="34" charset="0"/>
            </a:endParaRPr>
          </a:p>
        </p:txBody>
      </p:sp>
      <p:pic>
        <p:nvPicPr>
          <p:cNvPr id="102409" name="Picture 15" descr="IPAQ-GUI EmbeddedWorld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882775"/>
            <a:ext cx="20066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0960" name="Line 16"/>
          <p:cNvSpPr>
            <a:spLocks noChangeShapeType="1"/>
          </p:cNvSpPr>
          <p:nvPr/>
        </p:nvSpPr>
        <p:spPr bwMode="auto">
          <a:xfrm>
            <a:off x="4953000" y="3159125"/>
            <a:ext cx="20177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2411" name="Text Box 17"/>
          <p:cNvSpPr txBox="1">
            <a:spLocks noChangeArrowheads="1"/>
          </p:cNvSpPr>
          <p:nvPr/>
        </p:nvSpPr>
        <p:spPr bwMode="auto">
          <a:xfrm>
            <a:off x="5116513" y="1993900"/>
            <a:ext cx="212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e-DE" sz="1800">
                <a:effectLst/>
                <a:latin typeface="Frutiger 55 Roman" pitchFamily="34" charset="0"/>
              </a:rPr>
              <a:t>Kommunikation zwischen Transporteuren und Leitstelle</a:t>
            </a:r>
            <a:endParaRPr lang="en-GB" sz="1800">
              <a:effectLst/>
              <a:latin typeface="Frutiger 55 Roman" pitchFamily="34" charset="0"/>
            </a:endParaRPr>
          </a:p>
        </p:txBody>
      </p:sp>
      <p:sp>
        <p:nvSpPr>
          <p:cNvPr id="1490962" name="Text Box 18"/>
          <p:cNvSpPr txBox="1">
            <a:spLocks noChangeArrowheads="1"/>
          </p:cNvSpPr>
          <p:nvPr/>
        </p:nvSpPr>
        <p:spPr bwMode="auto">
          <a:xfrm>
            <a:off x="5357813" y="5084763"/>
            <a:ext cx="378618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 defTabSz="762000" eaLnBrk="0" hangingPunct="0"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de-DE" sz="1800">
                <a:effectLst/>
                <a:latin typeface="Frutiger 55 Roman" pitchFamily="34" charset="0"/>
              </a:rPr>
              <a:t>Vergabe von Aufträgen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de-DE" sz="1800">
                <a:effectLst/>
                <a:latin typeface="Frutiger 55 Roman" pitchFamily="34" charset="0"/>
              </a:rPr>
              <a:t>Statusmeldungen der Aufträge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de-DE" sz="1800">
                <a:effectLst/>
                <a:latin typeface="Frutiger 55 Roman" pitchFamily="34" charset="0"/>
              </a:rPr>
              <a:t>Erfassung von Leistungszeiten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de-DE" sz="1800">
                <a:effectLst/>
                <a:latin typeface="Frutiger 55 Roman" pitchFamily="34" charset="0"/>
              </a:rPr>
              <a:t>Echtzeit-Ortsinformation</a:t>
            </a:r>
            <a:r>
              <a:rPr lang="en-GB" sz="1800">
                <a:effectLst/>
                <a:latin typeface="Frutiger 55 Roman" pitchFamily="34" charset="0"/>
              </a:rPr>
              <a:t> </a:t>
            </a:r>
          </a:p>
        </p:txBody>
      </p:sp>
      <p:sp>
        <p:nvSpPr>
          <p:cNvPr id="1490964" name="Line 20"/>
          <p:cNvSpPr>
            <a:spLocks noChangeShapeType="1"/>
          </p:cNvSpPr>
          <p:nvPr/>
        </p:nvSpPr>
        <p:spPr bwMode="auto">
          <a:xfrm>
            <a:off x="1403350" y="2852738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37706-E91F-4FFE-A6B7-7C8B5664926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45"/>
    </mc:Choice>
    <mc:Fallback xmlns="">
      <p:transition spd="slow" advTm="79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0949" grpId="0" animBg="1" autoUpdateAnimBg="0"/>
      <p:bldP spid="149096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de-DE"/>
              <a:t>Gliederung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4813"/>
            <a:ext cx="8229600" cy="46815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1 Outputfaktoren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2 Betriebskybernetik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3 Logistik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	3.0 Überblick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	3.1 Materialwirtschaft und Lagerhaltung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		3.1.1 Materialbedarfsplanung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		3.1.2 Lagerhaltungsmodelle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	</a:t>
            </a:r>
            <a:r>
              <a:rPr lang="de-DE" dirty="0">
                <a:solidFill>
                  <a:srgbClr val="FF0000"/>
                </a:solidFill>
              </a:rPr>
              <a:t>3.2 Transportplanung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		3.2.1 Grundlagen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		3.2.2 Optimierung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dirty="0"/>
              <a:t>	3.3 Standortprobleme	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4F53E-9CBD-4D22-BDCD-A7F762B59B3D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8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33"/>
    </mc:Choice>
    <mc:Fallback xmlns="">
      <p:transition spd="slow" advTm="2813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Materialtransporte: Transportsysteme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6000"/>
              </a:lnSpc>
            </a:pPr>
            <a:r>
              <a:rPr lang="de-DE" sz="2400" dirty="0"/>
              <a:t>Transportsysteme</a:t>
            </a:r>
          </a:p>
          <a:p>
            <a:pPr lvl="1" eaLnBrk="1" hangingPunct="1"/>
            <a:r>
              <a:rPr lang="de-DE" sz="2400" dirty="0"/>
              <a:t>Schiebedienste</a:t>
            </a:r>
          </a:p>
          <a:p>
            <a:pPr lvl="1" eaLnBrk="1" hangingPunct="1"/>
            <a:r>
              <a:rPr lang="de-DE" sz="2400" dirty="0"/>
              <a:t>Großbehälter (Container)</a:t>
            </a:r>
          </a:p>
          <a:p>
            <a:pPr lvl="2" eaLnBrk="1" hangingPunct="1"/>
            <a:r>
              <a:rPr lang="de-DE" sz="2000" dirty="0"/>
              <a:t>Fahrerloses Transportsystem (FTS)</a:t>
            </a:r>
          </a:p>
          <a:p>
            <a:pPr lvl="2" eaLnBrk="1" hangingPunct="1"/>
            <a:r>
              <a:rPr lang="de-DE" sz="2000" dirty="0"/>
              <a:t>Elektrohängebahn (EHB)</a:t>
            </a:r>
          </a:p>
          <a:p>
            <a:pPr lvl="1" eaLnBrk="1" hangingPunct="1"/>
            <a:r>
              <a:rPr lang="de-DE" sz="2400" dirty="0"/>
              <a:t>Kleinbehälter</a:t>
            </a:r>
          </a:p>
          <a:p>
            <a:pPr lvl="2" eaLnBrk="1" hangingPunct="1"/>
            <a:r>
              <a:rPr lang="de-DE" sz="2000" dirty="0"/>
              <a:t>Kleingut-Förderanlage (KFA) (insb. Kleinlastenaufzug)</a:t>
            </a:r>
          </a:p>
          <a:p>
            <a:pPr lvl="2" eaLnBrk="1" hangingPunct="1"/>
            <a:r>
              <a:rPr lang="de-DE" sz="2000" dirty="0"/>
              <a:t>Rohrpostanlage</a:t>
            </a:r>
          </a:p>
          <a:p>
            <a:pPr lvl="2" eaLnBrk="1" hangingPunct="1"/>
            <a:r>
              <a:rPr lang="de-DE" sz="2000" dirty="0"/>
              <a:t>Transport- bzw. Verteilbänder</a:t>
            </a:r>
          </a:p>
          <a:p>
            <a:pPr lvl="1" eaLnBrk="1" hangingPunct="1"/>
            <a:r>
              <a:rPr lang="de-DE" sz="2400" dirty="0"/>
              <a:t>Fahrzeuge (Kranken-, Rettungswagen)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1290A-FD9C-4262-93CE-5AB86B51AEA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09"/>
    </mc:Choice>
    <mc:Fallback xmlns="">
      <p:transition spd="slow" advTm="12410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Transportsysteme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114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400"/>
              <a:t>Fahrerlose Transportsysteme</a:t>
            </a:r>
          </a:p>
          <a:p>
            <a:pPr eaLnBrk="1" hangingPunct="1">
              <a:buFontTx/>
              <a:buNone/>
            </a:pPr>
            <a:r>
              <a:rPr lang="de-DE" sz="2400">
                <a:sym typeface="Symbol" pitchFamily="18" charset="2"/>
              </a:rPr>
              <a:t> Möglichkeit ständig ändernder Routen</a:t>
            </a:r>
          </a:p>
        </p:txBody>
      </p:sp>
      <p:pic>
        <p:nvPicPr>
          <p:cNvPr id="15646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213100"/>
            <a:ext cx="349408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5292725" y="1905000"/>
            <a:ext cx="33940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1"/>
              </a:buClr>
            </a:pPr>
            <a:r>
              <a:rPr lang="de-DE" sz="2400">
                <a:effectLst/>
              </a:rPr>
              <a:t>Elektrohängebahn</a:t>
            </a:r>
          </a:p>
          <a:p>
            <a:pPr marL="609600" indent="-609600" algn="l">
              <a:spcBef>
                <a:spcPct val="20000"/>
              </a:spcBef>
              <a:buClr>
                <a:schemeClr val="tx1"/>
              </a:buClr>
            </a:pPr>
            <a:r>
              <a:rPr lang="de-DE" sz="2400">
                <a:effectLst/>
                <a:sym typeface="Symbol" pitchFamily="18" charset="2"/>
              </a:rPr>
              <a:t> </a:t>
            </a:r>
            <a:r>
              <a:rPr lang="de-DE" sz="2400">
                <a:effectLst/>
              </a:rPr>
              <a:t>feste Route</a:t>
            </a:r>
          </a:p>
        </p:txBody>
      </p:sp>
      <p:pic>
        <p:nvPicPr>
          <p:cNvPr id="8192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13100"/>
            <a:ext cx="26066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AAC2D-D6BC-4CFE-9268-0A1A3C89D7C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EBDC0BFF-823F-4075-99AE-70E7A9058E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3625" y="63976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28"/>
    </mc:Choice>
    <mc:Fallback xmlns="">
      <p:transition spd="slow" advTm="71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Transportsysteme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4259262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400"/>
              <a:t>Kleingüterförderanlage</a:t>
            </a:r>
          </a:p>
          <a:p>
            <a:pPr eaLnBrk="1" hangingPunct="1">
              <a:buFontTx/>
              <a:buNone/>
            </a:pPr>
            <a:r>
              <a:rPr lang="de-DE" sz="2400">
                <a:sym typeface="Symbol" pitchFamily="18" charset="2"/>
              </a:rPr>
              <a:t> Transport auf festen Routen. Max. 20 kg </a:t>
            </a:r>
          </a:p>
        </p:txBody>
      </p:sp>
      <p:pic>
        <p:nvPicPr>
          <p:cNvPr id="82948" name="Picture 5" descr="UniCar track vehicle with pivoting container for hospi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2525712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4787900" y="1700213"/>
            <a:ext cx="42592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de-DE" sz="2400" dirty="0">
                <a:effectLst/>
                <a:latin typeface="+mn-lt"/>
              </a:rPr>
              <a:t>Rohrpostanlage</a:t>
            </a:r>
          </a:p>
          <a:p>
            <a:pPr marL="609600" indent="-60960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®"/>
              <a:defRPr/>
            </a:pPr>
            <a:r>
              <a:rPr lang="de-DE" sz="2400" dirty="0">
                <a:effectLst/>
                <a:latin typeface="+mn-lt"/>
                <a:sym typeface="Symbol" pitchFamily="18" charset="2"/>
              </a:rPr>
              <a:t>Transport auf festen Routen. Max. 5 kg, 8 m/s</a:t>
            </a:r>
            <a:r>
              <a:rPr lang="de-DE" dirty="0">
                <a:effectLst/>
                <a:latin typeface="+mn-lt"/>
                <a:sym typeface="Symbol" pitchFamily="18" charset="2"/>
              </a:rPr>
              <a:t> </a:t>
            </a:r>
          </a:p>
          <a:p>
            <a:pPr marL="609600" indent="-60960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de-DE" dirty="0">
                <a:effectLst/>
                <a:latin typeface="+mn-lt"/>
                <a:sym typeface="Symbol" pitchFamily="18" charset="2"/>
              </a:rPr>
              <a:t>Bsp.: Schnellschnittdiagnostik</a:t>
            </a:r>
          </a:p>
        </p:txBody>
      </p:sp>
      <p:pic>
        <p:nvPicPr>
          <p:cNvPr id="82950" name="Picture 9" descr="Bild 1 Rohr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57563"/>
            <a:ext cx="23336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AEA78-ED6A-42C1-A1D2-D7A66F8058F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63"/>
    </mc:Choice>
    <mc:Fallback xmlns="">
      <p:transition spd="slow" advTm="4496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30624" cy="4525963"/>
          </a:xfrm>
        </p:spPr>
        <p:txBody>
          <a:bodyPr/>
          <a:lstStyle/>
          <a:p>
            <a:r>
              <a:rPr lang="de-DE" dirty="0" smtClean="0"/>
              <a:t>21 </a:t>
            </a:r>
            <a:r>
              <a:rPr lang="de-DE" dirty="0" err="1" smtClean="0"/>
              <a:t>kmh</a:t>
            </a:r>
            <a:endParaRPr lang="de-DE" dirty="0" smtClean="0"/>
          </a:p>
          <a:p>
            <a:r>
              <a:rPr lang="de-DE" dirty="0" smtClean="0"/>
              <a:t>1200 Sendungen/Tag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DBA7A-18D6-49EE-A47F-064EE5A2C8A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1812" t="23578" r="27551" b="61302"/>
          <a:stretch/>
        </p:blipFill>
        <p:spPr>
          <a:xfrm>
            <a:off x="3142184" y="414090"/>
            <a:ext cx="5544616" cy="86409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8500" t="18500" r="20075" b="13460"/>
          <a:stretch/>
        </p:blipFill>
        <p:spPr>
          <a:xfrm>
            <a:off x="3142184" y="1278186"/>
            <a:ext cx="5616624" cy="388843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3538" t="37400" r="66537" b="29840"/>
          <a:stretch/>
        </p:blipFill>
        <p:spPr>
          <a:xfrm>
            <a:off x="0" y="4653136"/>
            <a:ext cx="3222494" cy="220486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604543" y="5733256"/>
            <a:ext cx="14253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effectLst/>
              </a:rPr>
              <a:t>Quelle: OZ, 15.06.23, S. 12</a:t>
            </a:r>
            <a:endParaRPr lang="de-DE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451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87325"/>
            <a:ext cx="8229600" cy="1384300"/>
          </a:xfrm>
        </p:spPr>
        <p:txBody>
          <a:bodyPr/>
          <a:lstStyle/>
          <a:p>
            <a:pPr eaLnBrk="1" hangingPunct="1"/>
            <a:r>
              <a:rPr lang="de-DE" sz="4000" dirty="0"/>
              <a:t>Anforderungen an Patiententransporte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/>
              <a:t>Fachkenntnisse </a:t>
            </a:r>
            <a:r>
              <a:rPr lang="de-DE" dirty="0" smtClean="0"/>
              <a:t>der Begleiter*in</a:t>
            </a:r>
            <a:endParaRPr lang="de-DE" dirty="0"/>
          </a:p>
          <a:p>
            <a:pPr lvl="1" eaLnBrk="1" hangingPunct="1">
              <a:lnSpc>
                <a:spcPct val="90000"/>
              </a:lnSpc>
            </a:pPr>
            <a:r>
              <a:rPr lang="de-DE" dirty="0" err="1"/>
              <a:t>Ziwi</a:t>
            </a:r>
            <a:r>
              <a:rPr lang="de-DE" dirty="0"/>
              <a:t>, Pflegehilfskraft, Pflegekraft, </a:t>
            </a:r>
            <a:r>
              <a:rPr lang="de-DE" dirty="0" smtClean="0"/>
              <a:t>Rettungssanitäter*in</a:t>
            </a:r>
            <a:endParaRPr lang="de-DE" dirty="0"/>
          </a:p>
          <a:p>
            <a:pPr eaLnBrk="1" hangingPunct="1">
              <a:lnSpc>
                <a:spcPct val="90000"/>
              </a:lnSpc>
            </a:pPr>
            <a:r>
              <a:rPr lang="de-DE" dirty="0"/>
              <a:t>Wartezeiten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Notfalltransport, Schwerstkrankentransport, „normale Patient*innen“</a:t>
            </a:r>
          </a:p>
          <a:p>
            <a:pPr eaLnBrk="1" hangingPunct="1">
              <a:lnSpc>
                <a:spcPct val="90000"/>
              </a:lnSpc>
            </a:pPr>
            <a:r>
              <a:rPr lang="de-DE" dirty="0"/>
              <a:t>Infektiosität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Kombinierbarkeit mit anderen Transporten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Reinigung / Sterilisierung des Fahrzeuges</a:t>
            </a:r>
          </a:p>
          <a:p>
            <a:pPr eaLnBrk="1" hangingPunct="1">
              <a:lnSpc>
                <a:spcPct val="90000"/>
              </a:lnSpc>
            </a:pPr>
            <a:r>
              <a:rPr lang="de-DE" dirty="0"/>
              <a:t>Kernzeit oder Randzeiten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39936-62A6-46AA-90B4-4BE510D19BA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469"/>
    </mc:Choice>
    <mc:Fallback xmlns="">
      <p:transition spd="slow" advTm="26146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/>
              <a:t>Traditionelle Transportplanung (Patiententransporte)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400" dirty="0"/>
              <a:t>Anmeldung eines Transportauftrags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telefonisch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per </a:t>
            </a:r>
            <a:r>
              <a:rPr lang="de-DE" sz="2000" dirty="0" err="1"/>
              <a:t>e-Mail</a:t>
            </a:r>
            <a:endParaRPr lang="de-DE" sz="2000" dirty="0"/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Hauspost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/>
              <a:t>Angaben: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Ausgangs- und Zielort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gewünschte Abhol- oder Ankunftszeit (Zeitfenster)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Priorität (z.B. Notfall)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Transportart (z.B. liegend, sitzend, gehend)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Hilfsmittel und Geräte (z.B. Rollstuhl, EKG)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Begleitung (z.B. </a:t>
            </a:r>
            <a:r>
              <a:rPr lang="de-DE" sz="2000" dirty="0" smtClean="0"/>
              <a:t>Ärzt*in)</a:t>
            </a:r>
            <a:endParaRPr lang="de-DE" sz="2000" dirty="0"/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Infektionsrisiko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/>
              <a:t>Planung: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Echtzeitplanung (durch Notfälle)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Ständige Revision der Planung bei jedem Auftragseingang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95016-0C76-4D40-85BD-1186840BFBC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39"/>
    </mc:Choice>
    <mc:Fallback xmlns="">
      <p:transition spd="slow" advTm="26003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951</Words>
  <Application>Microsoft Office PowerPoint</Application>
  <PresentationFormat>Bildschirmpräsentation (4:3)</PresentationFormat>
  <Paragraphs>328</Paragraphs>
  <Slides>31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Calibri</vt:lpstr>
      <vt:lpstr>Frutiger 55 Roman</vt:lpstr>
      <vt:lpstr>Symbol</vt:lpstr>
      <vt:lpstr>Tahoma</vt:lpstr>
      <vt:lpstr>Times New Roman</vt:lpstr>
      <vt:lpstr>Wingdings</vt:lpstr>
      <vt:lpstr>Larissa</vt:lpstr>
      <vt:lpstr>GESUNDHEITSMANAGEMENT III Teil 3-4  Prof. Dr. Steffen Fleßa Lst. für Allgemeine Betriebswirtschaftslehre und Gesundheitsmanagement Universität Greifswald </vt:lpstr>
      <vt:lpstr>Gliederung</vt:lpstr>
      <vt:lpstr>3.2 Transportplanung 3.2.1 Grundlagen</vt:lpstr>
      <vt:lpstr>Materialtransporte: Transportsysteme</vt:lpstr>
      <vt:lpstr>Transportsysteme</vt:lpstr>
      <vt:lpstr>Transportsysteme</vt:lpstr>
      <vt:lpstr>PowerPoint-Präsentation</vt:lpstr>
      <vt:lpstr>Anforderungen an Patiententransporte</vt:lpstr>
      <vt:lpstr>Traditionelle Transportplanung (Patiententransporte)</vt:lpstr>
      <vt:lpstr>Disposition von Transportaufträgen (Patiententransporte)</vt:lpstr>
      <vt:lpstr>Nebenbedingungen (Patiententransporte)</vt:lpstr>
      <vt:lpstr>Weitere Merkmale (Patiententransporte)</vt:lpstr>
      <vt:lpstr>Logistik - Patiententransport</vt:lpstr>
      <vt:lpstr>PowerPoint-Präsentation</vt:lpstr>
      <vt:lpstr>PowerPoint-Präsentation</vt:lpstr>
      <vt:lpstr>PowerPoint-Präsentation</vt:lpstr>
      <vt:lpstr>Manuelle Disposition</vt:lpstr>
      <vt:lpstr>Manuelle Disposition</vt:lpstr>
      <vt:lpstr>Planungsunterstützung</vt:lpstr>
      <vt:lpstr>PowerPoint-Präsentation</vt:lpstr>
      <vt:lpstr>Optimierung</vt:lpstr>
      <vt:lpstr>Ziel: Optimale Disposition von Transportaufträgen in Echtzeit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Beispiel: Opti-Trans</vt:lpstr>
      <vt:lpstr>Beispiel: Frauenhofer Tourenplanung</vt:lpstr>
      <vt:lpstr>Systemintegration und Kommunikation</vt:lpstr>
      <vt:lpstr>Gliederung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466</cp:revision>
  <cp:lastPrinted>1601-01-01T00:00:00Z</cp:lastPrinted>
  <dcterms:created xsi:type="dcterms:W3CDTF">2003-05-27T08:12:45Z</dcterms:created>
  <dcterms:modified xsi:type="dcterms:W3CDTF">2023-08-14T08:48:14Z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