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37"/>
  </p:notesMasterIdLst>
  <p:handoutMasterIdLst>
    <p:handoutMasterId r:id="rId38"/>
  </p:handoutMasterIdLst>
  <p:sldIdLst>
    <p:sldId id="423" r:id="rId2"/>
    <p:sldId id="1041" r:id="rId3"/>
    <p:sldId id="977" r:id="rId4"/>
    <p:sldId id="978" r:id="rId5"/>
    <p:sldId id="986" r:id="rId6"/>
    <p:sldId id="987" r:id="rId7"/>
    <p:sldId id="985" r:id="rId8"/>
    <p:sldId id="988" r:id="rId9"/>
    <p:sldId id="989" r:id="rId10"/>
    <p:sldId id="990" r:id="rId11"/>
    <p:sldId id="991" r:id="rId12"/>
    <p:sldId id="992" r:id="rId13"/>
    <p:sldId id="993" r:id="rId14"/>
    <p:sldId id="994" r:id="rId15"/>
    <p:sldId id="995" r:id="rId16"/>
    <p:sldId id="996" r:id="rId17"/>
    <p:sldId id="997" r:id="rId18"/>
    <p:sldId id="998" r:id="rId19"/>
    <p:sldId id="999" r:id="rId20"/>
    <p:sldId id="979" r:id="rId21"/>
    <p:sldId id="980" r:id="rId22"/>
    <p:sldId id="981" r:id="rId23"/>
    <p:sldId id="1000" r:id="rId24"/>
    <p:sldId id="1043" r:id="rId25"/>
    <p:sldId id="1004" r:id="rId26"/>
    <p:sldId id="1005" r:id="rId27"/>
    <p:sldId id="1006" r:id="rId28"/>
    <p:sldId id="1007" r:id="rId29"/>
    <p:sldId id="1008" r:id="rId30"/>
    <p:sldId id="1001" r:id="rId31"/>
    <p:sldId id="1011" r:id="rId32"/>
    <p:sldId id="1012" r:id="rId33"/>
    <p:sldId id="1014" r:id="rId34"/>
    <p:sldId id="1015" r:id="rId35"/>
    <p:sldId id="1042" r:id="rId3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  <a:srgbClr val="DDDDDD"/>
    <a:srgbClr val="FF0000"/>
    <a:srgbClr val="000000"/>
    <a:srgbClr val="FFFFFF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5833" autoAdjust="0"/>
  </p:normalViewPr>
  <p:slideViewPr>
    <p:cSldViewPr>
      <p:cViewPr varScale="1">
        <p:scale>
          <a:sx n="91" d="100"/>
          <a:sy n="91" d="100"/>
        </p:scale>
        <p:origin x="581" y="86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3AC17F0-DBE9-43B8-9B55-E12D2C2A92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65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9581FEA7-9304-475E-AFCE-1C3AA186A0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049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197D6-79D2-4916-A3E3-4F6C2DD241CE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28367-052F-41AA-B9A9-039B3CCEAA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57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36366-7CC5-4237-AD22-B1EC49F15CF0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96C1-DA23-4569-B619-A3B8B1ABD1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51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0B4E8-D41F-4261-BEA1-557AE13BD48A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06F0C-22C3-4227-9F82-257946E97B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824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B2C5-FBC1-49B2-A348-C0E75E5BA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399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B2C5-FBC1-49B2-A348-C0E75E5BA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04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2DAD-CDD9-4633-B2CE-9A7D39428F19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BA7A-18D6-49EE-A47F-064EE5A2C8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68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D2FF-A25F-4A1F-A451-1988EF9FACC7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67C07-FF15-49C8-BF28-B08DE7303E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99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3ADB2-4DBD-4D76-817D-25EF2CD12BAE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AB1B-2D66-4DA7-80A6-2D9B9FF38F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22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1AF1F-4EF9-4E64-8181-4FEDD048DB06}" type="datetime1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8D87-EB5A-43CB-92D0-63CA8F9C3F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92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A6FF7-9203-41A2-86FF-30B0BBC4F05F}" type="datetime1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EA01-9E43-4B71-BD8B-FEC76E169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43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ACB5-A8F4-4250-87D8-35AA7DACEB7A}" type="datetime1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65DB-A7AC-4C67-B58E-DC0634001D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65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20CB9-5B4C-432D-B3FF-0BF32E8B0CC1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74B46-B031-4058-819C-AA8A07E425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33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AAC55-8683-42E5-AB02-06A8A7A21FA1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3B2C5-FBC1-49B2-A348-C0E75E5BA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28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ED54A3-4E6E-4EFC-8B0D-EDB0F3684574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392E03-98AB-44B4-9787-0752209FCA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6480175"/>
          </a:xfrm>
        </p:spPr>
        <p:txBody>
          <a:bodyPr/>
          <a:lstStyle/>
          <a:p>
            <a:pPr eaLnBrk="1" hangingPunct="1"/>
            <a:r>
              <a:rPr lang="de-DE" sz="4000" b="1">
                <a:cs typeface="Times New Roman" pitchFamily="18" charset="0"/>
              </a:rPr>
              <a:t>GESUNDHEITSMANAGEMENT III</a:t>
            </a:r>
            <a:br>
              <a:rPr lang="de-DE" sz="4000" b="1">
                <a:cs typeface="Times New Roman" pitchFamily="18" charset="0"/>
              </a:rPr>
            </a:br>
            <a:r>
              <a:rPr lang="de-DE" sz="4000" b="1">
                <a:cs typeface="Times New Roman" pitchFamily="18" charset="0"/>
              </a:rPr>
              <a:t>Teil </a:t>
            </a:r>
            <a:r>
              <a:rPr lang="de-DE" sz="4000" b="1" smtClean="0">
                <a:cs typeface="Times New Roman" pitchFamily="18" charset="0"/>
              </a:rPr>
              <a:t>3-5</a:t>
            </a:r>
            <a:r>
              <a:rPr lang="de-DE" sz="4000" b="1">
                <a:cs typeface="Times New Roman" pitchFamily="18" charset="0"/>
              </a:rPr>
              <a:t/>
            </a:r>
            <a:br>
              <a:rPr lang="de-DE" sz="4000" b="1">
                <a:cs typeface="Times New Roman" pitchFamily="18" charset="0"/>
              </a:rPr>
            </a:br>
            <a:r>
              <a:rPr lang="de-DE" b="1">
                <a:cs typeface="Times New Roman" pitchFamily="18" charset="0"/>
              </a:rPr>
              <a:t/>
            </a:r>
            <a:br>
              <a:rPr lang="de-DE" b="1">
                <a:cs typeface="Times New Roman" pitchFamily="18" charset="0"/>
              </a:rPr>
            </a:br>
            <a:r>
              <a:rPr lang="de-DE" sz="2800" b="1">
                <a:cs typeface="Times New Roman" pitchFamily="18" charset="0"/>
              </a:rPr>
              <a:t>Prof. </a:t>
            </a:r>
            <a:r>
              <a:rPr lang="de-DE" sz="2800" b="1" dirty="0">
                <a:cs typeface="Times New Roman" pitchFamily="18" charset="0"/>
              </a:rPr>
              <a:t>Dr. Steffen Fleßa</a:t>
            </a:r>
            <a:br>
              <a:rPr lang="de-DE" sz="2800" b="1" dirty="0">
                <a:cs typeface="Times New Roman" pitchFamily="18" charset="0"/>
              </a:rPr>
            </a:br>
            <a:r>
              <a:rPr lang="de-DE" sz="2800" b="1" dirty="0">
                <a:cs typeface="Times New Roman" pitchFamily="18" charset="0"/>
              </a:rPr>
              <a:t>Lst. für Allgemeine Betriebswirtschaftslehre und Gesundheitsmanagement</a:t>
            </a:r>
            <a:br>
              <a:rPr lang="de-DE" sz="2800" b="1" dirty="0">
                <a:cs typeface="Times New Roman" pitchFamily="18" charset="0"/>
              </a:rPr>
            </a:br>
            <a:r>
              <a:rPr lang="de-DE" sz="2800" b="1" dirty="0">
                <a:cs typeface="Times New Roman" pitchFamily="18" charset="0"/>
              </a:rPr>
              <a:t>Universität Greifswald</a:t>
            </a:r>
            <a:r>
              <a:rPr lang="de-DE" b="1" dirty="0">
                <a:cs typeface="Times New Roman" pitchFamily="18" charset="0"/>
              </a:rPr>
              <a:t/>
            </a:r>
            <a:br>
              <a:rPr lang="de-DE" b="1" dirty="0">
                <a:cs typeface="Times New Roman" pitchFamily="18" charset="0"/>
              </a:rPr>
            </a:b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5"/>
    </mc:Choice>
    <mc:Fallback xmlns="">
      <p:transition spd="slow" advTm="800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Transportmethode: Nord-West-Eckenregel</a:t>
            </a:r>
          </a:p>
        </p:txBody>
      </p:sp>
      <p:graphicFrame>
        <p:nvGraphicFramePr>
          <p:cNvPr id="1520681" name="Group 41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6388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0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0627" name="Text Box 35"/>
          <p:cNvSpPr txBox="1">
            <a:spLocks noChangeArrowheads="1"/>
          </p:cNvSpPr>
          <p:nvPr/>
        </p:nvSpPr>
        <p:spPr bwMode="auto">
          <a:xfrm>
            <a:off x="2987675" y="2924175"/>
            <a:ext cx="804863" cy="7080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effectLst/>
              </a:rPr>
              <a:t>c</a:t>
            </a:r>
            <a:r>
              <a:rPr lang="de-DE" baseline="-40000">
                <a:effectLst/>
              </a:rPr>
              <a:t>13</a:t>
            </a:r>
            <a:r>
              <a:rPr lang="de-DE">
                <a:effectLst/>
              </a:rPr>
              <a:t>=2</a:t>
            </a:r>
          </a:p>
        </p:txBody>
      </p:sp>
      <p:sp>
        <p:nvSpPr>
          <p:cNvPr id="110628" name="Text Box 36"/>
          <p:cNvSpPr txBox="1">
            <a:spLocks noChangeArrowheads="1"/>
          </p:cNvSpPr>
          <p:nvPr/>
        </p:nvSpPr>
        <p:spPr bwMode="auto">
          <a:xfrm>
            <a:off x="4572000" y="2924175"/>
            <a:ext cx="804863" cy="7080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effectLst/>
              </a:rPr>
              <a:t>c</a:t>
            </a:r>
            <a:r>
              <a:rPr lang="de-DE" baseline="-40000">
                <a:effectLst/>
              </a:rPr>
              <a:t>14</a:t>
            </a:r>
            <a:r>
              <a:rPr lang="de-DE">
                <a:effectLst/>
              </a:rPr>
              <a:t>=1</a:t>
            </a:r>
          </a:p>
        </p:txBody>
      </p:sp>
      <p:sp>
        <p:nvSpPr>
          <p:cNvPr id="110629" name="Text Box 37"/>
          <p:cNvSpPr txBox="1">
            <a:spLocks noChangeArrowheads="1"/>
          </p:cNvSpPr>
          <p:nvPr/>
        </p:nvSpPr>
        <p:spPr bwMode="auto">
          <a:xfrm>
            <a:off x="6227763" y="2924175"/>
            <a:ext cx="804862" cy="7080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effectLst/>
              </a:rPr>
              <a:t>c</a:t>
            </a:r>
            <a:r>
              <a:rPr lang="de-DE" baseline="-40000">
                <a:effectLst/>
              </a:rPr>
              <a:t>15</a:t>
            </a:r>
            <a:r>
              <a:rPr lang="de-DE">
                <a:effectLst/>
              </a:rPr>
              <a:t>=5</a:t>
            </a:r>
          </a:p>
        </p:txBody>
      </p:sp>
      <p:sp>
        <p:nvSpPr>
          <p:cNvPr id="110630" name="Text Box 38"/>
          <p:cNvSpPr txBox="1">
            <a:spLocks noChangeArrowheads="1"/>
          </p:cNvSpPr>
          <p:nvPr/>
        </p:nvSpPr>
        <p:spPr bwMode="auto">
          <a:xfrm>
            <a:off x="2987675" y="3933825"/>
            <a:ext cx="804863" cy="7080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effectLst/>
              </a:rPr>
              <a:t>c</a:t>
            </a:r>
            <a:r>
              <a:rPr lang="de-DE" baseline="-40000">
                <a:effectLst/>
              </a:rPr>
              <a:t>23</a:t>
            </a:r>
            <a:r>
              <a:rPr lang="de-DE">
                <a:effectLst/>
              </a:rPr>
              <a:t>=1</a:t>
            </a:r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4572000" y="3935413"/>
            <a:ext cx="804863" cy="7080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effectLst/>
              </a:rPr>
              <a:t>c</a:t>
            </a:r>
            <a:r>
              <a:rPr lang="de-DE" baseline="-40000">
                <a:effectLst/>
              </a:rPr>
              <a:t>24</a:t>
            </a:r>
            <a:r>
              <a:rPr lang="de-DE">
                <a:effectLst/>
              </a:rPr>
              <a:t>=2</a:t>
            </a:r>
          </a:p>
        </p:txBody>
      </p: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6227763" y="4005263"/>
            <a:ext cx="804862" cy="7080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effectLst/>
              </a:rPr>
              <a:t>c</a:t>
            </a:r>
            <a:r>
              <a:rPr lang="de-DE" baseline="-40000">
                <a:effectLst/>
              </a:rPr>
              <a:t>25</a:t>
            </a:r>
            <a:r>
              <a:rPr lang="de-DE">
                <a:effectLst/>
              </a:rPr>
              <a:t>=3</a:t>
            </a:r>
          </a:p>
        </p:txBody>
      </p:sp>
      <p:sp>
        <p:nvSpPr>
          <p:cNvPr id="1520682" name="AutoShape 42"/>
          <p:cNvSpPr>
            <a:spLocks noChangeArrowheads="1"/>
          </p:cNvSpPr>
          <p:nvPr/>
        </p:nvSpPr>
        <p:spPr bwMode="auto">
          <a:xfrm>
            <a:off x="4859338" y="4149725"/>
            <a:ext cx="4032250" cy="2376488"/>
          </a:xfrm>
          <a:prstGeom prst="cloudCallout">
            <a:avLst>
              <a:gd name="adj1" fmla="val -84801"/>
              <a:gd name="adj2" fmla="val -6336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Schritt 1: Maximal mögliche Menge, die von 1 nach 3 transportiert werden kann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470"/>
    </mc:Choice>
    <mc:Fallback xmlns="">
      <p:transition spd="slow" advTm="7947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Transportmethode: Nord-West-Eckenregel</a:t>
            </a:r>
          </a:p>
        </p:txBody>
      </p:sp>
      <p:graphicFrame>
        <p:nvGraphicFramePr>
          <p:cNvPr id="1521706" name="Group 42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6388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0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1651" name="Text Box 35"/>
          <p:cNvSpPr txBox="1">
            <a:spLocks noChangeArrowheads="1"/>
          </p:cNvSpPr>
          <p:nvPr/>
        </p:nvSpPr>
        <p:spPr bwMode="auto">
          <a:xfrm>
            <a:off x="2987675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13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1652" name="Text Box 36"/>
          <p:cNvSpPr txBox="1">
            <a:spLocks noChangeArrowheads="1"/>
          </p:cNvSpPr>
          <p:nvPr/>
        </p:nvSpPr>
        <p:spPr bwMode="auto">
          <a:xfrm>
            <a:off x="4572000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14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1653" name="Text Box 37"/>
          <p:cNvSpPr txBox="1">
            <a:spLocks noChangeArrowheads="1"/>
          </p:cNvSpPr>
          <p:nvPr/>
        </p:nvSpPr>
        <p:spPr bwMode="auto">
          <a:xfrm>
            <a:off x="6227763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15</a:t>
            </a:r>
            <a:r>
              <a:rPr lang="de-DE" sz="1600">
                <a:effectLst/>
              </a:rPr>
              <a:t>=5</a:t>
            </a:r>
          </a:p>
        </p:txBody>
      </p:sp>
      <p:sp>
        <p:nvSpPr>
          <p:cNvPr id="111654" name="Text Box 38"/>
          <p:cNvSpPr txBox="1">
            <a:spLocks noChangeArrowheads="1"/>
          </p:cNvSpPr>
          <p:nvPr/>
        </p:nvSpPr>
        <p:spPr bwMode="auto">
          <a:xfrm>
            <a:off x="2987675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23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1655" name="Text Box 39"/>
          <p:cNvSpPr txBox="1">
            <a:spLocks noChangeArrowheads="1"/>
          </p:cNvSpPr>
          <p:nvPr/>
        </p:nvSpPr>
        <p:spPr bwMode="auto">
          <a:xfrm>
            <a:off x="4572000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24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1656" name="Text Box 40"/>
          <p:cNvSpPr txBox="1">
            <a:spLocks noChangeArrowheads="1"/>
          </p:cNvSpPr>
          <p:nvPr/>
        </p:nvSpPr>
        <p:spPr bwMode="auto">
          <a:xfrm>
            <a:off x="6227763" y="4005263"/>
            <a:ext cx="804862" cy="3381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25</a:t>
            </a:r>
            <a:r>
              <a:rPr lang="de-DE" sz="1600">
                <a:effectLst/>
              </a:rPr>
              <a:t>=3</a:t>
            </a:r>
          </a:p>
        </p:txBody>
      </p:sp>
      <p:sp>
        <p:nvSpPr>
          <p:cNvPr id="1521705" name="AutoShape 41"/>
          <p:cNvSpPr>
            <a:spLocks noChangeArrowheads="1"/>
          </p:cNvSpPr>
          <p:nvPr/>
        </p:nvSpPr>
        <p:spPr bwMode="auto">
          <a:xfrm>
            <a:off x="4859338" y="5229225"/>
            <a:ext cx="4032250" cy="1296988"/>
          </a:xfrm>
          <a:prstGeom prst="cloudCallout">
            <a:avLst>
              <a:gd name="adj1" fmla="val -85787"/>
              <a:gd name="adj2" fmla="val -9528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Empfangsknoten 3 ist befriedigt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37"/>
    </mc:Choice>
    <mc:Fallback xmlns="">
      <p:transition spd="slow" advTm="813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Transportmethode: Nord-West-Eckenregel</a:t>
            </a:r>
          </a:p>
        </p:txBody>
      </p:sp>
      <p:graphicFrame>
        <p:nvGraphicFramePr>
          <p:cNvPr id="1522691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6388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0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2675" name="Text Box 35"/>
          <p:cNvSpPr txBox="1">
            <a:spLocks noChangeArrowheads="1"/>
          </p:cNvSpPr>
          <p:nvPr/>
        </p:nvSpPr>
        <p:spPr bwMode="auto">
          <a:xfrm>
            <a:off x="2987675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13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4572000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14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2677" name="Text Box 37"/>
          <p:cNvSpPr txBox="1">
            <a:spLocks noChangeArrowheads="1"/>
          </p:cNvSpPr>
          <p:nvPr/>
        </p:nvSpPr>
        <p:spPr bwMode="auto">
          <a:xfrm>
            <a:off x="6227763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15</a:t>
            </a:r>
            <a:r>
              <a:rPr lang="de-DE" sz="1600">
                <a:effectLst/>
              </a:rPr>
              <a:t>=5</a:t>
            </a:r>
          </a:p>
        </p:txBody>
      </p:sp>
      <p:sp>
        <p:nvSpPr>
          <p:cNvPr id="112678" name="Text Box 38"/>
          <p:cNvSpPr txBox="1">
            <a:spLocks noChangeArrowheads="1"/>
          </p:cNvSpPr>
          <p:nvPr/>
        </p:nvSpPr>
        <p:spPr bwMode="auto">
          <a:xfrm>
            <a:off x="2987675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23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4572000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24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6227763" y="4005263"/>
            <a:ext cx="804862" cy="3381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25</a:t>
            </a:r>
            <a:r>
              <a:rPr lang="de-DE" sz="1600">
                <a:effectLst/>
              </a:rPr>
              <a:t>=3</a:t>
            </a:r>
          </a:p>
        </p:txBody>
      </p:sp>
      <p:sp>
        <p:nvSpPr>
          <p:cNvPr id="1522729" name="AutoShape 41"/>
          <p:cNvSpPr>
            <a:spLocks noChangeArrowheads="1"/>
          </p:cNvSpPr>
          <p:nvPr/>
        </p:nvSpPr>
        <p:spPr bwMode="auto">
          <a:xfrm>
            <a:off x="4859338" y="5229225"/>
            <a:ext cx="4032250" cy="1296988"/>
          </a:xfrm>
          <a:prstGeom prst="cloudCallout">
            <a:avLst>
              <a:gd name="adj1" fmla="val -47875"/>
              <a:gd name="adj2" fmla="val -165792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Zeile fertig machen: maximal 100 noch versendbar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83"/>
    </mc:Choice>
    <mc:Fallback xmlns="">
      <p:transition spd="slow" advTm="4618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Transportmethode: Nord-West-Eckenregel</a:t>
            </a:r>
          </a:p>
        </p:txBody>
      </p:sp>
      <p:graphicFrame>
        <p:nvGraphicFramePr>
          <p:cNvPr id="1523754" name="Group 42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6388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0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3699" name="Text Box 35"/>
          <p:cNvSpPr txBox="1">
            <a:spLocks noChangeArrowheads="1"/>
          </p:cNvSpPr>
          <p:nvPr/>
        </p:nvSpPr>
        <p:spPr bwMode="auto">
          <a:xfrm>
            <a:off x="2987675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13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3700" name="Text Box 36"/>
          <p:cNvSpPr txBox="1">
            <a:spLocks noChangeArrowheads="1"/>
          </p:cNvSpPr>
          <p:nvPr/>
        </p:nvSpPr>
        <p:spPr bwMode="auto">
          <a:xfrm>
            <a:off x="4572000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14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3701" name="Text Box 37"/>
          <p:cNvSpPr txBox="1">
            <a:spLocks noChangeArrowheads="1"/>
          </p:cNvSpPr>
          <p:nvPr/>
        </p:nvSpPr>
        <p:spPr bwMode="auto">
          <a:xfrm>
            <a:off x="6227763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15</a:t>
            </a:r>
            <a:r>
              <a:rPr lang="de-DE" sz="1600">
                <a:effectLst/>
              </a:rPr>
              <a:t>=5</a:t>
            </a:r>
          </a:p>
        </p:txBody>
      </p:sp>
      <p:sp>
        <p:nvSpPr>
          <p:cNvPr id="113702" name="Text Box 38"/>
          <p:cNvSpPr txBox="1">
            <a:spLocks noChangeArrowheads="1"/>
          </p:cNvSpPr>
          <p:nvPr/>
        </p:nvSpPr>
        <p:spPr bwMode="auto">
          <a:xfrm>
            <a:off x="2987675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23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3703" name="Text Box 39"/>
          <p:cNvSpPr txBox="1">
            <a:spLocks noChangeArrowheads="1"/>
          </p:cNvSpPr>
          <p:nvPr/>
        </p:nvSpPr>
        <p:spPr bwMode="auto">
          <a:xfrm>
            <a:off x="4572000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24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3704" name="Text Box 40"/>
          <p:cNvSpPr txBox="1">
            <a:spLocks noChangeArrowheads="1"/>
          </p:cNvSpPr>
          <p:nvPr/>
        </p:nvSpPr>
        <p:spPr bwMode="auto">
          <a:xfrm>
            <a:off x="6227763" y="4005263"/>
            <a:ext cx="804862" cy="3381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25</a:t>
            </a:r>
            <a:r>
              <a:rPr lang="de-DE" sz="1600">
                <a:effectLst/>
              </a:rPr>
              <a:t>=3</a:t>
            </a:r>
          </a:p>
        </p:txBody>
      </p:sp>
      <p:sp>
        <p:nvSpPr>
          <p:cNvPr id="1523753" name="AutoShape 41"/>
          <p:cNvSpPr>
            <a:spLocks noChangeArrowheads="1"/>
          </p:cNvSpPr>
          <p:nvPr/>
        </p:nvSpPr>
        <p:spPr bwMode="auto">
          <a:xfrm>
            <a:off x="4859338" y="5229225"/>
            <a:ext cx="4032250" cy="1296988"/>
          </a:xfrm>
          <a:prstGeom prst="cloudCallout">
            <a:avLst>
              <a:gd name="adj1" fmla="val -22639"/>
              <a:gd name="adj2" fmla="val -179986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Quelle 1 ist leer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17"/>
    </mc:Choice>
    <mc:Fallback xmlns="">
      <p:transition spd="slow" advTm="2851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Transportmethode: Nord-West-Eckenregel</a:t>
            </a:r>
          </a:p>
        </p:txBody>
      </p:sp>
      <p:graphicFrame>
        <p:nvGraphicFramePr>
          <p:cNvPr id="1524778" name="Group 42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7976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4723" name="Text Box 35"/>
          <p:cNvSpPr txBox="1">
            <a:spLocks noChangeArrowheads="1"/>
          </p:cNvSpPr>
          <p:nvPr/>
        </p:nvSpPr>
        <p:spPr bwMode="auto">
          <a:xfrm>
            <a:off x="2987675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13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4724" name="Text Box 36"/>
          <p:cNvSpPr txBox="1">
            <a:spLocks noChangeArrowheads="1"/>
          </p:cNvSpPr>
          <p:nvPr/>
        </p:nvSpPr>
        <p:spPr bwMode="auto">
          <a:xfrm>
            <a:off x="4572000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14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4725" name="Text Box 37"/>
          <p:cNvSpPr txBox="1">
            <a:spLocks noChangeArrowheads="1"/>
          </p:cNvSpPr>
          <p:nvPr/>
        </p:nvSpPr>
        <p:spPr bwMode="auto">
          <a:xfrm>
            <a:off x="6227763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15</a:t>
            </a:r>
            <a:r>
              <a:rPr lang="de-DE" sz="1600">
                <a:effectLst/>
              </a:rPr>
              <a:t>=5</a:t>
            </a:r>
          </a:p>
        </p:txBody>
      </p:sp>
      <p:sp>
        <p:nvSpPr>
          <p:cNvPr id="114726" name="Text Box 38"/>
          <p:cNvSpPr txBox="1">
            <a:spLocks noChangeArrowheads="1"/>
          </p:cNvSpPr>
          <p:nvPr/>
        </p:nvSpPr>
        <p:spPr bwMode="auto">
          <a:xfrm>
            <a:off x="2987675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23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4727" name="Text Box 39"/>
          <p:cNvSpPr txBox="1">
            <a:spLocks noChangeArrowheads="1"/>
          </p:cNvSpPr>
          <p:nvPr/>
        </p:nvSpPr>
        <p:spPr bwMode="auto">
          <a:xfrm>
            <a:off x="4572000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24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4728" name="Text Box 40"/>
          <p:cNvSpPr txBox="1">
            <a:spLocks noChangeArrowheads="1"/>
          </p:cNvSpPr>
          <p:nvPr/>
        </p:nvSpPr>
        <p:spPr bwMode="auto">
          <a:xfrm>
            <a:off x="6227763" y="4005263"/>
            <a:ext cx="804862" cy="3381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25</a:t>
            </a:r>
            <a:r>
              <a:rPr lang="de-DE" sz="1600">
                <a:effectLst/>
              </a:rPr>
              <a:t>=3</a:t>
            </a:r>
          </a:p>
        </p:txBody>
      </p:sp>
      <p:sp>
        <p:nvSpPr>
          <p:cNvPr id="1524777" name="AutoShape 41"/>
          <p:cNvSpPr>
            <a:spLocks noChangeArrowheads="1"/>
          </p:cNvSpPr>
          <p:nvPr/>
        </p:nvSpPr>
        <p:spPr bwMode="auto">
          <a:xfrm>
            <a:off x="4859338" y="5229225"/>
            <a:ext cx="4032250" cy="1296988"/>
          </a:xfrm>
          <a:prstGeom prst="cloudCallout">
            <a:avLst>
              <a:gd name="adj1" fmla="val -41102"/>
              <a:gd name="adj2" fmla="val -78273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Empfangsknoten 4 fertig machen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56"/>
    </mc:Choice>
    <mc:Fallback xmlns="">
      <p:transition spd="slow" advTm="3425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Transportmethode: Basislösung</a:t>
            </a:r>
          </a:p>
        </p:txBody>
      </p:sp>
      <p:graphicFrame>
        <p:nvGraphicFramePr>
          <p:cNvPr id="152576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7976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5747" name="Text Box 35"/>
          <p:cNvSpPr txBox="1">
            <a:spLocks noChangeArrowheads="1"/>
          </p:cNvSpPr>
          <p:nvPr/>
        </p:nvSpPr>
        <p:spPr bwMode="auto">
          <a:xfrm>
            <a:off x="2987675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13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5748" name="Text Box 36"/>
          <p:cNvSpPr txBox="1">
            <a:spLocks noChangeArrowheads="1"/>
          </p:cNvSpPr>
          <p:nvPr/>
        </p:nvSpPr>
        <p:spPr bwMode="auto">
          <a:xfrm>
            <a:off x="4572000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14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5749" name="Text Box 37"/>
          <p:cNvSpPr txBox="1">
            <a:spLocks noChangeArrowheads="1"/>
          </p:cNvSpPr>
          <p:nvPr/>
        </p:nvSpPr>
        <p:spPr bwMode="auto">
          <a:xfrm>
            <a:off x="6227763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15</a:t>
            </a:r>
            <a:r>
              <a:rPr lang="de-DE" sz="1600">
                <a:effectLst/>
              </a:rPr>
              <a:t>=5</a:t>
            </a:r>
          </a:p>
        </p:txBody>
      </p:sp>
      <p:sp>
        <p:nvSpPr>
          <p:cNvPr id="115750" name="Text Box 38"/>
          <p:cNvSpPr txBox="1">
            <a:spLocks noChangeArrowheads="1"/>
          </p:cNvSpPr>
          <p:nvPr/>
        </p:nvSpPr>
        <p:spPr bwMode="auto">
          <a:xfrm>
            <a:off x="2987675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23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5751" name="Text Box 39"/>
          <p:cNvSpPr txBox="1">
            <a:spLocks noChangeArrowheads="1"/>
          </p:cNvSpPr>
          <p:nvPr/>
        </p:nvSpPr>
        <p:spPr bwMode="auto">
          <a:xfrm>
            <a:off x="4572000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24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5752" name="Text Box 40"/>
          <p:cNvSpPr txBox="1">
            <a:spLocks noChangeArrowheads="1"/>
          </p:cNvSpPr>
          <p:nvPr/>
        </p:nvSpPr>
        <p:spPr bwMode="auto">
          <a:xfrm>
            <a:off x="6227763" y="4005263"/>
            <a:ext cx="804862" cy="3381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25</a:t>
            </a:r>
            <a:r>
              <a:rPr lang="de-DE" sz="1600">
                <a:effectLst/>
              </a:rPr>
              <a:t>=3</a:t>
            </a:r>
          </a:p>
        </p:txBody>
      </p:sp>
      <p:sp>
        <p:nvSpPr>
          <p:cNvPr id="1525801" name="AutoShape 41"/>
          <p:cNvSpPr>
            <a:spLocks noChangeArrowheads="1"/>
          </p:cNvSpPr>
          <p:nvPr/>
        </p:nvSpPr>
        <p:spPr bwMode="auto">
          <a:xfrm>
            <a:off x="1979613" y="6210300"/>
            <a:ext cx="6983412" cy="647700"/>
          </a:xfrm>
          <a:prstGeom prst="cloudCallout">
            <a:avLst>
              <a:gd name="adj1" fmla="val 2718"/>
              <a:gd name="adj2" fmla="val -274264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Empfangsknoten 5 fertig machen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351"/>
    </mc:Choice>
    <mc:Fallback xmlns="">
      <p:transition spd="slow" advTm="10035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Transportmethode: Optimierung</a:t>
            </a:r>
          </a:p>
        </p:txBody>
      </p:sp>
      <p:graphicFrame>
        <p:nvGraphicFramePr>
          <p:cNvPr id="152678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7976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6771" name="Text Box 35"/>
          <p:cNvSpPr txBox="1">
            <a:spLocks noChangeArrowheads="1"/>
          </p:cNvSpPr>
          <p:nvPr/>
        </p:nvSpPr>
        <p:spPr bwMode="auto">
          <a:xfrm>
            <a:off x="2987675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13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6772" name="Text Box 36"/>
          <p:cNvSpPr txBox="1">
            <a:spLocks noChangeArrowheads="1"/>
          </p:cNvSpPr>
          <p:nvPr/>
        </p:nvSpPr>
        <p:spPr bwMode="auto">
          <a:xfrm>
            <a:off x="4572000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14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6773" name="Text Box 37"/>
          <p:cNvSpPr txBox="1">
            <a:spLocks noChangeArrowheads="1"/>
          </p:cNvSpPr>
          <p:nvPr/>
        </p:nvSpPr>
        <p:spPr bwMode="auto">
          <a:xfrm>
            <a:off x="6227763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15</a:t>
            </a:r>
            <a:r>
              <a:rPr lang="de-DE" sz="1600">
                <a:effectLst/>
              </a:rPr>
              <a:t>=5</a:t>
            </a:r>
          </a:p>
        </p:txBody>
      </p:sp>
      <p:sp>
        <p:nvSpPr>
          <p:cNvPr id="116774" name="Text Box 38"/>
          <p:cNvSpPr txBox="1">
            <a:spLocks noChangeArrowheads="1"/>
          </p:cNvSpPr>
          <p:nvPr/>
        </p:nvSpPr>
        <p:spPr bwMode="auto">
          <a:xfrm>
            <a:off x="2987675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23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6775" name="Text Box 39"/>
          <p:cNvSpPr txBox="1">
            <a:spLocks noChangeArrowheads="1"/>
          </p:cNvSpPr>
          <p:nvPr/>
        </p:nvSpPr>
        <p:spPr bwMode="auto">
          <a:xfrm>
            <a:off x="4572000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24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6776" name="Text Box 40"/>
          <p:cNvSpPr txBox="1">
            <a:spLocks noChangeArrowheads="1"/>
          </p:cNvSpPr>
          <p:nvPr/>
        </p:nvSpPr>
        <p:spPr bwMode="auto">
          <a:xfrm>
            <a:off x="6227763" y="4005263"/>
            <a:ext cx="804862" cy="3381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25</a:t>
            </a:r>
            <a:r>
              <a:rPr lang="de-DE" sz="1600">
                <a:effectLst/>
              </a:rPr>
              <a:t>=3</a:t>
            </a:r>
          </a:p>
        </p:txBody>
      </p:sp>
      <p:sp>
        <p:nvSpPr>
          <p:cNvPr id="1526825" name="AutoShape 41"/>
          <p:cNvSpPr>
            <a:spLocks noChangeArrowheads="1"/>
          </p:cNvSpPr>
          <p:nvPr/>
        </p:nvSpPr>
        <p:spPr bwMode="auto">
          <a:xfrm>
            <a:off x="1908175" y="5373688"/>
            <a:ext cx="6983413" cy="1484312"/>
          </a:xfrm>
          <a:prstGeom prst="cloudCallout">
            <a:avLst>
              <a:gd name="adj1" fmla="val -22310"/>
              <a:gd name="adj2" fmla="val -13075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sz="1800" dirty="0">
                <a:effectLst/>
              </a:rPr>
              <a:t>Einsparung im Rundlauf: </a:t>
            </a:r>
          </a:p>
          <a:p>
            <a:pPr>
              <a:defRPr/>
            </a:pPr>
            <a:r>
              <a:rPr lang="de-DE" sz="1800" dirty="0">
                <a:effectLst/>
              </a:rPr>
              <a:t>-2+1-2+1=-2, d.h.</a:t>
            </a:r>
          </a:p>
          <a:p>
            <a:pPr>
              <a:defRPr/>
            </a:pPr>
            <a:r>
              <a:rPr lang="de-DE" sz="1800" dirty="0">
                <a:effectLst/>
              </a:rPr>
              <a:t>es rentiert sich, eine Einheit weniger von 1 nach 3 zu schicken.</a:t>
            </a:r>
          </a:p>
        </p:txBody>
      </p:sp>
      <p:sp>
        <p:nvSpPr>
          <p:cNvPr id="1526826" name="Line 42"/>
          <p:cNvSpPr>
            <a:spLocks noChangeShapeType="1"/>
          </p:cNvSpPr>
          <p:nvPr/>
        </p:nvSpPr>
        <p:spPr bwMode="auto">
          <a:xfrm>
            <a:off x="3419475" y="3429000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526827" name="Line 43"/>
          <p:cNvSpPr>
            <a:spLocks noChangeShapeType="1"/>
          </p:cNvSpPr>
          <p:nvPr/>
        </p:nvSpPr>
        <p:spPr bwMode="auto">
          <a:xfrm>
            <a:off x="3995738" y="34290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526828" name="Line 44"/>
          <p:cNvSpPr>
            <a:spLocks noChangeShapeType="1"/>
          </p:cNvSpPr>
          <p:nvPr/>
        </p:nvSpPr>
        <p:spPr bwMode="auto">
          <a:xfrm flipH="1">
            <a:off x="3348038" y="407670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526829" name="Line 45"/>
          <p:cNvSpPr>
            <a:spLocks noChangeShapeType="1"/>
          </p:cNvSpPr>
          <p:nvPr/>
        </p:nvSpPr>
        <p:spPr bwMode="auto">
          <a:xfrm flipV="1">
            <a:off x="3348038" y="34290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553"/>
    </mc:Choice>
    <mc:Fallback xmlns="">
      <p:transition spd="slow" advTm="22355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Transportmethode: Optimierung</a:t>
            </a:r>
          </a:p>
        </p:txBody>
      </p:sp>
      <p:graphicFrame>
        <p:nvGraphicFramePr>
          <p:cNvPr id="1527855" name="Group 47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7976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7795" name="Text Box 35"/>
          <p:cNvSpPr txBox="1">
            <a:spLocks noChangeArrowheads="1"/>
          </p:cNvSpPr>
          <p:nvPr/>
        </p:nvSpPr>
        <p:spPr bwMode="auto">
          <a:xfrm>
            <a:off x="2987675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13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7796" name="Text Box 36"/>
          <p:cNvSpPr txBox="1">
            <a:spLocks noChangeArrowheads="1"/>
          </p:cNvSpPr>
          <p:nvPr/>
        </p:nvSpPr>
        <p:spPr bwMode="auto">
          <a:xfrm>
            <a:off x="4572000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14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7797" name="Text Box 37"/>
          <p:cNvSpPr txBox="1">
            <a:spLocks noChangeArrowheads="1"/>
          </p:cNvSpPr>
          <p:nvPr/>
        </p:nvSpPr>
        <p:spPr bwMode="auto">
          <a:xfrm>
            <a:off x="6227763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15</a:t>
            </a:r>
            <a:r>
              <a:rPr lang="de-DE" sz="1600">
                <a:effectLst/>
              </a:rPr>
              <a:t>=5</a:t>
            </a:r>
          </a:p>
        </p:txBody>
      </p:sp>
      <p:sp>
        <p:nvSpPr>
          <p:cNvPr id="117798" name="Text Box 38"/>
          <p:cNvSpPr txBox="1">
            <a:spLocks noChangeArrowheads="1"/>
          </p:cNvSpPr>
          <p:nvPr/>
        </p:nvSpPr>
        <p:spPr bwMode="auto">
          <a:xfrm>
            <a:off x="2987675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23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7799" name="Text Box 39"/>
          <p:cNvSpPr txBox="1">
            <a:spLocks noChangeArrowheads="1"/>
          </p:cNvSpPr>
          <p:nvPr/>
        </p:nvSpPr>
        <p:spPr bwMode="auto">
          <a:xfrm>
            <a:off x="4572000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24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7800" name="Text Box 40"/>
          <p:cNvSpPr txBox="1">
            <a:spLocks noChangeArrowheads="1"/>
          </p:cNvSpPr>
          <p:nvPr/>
        </p:nvSpPr>
        <p:spPr bwMode="auto">
          <a:xfrm>
            <a:off x="6227763" y="4005263"/>
            <a:ext cx="804862" cy="3381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25</a:t>
            </a:r>
            <a:r>
              <a:rPr lang="de-DE" sz="1600">
                <a:effectLst/>
              </a:rPr>
              <a:t>=3</a:t>
            </a:r>
          </a:p>
        </p:txBody>
      </p:sp>
      <p:sp>
        <p:nvSpPr>
          <p:cNvPr id="1527849" name="AutoShape 41"/>
          <p:cNvSpPr>
            <a:spLocks noChangeArrowheads="1"/>
          </p:cNvSpPr>
          <p:nvPr/>
        </p:nvSpPr>
        <p:spPr bwMode="auto">
          <a:xfrm>
            <a:off x="0" y="5373688"/>
            <a:ext cx="8748713" cy="1484312"/>
          </a:xfrm>
          <a:prstGeom prst="cloudCallout">
            <a:avLst>
              <a:gd name="adj1" fmla="val -10606"/>
              <a:gd name="adj2" fmla="val -13075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sz="1800" dirty="0">
                <a:effectLst/>
              </a:rPr>
              <a:t>Maximal 100 Einheiten können statt von 1 nach 3 von 2 nach 3 geschickt werden. Dafür müssen 100 weniger von 2 nach 4 und 100 mehr von 1 nach 4 geschickt werden.</a:t>
            </a:r>
          </a:p>
        </p:txBody>
      </p:sp>
      <p:sp>
        <p:nvSpPr>
          <p:cNvPr id="1527850" name="Line 42"/>
          <p:cNvSpPr>
            <a:spLocks noChangeShapeType="1"/>
          </p:cNvSpPr>
          <p:nvPr/>
        </p:nvSpPr>
        <p:spPr bwMode="auto">
          <a:xfrm>
            <a:off x="3419475" y="3429000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527851" name="Line 43"/>
          <p:cNvSpPr>
            <a:spLocks noChangeShapeType="1"/>
          </p:cNvSpPr>
          <p:nvPr/>
        </p:nvSpPr>
        <p:spPr bwMode="auto">
          <a:xfrm>
            <a:off x="3995738" y="34290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527852" name="Line 44"/>
          <p:cNvSpPr>
            <a:spLocks noChangeShapeType="1"/>
          </p:cNvSpPr>
          <p:nvPr/>
        </p:nvSpPr>
        <p:spPr bwMode="auto">
          <a:xfrm flipH="1">
            <a:off x="3348038" y="407670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527853" name="Line 45"/>
          <p:cNvSpPr>
            <a:spLocks noChangeShapeType="1"/>
          </p:cNvSpPr>
          <p:nvPr/>
        </p:nvSpPr>
        <p:spPr bwMode="auto">
          <a:xfrm flipV="1">
            <a:off x="3348038" y="34290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617"/>
    </mc:Choice>
    <mc:Fallback xmlns="">
      <p:transition spd="slow" advTm="6161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Transportmethode: Optimierung</a:t>
            </a:r>
          </a:p>
        </p:txBody>
      </p:sp>
      <p:graphicFrame>
        <p:nvGraphicFramePr>
          <p:cNvPr id="1528835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7976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8819" name="Text Box 35"/>
          <p:cNvSpPr txBox="1">
            <a:spLocks noChangeArrowheads="1"/>
          </p:cNvSpPr>
          <p:nvPr/>
        </p:nvSpPr>
        <p:spPr bwMode="auto">
          <a:xfrm>
            <a:off x="2916238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13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8820" name="Text Box 36"/>
          <p:cNvSpPr txBox="1">
            <a:spLocks noChangeArrowheads="1"/>
          </p:cNvSpPr>
          <p:nvPr/>
        </p:nvSpPr>
        <p:spPr bwMode="auto">
          <a:xfrm>
            <a:off x="4572000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14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8821" name="Text Box 37"/>
          <p:cNvSpPr txBox="1">
            <a:spLocks noChangeArrowheads="1"/>
          </p:cNvSpPr>
          <p:nvPr/>
        </p:nvSpPr>
        <p:spPr bwMode="auto">
          <a:xfrm>
            <a:off x="6227763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15</a:t>
            </a:r>
            <a:r>
              <a:rPr lang="de-DE" sz="1600">
                <a:effectLst/>
              </a:rPr>
              <a:t>=5</a:t>
            </a:r>
          </a:p>
        </p:txBody>
      </p:sp>
      <p:sp>
        <p:nvSpPr>
          <p:cNvPr id="118822" name="Text Box 38"/>
          <p:cNvSpPr txBox="1">
            <a:spLocks noChangeArrowheads="1"/>
          </p:cNvSpPr>
          <p:nvPr/>
        </p:nvSpPr>
        <p:spPr bwMode="auto">
          <a:xfrm>
            <a:off x="2987675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23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8823" name="Text Box 39"/>
          <p:cNvSpPr txBox="1">
            <a:spLocks noChangeArrowheads="1"/>
          </p:cNvSpPr>
          <p:nvPr/>
        </p:nvSpPr>
        <p:spPr bwMode="auto">
          <a:xfrm>
            <a:off x="4572000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24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8824" name="Text Box 40"/>
          <p:cNvSpPr txBox="1">
            <a:spLocks noChangeArrowheads="1"/>
          </p:cNvSpPr>
          <p:nvPr/>
        </p:nvSpPr>
        <p:spPr bwMode="auto">
          <a:xfrm>
            <a:off x="6227763" y="4005263"/>
            <a:ext cx="804862" cy="3381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25</a:t>
            </a:r>
            <a:r>
              <a:rPr lang="de-DE" sz="1600">
                <a:effectLst/>
              </a:rPr>
              <a:t>=3</a:t>
            </a:r>
          </a:p>
        </p:txBody>
      </p:sp>
      <p:sp>
        <p:nvSpPr>
          <p:cNvPr id="1528873" name="AutoShape 41"/>
          <p:cNvSpPr>
            <a:spLocks noChangeArrowheads="1"/>
          </p:cNvSpPr>
          <p:nvPr/>
        </p:nvSpPr>
        <p:spPr bwMode="auto">
          <a:xfrm>
            <a:off x="900113" y="5445125"/>
            <a:ext cx="7416800" cy="1412875"/>
          </a:xfrm>
          <a:prstGeom prst="cloudCallout">
            <a:avLst>
              <a:gd name="adj1" fmla="val 5606"/>
              <a:gd name="adj2" fmla="val -114606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Einsparung im Rundlauf: </a:t>
            </a:r>
          </a:p>
          <a:p>
            <a:pPr>
              <a:defRPr/>
            </a:pPr>
            <a:r>
              <a:rPr lang="de-DE" dirty="0">
                <a:effectLst/>
              </a:rPr>
              <a:t>-1+5-3+2=3, d.h.</a:t>
            </a:r>
          </a:p>
          <a:p>
            <a:pPr>
              <a:defRPr/>
            </a:pPr>
            <a:r>
              <a:rPr lang="de-DE" dirty="0">
                <a:effectLst/>
              </a:rPr>
              <a:t>es rentiert sich nicht!</a:t>
            </a:r>
          </a:p>
        </p:txBody>
      </p:sp>
      <p:sp>
        <p:nvSpPr>
          <p:cNvPr id="1528874" name="Line 42"/>
          <p:cNvSpPr>
            <a:spLocks noChangeShapeType="1"/>
          </p:cNvSpPr>
          <p:nvPr/>
        </p:nvSpPr>
        <p:spPr bwMode="auto">
          <a:xfrm>
            <a:off x="5075238" y="37893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528875" name="Line 43"/>
          <p:cNvSpPr>
            <a:spLocks noChangeShapeType="1"/>
          </p:cNvSpPr>
          <p:nvPr/>
        </p:nvSpPr>
        <p:spPr bwMode="auto">
          <a:xfrm>
            <a:off x="5651500" y="37893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528876" name="Line 44"/>
          <p:cNvSpPr>
            <a:spLocks noChangeShapeType="1"/>
          </p:cNvSpPr>
          <p:nvPr/>
        </p:nvSpPr>
        <p:spPr bwMode="auto">
          <a:xfrm flipH="1">
            <a:off x="5003800" y="4437063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9853" name="Line 45"/>
          <p:cNvSpPr>
            <a:spLocks noChangeShapeType="1"/>
          </p:cNvSpPr>
          <p:nvPr/>
        </p:nvSpPr>
        <p:spPr bwMode="auto">
          <a:xfrm flipV="1">
            <a:off x="5003800" y="37893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116"/>
    </mc:Choice>
    <mc:Fallback xmlns="">
      <p:transition spd="slow" advTm="12711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Transportmethode: Optimierung</a:t>
            </a:r>
          </a:p>
        </p:txBody>
      </p:sp>
      <p:graphicFrame>
        <p:nvGraphicFramePr>
          <p:cNvPr id="152985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7976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9843" name="Text Box 35"/>
          <p:cNvSpPr txBox="1">
            <a:spLocks noChangeArrowheads="1"/>
          </p:cNvSpPr>
          <p:nvPr/>
        </p:nvSpPr>
        <p:spPr bwMode="auto">
          <a:xfrm>
            <a:off x="2916238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13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9844" name="Text Box 36"/>
          <p:cNvSpPr txBox="1">
            <a:spLocks noChangeArrowheads="1"/>
          </p:cNvSpPr>
          <p:nvPr/>
        </p:nvSpPr>
        <p:spPr bwMode="auto">
          <a:xfrm>
            <a:off x="4572000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14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9845" name="Text Box 37"/>
          <p:cNvSpPr txBox="1">
            <a:spLocks noChangeArrowheads="1"/>
          </p:cNvSpPr>
          <p:nvPr/>
        </p:nvSpPr>
        <p:spPr bwMode="auto">
          <a:xfrm>
            <a:off x="6227763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15</a:t>
            </a:r>
            <a:r>
              <a:rPr lang="de-DE" sz="1600">
                <a:effectLst/>
              </a:rPr>
              <a:t>=5</a:t>
            </a:r>
          </a:p>
        </p:txBody>
      </p:sp>
      <p:sp>
        <p:nvSpPr>
          <p:cNvPr id="119846" name="Text Box 38"/>
          <p:cNvSpPr txBox="1">
            <a:spLocks noChangeArrowheads="1"/>
          </p:cNvSpPr>
          <p:nvPr/>
        </p:nvSpPr>
        <p:spPr bwMode="auto">
          <a:xfrm>
            <a:off x="2987675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23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19847" name="Text Box 39"/>
          <p:cNvSpPr txBox="1">
            <a:spLocks noChangeArrowheads="1"/>
          </p:cNvSpPr>
          <p:nvPr/>
        </p:nvSpPr>
        <p:spPr bwMode="auto">
          <a:xfrm>
            <a:off x="4572000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24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19848" name="Text Box 40"/>
          <p:cNvSpPr txBox="1">
            <a:spLocks noChangeArrowheads="1"/>
          </p:cNvSpPr>
          <p:nvPr/>
        </p:nvSpPr>
        <p:spPr bwMode="auto">
          <a:xfrm>
            <a:off x="6227763" y="4005263"/>
            <a:ext cx="804862" cy="3381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25</a:t>
            </a:r>
            <a:r>
              <a:rPr lang="de-DE" sz="1600">
                <a:effectLst/>
              </a:rPr>
              <a:t>=3</a:t>
            </a:r>
          </a:p>
        </p:txBody>
      </p:sp>
      <p:sp>
        <p:nvSpPr>
          <p:cNvPr id="1529902" name="AutoShape 46"/>
          <p:cNvSpPr>
            <a:spLocks noChangeArrowheads="1"/>
          </p:cNvSpPr>
          <p:nvPr/>
        </p:nvSpPr>
        <p:spPr bwMode="auto">
          <a:xfrm>
            <a:off x="468313" y="6021388"/>
            <a:ext cx="8207375" cy="836612"/>
          </a:xfrm>
          <a:prstGeom prst="wedgeRectCallout">
            <a:avLst>
              <a:gd name="adj1" fmla="val -12343"/>
              <a:gd name="adj2" fmla="val -46583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Es gibt tatsächlich keinen Zyklus, der die Kosten reduziert: Optimum! Transportkosten = 200+100+200+600=1100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740"/>
    </mc:Choice>
    <mc:Fallback xmlns="">
      <p:transition spd="slow" advTm="6574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4813"/>
            <a:ext cx="8229600" cy="46815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2 Betriebskybernetik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3 Logistik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3.0 Überblick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3.1 Materialwirtschaft und Lagerhaltung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3.1.1 Materialbedarfsplanung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3.1.2 Lagerhaltungsmodelle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3.2 Transportplanung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3.2.1 Grundlagen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</a:t>
            </a:r>
            <a:r>
              <a:rPr lang="de-DE" dirty="0">
                <a:solidFill>
                  <a:srgbClr val="FF0000"/>
                </a:solidFill>
              </a:rPr>
              <a:t>3.2.2 Optimierung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	3.3 Standortprobleme	</a:t>
            </a:r>
            <a:r>
              <a:rPr lang="de-DE" dirty="0"/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4F53E-9CBD-4D22-BDCD-A7F762B59B3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37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06"/>
    </mc:Choice>
    <mc:Fallback xmlns="">
      <p:transition spd="slow" advTm="43506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384300"/>
          </a:xfrm>
        </p:spPr>
        <p:txBody>
          <a:bodyPr/>
          <a:lstStyle/>
          <a:p>
            <a:pPr eaLnBrk="1" hangingPunct="1"/>
            <a:r>
              <a:rPr lang="de-DE"/>
              <a:t>Grundmodell: LP</a:t>
            </a:r>
          </a:p>
        </p:txBody>
      </p:sp>
      <p:graphicFrame>
        <p:nvGraphicFramePr>
          <p:cNvPr id="12083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95288" y="1052513"/>
          <a:ext cx="5487987" cy="531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7" name="Formel" r:id="rId3" imgW="3124200" imgH="3022600" progId="Equation.3">
                  <p:embed/>
                </p:oleObj>
              </mc:Choice>
              <mc:Fallback>
                <p:oleObj name="Formel" r:id="rId3" imgW="3124200" imgH="30226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052513"/>
                        <a:ext cx="5487987" cy="53101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6" name="Text Box 6"/>
          <p:cNvSpPr txBox="1">
            <a:spLocks noChangeArrowheads="1"/>
          </p:cNvSpPr>
          <p:nvPr/>
        </p:nvSpPr>
        <p:spPr bwMode="auto">
          <a:xfrm>
            <a:off x="6624638" y="2565400"/>
            <a:ext cx="20653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b="1">
                <a:effectLst/>
              </a:rPr>
              <a:t>Vorteil: </a:t>
            </a:r>
          </a:p>
          <a:p>
            <a:pPr eaLnBrk="1" hangingPunct="1"/>
            <a:r>
              <a:rPr lang="de-DE" b="1">
                <a:effectLst/>
              </a:rPr>
              <a:t>natürliche </a:t>
            </a:r>
          </a:p>
          <a:p>
            <a:pPr eaLnBrk="1" hangingPunct="1"/>
            <a:r>
              <a:rPr lang="de-DE" b="1">
                <a:effectLst/>
              </a:rPr>
              <a:t>Ganzzahligkeit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98985-FC8D-49FE-8D03-C7D02906401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463"/>
    </mc:Choice>
    <mc:Fallback xmlns="">
      <p:transition spd="slow" advTm="324463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Fiktiver Anbieter und Nachfrager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/>
              <a:t>Falls die Summe der Lagerbestände kleiner oder größer ist als die Summe der nachgefragten Güter, können fiktive Anbieter oder Nachfrager aufgenommen werden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283D8-6124-49F6-B9D8-7CD1639B9475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69"/>
    </mc:Choice>
    <mc:Fallback xmlns="">
      <p:transition spd="slow" advTm="42269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Umladeproblem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de-DE" sz="2800"/>
              <a:t>Problem: Güter sind aus m Standorten in n Abnahmepunkte zu transportieren. Güter können an jedem Knoten umgeladen werden</a:t>
            </a:r>
          </a:p>
        </p:txBody>
      </p:sp>
      <p:graphicFrame>
        <p:nvGraphicFramePr>
          <p:cNvPr id="12288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2584450"/>
          <a:ext cx="4038600" cy="275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4" name="Bild" r:id="rId3" imgW="5711577" imgH="3894948" progId="Word.Picture.8">
                  <p:embed/>
                </p:oleObj>
              </mc:Choice>
              <mc:Fallback>
                <p:oleObj name="Bild" r:id="rId3" imgW="5711577" imgH="3894948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584450"/>
                        <a:ext cx="4038600" cy="2754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52"/>
    </mc:Choice>
    <mc:Fallback xmlns="">
      <p:transition spd="slow" advTm="39052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Kürzeste Wege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de-DE" sz="2800"/>
              <a:t>Gegeben: Wegenetz, Wegelängen</a:t>
            </a:r>
          </a:p>
          <a:p>
            <a:pPr eaLnBrk="1" hangingPunct="1"/>
            <a:r>
              <a:rPr lang="de-DE" sz="2800"/>
              <a:t>Gesucht: Kürzester Weg von Knoten 1 nach Knoten n</a:t>
            </a:r>
          </a:p>
          <a:p>
            <a:pPr eaLnBrk="1" hangingPunct="1"/>
            <a:r>
              <a:rPr lang="de-DE" sz="2800"/>
              <a:t>Lösung: in der Regel nur über Heuristiken</a:t>
            </a:r>
          </a:p>
        </p:txBody>
      </p:sp>
      <p:graphicFrame>
        <p:nvGraphicFramePr>
          <p:cNvPr id="12493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2584450"/>
          <a:ext cx="4038600" cy="275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2" name="Bild" r:id="rId3" imgW="5711577" imgH="3894948" progId="Word.Picture.8">
                  <p:embed/>
                </p:oleObj>
              </mc:Choice>
              <mc:Fallback>
                <p:oleObj name="Bild" r:id="rId3" imgW="5711577" imgH="3894948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584450"/>
                        <a:ext cx="4038600" cy="2754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74"/>
    </mc:Choice>
    <mc:Fallback xmlns="">
      <p:transition spd="slow" advTm="64574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Geringste Zahl von Strecken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de-DE" sz="2800" dirty="0"/>
              <a:t>Gegeben: Wegenetz, Wegelängen</a:t>
            </a:r>
          </a:p>
          <a:p>
            <a:pPr eaLnBrk="1" hangingPunct="1"/>
            <a:r>
              <a:rPr lang="de-DE" sz="2800" dirty="0"/>
              <a:t>Gesucht: Pfad mit der geringsten Zahl von Strecken zwischen Anfangs- und Endpunkt</a:t>
            </a:r>
          </a:p>
        </p:txBody>
      </p:sp>
      <p:graphicFrame>
        <p:nvGraphicFramePr>
          <p:cNvPr id="12493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2584450"/>
          <a:ext cx="4038600" cy="275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5" name="Bild" r:id="rId3" imgW="5711577" imgH="3894948" progId="Word.Picture.8">
                  <p:embed/>
                </p:oleObj>
              </mc:Choice>
              <mc:Fallback>
                <p:oleObj name="Bild" r:id="rId3" imgW="5711577" imgH="3894948" progId="Word.Picture.8">
                  <p:embed/>
                  <p:pic>
                    <p:nvPicPr>
                      <p:cNvPr id="124932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584450"/>
                        <a:ext cx="4038600" cy="2754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89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606"/>
    </mc:Choice>
    <mc:Fallback xmlns="">
      <p:transition spd="slow" advTm="70606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Travelling-Salesman-Problem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dirty="0"/>
              <a:t>Problem: Eine bestimmte Zahl von Standorten soll so besucht werden, dass die zurückgelegte Strecke minimal ist.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alle Orte müssen besucht werden (strikt einmal oder mindestens einmal, je nach Modell)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keine Quellen oder Senken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keine Transportmengen(</a:t>
            </a:r>
            <a:r>
              <a:rPr lang="de-DE" sz="2400" dirty="0" err="1"/>
              <a:t>beschränkungen</a:t>
            </a:r>
            <a:r>
              <a:rPr lang="de-DE" sz="24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Wege sind in beiden Richtungen befahrbar (symmetrisches TSP) oder nur in einer Richtung (</a:t>
            </a:r>
            <a:r>
              <a:rPr lang="de-DE" sz="2400" dirty="0" smtClean="0"/>
              <a:t>asymmetrisches </a:t>
            </a:r>
            <a:r>
              <a:rPr lang="de-DE" sz="2400" dirty="0"/>
              <a:t>TSP)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38C0A-960F-4AAC-B433-3CD5D70FA7F8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549"/>
    </mc:Choice>
    <mc:Fallback xmlns="">
      <p:transition spd="slow" advTm="176549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TSP</a:t>
            </a:r>
          </a:p>
        </p:txBody>
      </p:sp>
      <p:graphicFrame>
        <p:nvGraphicFramePr>
          <p:cNvPr id="12902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39750" y="2351088"/>
          <a:ext cx="7423150" cy="401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9" name="Bild" r:id="rId3" imgW="7208698" imgH="3894948" progId="Word.Picture.8">
                  <p:embed/>
                </p:oleObj>
              </mc:Choice>
              <mc:Fallback>
                <p:oleObj name="Bild" r:id="rId3" imgW="7208698" imgH="3894948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51088"/>
                        <a:ext cx="7423150" cy="40116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102" name="AutoShape 6"/>
          <p:cNvSpPr>
            <a:spLocks noChangeArrowheads="1"/>
          </p:cNvSpPr>
          <p:nvPr/>
        </p:nvSpPr>
        <p:spPr bwMode="auto">
          <a:xfrm>
            <a:off x="179388" y="476250"/>
            <a:ext cx="7416800" cy="1296988"/>
          </a:xfrm>
          <a:prstGeom prst="wedgeRectCallout">
            <a:avLst>
              <a:gd name="adj1" fmla="val -7361"/>
              <a:gd name="adj2" fmla="val 198593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Bluttransport ist im Depot (Knoten 1). Er soll die quer über die Stadt verteilten Kliniken anfahren. Welches ist die kürzeste Strecke?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A8388-4170-495F-85BC-A562740ADD3B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42"/>
    </mc:Choice>
    <mc:Fallback xmlns="">
      <p:transition spd="slow" advTm="45742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TSP</a:t>
            </a:r>
          </a:p>
        </p:txBody>
      </p:sp>
      <p:graphicFrame>
        <p:nvGraphicFramePr>
          <p:cNvPr id="13005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255293"/>
              </p:ext>
            </p:extLst>
          </p:nvPr>
        </p:nvGraphicFramePr>
        <p:xfrm>
          <a:off x="541338" y="2351088"/>
          <a:ext cx="7418387" cy="401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3" name="Picture" r:id="rId3" imgW="7201080" imgH="3894480" progId="Word.Picture.8">
                  <p:embed/>
                </p:oleObj>
              </mc:Choice>
              <mc:Fallback>
                <p:oleObj name="Picture" r:id="rId3" imgW="7201080" imgH="3894480" progId="Word.Picture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351088"/>
                        <a:ext cx="7418387" cy="40116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2148" name="AutoShape 4"/>
          <p:cNvSpPr>
            <a:spLocks noChangeArrowheads="1"/>
          </p:cNvSpPr>
          <p:nvPr/>
        </p:nvSpPr>
        <p:spPr bwMode="auto">
          <a:xfrm>
            <a:off x="179388" y="476250"/>
            <a:ext cx="7416800" cy="1296988"/>
          </a:xfrm>
          <a:prstGeom prst="wedgeRectCallout">
            <a:avLst>
              <a:gd name="adj1" fmla="val -7361"/>
              <a:gd name="adj2" fmla="val 198593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Versuch 1: Der Stern</a:t>
            </a:r>
          </a:p>
          <a:p>
            <a:pPr>
              <a:defRPr/>
            </a:pPr>
            <a:r>
              <a:rPr lang="de-DE" dirty="0">
                <a:effectLst/>
              </a:rPr>
              <a:t>Transportwagen fährt nach jeder Station ins Depot zurück.</a:t>
            </a:r>
          </a:p>
          <a:p>
            <a:pPr>
              <a:defRPr/>
            </a:pPr>
            <a:r>
              <a:rPr lang="de-DE" sz="1600" dirty="0">
                <a:effectLst/>
              </a:rPr>
              <a:t>NB: Da kein Web von 7 nach 1 bzw. von 2 nach 1 geht, ist der Stern hier nicht perfekt.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D5A62-0543-4415-AC8B-1CFDF8A43335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82"/>
    </mc:Choice>
    <mc:Fallback xmlns="">
      <p:transition spd="slow" advTm="74882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TSP</a:t>
            </a:r>
          </a:p>
        </p:txBody>
      </p:sp>
      <p:graphicFrame>
        <p:nvGraphicFramePr>
          <p:cNvPr id="13107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9750" y="2351088"/>
          <a:ext cx="7423150" cy="401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7" name="Bild" r:id="rId3" imgW="7208698" imgH="3894948" progId="Word.Picture.8">
                  <p:embed/>
                </p:oleObj>
              </mc:Choice>
              <mc:Fallback>
                <p:oleObj name="Bild" r:id="rId3" imgW="7208698" imgH="3894948" progId="Word.Picture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51088"/>
                        <a:ext cx="7423150" cy="40116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3172" name="AutoShape 4"/>
          <p:cNvSpPr>
            <a:spLocks noChangeArrowheads="1"/>
          </p:cNvSpPr>
          <p:nvPr/>
        </p:nvSpPr>
        <p:spPr bwMode="auto">
          <a:xfrm>
            <a:off x="179388" y="476250"/>
            <a:ext cx="7416800" cy="1296988"/>
          </a:xfrm>
          <a:prstGeom prst="wedgeRectCallout">
            <a:avLst>
              <a:gd name="adj1" fmla="val -7361"/>
              <a:gd name="adj2" fmla="val 198593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Versuch 2: </a:t>
            </a:r>
            <a:r>
              <a:rPr lang="de-DE" dirty="0" err="1">
                <a:effectLst/>
              </a:rPr>
              <a:t>Savings</a:t>
            </a:r>
            <a:r>
              <a:rPr lang="de-DE" dirty="0">
                <a:effectLst/>
              </a:rPr>
              <a:t>-Algorithmus</a:t>
            </a:r>
          </a:p>
          <a:p>
            <a:pPr>
              <a:defRPr/>
            </a:pPr>
            <a:r>
              <a:rPr lang="de-DE" dirty="0">
                <a:effectLst/>
              </a:rPr>
              <a:t>Transportwagen fährt eine benachbarte Klinik an, wenn damit der Gesamtweg kleiner wird.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505AB-0FFD-450C-AAD3-22ABD74595F6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515"/>
    </mc:Choice>
    <mc:Fallback xmlns="">
      <p:transition spd="slow" advTm="123515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TSP</a:t>
            </a:r>
          </a:p>
        </p:txBody>
      </p:sp>
      <p:graphicFrame>
        <p:nvGraphicFramePr>
          <p:cNvPr id="13209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9750" y="2351088"/>
          <a:ext cx="7423150" cy="401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1" name="Bild" r:id="rId3" imgW="7208698" imgH="3894948" progId="Word.Picture.8">
                  <p:embed/>
                </p:oleObj>
              </mc:Choice>
              <mc:Fallback>
                <p:oleObj name="Bild" r:id="rId3" imgW="7208698" imgH="3894948" progId="Word.Picture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51088"/>
                        <a:ext cx="7423150" cy="40116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5220" name="AutoShape 4"/>
          <p:cNvSpPr>
            <a:spLocks noChangeArrowheads="1"/>
          </p:cNvSpPr>
          <p:nvPr/>
        </p:nvSpPr>
        <p:spPr bwMode="auto">
          <a:xfrm>
            <a:off x="179388" y="476250"/>
            <a:ext cx="7416800" cy="1296988"/>
          </a:xfrm>
          <a:prstGeom prst="wedgeRectCallout">
            <a:avLst>
              <a:gd name="adj1" fmla="val -7361"/>
              <a:gd name="adj2" fmla="val 198593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Versuch 3: </a:t>
            </a:r>
            <a:r>
              <a:rPr lang="de-DE" dirty="0" err="1">
                <a:effectLst/>
              </a:rPr>
              <a:t>Savings</a:t>
            </a:r>
            <a:r>
              <a:rPr lang="de-DE" dirty="0">
                <a:effectLst/>
              </a:rPr>
              <a:t>-Algorithmus</a:t>
            </a:r>
          </a:p>
          <a:p>
            <a:pPr>
              <a:defRPr/>
            </a:pPr>
            <a:r>
              <a:rPr lang="de-DE" dirty="0">
                <a:effectLst/>
              </a:rPr>
              <a:t>Transportwagen versucht, Rückfahrten zu vermeiden, er sucht maximales </a:t>
            </a:r>
            <a:r>
              <a:rPr lang="de-DE" dirty="0" err="1">
                <a:effectLst/>
              </a:rPr>
              <a:t>Saving</a:t>
            </a:r>
            <a:endParaRPr lang="de-DE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A9ADE-0129-4867-9DFB-6B2A469CFDD9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728"/>
    </mc:Choice>
    <mc:Fallback xmlns="">
      <p:transition spd="slow" advTm="8772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3.2.2 Optimierung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/>
              <a:t>Überblick:</a:t>
            </a:r>
          </a:p>
          <a:p>
            <a:pPr lvl="1" eaLnBrk="1" hangingPunct="1"/>
            <a:r>
              <a:rPr lang="de-DE"/>
              <a:t>Transportproblem</a:t>
            </a:r>
          </a:p>
          <a:p>
            <a:pPr lvl="1" eaLnBrk="1" hangingPunct="1"/>
            <a:r>
              <a:rPr lang="de-DE"/>
              <a:t>Umladeproblem</a:t>
            </a:r>
          </a:p>
          <a:p>
            <a:pPr lvl="1" eaLnBrk="1" hangingPunct="1"/>
            <a:r>
              <a:rPr lang="de-DE"/>
              <a:t>Kürzeste Wege</a:t>
            </a:r>
          </a:p>
          <a:p>
            <a:pPr lvl="1" eaLnBrk="1" hangingPunct="1"/>
            <a:r>
              <a:rPr lang="de-DE"/>
              <a:t>Travelling-Salesman-Problem</a:t>
            </a:r>
          </a:p>
          <a:p>
            <a:pPr lvl="1" eaLnBrk="1" hangingPunct="1"/>
            <a:r>
              <a:rPr lang="de-DE"/>
              <a:t>Tourenplanung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7EBAE-D506-4F95-BFAB-BB96341F5154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705"/>
    </mc:Choice>
    <mc:Fallback xmlns="">
      <p:transition spd="slow" advTm="94705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Heuristik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/>
              <a:t>Begriff: Nicht-willkürliches Verfahren zur Verbesserung eines gegebenen Zustandes ohne Optimalitätskriterium</a:t>
            </a:r>
          </a:p>
          <a:p>
            <a:pPr eaLnBrk="1" hangingPunct="1"/>
            <a:r>
              <a:rPr lang="de-DE" dirty="0"/>
              <a:t>Anwendung: Im Rahmen der Simulation von Transportmodellen üblich</a:t>
            </a:r>
          </a:p>
          <a:p>
            <a:pPr eaLnBrk="1" hangingPunct="1"/>
            <a:r>
              <a:rPr lang="de-DE" dirty="0"/>
              <a:t>Vorteil: Kann beliebig um Restriktionen erweitert werden</a:t>
            </a:r>
          </a:p>
          <a:p>
            <a:pPr eaLnBrk="1" hangingPunct="1"/>
            <a:r>
              <a:rPr lang="de-DE" dirty="0"/>
              <a:t>Beispiele: Simulated Annealing, Tabu Search, … 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7138F-EA98-4C6C-ACD8-3BA8D33B86DB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554"/>
    </mc:Choice>
    <mc:Fallback xmlns="">
      <p:transition spd="slow" advTm="118554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981075"/>
          </a:xfrm>
        </p:spPr>
        <p:txBody>
          <a:bodyPr/>
          <a:lstStyle/>
          <a:p>
            <a:pPr eaLnBrk="1" hangingPunct="1"/>
            <a:r>
              <a:rPr lang="de-DE"/>
              <a:t>Lokale Optima</a:t>
            </a:r>
          </a:p>
        </p:txBody>
      </p:sp>
      <p:graphicFrame>
        <p:nvGraphicFramePr>
          <p:cNvPr id="13517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68313" y="1343025"/>
          <a:ext cx="8066087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2" name="Bild" r:id="rId3" imgW="6397757" imgH="4255535" progId="Word.Picture.8">
                  <p:embed/>
                </p:oleObj>
              </mc:Choice>
              <mc:Fallback>
                <p:oleObj name="Bild" r:id="rId3" imgW="6397757" imgH="4255535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43025"/>
                        <a:ext cx="8066087" cy="53657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B49F8-02C2-4A75-8BBB-CDFEC1B3C880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7"/>
    </mc:Choice>
    <mc:Fallback xmlns="">
      <p:transition spd="slow" advTm="12107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981075"/>
          </a:xfrm>
        </p:spPr>
        <p:txBody>
          <a:bodyPr/>
          <a:lstStyle/>
          <a:p>
            <a:pPr eaLnBrk="1" hangingPunct="1"/>
            <a:r>
              <a:rPr lang="de-DE"/>
              <a:t>Lokale Optima</a:t>
            </a:r>
          </a:p>
        </p:txBody>
      </p:sp>
      <p:graphicFrame>
        <p:nvGraphicFramePr>
          <p:cNvPr id="1361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68313" y="1343025"/>
          <a:ext cx="8066087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30" name="Bild" r:id="rId3" imgW="6397757" imgH="4255535" progId="Word.Picture.8">
                  <p:embed/>
                </p:oleObj>
              </mc:Choice>
              <mc:Fallback>
                <p:oleObj name="Bild" r:id="rId3" imgW="6397757" imgH="4255535" progId="Word.Picture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43025"/>
                        <a:ext cx="8066087" cy="53657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1364" name="Oval 4"/>
          <p:cNvSpPr>
            <a:spLocks noChangeArrowheads="1"/>
          </p:cNvSpPr>
          <p:nvPr/>
        </p:nvSpPr>
        <p:spPr bwMode="auto">
          <a:xfrm>
            <a:off x="4500563" y="256540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51365" name="Oval 5"/>
          <p:cNvSpPr>
            <a:spLocks noChangeArrowheads="1"/>
          </p:cNvSpPr>
          <p:nvPr/>
        </p:nvSpPr>
        <p:spPr bwMode="auto">
          <a:xfrm>
            <a:off x="6084888" y="141287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51366" name="Oval 6"/>
          <p:cNvSpPr>
            <a:spLocks noChangeArrowheads="1"/>
          </p:cNvSpPr>
          <p:nvPr/>
        </p:nvSpPr>
        <p:spPr bwMode="auto">
          <a:xfrm>
            <a:off x="5364163" y="44370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51367" name="AutoShape 7"/>
          <p:cNvSpPr>
            <a:spLocks noChangeArrowheads="1"/>
          </p:cNvSpPr>
          <p:nvPr/>
        </p:nvSpPr>
        <p:spPr bwMode="auto">
          <a:xfrm>
            <a:off x="1763713" y="5084763"/>
            <a:ext cx="6624637" cy="1223962"/>
          </a:xfrm>
          <a:prstGeom prst="wedgeRoundRectCallout">
            <a:avLst>
              <a:gd name="adj1" fmla="val -7560"/>
              <a:gd name="adj2" fmla="val -243514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Um von diesem </a:t>
            </a:r>
            <a:r>
              <a:rPr lang="de-DE" dirty="0" smtClean="0">
                <a:effectLst/>
              </a:rPr>
              <a:t>lokalen </a:t>
            </a:r>
            <a:r>
              <a:rPr lang="de-DE" dirty="0">
                <a:effectLst/>
              </a:rPr>
              <a:t>Maximum zum globalen Maximum zu gelangen, muss man erst eine Verschlechterung akzeptieren!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26D2F-DF64-4715-86D6-6ADB0B3B0B36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201"/>
    </mc:Choice>
    <mc:Fallback xmlns="">
      <p:transition spd="slow" advTm="124201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Tourenplanung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dirty="0"/>
              <a:t>Im Gegensatz zum </a:t>
            </a:r>
            <a:r>
              <a:rPr lang="de-DE" sz="2800" dirty="0" err="1"/>
              <a:t>Travelling</a:t>
            </a:r>
            <a:r>
              <a:rPr lang="de-DE" sz="2800" dirty="0"/>
              <a:t>-</a:t>
            </a:r>
            <a:r>
              <a:rPr lang="de-DE" sz="2800" dirty="0" err="1"/>
              <a:t>Salesman</a:t>
            </a:r>
            <a:r>
              <a:rPr lang="de-DE" sz="2800" dirty="0"/>
              <a:t>-Problem sind Anforderungen an Transportgüter zu beachten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Depots / Quellen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Kunden / Senken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Maximale Transportzeiten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Verbotene Kombinationen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Verbotene Routen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/>
              <a:t>Lösung: in der Regel über Heuristiken, kaum praxistaugliche optimierende Verfahren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Software: </a:t>
            </a:r>
            <a:r>
              <a:rPr lang="de-DE" sz="2400" dirty="0" err="1"/>
              <a:t>OptiTrans</a:t>
            </a:r>
            <a:r>
              <a:rPr lang="de-DE" sz="2400" dirty="0"/>
              <a:t> etc.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27F2B-9F10-46D3-8034-4FBB25C893BB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999"/>
    </mc:Choice>
    <mc:Fallback xmlns="">
      <p:transition spd="slow" advTm="101999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3.3 Standortprobleme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Modelle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Standortfaktoren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 err="1"/>
              <a:t>Thünen‘sche</a:t>
            </a:r>
            <a:r>
              <a:rPr lang="de-DE" dirty="0"/>
              <a:t> Kreise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Steiner-Weber-Modell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Standortplanung in Netzen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de-DE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de-DE" dirty="0">
                <a:sym typeface="Wingdings" pitchFamily="2" charset="2"/>
              </a:rPr>
              <a:t> </a:t>
            </a:r>
            <a:r>
              <a:rPr lang="de-DE" dirty="0"/>
              <a:t>Siehe hierzu GM I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44AEA-518E-410B-80B3-33CC5ACE4FFD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13"/>
    </mc:Choice>
    <mc:Fallback xmlns="">
      <p:transition spd="slow" advTm="51813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4813"/>
            <a:ext cx="8229600" cy="46815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2 Betriebskybernetik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3 Logistik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3.0 Überblick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3.1 Materialwirtschaft und Lagerhaltung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3.1.1 Materialbedarfsplanung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3.1.2 Lagerhaltungsmodelle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3.2 Transportplanung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3.2.1 Grundlagen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</a:t>
            </a:r>
            <a:r>
              <a:rPr lang="de-DE" dirty="0">
                <a:solidFill>
                  <a:srgbClr val="FF0000"/>
                </a:solidFill>
              </a:rPr>
              <a:t>3.2.2 Optimierung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	3.3 Standortprobleme	</a:t>
            </a:r>
            <a:r>
              <a:rPr lang="de-DE" dirty="0"/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4F53E-9CBD-4D22-BDCD-A7F762B59B3D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01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860"/>
    </mc:Choice>
    <mc:Fallback xmlns="">
      <p:transition spd="slow" advTm="10686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de-DE"/>
              <a:t>Transportproblem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6588" y="1268413"/>
            <a:ext cx="8507412" cy="4114800"/>
          </a:xfrm>
        </p:spPr>
        <p:txBody>
          <a:bodyPr/>
          <a:lstStyle/>
          <a:p>
            <a:pPr eaLnBrk="1" hangingPunct="1"/>
            <a:r>
              <a:rPr lang="de-DE" sz="2800"/>
              <a:t>Problem: Güter sind aus m Standorten in n Abnahmepunkte zu transportieren.</a:t>
            </a:r>
          </a:p>
        </p:txBody>
      </p:sp>
      <p:graphicFrame>
        <p:nvGraphicFramePr>
          <p:cNvPr id="104452" name="Object 18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2338388"/>
          <a:ext cx="6624637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2" name="Bild" r:id="rId3" imgW="5711577" imgH="3894948" progId="Word.Picture.8">
                  <p:embed/>
                </p:oleObj>
              </mc:Choice>
              <mc:Fallback>
                <p:oleObj name="Bild" r:id="rId3" imgW="5711577" imgH="3894948" progId="Word.Picture.8">
                  <p:embed/>
                  <p:pic>
                    <p:nvPicPr>
                      <p:cNvPr id="0" name="Object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338388"/>
                        <a:ext cx="6624637" cy="45180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98"/>
    </mc:Choice>
    <mc:Fallback xmlns="">
      <p:transition spd="slow" advTm="6329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de-DE"/>
              <a:t>Transportproblem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6588" y="1268413"/>
            <a:ext cx="8507412" cy="4114800"/>
          </a:xfrm>
        </p:spPr>
        <p:txBody>
          <a:bodyPr/>
          <a:lstStyle/>
          <a:p>
            <a:pPr eaLnBrk="1" hangingPunct="1"/>
            <a:r>
              <a:rPr lang="de-DE" sz="2800"/>
              <a:t>Bestandsmengen, Bedarfsmengen</a:t>
            </a:r>
          </a:p>
        </p:txBody>
      </p:sp>
      <p:graphicFrame>
        <p:nvGraphicFramePr>
          <p:cNvPr id="1054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2338388"/>
          <a:ext cx="6624637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6" name="Bild" r:id="rId3" imgW="5711577" imgH="3894948" progId="Word.Picture.8">
                  <p:embed/>
                </p:oleObj>
              </mc:Choice>
              <mc:Fallback>
                <p:oleObj name="Bild" r:id="rId3" imgW="5711577" imgH="3894948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338388"/>
                        <a:ext cx="6624637" cy="45180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911"/>
    </mc:Choice>
    <mc:Fallback xmlns="">
      <p:transition spd="slow" advTm="6391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de-DE"/>
              <a:t>Transportproblem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6588" y="1268413"/>
            <a:ext cx="8507412" cy="4114800"/>
          </a:xfrm>
        </p:spPr>
        <p:txBody>
          <a:bodyPr/>
          <a:lstStyle/>
          <a:p>
            <a:pPr eaLnBrk="1" hangingPunct="1"/>
            <a:r>
              <a:rPr lang="de-DE" sz="2800"/>
              <a:t>Transportkosten</a:t>
            </a:r>
          </a:p>
        </p:txBody>
      </p:sp>
      <p:graphicFrame>
        <p:nvGraphicFramePr>
          <p:cNvPr id="10650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2338388"/>
          <a:ext cx="6624637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0" name="Bild" r:id="rId3" imgW="5711577" imgH="3894948" progId="Word.Picture.8">
                  <p:embed/>
                </p:oleObj>
              </mc:Choice>
              <mc:Fallback>
                <p:oleObj name="Bild" r:id="rId3" imgW="5711577" imgH="3894948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338388"/>
                        <a:ext cx="6624637" cy="45180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71"/>
    </mc:Choice>
    <mc:Fallback xmlns="">
      <p:transition spd="slow" advTm="4507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Transportmethode</a:t>
            </a:r>
          </a:p>
        </p:txBody>
      </p:sp>
      <p:graphicFrame>
        <p:nvGraphicFramePr>
          <p:cNvPr id="1513536" name="Group 64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63"/>
    </mc:Choice>
    <mc:Fallback xmlns="">
      <p:transition spd="slow" advTm="5356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Transportmethode: Mengen</a:t>
            </a:r>
          </a:p>
        </p:txBody>
      </p:sp>
      <p:graphicFrame>
        <p:nvGraphicFramePr>
          <p:cNvPr id="1518595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518627" name="AutoShape 35"/>
          <p:cNvSpPr>
            <a:spLocks noChangeArrowheads="1"/>
          </p:cNvSpPr>
          <p:nvPr/>
        </p:nvSpPr>
        <p:spPr bwMode="auto">
          <a:xfrm>
            <a:off x="2843213" y="3141663"/>
            <a:ext cx="4033837" cy="1511300"/>
          </a:xfrm>
          <a:prstGeom prst="cloudCallout">
            <a:avLst>
              <a:gd name="adj1" fmla="val 56296"/>
              <a:gd name="adj2" fmla="val 7447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sz="2400" b="1" dirty="0">
                <a:effectLst/>
              </a:rPr>
              <a:t>Bestand = Bedarf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49"/>
    </mc:Choice>
    <mc:Fallback xmlns="">
      <p:transition spd="slow" advTm="4864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Transportmethode: Kosten</a:t>
            </a:r>
          </a:p>
        </p:txBody>
      </p:sp>
      <p:graphicFrame>
        <p:nvGraphicFramePr>
          <p:cNvPr id="151961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von/nach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600=600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9603" name="Text Box 36"/>
          <p:cNvSpPr txBox="1">
            <a:spLocks noChangeArrowheads="1"/>
          </p:cNvSpPr>
          <p:nvPr/>
        </p:nvSpPr>
        <p:spPr bwMode="auto">
          <a:xfrm>
            <a:off x="2987675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13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09604" name="Text Box 37"/>
          <p:cNvSpPr txBox="1">
            <a:spLocks noChangeArrowheads="1"/>
          </p:cNvSpPr>
          <p:nvPr/>
        </p:nvSpPr>
        <p:spPr bwMode="auto">
          <a:xfrm>
            <a:off x="4572000" y="292417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14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09605" name="Text Box 38"/>
          <p:cNvSpPr txBox="1">
            <a:spLocks noChangeArrowheads="1"/>
          </p:cNvSpPr>
          <p:nvPr/>
        </p:nvSpPr>
        <p:spPr bwMode="auto">
          <a:xfrm>
            <a:off x="6227763" y="2924175"/>
            <a:ext cx="804862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15</a:t>
            </a:r>
            <a:r>
              <a:rPr lang="de-DE" sz="1600">
                <a:effectLst/>
              </a:rPr>
              <a:t>=5</a:t>
            </a:r>
          </a:p>
        </p:txBody>
      </p:sp>
      <p:sp>
        <p:nvSpPr>
          <p:cNvPr id="109606" name="Text Box 39"/>
          <p:cNvSpPr txBox="1">
            <a:spLocks noChangeArrowheads="1"/>
          </p:cNvSpPr>
          <p:nvPr/>
        </p:nvSpPr>
        <p:spPr bwMode="auto">
          <a:xfrm>
            <a:off x="2987675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23</a:t>
            </a:r>
            <a:r>
              <a:rPr lang="de-DE" sz="1600">
                <a:effectLst/>
              </a:rPr>
              <a:t>=1</a:t>
            </a:r>
          </a:p>
        </p:txBody>
      </p:sp>
      <p:sp>
        <p:nvSpPr>
          <p:cNvPr id="109607" name="Text Box 40"/>
          <p:cNvSpPr txBox="1">
            <a:spLocks noChangeArrowheads="1"/>
          </p:cNvSpPr>
          <p:nvPr/>
        </p:nvSpPr>
        <p:spPr bwMode="auto">
          <a:xfrm>
            <a:off x="4572000" y="3933825"/>
            <a:ext cx="804863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24</a:t>
            </a:r>
            <a:r>
              <a:rPr lang="de-DE" sz="1600">
                <a:effectLst/>
              </a:rPr>
              <a:t>=2</a:t>
            </a:r>
          </a:p>
        </p:txBody>
      </p:sp>
      <p:sp>
        <p:nvSpPr>
          <p:cNvPr id="109608" name="Text Box 41"/>
          <p:cNvSpPr txBox="1">
            <a:spLocks noChangeArrowheads="1"/>
          </p:cNvSpPr>
          <p:nvPr/>
        </p:nvSpPr>
        <p:spPr bwMode="auto">
          <a:xfrm>
            <a:off x="6227763" y="4005263"/>
            <a:ext cx="804862" cy="3381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>
                <a:effectLst/>
              </a:rPr>
              <a:t>c</a:t>
            </a:r>
            <a:r>
              <a:rPr lang="de-DE" sz="1600" baseline="-40000">
                <a:effectLst/>
              </a:rPr>
              <a:t>25</a:t>
            </a:r>
            <a:r>
              <a:rPr lang="de-DE" sz="1600">
                <a:effectLst/>
              </a:rPr>
              <a:t>=3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163"/>
    </mc:Choice>
    <mc:Fallback xmlns="">
      <p:transition spd="slow" advTm="12416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898</Words>
  <Application>Microsoft Office PowerPoint</Application>
  <PresentationFormat>Bildschirmpräsentation (4:3)</PresentationFormat>
  <Paragraphs>458</Paragraphs>
  <Slides>35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35</vt:i4>
      </vt:variant>
    </vt:vector>
  </HeadingPairs>
  <TitlesOfParts>
    <vt:vector size="44" baseType="lpstr">
      <vt:lpstr>Arial</vt:lpstr>
      <vt:lpstr>Calibri</vt:lpstr>
      <vt:lpstr>Tahoma</vt:lpstr>
      <vt:lpstr>Times New Roman</vt:lpstr>
      <vt:lpstr>Wingdings</vt:lpstr>
      <vt:lpstr>Larissa</vt:lpstr>
      <vt:lpstr>Bild</vt:lpstr>
      <vt:lpstr>Formel</vt:lpstr>
      <vt:lpstr>Picture</vt:lpstr>
      <vt:lpstr>GESUNDHEITSMANAGEMENT III Teil 3-5  Prof. Dr. Steffen Fleßa Lst. für Allgemeine Betriebswirtschaftslehre und Gesundheitsmanagement Universität Greifswald </vt:lpstr>
      <vt:lpstr>Gliederung</vt:lpstr>
      <vt:lpstr>3.2.2 Optimierung</vt:lpstr>
      <vt:lpstr>Transportproblem</vt:lpstr>
      <vt:lpstr>Transportproblem</vt:lpstr>
      <vt:lpstr>Transportproblem</vt:lpstr>
      <vt:lpstr>Transportmethode</vt:lpstr>
      <vt:lpstr>Transportmethode: Mengen</vt:lpstr>
      <vt:lpstr>Transportmethode: Kosten</vt:lpstr>
      <vt:lpstr>Transportmethode: Nord-West-Eckenregel</vt:lpstr>
      <vt:lpstr>Transportmethode: Nord-West-Eckenregel</vt:lpstr>
      <vt:lpstr>Transportmethode: Nord-West-Eckenregel</vt:lpstr>
      <vt:lpstr>Transportmethode: Nord-West-Eckenregel</vt:lpstr>
      <vt:lpstr>Transportmethode: Nord-West-Eckenregel</vt:lpstr>
      <vt:lpstr>Transportmethode: Basislösung</vt:lpstr>
      <vt:lpstr>Transportmethode: Optimierung</vt:lpstr>
      <vt:lpstr>Transportmethode: Optimierung</vt:lpstr>
      <vt:lpstr>Transportmethode: Optimierung</vt:lpstr>
      <vt:lpstr>Transportmethode: Optimierung</vt:lpstr>
      <vt:lpstr>Grundmodell: LP</vt:lpstr>
      <vt:lpstr>Fiktiver Anbieter und Nachfrager</vt:lpstr>
      <vt:lpstr>Umladeproblem</vt:lpstr>
      <vt:lpstr>Kürzeste Wege</vt:lpstr>
      <vt:lpstr>Geringste Zahl von Strecken</vt:lpstr>
      <vt:lpstr>Travelling-Salesman-Problem</vt:lpstr>
      <vt:lpstr>TSP</vt:lpstr>
      <vt:lpstr>TSP</vt:lpstr>
      <vt:lpstr>TSP</vt:lpstr>
      <vt:lpstr>TSP</vt:lpstr>
      <vt:lpstr>Heuristik</vt:lpstr>
      <vt:lpstr>Lokale Optima</vt:lpstr>
      <vt:lpstr>Lokale Optima</vt:lpstr>
      <vt:lpstr>Tourenplanung</vt:lpstr>
      <vt:lpstr>3.3 Standortprobleme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464</cp:revision>
  <cp:lastPrinted>1601-01-01T00:00:00Z</cp:lastPrinted>
  <dcterms:created xsi:type="dcterms:W3CDTF">2003-05-27T08:12:45Z</dcterms:created>
  <dcterms:modified xsi:type="dcterms:W3CDTF">2023-08-14T08:48:46Z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