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09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98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5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63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4349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690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503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8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665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137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762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65804-5CF1-41EF-BD79-7FDE15E52E69}" type="datetimeFigureOut">
              <a:rPr lang="en-GB" smtClean="0"/>
              <a:t>24/06/2024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E63AA-5D43-4AC0-BDC2-FE3BC57C33C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21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Arbeitsblat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Arbeitsblatt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Arbeitsblatt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Arbeitsblatt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-Arbeitsblatt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Folien</a:t>
            </a:r>
            <a:r>
              <a:rPr lang="en-GB" dirty="0" smtClean="0"/>
              <a:t> zu </a:t>
            </a:r>
            <a:r>
              <a:rPr lang="en-GB" smtClean="0"/>
              <a:t>GM IV, </a:t>
            </a:r>
            <a:r>
              <a:rPr lang="en-GB" dirty="0" err="1" smtClean="0"/>
              <a:t>Teil</a:t>
            </a:r>
            <a:r>
              <a:rPr lang="en-GB" dirty="0" smtClean="0"/>
              <a:t> 3b-4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F37-F41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733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extLst/>
          </p:nvPr>
        </p:nvGraphicFramePr>
        <p:xfrm>
          <a:off x="1631504" y="149226"/>
          <a:ext cx="8928992" cy="655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3" imgW="7143772" imgH="4314979" progId="Excel.Sheet.8">
                  <p:embed/>
                </p:oleObj>
              </mc:Choice>
              <mc:Fallback>
                <p:oleObj name="Worksheet" r:id="rId3" imgW="7143772" imgH="43149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504" y="149226"/>
                        <a:ext cx="8928992" cy="655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277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6155"/>
    </mc:Choice>
    <mc:Fallback xmlns="">
      <p:transition spd="slow" advTm="36155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Object 2"/>
          <p:cNvGraphicFramePr>
            <a:graphicFrameLocks noChangeAspect="1"/>
          </p:cNvGraphicFramePr>
          <p:nvPr>
            <p:extLst/>
          </p:nvPr>
        </p:nvGraphicFramePr>
        <p:xfrm>
          <a:off x="1631950" y="149226"/>
          <a:ext cx="8928100" cy="655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Worksheet" r:id="rId3" imgW="7143772" imgH="4314979" progId="Excel.Sheet.8">
                  <p:embed/>
                </p:oleObj>
              </mc:Choice>
              <mc:Fallback>
                <p:oleObj name="Worksheet" r:id="rId3" imgW="7143772" imgH="43149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149226"/>
                        <a:ext cx="8928100" cy="655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993" name="AutoShape 9"/>
          <p:cNvSpPr>
            <a:spLocks noChangeArrowheads="1"/>
          </p:cNvSpPr>
          <p:nvPr/>
        </p:nvSpPr>
        <p:spPr bwMode="auto">
          <a:xfrm>
            <a:off x="3792538" y="2924176"/>
            <a:ext cx="5327650" cy="3025775"/>
          </a:xfrm>
          <a:prstGeom prst="wedgeRoundRectCallout">
            <a:avLst>
              <a:gd name="adj1" fmla="val 40824"/>
              <a:gd name="adj2" fmla="val -12056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Erlös pro Case-Mix-Punkt: 20.000.000/5.000= 4.000 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Ausgleich: 35 % für 500 Punkte</a:t>
            </a:r>
          </a:p>
          <a:p>
            <a:pPr>
              <a:defRPr/>
            </a:pPr>
            <a:r>
              <a:rPr lang="de-DE" dirty="0"/>
              <a:t>0,35*500*4.000 = 700.000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Neue Erträge: </a:t>
            </a:r>
          </a:p>
          <a:p>
            <a:pPr>
              <a:defRPr/>
            </a:pPr>
            <a:r>
              <a:rPr lang="de-DE" dirty="0"/>
              <a:t>5.000*400 + Ausgleich = </a:t>
            </a:r>
          </a:p>
          <a:p>
            <a:pPr>
              <a:defRPr/>
            </a:pPr>
            <a:r>
              <a:rPr lang="de-DE" dirty="0"/>
              <a:t>20.000.000 + 700.000 = 20.700.000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08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31"/>
    </mc:Choice>
    <mc:Fallback xmlns="">
      <p:transition spd="slow" advTm="7293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Object 2"/>
          <p:cNvGraphicFramePr>
            <a:graphicFrameLocks noChangeAspect="1"/>
          </p:cNvGraphicFramePr>
          <p:nvPr>
            <p:extLst/>
          </p:nvPr>
        </p:nvGraphicFramePr>
        <p:xfrm>
          <a:off x="1524001" y="149225"/>
          <a:ext cx="9204325" cy="596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Arbeitsblatt" r:id="rId3" imgW="7117008" imgH="3931920" progId="Excel.Sheet.8">
                  <p:embed/>
                </p:oleObj>
              </mc:Choice>
              <mc:Fallback>
                <p:oleObj name="Arbeitsblatt" r:id="rId3" imgW="7117008" imgH="39319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1" y="149225"/>
                        <a:ext cx="9204325" cy="5969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1011" name="AutoShape 3"/>
          <p:cNvSpPr>
            <a:spLocks noChangeArrowheads="1"/>
          </p:cNvSpPr>
          <p:nvPr/>
        </p:nvSpPr>
        <p:spPr bwMode="auto">
          <a:xfrm>
            <a:off x="4439816" y="3579813"/>
            <a:ext cx="5329238" cy="3141662"/>
          </a:xfrm>
          <a:prstGeom prst="wedgeRoundRectCallout">
            <a:avLst>
              <a:gd name="adj1" fmla="val 24681"/>
              <a:gd name="adj2" fmla="val -9416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Erlös pro Case-Mix-Punkt: 20.000.000/5.000= 4000 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Ausgleich: 20 % für 500 Punkte</a:t>
            </a:r>
          </a:p>
          <a:p>
            <a:pPr>
              <a:defRPr/>
            </a:pPr>
            <a:r>
              <a:rPr lang="de-DE" dirty="0"/>
              <a:t>0,20*500*4.000 = 400.000</a:t>
            </a:r>
          </a:p>
          <a:p>
            <a:pPr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Neue Erträge: </a:t>
            </a:r>
          </a:p>
          <a:p>
            <a:pPr>
              <a:defRPr/>
            </a:pPr>
            <a:r>
              <a:rPr lang="de-DE" dirty="0"/>
              <a:t>4.500 * 4.000 + Ausgleich = </a:t>
            </a:r>
          </a:p>
          <a:p>
            <a:pPr>
              <a:defRPr/>
            </a:pPr>
            <a:r>
              <a:rPr lang="de-DE" dirty="0"/>
              <a:t>18.000.000 + 400.000 = 18.400.000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3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123"/>
    </mc:Choice>
    <mc:Fallback xmlns="">
      <p:transition spd="slow" advTm="48123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4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49225"/>
          <a:ext cx="9144000" cy="596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Arbeitsblatt" r:id="rId3" imgW="7071271" imgH="3931920" progId="Excel.Sheet.8">
                  <p:embed/>
                </p:oleObj>
              </mc:Choice>
              <mc:Fallback>
                <p:oleObj name="Arbeitsblatt" r:id="rId3" imgW="7071271" imgH="393192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9225"/>
                        <a:ext cx="9144000" cy="596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2035" name="AutoShape 3"/>
          <p:cNvSpPr>
            <a:spLocks noChangeArrowheads="1"/>
          </p:cNvSpPr>
          <p:nvPr/>
        </p:nvSpPr>
        <p:spPr bwMode="auto">
          <a:xfrm>
            <a:off x="1847850" y="115889"/>
            <a:ext cx="5329238" cy="1728787"/>
          </a:xfrm>
          <a:prstGeom prst="wedgeRoundRectCallout">
            <a:avLst>
              <a:gd name="adj1" fmla="val -41569"/>
              <a:gd name="adj2" fmla="val 14430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Plankosten(</a:t>
            </a:r>
            <a:r>
              <a:rPr lang="de-DE" dirty="0" err="1"/>
              <a:t>beispiel</a:t>
            </a:r>
            <a:r>
              <a:rPr lang="de-DE" dirty="0"/>
              <a:t>):</a:t>
            </a:r>
          </a:p>
          <a:p>
            <a:pPr>
              <a:defRPr/>
            </a:pPr>
            <a:r>
              <a:rPr lang="de-DE" dirty="0"/>
              <a:t>bei geplantem Case-Mix:</a:t>
            </a:r>
          </a:p>
          <a:p>
            <a:pPr>
              <a:defRPr/>
            </a:pPr>
            <a:r>
              <a:rPr lang="de-DE" dirty="0"/>
              <a:t>fix: 14.000.000 Euro (70 %);</a:t>
            </a:r>
          </a:p>
          <a:p>
            <a:pPr>
              <a:defRPr/>
            </a:pPr>
            <a:r>
              <a:rPr lang="de-DE" dirty="0"/>
              <a:t>variabel: 6.000.000 / 5.000 = 1.200</a:t>
            </a:r>
          </a:p>
        </p:txBody>
      </p:sp>
      <p:sp>
        <p:nvSpPr>
          <p:cNvPr id="2092036" name="AutoShape 4"/>
          <p:cNvSpPr>
            <a:spLocks noChangeArrowheads="1"/>
          </p:cNvSpPr>
          <p:nvPr/>
        </p:nvSpPr>
        <p:spPr bwMode="auto">
          <a:xfrm>
            <a:off x="1703389" y="4941889"/>
            <a:ext cx="3887787" cy="1728787"/>
          </a:xfrm>
          <a:prstGeom prst="wedgeRoundRectCallout">
            <a:avLst>
              <a:gd name="adj1" fmla="val -40056"/>
              <a:gd name="adj2" fmla="val -120070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Plankosten(</a:t>
            </a:r>
            <a:r>
              <a:rPr lang="de-DE" dirty="0" err="1"/>
              <a:t>beispiel</a:t>
            </a:r>
            <a:r>
              <a:rPr lang="de-DE" dirty="0"/>
              <a:t>):</a:t>
            </a:r>
          </a:p>
          <a:p>
            <a:pPr>
              <a:defRPr/>
            </a:pPr>
            <a:r>
              <a:rPr lang="de-DE" dirty="0"/>
              <a:t>bei 10 % Mehrleistung</a:t>
            </a:r>
          </a:p>
          <a:p>
            <a:pPr>
              <a:defRPr/>
            </a:pPr>
            <a:r>
              <a:rPr lang="de-DE" dirty="0"/>
              <a:t>fix: 14.000.000 Euro (70 %);</a:t>
            </a:r>
          </a:p>
          <a:p>
            <a:pPr>
              <a:defRPr/>
            </a:pPr>
            <a:r>
              <a:rPr lang="de-DE" dirty="0"/>
              <a:t>variabel: 1.200 * 5.500 = 6.600.000</a:t>
            </a:r>
          </a:p>
        </p:txBody>
      </p:sp>
      <p:sp>
        <p:nvSpPr>
          <p:cNvPr id="2092037" name="AutoShape 5"/>
          <p:cNvSpPr>
            <a:spLocks noChangeArrowheads="1"/>
          </p:cNvSpPr>
          <p:nvPr/>
        </p:nvSpPr>
        <p:spPr bwMode="auto">
          <a:xfrm>
            <a:off x="6780214" y="4941889"/>
            <a:ext cx="3887787" cy="1728787"/>
          </a:xfrm>
          <a:prstGeom prst="wedgeRoundRectCallout">
            <a:avLst>
              <a:gd name="adj1" fmla="val -125296"/>
              <a:gd name="adj2" fmla="val -9991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Plankosten(</a:t>
            </a:r>
            <a:r>
              <a:rPr lang="de-DE" dirty="0" err="1"/>
              <a:t>beispiel</a:t>
            </a:r>
            <a:r>
              <a:rPr lang="de-DE" dirty="0"/>
              <a:t>):</a:t>
            </a:r>
          </a:p>
          <a:p>
            <a:pPr>
              <a:defRPr/>
            </a:pPr>
            <a:r>
              <a:rPr lang="de-DE" dirty="0"/>
              <a:t>bei 10 % Minderleistung</a:t>
            </a:r>
          </a:p>
          <a:p>
            <a:pPr>
              <a:defRPr/>
            </a:pPr>
            <a:r>
              <a:rPr lang="de-DE" dirty="0"/>
              <a:t>fix: 14.000.000 Euro (70 %);</a:t>
            </a:r>
          </a:p>
          <a:p>
            <a:pPr>
              <a:defRPr/>
            </a:pPr>
            <a:r>
              <a:rPr lang="de-DE" dirty="0"/>
              <a:t>variabel: 1.200 * 4.500 = 5.400.000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13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684"/>
    </mc:Choice>
    <mc:Fallback xmlns="">
      <p:transition spd="slow" advTm="104684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8" name="Object 2"/>
          <p:cNvGraphicFramePr>
            <a:graphicFrameLocks noChangeAspect="1"/>
          </p:cNvGraphicFramePr>
          <p:nvPr>
            <p:extLst/>
          </p:nvPr>
        </p:nvGraphicFramePr>
        <p:xfrm>
          <a:off x="1524000" y="149226"/>
          <a:ext cx="9036050" cy="6550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Worksheet" r:id="rId3" imgW="7143772" imgH="4314979" progId="Excel.Sheet.8">
                  <p:embed/>
                </p:oleObj>
              </mc:Choice>
              <mc:Fallback>
                <p:oleObj name="Worksheet" r:id="rId3" imgW="7143772" imgH="4314979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9226"/>
                        <a:ext cx="9036050" cy="6550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93061" name="AutoShape 5"/>
          <p:cNvSpPr>
            <a:spLocks noChangeArrowheads="1"/>
          </p:cNvSpPr>
          <p:nvPr/>
        </p:nvSpPr>
        <p:spPr bwMode="auto">
          <a:xfrm>
            <a:off x="1991545" y="1196752"/>
            <a:ext cx="3887787" cy="1079500"/>
          </a:xfrm>
          <a:prstGeom prst="wedgeRoundRectCallout">
            <a:avLst>
              <a:gd name="adj1" fmla="val 19824"/>
              <a:gd name="adj2" fmla="val 35602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20.700.000 – 20.600.000 = + 100.000</a:t>
            </a:r>
          </a:p>
        </p:txBody>
      </p:sp>
      <p:sp>
        <p:nvSpPr>
          <p:cNvPr id="2093062" name="AutoShape 6"/>
          <p:cNvSpPr>
            <a:spLocks noChangeArrowheads="1"/>
          </p:cNvSpPr>
          <p:nvPr/>
        </p:nvSpPr>
        <p:spPr bwMode="auto">
          <a:xfrm>
            <a:off x="6672264" y="4653136"/>
            <a:ext cx="3887787" cy="1079500"/>
          </a:xfrm>
          <a:prstGeom prst="wedgeRoundRectCallout">
            <a:avLst>
              <a:gd name="adj1" fmla="val -74964"/>
              <a:gd name="adj2" fmla="val 92744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18.400.000 – 19.400.000 = </a:t>
            </a:r>
          </a:p>
          <a:p>
            <a:pPr>
              <a:defRPr/>
            </a:pPr>
            <a:r>
              <a:rPr lang="de-DE" dirty="0"/>
              <a:t>-1.000.000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F2916-ED9F-4244-A858-60685D900053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286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2290"/>
    </mc:Choice>
    <mc:Fallback xmlns="">
      <p:transition spd="slow" advTm="9229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Breitbild</PresentationFormat>
  <Paragraphs>38</Paragraphs>
  <Slides>6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Worksheet</vt:lpstr>
      <vt:lpstr>Microsoft Excel 97-2003-Arbeitsblatt</vt:lpstr>
      <vt:lpstr>Folien zu GM IV, Teil 3b-4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 zu GM IV Teil 3b-4</dc:title>
  <dc:creator>Steffen Flessa</dc:creator>
  <cp:lastModifiedBy>Steffen Flessa</cp:lastModifiedBy>
  <cp:revision>3</cp:revision>
  <dcterms:created xsi:type="dcterms:W3CDTF">2024-06-24T08:02:40Z</dcterms:created>
  <dcterms:modified xsi:type="dcterms:W3CDTF">2024-06-24T08:06:52Z</dcterms:modified>
</cp:coreProperties>
</file>