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0" r:id="rId1"/>
  </p:sldMasterIdLst>
  <p:notesMasterIdLst>
    <p:notesMasterId r:id="rId30"/>
  </p:notesMasterIdLst>
  <p:sldIdLst>
    <p:sldId id="503" r:id="rId2"/>
    <p:sldId id="535" r:id="rId3"/>
    <p:sldId id="477" r:id="rId4"/>
    <p:sldId id="653" r:id="rId5"/>
    <p:sldId id="746" r:id="rId6"/>
    <p:sldId id="747" r:id="rId7"/>
    <p:sldId id="748" r:id="rId8"/>
    <p:sldId id="672" r:id="rId9"/>
    <p:sldId id="749" r:id="rId10"/>
    <p:sldId id="674" r:id="rId11"/>
    <p:sldId id="677" r:id="rId12"/>
    <p:sldId id="734" r:id="rId13"/>
    <p:sldId id="732" r:id="rId14"/>
    <p:sldId id="733" r:id="rId15"/>
    <p:sldId id="678" r:id="rId16"/>
    <p:sldId id="740" r:id="rId17"/>
    <p:sldId id="741" r:id="rId18"/>
    <p:sldId id="742" r:id="rId19"/>
    <p:sldId id="743" r:id="rId20"/>
    <p:sldId id="679" r:id="rId21"/>
    <p:sldId id="680" r:id="rId22"/>
    <p:sldId id="681" r:id="rId23"/>
    <p:sldId id="682" r:id="rId24"/>
    <p:sldId id="752" r:id="rId25"/>
    <p:sldId id="751" r:id="rId26"/>
    <p:sldId id="753" r:id="rId27"/>
    <p:sldId id="754" r:id="rId28"/>
    <p:sldId id="745" r:id="rId2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99"/>
    <a:srgbClr val="CC0000"/>
    <a:srgbClr val="CCFFCC"/>
    <a:srgbClr val="FF99CC"/>
    <a:srgbClr val="000000"/>
    <a:srgbClr val="00FF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43" autoAdjust="0"/>
    <p:restoredTop sz="95819" autoAdjust="0"/>
  </p:normalViewPr>
  <p:slideViewPr>
    <p:cSldViewPr>
      <p:cViewPr varScale="1">
        <p:scale>
          <a:sx n="111" d="100"/>
          <a:sy n="111" d="100"/>
        </p:scale>
        <p:origin x="5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60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9556D7ED-625D-4450-9551-5628738FDB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3463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92EB32-0BD6-4DFD-9C26-C34CC5004EE0}" type="slidenum">
              <a:rPr lang="de-DE"/>
              <a:pPr/>
              <a:t>8</a:t>
            </a:fld>
            <a:endParaRPr lang="de-DE"/>
          </a:p>
        </p:txBody>
      </p:sp>
      <p:sp>
        <p:nvSpPr>
          <p:cNvPr id="596994" name="Rectangle 2"/>
          <p:cNvSpPr>
            <a:spLocks noChangeArrowheads="1"/>
          </p:cNvSpPr>
          <p:nvPr/>
        </p:nvSpPr>
        <p:spPr bwMode="auto">
          <a:xfrm>
            <a:off x="3908425" y="0"/>
            <a:ext cx="2941638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7044" name="Rectangle 3"/>
          <p:cNvSpPr>
            <a:spLocks noChangeArrowheads="1"/>
          </p:cNvSpPr>
          <p:nvPr/>
        </p:nvSpPr>
        <p:spPr bwMode="auto">
          <a:xfrm>
            <a:off x="3908425" y="8636000"/>
            <a:ext cx="2941638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r>
              <a:rPr lang="de-DE" sz="1000" i="1"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596996" name="Rectangle 4"/>
          <p:cNvSpPr>
            <a:spLocks noChangeArrowheads="1"/>
          </p:cNvSpPr>
          <p:nvPr/>
        </p:nvSpPr>
        <p:spPr bwMode="auto">
          <a:xfrm>
            <a:off x="6350" y="8636000"/>
            <a:ext cx="294005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96997" name="Rectangle 5"/>
          <p:cNvSpPr>
            <a:spLocks noChangeArrowheads="1"/>
          </p:cNvSpPr>
          <p:nvPr/>
        </p:nvSpPr>
        <p:spPr bwMode="auto">
          <a:xfrm>
            <a:off x="6350" y="0"/>
            <a:ext cx="294005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7047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7048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76738"/>
            <a:ext cx="5024438" cy="33274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8869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3A5DC6-6B0F-45AE-9DA7-3561E69E67EA}" type="slidenum">
              <a:rPr lang="de-DE"/>
              <a:pPr/>
              <a:t>10</a:t>
            </a:fld>
            <a:endParaRPr lang="de-DE"/>
          </a:p>
        </p:txBody>
      </p:sp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3908425" y="0"/>
            <a:ext cx="2941638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8068" name="Rectangle 3"/>
          <p:cNvSpPr>
            <a:spLocks noChangeArrowheads="1"/>
          </p:cNvSpPr>
          <p:nvPr/>
        </p:nvSpPr>
        <p:spPr bwMode="auto">
          <a:xfrm>
            <a:off x="3908425" y="8636000"/>
            <a:ext cx="2941638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 eaLnBrk="0" hangingPunct="0"/>
            <a:r>
              <a:rPr lang="de-DE" sz="1000" i="1">
                <a:effectLst/>
                <a:latin typeface="Arial" pitchFamily="34" charset="0"/>
              </a:rPr>
              <a:t>2</a:t>
            </a:r>
          </a:p>
        </p:txBody>
      </p:sp>
      <p:sp>
        <p:nvSpPr>
          <p:cNvPr id="784388" name="Rectangle 4"/>
          <p:cNvSpPr>
            <a:spLocks noChangeArrowheads="1"/>
          </p:cNvSpPr>
          <p:nvPr/>
        </p:nvSpPr>
        <p:spPr bwMode="auto">
          <a:xfrm>
            <a:off x="6350" y="8636000"/>
            <a:ext cx="2940050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84389" name="Rectangle 5"/>
          <p:cNvSpPr>
            <a:spLocks noChangeArrowheads="1"/>
          </p:cNvSpPr>
          <p:nvPr/>
        </p:nvSpPr>
        <p:spPr bwMode="auto">
          <a:xfrm>
            <a:off x="6350" y="0"/>
            <a:ext cx="2940050" cy="406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88071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80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14400" y="4376738"/>
            <a:ext cx="5024438" cy="3327400"/>
          </a:xfrm>
          <a:noFill/>
          <a:ln/>
        </p:spPr>
        <p:txBody>
          <a:bodyPr lIns="90488" tIns="44450" rIns="90488" bIns="44450"/>
          <a:lstStyle/>
          <a:p>
            <a:pPr defTabSz="762000"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9816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16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27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48673A-07E5-47AC-914B-526B107A63CA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FC5D1A-E663-4E03-B31A-35CA7000462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D9A3C7-C474-4B82-A046-641960F00C1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C71C4-BF01-41F8-A67B-2CDC7971976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233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5CA2A8-6C51-4014-BD11-CDAB3D031F55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41E0DA-593A-4B0B-91D1-E520538ABC8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23E9E8-A900-478B-A5A4-105CF6B173E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127AA-9592-41D7-938C-AAE0021A8771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1BFFD8-9EB6-46F8-8436-89E41EF79B7B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DE96A-231C-437F-ACA1-765FBD20D6C0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1.1-1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517123" name="Text Box 3"/>
          <p:cNvSpPr txBox="1">
            <a:spLocks noChangeArrowheads="1"/>
          </p:cNvSpPr>
          <p:nvPr/>
        </p:nvSpPr>
        <p:spPr bwMode="auto">
          <a:xfrm>
            <a:off x="827584" y="4149725"/>
            <a:ext cx="763284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B58EF-26E1-43B4-A732-945802794231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3"/>
    </mc:Choice>
    <mc:Fallback xmlns="">
      <p:transition spd="slow" advTm="954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83363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1396"/>
            <a:ext cx="8229600" cy="681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800" b="1" dirty="0"/>
              <a:t>Mortality in Germany</a:t>
            </a:r>
          </a:p>
        </p:txBody>
      </p:sp>
      <p:sp>
        <p:nvSpPr>
          <p:cNvPr id="783364" name="Rectangle 4"/>
          <p:cNvSpPr>
            <a:spLocks noGrp="1" noChangeArrowheads="1"/>
          </p:cNvSpPr>
          <p:nvPr>
            <p:ph idx="1"/>
          </p:nvPr>
        </p:nvSpPr>
        <p:spPr>
          <a:xfrm>
            <a:off x="314325" y="5514975"/>
            <a:ext cx="8515350" cy="1055584"/>
          </a:xfrm>
          <a:noFill/>
        </p:spPr>
        <p:txBody>
          <a:bodyPr lIns="90488" tIns="44450" rIns="90488" bIns="44450">
            <a:normAutofit fontScale="55000" lnSpcReduction="20000"/>
          </a:bodyPr>
          <a:lstStyle/>
          <a:p>
            <a:pPr indent="-285750">
              <a:lnSpc>
                <a:spcPct val="120000"/>
              </a:lnSpc>
              <a:defRPr/>
            </a:pPr>
            <a:r>
              <a:rPr lang="en-US" dirty="0" smtClean="0"/>
              <a:t>The </a:t>
            </a:r>
            <a:r>
              <a:rPr lang="en-US" dirty="0"/>
              <a:t>absolute risk of dying from a chronic disease in developing countries is higher than it is in Germany</a:t>
            </a:r>
          </a:p>
          <a:p>
            <a:pPr indent="-285750">
              <a:lnSpc>
                <a:spcPct val="120000"/>
              </a:lnSpc>
              <a:defRPr/>
            </a:pPr>
            <a:r>
              <a:rPr lang="en-US" dirty="0"/>
              <a:t>The relative risk (in comparison to other diseases) is lower in developing countries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8894192"/>
              </p:ext>
            </p:extLst>
          </p:nvPr>
        </p:nvGraphicFramePr>
        <p:xfrm>
          <a:off x="458788" y="768350"/>
          <a:ext cx="7180262" cy="474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rbeitsblatt" r:id="rId4" imgW="6810292" imgH="4505461" progId="Excel.Sheet.12">
                  <p:embed/>
                </p:oleObj>
              </mc:Choice>
              <mc:Fallback>
                <p:oleObj name="Arbeitsblatt" r:id="rId4" imgW="6810292" imgH="45054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8788" y="768350"/>
                        <a:ext cx="7180262" cy="4746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/>
          <p:cNvSpPr/>
          <p:nvPr/>
        </p:nvSpPr>
        <p:spPr>
          <a:xfrm rot="16200000">
            <a:off x="5245328" y="3085519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 smtClean="0">
                <a:effectLst/>
              </a:rPr>
              <a:t>https://www.destatis.de/EN/Themes/Society-Environment/Health/Causes-Death/_node.html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2125265"/>
      </p:ext>
    </p:extLst>
  </p:cSld>
  <p:clrMapOvr>
    <a:masterClrMapping/>
  </p:clrMapOvr>
  <p:transition advTm="69232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2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Development of Casualties</a:t>
            </a:r>
          </a:p>
        </p:txBody>
      </p:sp>
      <p:sp>
        <p:nvSpPr>
          <p:cNvPr id="606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1845: </a:t>
            </a:r>
            <a:r>
              <a:rPr lang="en-US" sz="2800" dirty="0" smtClean="0"/>
              <a:t>0.05 </a:t>
            </a:r>
            <a:r>
              <a:rPr lang="en-US" sz="2800" dirty="0"/>
              <a:t>% of death cases due to cardio-vascular diseases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High increase in phase three and four of the epidemiologic transition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/>
              <a:t>Decline since 1990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Less in women than in men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USA: less in Caucasian than in Afro-American population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Higher survival rate since 1990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/>
              <a:t>Lower rates of second and third time infarcts since 1990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13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062"/>
    </mc:Choice>
    <mc:Fallback xmlns="">
      <p:transition spd="slow" advTm="117062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Congenital Heart Disease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Congenital: at birth</a:t>
            </a:r>
          </a:p>
          <a:p>
            <a:r>
              <a:rPr lang="en-US" dirty="0"/>
              <a:t>Genetic disorder</a:t>
            </a:r>
          </a:p>
          <a:p>
            <a:r>
              <a:rPr lang="en-US" dirty="0"/>
              <a:t>Strongly: Arabic countries</a:t>
            </a:r>
          </a:p>
          <a:p>
            <a:r>
              <a:rPr lang="en-US" dirty="0"/>
              <a:t>Reason?</a:t>
            </a:r>
          </a:p>
          <a:p>
            <a:pPr lvl="1"/>
            <a:r>
              <a:rPr lang="en-US" dirty="0"/>
              <a:t>http://www.ncbi.nlm.nih.gov/pmc/articles/PMC2765422/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39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067"/>
    </mc:Choice>
    <mc:Fallback xmlns="">
      <p:transition spd="slow" advTm="7706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Genetic Disposition of Heart Diseases: Relationship in blood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://2.bp.blogspot.com/-3XB39Q4oQuk/TxJe0oezxfI/AAAAAAAAAe8/G53gqTcFHoU/s1600/Global%2Bdistribution%2Bof%2Bconsanguineous%2Bmarri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556792"/>
            <a:ext cx="904875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3824016" y="6309320"/>
            <a:ext cx="28328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http://</a:t>
            </a:r>
            <a:r>
              <a:rPr lang="de-DE" sz="800" dirty="0" err="1"/>
              <a:t>nature-sucks.blogspot.de</a:t>
            </a:r>
            <a:r>
              <a:rPr lang="de-DE" sz="800" dirty="0"/>
              <a:t>/</a:t>
            </a:r>
            <a:r>
              <a:rPr lang="de-DE" sz="800" dirty="0" err="1"/>
              <a:t>2012_01_01_archive.html</a:t>
            </a:r>
            <a:endParaRPr lang="de-DE" sz="800" dirty="0"/>
          </a:p>
        </p:txBody>
      </p:sp>
    </p:spTree>
    <p:extLst>
      <p:ext uri="{BB962C8B-B14F-4D97-AF65-F5344CB8AC3E}">
        <p14:creationId xmlns:p14="http://schemas.microsoft.com/office/powerpoint/2010/main" val="7170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943"/>
    </mc:Choice>
    <mc:Fallback xmlns="">
      <p:transition spd="slow" advTm="7994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http://www.bqdoha.com/wp-content/uploads/2013/09/Consagunit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16" r="2238" b="6862"/>
          <a:stretch/>
        </p:blipFill>
        <p:spPr bwMode="auto">
          <a:xfrm>
            <a:off x="539552" y="692696"/>
            <a:ext cx="7620000" cy="5766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954857" y="6597352"/>
            <a:ext cx="3130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800" dirty="0"/>
              <a:t>http://</a:t>
            </a:r>
            <a:r>
              <a:rPr lang="de-DE" sz="800" dirty="0" err="1"/>
              <a:t>www.bqdoha.com</a:t>
            </a:r>
            <a:r>
              <a:rPr lang="de-DE" sz="800" dirty="0"/>
              <a:t>/2013/09/</a:t>
            </a:r>
            <a:r>
              <a:rPr lang="de-DE" sz="800" dirty="0" err="1"/>
              <a:t>gulf</a:t>
            </a:r>
            <a:r>
              <a:rPr lang="de-DE" sz="800" dirty="0"/>
              <a:t>-</a:t>
            </a:r>
            <a:r>
              <a:rPr lang="de-DE" sz="800" dirty="0" err="1"/>
              <a:t>explained</a:t>
            </a:r>
            <a:r>
              <a:rPr lang="de-DE" sz="800" dirty="0"/>
              <a:t>-40-</a:t>
            </a:r>
            <a:r>
              <a:rPr lang="de-DE" sz="800" dirty="0" err="1"/>
              <a:t>maps</a:t>
            </a:r>
            <a:r>
              <a:rPr lang="de-DE" sz="800" dirty="0"/>
              <a:t>-part-2</a:t>
            </a:r>
          </a:p>
        </p:txBody>
      </p:sp>
    </p:spTree>
    <p:extLst>
      <p:ext uri="{BB962C8B-B14F-4D97-AF65-F5344CB8AC3E}">
        <p14:creationId xmlns:p14="http://schemas.microsoft.com/office/powerpoint/2010/main" val="5643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04"/>
    </mc:Choice>
    <mc:Fallback xmlns="">
      <p:transition spd="slow" advTm="27304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Cancer</a:t>
            </a:r>
          </a:p>
        </p:txBody>
      </p:sp>
      <p:sp>
        <p:nvSpPr>
          <p:cNvPr id="790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Collective name for more than 100 diseases that can occur in any part of the body.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Rapid development of abnormal cells that grow beyond their normal limits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Cancer cells destroy adjacent tissue and spread to other organs (metastases)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/>
              <a:t>Metastases are the main cause of death in cancer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23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739"/>
    </mc:Choice>
    <mc:Fallback xmlns="">
      <p:transition spd="slow" advTm="4273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EC676-8C26-416F-B392-6BD84ED2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2CEC24-B252-4881-9887-A4804A95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BE21A-C72A-446B-8A4A-0AC72885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CEF318-C626-4482-B9BC-A734F63D2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8" t="17801" r="50787" b="10801"/>
          <a:stretch/>
        </p:blipFill>
        <p:spPr>
          <a:xfrm>
            <a:off x="457200" y="692695"/>
            <a:ext cx="6851104" cy="602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77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970"/>
    </mc:Choice>
    <mc:Fallback xmlns="">
      <p:transition spd="slow" advTm="6197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EEC676-8C26-416F-B392-6BD84ED28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2CEC24-B252-4881-9887-A4804A95B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7CBE21A-C72A-446B-8A4A-0AC728857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FCEF318-C626-4482-B9BC-A734F63D2C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212" t="17801" r="5000" b="10801"/>
          <a:stretch/>
        </p:blipFill>
        <p:spPr>
          <a:xfrm>
            <a:off x="827584" y="632450"/>
            <a:ext cx="7128792" cy="625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25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285"/>
    </mc:Choice>
    <mc:Fallback xmlns="">
      <p:transition spd="slow" advTm="24285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236A8A-00F8-44B7-B31D-A4832B0B6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B1213C-876D-4DA6-8715-5D493FF69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8EE6F48-8322-4733-A6F8-9815BFF56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4DF38DB-50D6-4DF5-BC6B-6F7FD5BBFD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" t="19201" r="13775" b="6601"/>
          <a:stretch/>
        </p:blipFill>
        <p:spPr>
          <a:xfrm>
            <a:off x="35496" y="2130242"/>
            <a:ext cx="9200721" cy="4727758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47F3B2A-85CA-4B50-8DE1-338A70596B2D}"/>
              </a:ext>
            </a:extLst>
          </p:cNvPr>
          <p:cNvSpPr/>
          <p:nvPr/>
        </p:nvSpPr>
        <p:spPr>
          <a:xfrm>
            <a:off x="3635896" y="636791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https://commons.wikimedia.org/wiki/File:Cancer_incidence,_OWID.svg</a:t>
            </a:r>
          </a:p>
        </p:txBody>
      </p:sp>
    </p:spTree>
    <p:extLst>
      <p:ext uri="{BB962C8B-B14F-4D97-AF65-F5344CB8AC3E}">
        <p14:creationId xmlns:p14="http://schemas.microsoft.com/office/powerpoint/2010/main" val="222067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99"/>
    </mc:Choice>
    <mc:Fallback xmlns="">
      <p:transition spd="slow" advTm="3099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DDF5F8-5828-4F2C-969E-F1562D19E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82810C-C92A-4565-A00F-541A16D1F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97659D6-C28F-45DC-89B9-F66C72762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49E314A-0DCB-41B1-BBC9-203E16B824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4" t="13536" r="12590" b="12677"/>
          <a:stretch/>
        </p:blipFill>
        <p:spPr>
          <a:xfrm>
            <a:off x="107504" y="2204864"/>
            <a:ext cx="8931266" cy="460851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90A242A-9805-4053-A9E9-F7AC22CD9631}"/>
              </a:ext>
            </a:extLst>
          </p:cNvPr>
          <p:cNvSpPr/>
          <p:nvPr/>
        </p:nvSpPr>
        <p:spPr>
          <a:xfrm>
            <a:off x="3635896" y="636791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https://commons.wikimedia.org/wiki/File:Cancer_incidence,_OWID.svg</a:t>
            </a:r>
          </a:p>
        </p:txBody>
      </p:sp>
    </p:spTree>
    <p:extLst>
      <p:ext uri="{BB962C8B-B14F-4D97-AF65-F5344CB8AC3E}">
        <p14:creationId xmlns:p14="http://schemas.microsoft.com/office/powerpoint/2010/main" val="26784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652"/>
    </mc:Choice>
    <mc:Fallback xmlns="">
      <p:transition spd="slow" advTm="3065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Epidemiology of Non-Infectious Diseases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Demand </a:t>
            </a:r>
            <a:r>
              <a:rPr lang="en-US" sz="2800" b="1" dirty="0"/>
              <a:t>for Health Services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Epidemiology </a:t>
            </a:r>
            <a:r>
              <a:rPr lang="en-US" b="1" dirty="0"/>
              <a:t>of Non-Infectious Diseases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Overview</a:t>
            </a:r>
            <a:endParaRPr lang="en-US" sz="2800" dirty="0"/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Diabetes Mellitus Type II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Cervix Uteri </a:t>
            </a:r>
            <a:r>
              <a:rPr lang="en-US" sz="2800" dirty="0" smtClean="0"/>
              <a:t>Carcinoma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Cataract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42"/>
    </mc:Choice>
    <mc:Fallback xmlns="">
      <p:transition spd="slow" advTm="2684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ffectLst/>
              </a:rPr>
              <a:t>Epidemiology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Mortality: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Main cause of death worldwide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7.6 Million death cases annually worldwide (13 % of total fatalities),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Forms of cancer with high mortality: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Lung cancer (1.3 Mio.)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Gastric cancer (1 Mio.)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Liver cancer (662,000 )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Colon cancer (655,000)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Breast cancer (502,000)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Spread: 70 % of worldwide death cases due to cancer in developing countries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Estimations: 11.3 Mio. death cases due to cancer worldwide in 2030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32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042"/>
    </mc:Choice>
    <mc:Fallback xmlns="">
      <p:transition spd="slow" advTm="79042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Examples</a:t>
            </a:r>
          </a:p>
        </p:txBody>
      </p:sp>
      <p:sp>
        <p:nvSpPr>
          <p:cNvPr id="797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Note: extremely varying spatial distribution</a:t>
            </a:r>
          </a:p>
          <a:p>
            <a:pPr lvl="1" eaLnBrk="1" hangingPunct="1">
              <a:defRPr/>
            </a:pPr>
            <a:r>
              <a:rPr lang="en-US" dirty="0"/>
              <a:t>Genetic disposition</a:t>
            </a:r>
          </a:p>
          <a:p>
            <a:pPr lvl="2" eaLnBrk="1" hangingPunct="1">
              <a:defRPr/>
            </a:pPr>
            <a:r>
              <a:rPr lang="en-US" dirty="0"/>
              <a:t>i.e. low risk of melanoma in Asians and Africans</a:t>
            </a:r>
          </a:p>
          <a:p>
            <a:pPr lvl="1" eaLnBrk="1" hangingPunct="1">
              <a:defRPr/>
            </a:pPr>
            <a:r>
              <a:rPr lang="en-US" dirty="0"/>
              <a:t>Habitat / Exposition</a:t>
            </a:r>
          </a:p>
          <a:p>
            <a:pPr lvl="2" eaLnBrk="1" hangingPunct="1">
              <a:defRPr/>
            </a:pPr>
            <a:r>
              <a:rPr lang="en-US" dirty="0"/>
              <a:t>i.e. skin cancer in Australia</a:t>
            </a:r>
          </a:p>
          <a:p>
            <a:pPr lvl="1" eaLnBrk="1" hangingPunct="1">
              <a:defRPr/>
            </a:pPr>
            <a:r>
              <a:rPr lang="en-US" dirty="0"/>
              <a:t>Behavior</a:t>
            </a:r>
          </a:p>
          <a:p>
            <a:pPr lvl="2" eaLnBrk="1" hangingPunct="1">
              <a:defRPr/>
            </a:pPr>
            <a:r>
              <a:rPr lang="en-US" dirty="0"/>
              <a:t>i.e. liver cancer </a:t>
            </a:r>
            <a:r>
              <a:rPr lang="en-US" dirty="0">
                <a:sym typeface="Symbol" pitchFamily="18" charset="2"/>
              </a:rPr>
              <a:t> alcohol, mold</a:t>
            </a:r>
          </a:p>
          <a:p>
            <a:pPr lvl="2" eaLnBrk="1" hangingPunct="1">
              <a:defRPr/>
            </a:pPr>
            <a:r>
              <a:rPr lang="en-US" dirty="0"/>
              <a:t>i.e. lung cancer </a:t>
            </a:r>
            <a:r>
              <a:rPr lang="en-US" dirty="0">
                <a:sym typeface="Symbol" pitchFamily="18" charset="2"/>
              </a:rPr>
              <a:t> smoking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3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24"/>
    </mc:Choice>
    <mc:Fallback xmlns="">
      <p:transition spd="slow" advTm="11742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796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6" name="Grafik 5"/>
          <p:cNvPicPr/>
          <p:nvPr/>
        </p:nvPicPr>
        <p:blipFill rotWithShape="1">
          <a:blip r:embed="rId2"/>
          <a:srcRect l="6614" t="15363" r="9965" b="14403"/>
          <a:stretch/>
        </p:blipFill>
        <p:spPr bwMode="auto">
          <a:xfrm>
            <a:off x="107504" y="1700808"/>
            <a:ext cx="9036496" cy="51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6096000" y="6362569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err="1">
                <a:effectLst/>
                <a:latin typeface="NotoSans"/>
              </a:rPr>
              <a:t>Globocan</a:t>
            </a:r>
            <a:r>
              <a:rPr lang="de-DE" sz="800" dirty="0">
                <a:effectLst/>
                <a:latin typeface="NotoSans"/>
              </a:rPr>
              <a:t> 2020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3066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006"/>
    </mc:Choice>
    <mc:Fallback xmlns="">
      <p:transition spd="slow" advTm="7600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798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6" name="Grafik 5"/>
          <p:cNvPicPr/>
          <p:nvPr/>
        </p:nvPicPr>
        <p:blipFill rotWithShape="1">
          <a:blip r:embed="rId2"/>
          <a:srcRect l="6613" t="12071" r="8201" b="9073"/>
          <a:stretch/>
        </p:blipFill>
        <p:spPr bwMode="auto">
          <a:xfrm>
            <a:off x="24613" y="1671054"/>
            <a:ext cx="9036496" cy="5184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hteck 6"/>
          <p:cNvSpPr/>
          <p:nvPr/>
        </p:nvSpPr>
        <p:spPr>
          <a:xfrm>
            <a:off x="5148064" y="6538912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err="1">
                <a:effectLst/>
                <a:latin typeface="NotoSans"/>
              </a:rPr>
              <a:t>Globocan</a:t>
            </a:r>
            <a:r>
              <a:rPr lang="de-DE" sz="800" dirty="0">
                <a:effectLst/>
                <a:latin typeface="NotoSans"/>
              </a:rPr>
              <a:t> 2020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84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53"/>
    </mc:Choice>
    <mc:Fallback xmlns="">
      <p:transition spd="slow" advTm="3515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556" t="22575" r="51852" b="9387"/>
          <a:stretch/>
        </p:blipFill>
        <p:spPr bwMode="auto">
          <a:xfrm>
            <a:off x="436862" y="1600200"/>
            <a:ext cx="5832000" cy="52403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6890771" y="2852936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err="1">
                <a:effectLst/>
                <a:latin typeface="NotoSans"/>
              </a:rPr>
              <a:t>Globocan</a:t>
            </a:r>
            <a:r>
              <a:rPr lang="de-DE" sz="800" dirty="0">
                <a:effectLst/>
                <a:latin typeface="NotoSans"/>
              </a:rPr>
              <a:t> 2020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96344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Globocan</a:t>
            </a:r>
            <a:r>
              <a:rPr lang="de-DE" dirty="0"/>
              <a:t> 2020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l="51148" t="22575" r="6613" b="9387"/>
          <a:stretch/>
        </p:blipFill>
        <p:spPr bwMode="auto">
          <a:xfrm>
            <a:off x="457200" y="1600201"/>
            <a:ext cx="5796000" cy="52514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hteck 5"/>
          <p:cNvSpPr/>
          <p:nvPr/>
        </p:nvSpPr>
        <p:spPr>
          <a:xfrm>
            <a:off x="6890771" y="2852936"/>
            <a:ext cx="88678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800" dirty="0" err="1">
                <a:effectLst/>
                <a:latin typeface="NotoSans"/>
              </a:rPr>
              <a:t>Globocan</a:t>
            </a:r>
            <a:r>
              <a:rPr lang="de-DE" sz="800" dirty="0">
                <a:effectLst/>
                <a:latin typeface="NotoSans"/>
              </a:rPr>
              <a:t> 2020</a:t>
            </a:r>
            <a:endParaRPr lang="de-DE" sz="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12728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73187" y="6093296"/>
            <a:ext cx="90364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gco.iarc.fr/today/online-analysis-map?v=2020&amp;mode=population&amp;mode_population=continents&amp;population=900&amp;populations=900&amp;key=crude_rate&amp;sex=2&amp;cancer=20&amp;type=1&amp;statistic=5&amp;prevalence=0&amp;population_group=0&amp;ages_group%5B%5D=0&amp;ages_group%5B%5D=17&amp;nb_items=10&amp;group_cancer=0&amp;include_nmsc=0&amp;include_nmsc_other=0&amp;projection=natural-earth&amp;color_palette=default&amp;map_scale=quantile&amp;map_nb_colors=5&amp;continent=0&amp;show_ranking=0&amp;rotate=%255B10%252C0%255D</a:t>
            </a:r>
          </a:p>
        </p:txBody>
      </p:sp>
    </p:spTree>
    <p:extLst>
      <p:ext uri="{BB962C8B-B14F-4D97-AF65-F5344CB8AC3E}">
        <p14:creationId xmlns:p14="http://schemas.microsoft.com/office/powerpoint/2010/main" val="4212508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34694" y="625628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>
                <a:effectLst/>
              </a:rPr>
              <a:t>https://gco.iarc.fr/today/online-analysis-map?v=2020&amp;mode=population&amp;mode_population=continents&amp;population=900&amp;populations=900&amp;key=asr&amp;sex=0&amp;cancer=39&amp;type=1&amp;statistic=5&amp;prevalence=0&amp;population_group=0&amp;ages_group%5B%5D=0&amp;ages_group%5B%5D=17&amp;nb_items=10&amp;group_cancer=1&amp;include_nmsc=0&amp;include_nmsc_other=0&amp;projection=natural-earth&amp;color_palette=default&amp;map_scale=quantile&amp;map_nb_colors=5&amp;continent=0&amp;show_ranking=0&amp;rotate=%255B10%252C0%255D</a:t>
            </a:r>
          </a:p>
        </p:txBody>
      </p:sp>
    </p:spTree>
    <p:extLst>
      <p:ext uri="{BB962C8B-B14F-4D97-AF65-F5344CB8AC3E}">
        <p14:creationId xmlns:p14="http://schemas.microsoft.com/office/powerpoint/2010/main" val="29466175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/>
              <a:t>Epidemiology of Non-Infectious Diseases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Demand </a:t>
            </a:r>
            <a:r>
              <a:rPr lang="en-US" sz="2800" b="1" dirty="0"/>
              <a:t>for Health Services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b="1" dirty="0" smtClean="0"/>
              <a:t>Epidemiology </a:t>
            </a:r>
            <a:r>
              <a:rPr lang="en-US" b="1" dirty="0"/>
              <a:t>of Non-Infectious Diseases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b="1" dirty="0" smtClean="0"/>
              <a:t>Overview</a:t>
            </a:r>
            <a:endParaRPr lang="en-US" sz="2800" dirty="0"/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Diabetes Mellitus Type II</a:t>
            </a:r>
          </a:p>
          <a:p>
            <a:pPr marL="1428750" lvl="2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Cervix Uteri </a:t>
            </a:r>
            <a:r>
              <a:rPr lang="en-US" sz="2800" dirty="0" smtClean="0"/>
              <a:t>Carcinoma</a:t>
            </a:r>
          </a:p>
          <a:p>
            <a:pPr marL="1428750" lvl="2" indent="-51435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2800" dirty="0" smtClean="0"/>
              <a:t>Example</a:t>
            </a:r>
            <a:r>
              <a:rPr lang="en-US" sz="2800" dirty="0"/>
              <a:t>: Cataract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Risk </a:t>
            </a:r>
            <a:r>
              <a:rPr lang="en-US" dirty="0"/>
              <a:t>Factors</a:t>
            </a:r>
          </a:p>
          <a:p>
            <a:pPr marL="971550" lvl="1" indent="-514350" eaLnBrk="1" hangingPunct="1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dirty="0" smtClean="0"/>
              <a:t>Filter </a:t>
            </a:r>
            <a:r>
              <a:rPr lang="en-US" dirty="0"/>
              <a:t>Between Need and Demand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79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42"/>
    </mc:Choice>
    <mc:Fallback xmlns="">
      <p:transition spd="slow" advTm="2684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Times New Roman" pitchFamily="18" charset="0"/>
              </a:rPr>
              <a:t>1.1.1 </a:t>
            </a:r>
            <a:r>
              <a:rPr lang="en-US" sz="4000" dirty="0">
                <a:cs typeface="Times New Roman" pitchFamily="18" charset="0"/>
              </a:rPr>
              <a:t>Overview</a:t>
            </a:r>
            <a:endParaRPr lang="en-US" sz="4000" dirty="0"/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>
                <a:cs typeface="Times New Roman" pitchFamily="18" charset="0"/>
              </a:rPr>
              <a:t>Problem: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Multi-Cause-Multi-Effect Model</a:t>
            </a:r>
            <a:r>
              <a:rPr lang="en-US" sz="2400" dirty="0"/>
              <a:t> </a:t>
            </a:r>
          </a:p>
          <a:p>
            <a:pPr lvl="1" eaLnBrk="1" hangingPunct="1">
              <a:defRPr/>
            </a:pPr>
            <a:r>
              <a:rPr lang="en-US" sz="2400" dirty="0">
                <a:cs typeface="Times New Roman" pitchFamily="18" charset="0"/>
              </a:rPr>
              <a:t>Not yet a general concept</a:t>
            </a:r>
            <a:r>
              <a:rPr lang="en-US" sz="2400" dirty="0"/>
              <a:t> </a:t>
            </a:r>
          </a:p>
          <a:p>
            <a:pPr eaLnBrk="1" hangingPunct="1">
              <a:defRPr/>
            </a:pPr>
            <a:r>
              <a:rPr lang="en-US" sz="2800" dirty="0"/>
              <a:t>Problems of Distinction:</a:t>
            </a:r>
          </a:p>
          <a:p>
            <a:pPr lvl="1" eaLnBrk="1" hangingPunct="1">
              <a:defRPr/>
            </a:pPr>
            <a:r>
              <a:rPr lang="en-US" sz="2400" dirty="0"/>
              <a:t>Infectious diseases may become chronic</a:t>
            </a:r>
          </a:p>
          <a:p>
            <a:pPr lvl="1" eaLnBrk="1" hangingPunct="1">
              <a:defRPr/>
            </a:pPr>
            <a:r>
              <a:rPr lang="en-US" sz="2400" dirty="0"/>
              <a:t>Infections have a certain role in chronic-degenerative diseases </a:t>
            </a:r>
          </a:p>
          <a:p>
            <a:pPr lvl="2" eaLnBrk="1" hangingPunct="1">
              <a:defRPr/>
            </a:pPr>
            <a:r>
              <a:rPr lang="en-US" sz="2000" dirty="0"/>
              <a:t>i.e. Cervix Carcinoma, Gastric Cancer, Liver Cancer</a:t>
            </a:r>
          </a:p>
          <a:p>
            <a:pPr lvl="2" eaLnBrk="1" hangingPunct="1">
              <a:defRPr/>
            </a:pPr>
            <a:r>
              <a:rPr lang="en-US" sz="2000" dirty="0"/>
              <a:t>i.e. Caries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756"/>
    </mc:Choice>
    <mc:Fallback xmlns="">
      <p:transition spd="slow" advTm="29875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Relevance </a:t>
            </a:r>
            <a:r>
              <a:rPr lang="en-US" sz="2000" dirty="0"/>
              <a:t>(WHO 2007)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E6A4896-6194-4E40-B5BA-2F27A7A048AF}"/>
              </a:ext>
            </a:extLst>
          </p:cNvPr>
          <p:cNvSpPr/>
          <p:nvPr/>
        </p:nvSpPr>
        <p:spPr>
          <a:xfrm>
            <a:off x="3054515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https://ourworldindata.org/grapher/share-of-deaths-by-cause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904"/>
    </mc:Choice>
    <mc:Fallback xmlns="">
      <p:transition spd="slow" advTm="70904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Causes</a:t>
            </a:r>
            <a:r>
              <a:rPr lang="de-DE" dirty="0" smtClean="0"/>
              <a:t> of Death in Africa and North </a:t>
            </a:r>
            <a:r>
              <a:rPr lang="de-DE" dirty="0" err="1" smtClean="0"/>
              <a:t>America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1" y="2075239"/>
            <a:ext cx="4680000" cy="3303530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732240" y="6093296"/>
            <a:ext cx="2133600" cy="365125"/>
          </a:xfrm>
        </p:spPr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00" y="2060848"/>
            <a:ext cx="4680000" cy="330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849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6" y="392640"/>
            <a:ext cx="9145416" cy="6455589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93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Projections of global deaths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70FE4C-E118-475B-82AD-4246968C3DE4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6" name="Grafik 5" descr="https://colinmathers.files.wordpress.com/2018/11/proj4.jpg?w=102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7"/>
          <a:stretch/>
        </p:blipFill>
        <p:spPr bwMode="auto">
          <a:xfrm>
            <a:off x="457200" y="2132855"/>
            <a:ext cx="8229600" cy="41084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hteck 6"/>
          <p:cNvSpPr/>
          <p:nvPr/>
        </p:nvSpPr>
        <p:spPr>
          <a:xfrm>
            <a:off x="2286000" y="643119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https://colinmathers.com/2022/05/10/projections-of-global-deaths-from-2016-to-2060/</a:t>
            </a:r>
          </a:p>
        </p:txBody>
      </p:sp>
    </p:spTree>
    <p:extLst>
      <p:ext uri="{BB962C8B-B14F-4D97-AF65-F5344CB8AC3E}">
        <p14:creationId xmlns:p14="http://schemas.microsoft.com/office/powerpoint/2010/main" val="14518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970" name="Rectangle 2"/>
          <p:cNvSpPr>
            <a:spLocks noChangeArrowheads="1"/>
          </p:cNvSpPr>
          <p:nvPr/>
        </p:nvSpPr>
        <p:spPr bwMode="auto">
          <a:xfrm>
            <a:off x="711200" y="6248400"/>
            <a:ext cx="18970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95971" name="Rectangle 3"/>
          <p:cNvSpPr>
            <a:spLocks noChangeArrowheads="1"/>
          </p:cNvSpPr>
          <p:nvPr/>
        </p:nvSpPr>
        <p:spPr bwMode="auto">
          <a:xfrm>
            <a:off x="3149600" y="6248400"/>
            <a:ext cx="2844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595973" name="Rectangle 5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3843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/>
              <a:t>Mortality Risk: absolute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340768"/>
            <a:ext cx="7643813" cy="576064"/>
          </a:xfrm>
        </p:spPr>
        <p:txBody>
          <a:bodyPr lIns="90488" tIns="44450" rIns="90488" bIns="44450">
            <a:normAutofit lnSpcReduction="10000"/>
          </a:bodyPr>
          <a:lstStyle/>
          <a:p>
            <a:pPr marL="342900" indent="-342900" eaLnBrk="1" hangingPunct="1">
              <a:buNone/>
              <a:defRPr/>
            </a:pPr>
            <a:r>
              <a:rPr lang="en-US" b="1" dirty="0"/>
              <a:t>Mortality </a:t>
            </a:r>
            <a:r>
              <a:rPr lang="en-US" sz="1400" b="1" dirty="0"/>
              <a:t>(</a:t>
            </a:r>
            <a:r>
              <a:rPr lang="en-US" sz="1400" b="1" dirty="0">
                <a:solidFill>
                  <a:srgbClr val="FF0000"/>
                </a:solidFill>
              </a:rPr>
              <a:t>per 100.000 pop.,  age adjusted</a:t>
            </a:r>
            <a:r>
              <a:rPr lang="en-US" sz="1400" b="1" dirty="0"/>
              <a:t>)</a:t>
            </a:r>
          </a:p>
          <a:p>
            <a:pPr marL="742950" lvl="1" indent="-285750" eaLnBrk="1" hangingPunct="1">
              <a:defRPr/>
            </a:pPr>
            <a:endParaRPr lang="en-US" b="1" dirty="0"/>
          </a:p>
          <a:p>
            <a:pPr marL="342900" indent="-342900" algn="ctr" eaLnBrk="1" hangingPunct="1">
              <a:buFontTx/>
              <a:buNone/>
              <a:defRPr/>
            </a:pPr>
            <a:endParaRPr lang="en-US" sz="2800" b="1" dirty="0">
              <a:solidFill>
                <a:srgbClr val="FFFFFF"/>
              </a:solidFill>
            </a:endParaRPr>
          </a:p>
        </p:txBody>
      </p:sp>
      <p:graphicFrame>
        <p:nvGraphicFramePr>
          <p:cNvPr id="596369" name="Group 40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60075832"/>
              </p:ext>
            </p:extLst>
          </p:nvPr>
        </p:nvGraphicFramePr>
        <p:xfrm>
          <a:off x="467544" y="1916832"/>
          <a:ext cx="8178800" cy="4305600"/>
        </p:xfrm>
        <a:graphic>
          <a:graphicData uri="http://schemas.openxmlformats.org/drawingml/2006/table">
            <a:tbl>
              <a:tblPr/>
              <a:tblGrid>
                <a:gridCol w="2046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6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9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6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WHO-Region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Cardio-</a:t>
                      </a:r>
                    </a:p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Vascular </a:t>
                      </a:r>
                    </a:p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Diseases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Cancer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Injuries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Africa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404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144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133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Americas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132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63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South-East Asia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395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111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106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European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354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144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80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Eastern</a:t>
                      </a:r>
                    </a:p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Mediterranean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455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100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95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Western Pacific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245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72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Global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315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132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87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638">
                <a:tc>
                  <a:txBody>
                    <a:bodyPr/>
                    <a:lstStyle/>
                    <a:p>
                      <a:pPr marL="609600" marR="0" lvl="0" indent="-609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Germany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211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141</a:t>
                      </a:r>
                      <a:endParaRPr kumimoji="0" lang="en-GB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09600" marR="0" lvl="0" indent="-6096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29</a:t>
                      </a:r>
                      <a:endParaRPr kumimoji="0" lang="en-GB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72000" marR="72000" marT="36000" marB="360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4C71C4-BF01-41F8-A67B-2CDC7971976E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sp>
        <p:nvSpPr>
          <p:cNvPr id="3" name="Runde Klammer rechts 2"/>
          <p:cNvSpPr/>
          <p:nvPr/>
        </p:nvSpPr>
        <p:spPr>
          <a:xfrm>
            <a:off x="5796136" y="3140968"/>
            <a:ext cx="198264" cy="1008112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unde Klammer rechts 8"/>
          <p:cNvSpPr/>
          <p:nvPr/>
        </p:nvSpPr>
        <p:spPr>
          <a:xfrm>
            <a:off x="3851920" y="3140968"/>
            <a:ext cx="198264" cy="1008112"/>
          </a:xfrm>
          <a:prstGeom prst="rightBracke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24975"/>
      </p:ext>
    </p:extLst>
  </p:cSld>
  <p:clrMapOvr>
    <a:masterClrMapping/>
  </p:clrMapOvr>
  <p:transition advTm="123518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4" y="0"/>
            <a:ext cx="8930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9220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574</Words>
  <Application>Microsoft Office PowerPoint</Application>
  <PresentationFormat>Bildschirmpräsentation (4:3)</PresentationFormat>
  <Paragraphs>162</Paragraphs>
  <Slides>28</Slides>
  <Notes>4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Calibri</vt:lpstr>
      <vt:lpstr>NotoSans</vt:lpstr>
      <vt:lpstr>Symbol</vt:lpstr>
      <vt:lpstr>Tahoma</vt:lpstr>
      <vt:lpstr>Times New Roman</vt:lpstr>
      <vt:lpstr>Larissa</vt:lpstr>
      <vt:lpstr>Microsoft Excel-Arbeitsblatt</vt:lpstr>
      <vt:lpstr>International Health Care Management I Part 1.1-1</vt:lpstr>
      <vt:lpstr>Epidemiology of Non-Infectious Diseases</vt:lpstr>
      <vt:lpstr>1.1.1 Overview</vt:lpstr>
      <vt:lpstr>Relevance (WHO 2007)</vt:lpstr>
      <vt:lpstr>Causes of Death in Africa and North America</vt:lpstr>
      <vt:lpstr>PowerPoint-Präsentation</vt:lpstr>
      <vt:lpstr>Projections of global deaths</vt:lpstr>
      <vt:lpstr>Mortality Risk: absolute</vt:lpstr>
      <vt:lpstr>PowerPoint-Präsentation</vt:lpstr>
      <vt:lpstr>Mortality in Germany</vt:lpstr>
      <vt:lpstr>Development of Casualties</vt:lpstr>
      <vt:lpstr>Congenital Heart Disease</vt:lpstr>
      <vt:lpstr>Genetic Disposition of Heart Diseases: Relationship in blood</vt:lpstr>
      <vt:lpstr>PowerPoint-Präsentation</vt:lpstr>
      <vt:lpstr>Cancer</vt:lpstr>
      <vt:lpstr>PowerPoint-Präsentation</vt:lpstr>
      <vt:lpstr>PowerPoint-Präsentation</vt:lpstr>
      <vt:lpstr>PowerPoint-Präsentation</vt:lpstr>
      <vt:lpstr>PowerPoint-Präsentation</vt:lpstr>
      <vt:lpstr>Epidemiology</vt:lpstr>
      <vt:lpstr>Examples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Epidemiology of Non-Infectious Diseases</vt:lpstr>
    </vt:vector>
  </TitlesOfParts>
  <Company>ATHOEG Klinikum HD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350</cp:revision>
  <cp:lastPrinted>1601-01-01T00:00:00Z</cp:lastPrinted>
  <dcterms:created xsi:type="dcterms:W3CDTF">2003-05-27T08:12:45Z</dcterms:created>
  <dcterms:modified xsi:type="dcterms:W3CDTF">2023-07-14T12:57:19Z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