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20"/>
  </p:notesMasterIdLst>
  <p:sldIdLst>
    <p:sldId id="503" r:id="rId2"/>
    <p:sldId id="535" r:id="rId3"/>
    <p:sldId id="687" r:id="rId4"/>
    <p:sldId id="726" r:id="rId5"/>
    <p:sldId id="702" r:id="rId6"/>
    <p:sldId id="727" r:id="rId7"/>
    <p:sldId id="710" r:id="rId8"/>
    <p:sldId id="712" r:id="rId9"/>
    <p:sldId id="713" r:id="rId10"/>
    <p:sldId id="714" r:id="rId11"/>
    <p:sldId id="715" r:id="rId12"/>
    <p:sldId id="718" r:id="rId13"/>
    <p:sldId id="719" r:id="rId14"/>
    <p:sldId id="720" r:id="rId15"/>
    <p:sldId id="721" r:id="rId16"/>
    <p:sldId id="729" r:id="rId17"/>
    <p:sldId id="731" r:id="rId18"/>
    <p:sldId id="741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0000"/>
    <a:srgbClr val="CCFFCC"/>
    <a:srgbClr val="FF99CC"/>
    <a:srgbClr val="000000"/>
    <a:srgbClr val="00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3" autoAdjust="0"/>
    <p:restoredTop sz="95819" autoAdjust="0"/>
  </p:normalViewPr>
  <p:slideViewPr>
    <p:cSldViewPr>
      <p:cViewPr varScale="1">
        <p:scale>
          <a:sx n="95" d="100"/>
          <a:sy n="95" d="100"/>
        </p:scale>
        <p:origin x="7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9556D7ED-625D-4450-9551-5628738FD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673A-07E5-47AC-914B-526B107A63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5D1A-E663-4E03-B31A-35CA700046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9A3C7-C474-4B82-A046-641960F00C1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A2A8-6C51-4014-BD11-CDAB3D031F5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E0DA-593A-4B0B-91D1-E520538ABC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27AA-9592-41D7-938C-AAE0021A87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FFD8-9EB6-46F8-8436-89E41EF79B7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1.1-2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827584" y="4149725"/>
            <a:ext cx="76328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0"/>
    </mc:Choice>
    <mc:Fallback xmlns="">
      <p:transition spd="slow" advTm="65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0"/>
            <a:ext cx="6265863" cy="1052736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09858"/>
              </p:ext>
            </p:extLst>
          </p:nvPr>
        </p:nvGraphicFramePr>
        <p:xfrm>
          <a:off x="467544" y="764704"/>
          <a:ext cx="8148637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Picture" r:id="rId3" imgW="8731080" imgH="5130000" progId="Word.Picture.8">
                  <p:embed/>
                </p:oleObj>
              </mc:Choice>
              <mc:Fallback>
                <p:oleObj name="Picture" r:id="rId3" imgW="8731080" imgH="5130000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8148637" cy="596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5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9"/>
    </mc:Choice>
    <mc:Fallback xmlns="">
      <p:transition spd="slow" advTm="566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0"/>
            <a:ext cx="6265863" cy="1052736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69525"/>
              </p:ext>
            </p:extLst>
          </p:nvPr>
        </p:nvGraphicFramePr>
        <p:xfrm>
          <a:off x="467544" y="778718"/>
          <a:ext cx="8148637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Picture" r:id="rId3" imgW="8731080" imgH="5130000" progId="Word.Picture.8">
                  <p:embed/>
                </p:oleObj>
              </mc:Choice>
              <mc:Fallback>
                <p:oleObj name="Picture" r:id="rId3" imgW="8731080" imgH="5130000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78718"/>
                        <a:ext cx="8148637" cy="596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6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80"/>
    </mc:Choice>
    <mc:Fallback xmlns="">
      <p:transition spd="slow" advTm="348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Diagnosed and Undiagnosed Cases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52457"/>
              </p:ext>
            </p:extLst>
          </p:nvPr>
        </p:nvGraphicFramePr>
        <p:xfrm>
          <a:off x="-14288" y="1341438"/>
          <a:ext cx="9199563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Arbeitsblatt" r:id="rId3" imgW="4591154" imgH="2466923" progId="Excel.Sheet.12">
                  <p:embed/>
                </p:oleObj>
              </mc:Choice>
              <mc:Fallback>
                <p:oleObj name="Arbeitsblatt" r:id="rId3" imgW="4591154" imgH="2466923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341438"/>
                        <a:ext cx="9199563" cy="494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62"/>
    </mc:Choice>
    <mc:Fallback xmlns="">
      <p:transition spd="slow" advTm="382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384300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Diagnosed Cases With and Without Complications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38949"/>
              </p:ext>
            </p:extLst>
          </p:nvPr>
        </p:nvGraphicFramePr>
        <p:xfrm>
          <a:off x="125858" y="1642194"/>
          <a:ext cx="8910638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Arbeitsblatt" r:id="rId3" imgW="4467251" imgH="2448028" progId="Excel.Sheet.12">
                  <p:embed/>
                </p:oleObj>
              </mc:Choice>
              <mc:Fallback>
                <p:oleObj name="Arbeitsblatt" r:id="rId3" imgW="4467251" imgH="2448028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8" y="1642194"/>
                        <a:ext cx="8910638" cy="488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9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88"/>
    </mc:Choice>
    <mc:Fallback xmlns="">
      <p:transition spd="slow" advTm="748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Therapy of Diagnosed Cases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70278"/>
              </p:ext>
            </p:extLst>
          </p:nvPr>
        </p:nvGraphicFramePr>
        <p:xfrm>
          <a:off x="79821" y="1412875"/>
          <a:ext cx="8956675" cy="472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Arbeitsblatt" r:id="rId3" imgW="4476699" imgH="2362189" progId="Excel.Sheet.12">
                  <p:embed/>
                </p:oleObj>
              </mc:Choice>
              <mc:Fallback>
                <p:oleObj name="Arbeitsblatt" r:id="rId3" imgW="4476699" imgH="2362189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1" y="1412875"/>
                        <a:ext cx="8956675" cy="472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94"/>
    </mc:Choice>
    <mc:Fallback xmlns="">
      <p:transition spd="slow" advTm="6989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Budget Impact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830297"/>
              </p:ext>
            </p:extLst>
          </p:nvPr>
        </p:nvGraphicFramePr>
        <p:xfrm>
          <a:off x="0" y="1340768"/>
          <a:ext cx="9150350" cy="542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Arbeitsblatt" r:id="rId3" imgW="5219577" imgH="3095598" progId="Excel.Sheet.12">
                  <p:embed/>
                </p:oleObj>
              </mc:Choice>
              <mc:Fallback>
                <p:oleObj name="Arbeitsblatt" r:id="rId3" imgW="5219577" imgH="3095598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150350" cy="542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0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9"/>
    </mc:Choice>
    <mc:Fallback xmlns="">
      <p:transition spd="slow" advTm="392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384300"/>
          </a:xfrm>
        </p:spPr>
        <p:txBody>
          <a:bodyPr/>
          <a:lstStyle/>
          <a:p>
            <a:r>
              <a:rPr lang="en-US" sz="4800" dirty="0"/>
              <a:t>Impact of OAD Coverage </a:t>
            </a:r>
            <a:br>
              <a:rPr lang="en-US" sz="4800" dirty="0"/>
            </a:br>
            <a:r>
              <a:rPr lang="en-US" sz="2400" dirty="0"/>
              <a:t>(current = 12.5 %)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399002"/>
              </p:ext>
            </p:extLst>
          </p:nvPr>
        </p:nvGraphicFramePr>
        <p:xfrm>
          <a:off x="-23813" y="1554559"/>
          <a:ext cx="9190038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Arbeitsblatt" r:id="rId3" imgW="4581483" imgH="2657359" progId="Excel.Sheet.12">
                  <p:embed/>
                </p:oleObj>
              </mc:Choice>
              <mc:Fallback>
                <p:oleObj name="Arbeitsblatt" r:id="rId3" imgW="4581483" imgH="2657359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3" y="1554559"/>
                        <a:ext cx="9190038" cy="533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bgerundete rechteckige Legende 3"/>
          <p:cNvSpPr/>
          <p:nvPr/>
        </p:nvSpPr>
        <p:spPr bwMode="auto">
          <a:xfrm>
            <a:off x="5364088" y="1772816"/>
            <a:ext cx="3672408" cy="1440160"/>
          </a:xfrm>
          <a:prstGeom prst="wedgeRoundRectCallout">
            <a:avLst>
              <a:gd name="adj1" fmla="val 25961"/>
              <a:gd name="adj2" fmla="val 159478"/>
              <a:gd name="adj3" fmla="val 16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Incremental Cost per Life Saved: </a:t>
            </a:r>
            <a:r>
              <a:rPr lang="de-DE" dirty="0">
                <a:solidFill>
                  <a:schemeClr val="tx1"/>
                </a:solidFill>
                <a:effectLst/>
              </a:rPr>
              <a:t>800 US$</a:t>
            </a:r>
          </a:p>
          <a:p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(r=5%)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7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14"/>
    </mc:Choice>
    <mc:Fallback xmlns="">
      <p:transition spd="slow" advTm="8361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92100"/>
            <a:ext cx="8856984" cy="1384300"/>
          </a:xfrm>
        </p:spPr>
        <p:txBody>
          <a:bodyPr/>
          <a:lstStyle/>
          <a:p>
            <a:r>
              <a:rPr lang="en-US" dirty="0"/>
              <a:t>Impact of Insulin Coverage </a:t>
            </a:r>
            <a:br>
              <a:rPr lang="en-US" dirty="0"/>
            </a:br>
            <a:r>
              <a:rPr lang="en-US" sz="2400" dirty="0"/>
              <a:t>(basic = 12.5 %)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72285"/>
              </p:ext>
            </p:extLst>
          </p:nvPr>
        </p:nvGraphicFramePr>
        <p:xfrm>
          <a:off x="-9525" y="1503189"/>
          <a:ext cx="9172575" cy="53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Arbeitsblatt" r:id="rId3" imgW="4581436" imgH="2657496" progId="Excel.Sheet.12">
                  <p:embed/>
                </p:oleObj>
              </mc:Choice>
              <mc:Fallback>
                <p:oleObj name="Arbeitsblatt" r:id="rId3" imgW="4581436" imgH="2657496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1503189"/>
                        <a:ext cx="9172575" cy="531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bgerundete rechteckige Legende 6"/>
          <p:cNvSpPr/>
          <p:nvPr/>
        </p:nvSpPr>
        <p:spPr bwMode="auto">
          <a:xfrm>
            <a:off x="5364088" y="1772816"/>
            <a:ext cx="3672408" cy="1440160"/>
          </a:xfrm>
          <a:prstGeom prst="wedgeRoundRectCallout">
            <a:avLst>
              <a:gd name="adj1" fmla="val 25961"/>
              <a:gd name="adj2" fmla="val 159478"/>
              <a:gd name="adj3" fmla="val 16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Incremental Cost per Life Saved: 3392</a:t>
            </a:r>
            <a:r>
              <a:rPr lang="de-DE" dirty="0">
                <a:solidFill>
                  <a:schemeClr val="tx1"/>
                </a:solidFill>
                <a:effectLst/>
              </a:rPr>
              <a:t> US$</a:t>
            </a:r>
          </a:p>
          <a:p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(r=5%)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9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3"/>
    </mc:Choice>
    <mc:Fallback xmlns="">
      <p:transition spd="slow" advTm="278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Example</a:t>
            </a:r>
            <a:r>
              <a:rPr lang="en-US" sz="2800" b="1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Cervix Uteri </a:t>
            </a:r>
            <a:r>
              <a:rPr lang="en-US" sz="2800" dirty="0" smtClean="0"/>
              <a:t>Carcinoma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7"/>
    </mc:Choice>
    <mc:Fallback xmlns="">
      <p:transition spd="slow" advTm="220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Example</a:t>
            </a:r>
            <a:r>
              <a:rPr lang="en-US" sz="2800" b="1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Cervix Uteri </a:t>
            </a:r>
            <a:r>
              <a:rPr lang="en-US" sz="2800" dirty="0" smtClean="0"/>
              <a:t>Carcinoma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7"/>
    </mc:Choice>
    <mc:Fallback xmlns="">
      <p:transition spd="slow" advTm="2207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143000"/>
          </a:xfrm>
        </p:spPr>
        <p:txBody>
          <a:bodyPr>
            <a:normAutofit/>
          </a:bodyPr>
          <a:lstStyle/>
          <a:p>
            <a:pPr lvl="2" algn="ctr" eaLnBrk="1" hangingPunct="1">
              <a:lnSpc>
                <a:spcPct val="90000"/>
              </a:lnSpc>
              <a:defRPr/>
            </a:pPr>
            <a:r>
              <a:rPr lang="en-US" sz="3600" dirty="0" smtClean="0"/>
              <a:t>1.1.2 </a:t>
            </a:r>
            <a:r>
              <a:rPr lang="en-US" sz="3600" dirty="0"/>
              <a:t>Example: Diabetes Mellitus Type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World Diabetes Federation</a:t>
            </a:r>
          </a:p>
          <a:p>
            <a:pPr lvl="1"/>
            <a:r>
              <a:rPr lang="en-US" dirty="0">
                <a:effectLst/>
              </a:rPr>
              <a:t>2019:</a:t>
            </a:r>
          </a:p>
          <a:p>
            <a:pPr lvl="2"/>
            <a:r>
              <a:rPr lang="en-US" dirty="0">
                <a:effectLst/>
              </a:rPr>
              <a:t>463 million diabetics worldwide</a:t>
            </a:r>
          </a:p>
          <a:p>
            <a:pPr lvl="2"/>
            <a:r>
              <a:rPr lang="en-US" dirty="0">
                <a:effectLst/>
              </a:rPr>
              <a:t>4.2 million death cases p.a.</a:t>
            </a:r>
          </a:p>
          <a:p>
            <a:pPr lvl="2"/>
            <a:r>
              <a:rPr lang="en-US" dirty="0">
                <a:effectLst/>
              </a:rPr>
              <a:t>760 billion US$ health expenditure</a:t>
            </a:r>
          </a:p>
          <a:p>
            <a:pPr lvl="2"/>
            <a:r>
              <a:rPr lang="en-US" dirty="0">
                <a:effectLst/>
              </a:rPr>
              <a:t>90 % T2DM</a:t>
            </a:r>
          </a:p>
          <a:p>
            <a:pPr lvl="2"/>
            <a:r>
              <a:rPr lang="en-US" dirty="0">
                <a:effectLst/>
              </a:rPr>
              <a:t>80 % of diabetics live in middle </a:t>
            </a:r>
            <a:r>
              <a:rPr lang="en-US" dirty="0"/>
              <a:t>o</a:t>
            </a:r>
            <a:r>
              <a:rPr lang="en-US" dirty="0">
                <a:effectLst/>
              </a:rPr>
              <a:t>r low income countries</a:t>
            </a:r>
          </a:p>
          <a:p>
            <a:pPr lvl="1"/>
            <a:r>
              <a:rPr lang="en-US" dirty="0">
                <a:effectLst/>
              </a:rPr>
              <a:t>2045</a:t>
            </a:r>
          </a:p>
          <a:p>
            <a:pPr lvl="2"/>
            <a:r>
              <a:rPr lang="en-US" dirty="0">
                <a:effectLst/>
              </a:rPr>
              <a:t>700 million cases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C21EE4C-8B31-433B-B09E-8794351EB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1196752"/>
            <a:ext cx="1191523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41"/>
    </mc:Choice>
    <mc:Fallback xmlns="">
      <p:transition spd="slow" advTm="772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T2DM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effectLst/>
              </a:rPr>
              <a:t>Type-2-Diabetes </a:t>
            </a:r>
          </a:p>
          <a:p>
            <a:pPr lvl="0"/>
            <a:r>
              <a:rPr lang="en-US" dirty="0">
                <a:effectLst/>
              </a:rPr>
              <a:t>Chronic </a:t>
            </a:r>
            <a:r>
              <a:rPr lang="en-US" dirty="0"/>
              <a:t>D</a:t>
            </a:r>
            <a:r>
              <a:rPr lang="en-US" dirty="0">
                <a:effectLst/>
              </a:rPr>
              <a:t>egenerative Disease</a:t>
            </a:r>
          </a:p>
          <a:p>
            <a:pPr lvl="1"/>
            <a:r>
              <a:rPr lang="en-US" dirty="0">
                <a:effectLst/>
              </a:rPr>
              <a:t>Insulin resistance </a:t>
            </a:r>
          </a:p>
          <a:p>
            <a:pPr lvl="1"/>
            <a:r>
              <a:rPr lang="en-US" dirty="0">
                <a:effectLst/>
              </a:rPr>
              <a:t>Inadequate insulin secretion of β-cells, spectrum reaches from predominant insulin resistance accompanied by a relative </a:t>
            </a:r>
            <a:r>
              <a:rPr lang="en-US" dirty="0"/>
              <a:t>lack of insulin to a predominant defect of insulin secretion accompanied by insulin resistance</a:t>
            </a:r>
            <a:endParaRPr lang="en-US" dirty="0">
              <a:effectLst/>
            </a:endParaRPr>
          </a:p>
          <a:p>
            <a:r>
              <a:rPr lang="de-DE" dirty="0"/>
              <a:t>Treatment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Diet</a:t>
            </a:r>
          </a:p>
          <a:p>
            <a:pPr lvl="1"/>
            <a:r>
              <a:rPr lang="en-US" dirty="0">
                <a:effectLst/>
              </a:rPr>
              <a:t>Oral therapy</a:t>
            </a:r>
          </a:p>
          <a:p>
            <a:pPr lvl="1"/>
            <a:r>
              <a:rPr lang="en-US" dirty="0">
                <a:effectLst/>
              </a:rPr>
              <a:t>Insulin replacement therapy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4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92"/>
    </mc:Choice>
    <mc:Fallback xmlns="">
      <p:transition spd="slow" advTm="392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" y="1052736"/>
            <a:ext cx="820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71"/>
    </mc:Choice>
    <mc:Fallback xmlns="">
      <p:transition spd="slow" advTm="982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1412776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Micro Vascular Complications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Retinopathy (retinal diseases)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Nephropathy (kidney disease, dialysis)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Macro Vascular Complications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Heart Attack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Stroke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Neuropathy (neurological diseases)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</a:rPr>
              <a:t>Diabetic Foot Ulcers (circulatory disorders of extremities)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4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21"/>
    </mc:Choice>
    <mc:Fallback xmlns="">
      <p:transition spd="slow" advTm="623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in Cambodia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4833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effectLst/>
              </a:rPr>
              <a:t>WHO STEPS (2010): Population 25-64 years: </a:t>
            </a:r>
          </a:p>
          <a:p>
            <a:pPr lvl="1"/>
            <a:r>
              <a:rPr lang="en-GB" dirty="0">
                <a:effectLst/>
              </a:rPr>
              <a:t>2.9 % countrywide</a:t>
            </a:r>
            <a:endParaRPr lang="de-DE" dirty="0">
              <a:effectLst/>
            </a:endParaRPr>
          </a:p>
          <a:p>
            <a:pPr lvl="1"/>
            <a:r>
              <a:rPr lang="en-GB" dirty="0">
                <a:effectLst/>
              </a:rPr>
              <a:t>5.6% urban</a:t>
            </a:r>
          </a:p>
          <a:p>
            <a:pPr lvl="1"/>
            <a:r>
              <a:rPr lang="en-GB" dirty="0">
                <a:effectLst/>
              </a:rPr>
              <a:t>2.4% rural</a:t>
            </a:r>
            <a:endParaRPr lang="de-DE" dirty="0">
              <a:effectLst/>
            </a:endParaRPr>
          </a:p>
          <a:p>
            <a:pPr lvl="1"/>
            <a:r>
              <a:rPr lang="en-GB" dirty="0">
                <a:effectLst/>
              </a:rPr>
              <a:t>exposure to NCD risk factors: 80% had at least one risk factor</a:t>
            </a:r>
            <a:endParaRPr lang="de-DE" dirty="0">
              <a:effectLst/>
            </a:endParaRPr>
          </a:p>
          <a:p>
            <a:pPr lvl="2"/>
            <a:r>
              <a:rPr lang="en-GB" dirty="0">
                <a:effectLst/>
              </a:rPr>
              <a:t> </a:t>
            </a:r>
            <a:r>
              <a:rPr lang="en-GB" dirty="0"/>
              <a:t>Source: WHO 2011</a:t>
            </a:r>
            <a:endParaRPr lang="de-DE" dirty="0"/>
          </a:p>
          <a:p>
            <a:r>
              <a:rPr lang="en-GB" dirty="0" smtClean="0">
                <a:effectLst/>
              </a:rPr>
              <a:t>Cambodia </a:t>
            </a:r>
            <a:r>
              <a:rPr lang="en-GB" dirty="0">
                <a:effectLst/>
              </a:rPr>
              <a:t>epidemiologic survey</a:t>
            </a:r>
            <a:endParaRPr lang="de-DE" dirty="0">
              <a:effectLst/>
            </a:endParaRPr>
          </a:p>
          <a:p>
            <a:pPr lvl="1"/>
            <a:r>
              <a:rPr lang="en-GB" dirty="0">
                <a:effectLst/>
              </a:rPr>
              <a:t>Siem Riep province: 4.8 %</a:t>
            </a:r>
            <a:endParaRPr lang="de-DE" dirty="0">
              <a:effectLst/>
            </a:endParaRPr>
          </a:p>
          <a:p>
            <a:pPr lvl="1"/>
            <a:r>
              <a:rPr lang="en-GB" dirty="0">
                <a:effectLst/>
              </a:rPr>
              <a:t>Kampong Cham province: 11.4 </a:t>
            </a:r>
            <a:r>
              <a:rPr lang="en-GB" dirty="0" smtClean="0">
                <a:effectLst/>
              </a:rPr>
              <a:t>%</a:t>
            </a:r>
          </a:p>
          <a:p>
            <a:pPr lvl="2"/>
            <a:r>
              <a:rPr lang="en-GB" dirty="0"/>
              <a:t>Source: WHO 2011</a:t>
            </a:r>
            <a:endParaRPr lang="de-DE" dirty="0"/>
          </a:p>
          <a:p>
            <a:r>
              <a:rPr lang="en-GB" dirty="0" smtClean="0"/>
              <a:t>World Development Indicators 2021: 7,3 % countrywide</a:t>
            </a:r>
          </a:p>
          <a:p>
            <a:pPr lvl="2"/>
            <a:r>
              <a:rPr lang="en-GB" dirty="0" smtClean="0"/>
              <a:t>https</a:t>
            </a:r>
            <a:r>
              <a:rPr lang="en-GB" dirty="0"/>
              <a:t>://ourworldindata.org/grapher/diabetes-prevalence?tab=table</a:t>
            </a:r>
            <a:endParaRPr lang="en-GB" dirty="0">
              <a:effectLst/>
            </a:endParaRPr>
          </a:p>
          <a:p>
            <a:pPr lvl="1"/>
            <a:endParaRPr lang="en-GB" dirty="0">
              <a:effectLst/>
            </a:endParaRPr>
          </a:p>
          <a:p>
            <a:pPr lvl="1"/>
            <a:endParaRPr lang="en-GB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6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24"/>
    </mc:Choice>
    <mc:Fallback xmlns="">
      <p:transition spd="slow" advTm="1003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0"/>
            <a:ext cx="6265863" cy="1052736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3678"/>
              </p:ext>
            </p:extLst>
          </p:nvPr>
        </p:nvGraphicFramePr>
        <p:xfrm>
          <a:off x="611560" y="764704"/>
          <a:ext cx="8148637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Picture" r:id="rId3" imgW="8731080" imgH="5130000" progId="Word.Picture.8">
                  <p:embed/>
                </p:oleObj>
              </mc:Choice>
              <mc:Fallback>
                <p:oleObj name="Picture" r:id="rId3" imgW="8731080" imgH="5130000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64704"/>
                        <a:ext cx="8148637" cy="596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40"/>
    </mc:Choice>
    <mc:Fallback xmlns="">
      <p:transition spd="slow" advTm="707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0"/>
            <a:ext cx="6265863" cy="1052736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969743"/>
              </p:ext>
            </p:extLst>
          </p:nvPr>
        </p:nvGraphicFramePr>
        <p:xfrm>
          <a:off x="611560" y="764704"/>
          <a:ext cx="8148637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Picture" r:id="rId3" imgW="8731080" imgH="5130000" progId="Word.Picture.8">
                  <p:embed/>
                </p:oleObj>
              </mc:Choice>
              <mc:Fallback>
                <p:oleObj name="Picture" r:id="rId3" imgW="8731080" imgH="5130000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64704"/>
                        <a:ext cx="8148637" cy="596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0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0"/>
    </mc:Choice>
    <mc:Fallback xmlns="">
      <p:transition spd="slow" advTm="1335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Office PowerPoint</Application>
  <PresentationFormat>Bildschirmpräsentation (4:3)</PresentationFormat>
  <Paragraphs>96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Larissa</vt:lpstr>
      <vt:lpstr>Picture</vt:lpstr>
      <vt:lpstr>Arbeitsblatt</vt:lpstr>
      <vt:lpstr>International Health Care Management II Part 1.1-2</vt:lpstr>
      <vt:lpstr>Epidemiology of Non-Infectious Diseases</vt:lpstr>
      <vt:lpstr>1.1.2 Example: Diabetes Mellitus Type II</vt:lpstr>
      <vt:lpstr>T2DM</vt:lpstr>
      <vt:lpstr>Distribution</vt:lpstr>
      <vt:lpstr>Complications</vt:lpstr>
      <vt:lpstr>Diabetes in Cambodia</vt:lpstr>
      <vt:lpstr>Model</vt:lpstr>
      <vt:lpstr>Model</vt:lpstr>
      <vt:lpstr>Model</vt:lpstr>
      <vt:lpstr>Model</vt:lpstr>
      <vt:lpstr>Diagnosed and Undiagnosed Cases</vt:lpstr>
      <vt:lpstr>Diagnosed Cases With and Without Complications</vt:lpstr>
      <vt:lpstr>Therapy of Diagnosed Cases</vt:lpstr>
      <vt:lpstr>Budget Impact</vt:lpstr>
      <vt:lpstr>Impact of OAD Coverage  (current = 12.5 %)</vt:lpstr>
      <vt:lpstr>Impact of Insulin Coverage  (basic = 12.5 %)</vt:lpstr>
      <vt:lpstr>Epidemiology of Non-Infectious Diseases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342</cp:revision>
  <cp:lastPrinted>1601-01-01T00:00:00Z</cp:lastPrinted>
  <dcterms:created xsi:type="dcterms:W3CDTF">2003-05-27T08:12:45Z</dcterms:created>
  <dcterms:modified xsi:type="dcterms:W3CDTF">2023-07-17T07:06:14Z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