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22"/>
  </p:notesMasterIdLst>
  <p:sldIdLst>
    <p:sldId id="503" r:id="rId2"/>
    <p:sldId id="535" r:id="rId3"/>
    <p:sldId id="688" r:id="rId4"/>
    <p:sldId id="741" r:id="rId5"/>
    <p:sldId id="742" r:id="rId6"/>
    <p:sldId id="739" r:id="rId7"/>
    <p:sldId id="738" r:id="rId8"/>
    <p:sldId id="743" r:id="rId9"/>
    <p:sldId id="690" r:id="rId10"/>
    <p:sldId id="689" r:id="rId11"/>
    <p:sldId id="691" r:id="rId12"/>
    <p:sldId id="694" r:id="rId13"/>
    <p:sldId id="692" r:id="rId14"/>
    <p:sldId id="696" r:id="rId15"/>
    <p:sldId id="697" r:id="rId16"/>
    <p:sldId id="698" r:id="rId17"/>
    <p:sldId id="699" r:id="rId18"/>
    <p:sldId id="700" r:id="rId19"/>
    <p:sldId id="701" r:id="rId20"/>
    <p:sldId id="740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0000"/>
    <a:srgbClr val="CCFFCC"/>
    <a:srgbClr val="FF99CC"/>
    <a:srgbClr val="0000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3" autoAdjust="0"/>
    <p:restoredTop sz="95819" autoAdjust="0"/>
  </p:normalViewPr>
  <p:slideViewPr>
    <p:cSldViewPr>
      <p:cViewPr varScale="1">
        <p:scale>
          <a:sx n="95" d="100"/>
          <a:sy n="95" d="100"/>
        </p:scale>
        <p:origin x="7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4-22T09:36:43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246">
    <iact:property name="dataType"/>
    <iact:actionData xml:id="d0">
      <inkml:trace xmlns:inkml="http://www.w3.org/2003/InkML" xml:id="stk0" contextRef="#ctx0" brushRef="#br0">16949 6169 0,'-24'12'14,"13"-12"1,-13 24 0,12-12-9,0-1 2,-11 13 0,11-12-2,-24 11 2,13-11-1,11 24 0,-12-13 0,12-11 0,-11-12 1,11 0-1,-12 24 23,13-12-24,-25 11 2,12-11 0,13 0-1,-1 12-1,-12 11 2,12-23-1,-11 11 0,11-11 0,-12 12 1,-11-12-1,23 11 1,-12-11-1,12-12 0,1 24 1,-13 11 40,12-23-43,12 0 2,-23 12 0,23-13 1,0 13-2,0-12 1,0 11 0,0-11 0,-12 24 0,-36-13 1,48-11-1,0 12 0,0-12 0,0 11 1,0-11-1,0 0 1,0 11 0,0 13-2,0-24 2,0 11-1,0-11 0,0 12 0,0-12 1,0-1-1,0 13 0,0-12 1,0 23-1,0-11 1,24-12-2,0 11 2,-12-11-1,11 0 1,-11 12-1,0-12 1,35 11-2,-35 13 2,35-13-1,-11 1 0,-25-12 1,13 11-1,-12-11 0,23 12 0,36-24 1,-59 0 0,12 0-1,11 0 0,-23 0 0,24 0 0,23 0 1,-12 0-1,-12 0 0,1-12 1,35-12-1,-12 1 0,12-1 2,11 0-3,-11 13 1,-23-60 1,46 23-1,-58 1 1,11 35-1,-12-35 0,13-12 0,11 35 1,-36 1-1,-11 11 0,12-12 2,-12 12-3,0 1 1,11-13 0,-11-11 8,35 11-8,-35 12 2,-12 0-2,0-11 0,24 11 0,-24-12 1,0 12-2,0-11 2,0-13-2,0 25 3,0-1 5,0-12-7,0 12 1,0-11-1,0 11 15,0-12-15,0 12 1,0-23-1,0 23 0,0-12 0,-12-11 2,12 23-3,0-11 1,-12-13 1,-35-11-1,47 35 0,-12 0 0,-12-11 1,24 11-1,-11 12 1,-13-24-1,12 12 0,0 0 1,-11 12 0,11-23 0,-24 23 1,13 0-4,11-36 2,-12 36 1,12-11 0,-11-13-1,11 12-1,0 12 2,-47-24-2,35 24 1,-11-11 1,-1 11-1,13 0 0,-13 0 1,1 0-1,-1 0 0,25 0 1,-25 0-1,13 0 0,11 0 1,-12 0-1,12 0 0,0 0 2,-11 0-3,11 0 2,-12 0-2,13 0 2,-13 0-2,12 0 17,-23 0 53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1.1-3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27584" y="4149725"/>
            <a:ext cx="7632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"/>
    </mc:Choice>
    <mc:Fallback xmlns="">
      <p:transition spd="slow" advTm="64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Cervix Uteri Carcinoma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Treatment: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pre-invasive: </a:t>
            </a:r>
            <a:r>
              <a:rPr lang="en-US" dirty="0" err="1"/>
              <a:t>c</a:t>
            </a:r>
            <a:r>
              <a:rPr lang="en-US" dirty="0" err="1">
                <a:effectLst/>
              </a:rPr>
              <a:t>ryotherapy</a:t>
            </a:r>
            <a:r>
              <a:rPr lang="en-US" dirty="0">
                <a:effectLst/>
              </a:rPr>
              <a:t>, “cold coagulation”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invasive: surgery, radiotherapy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2"/>
    </mc:Choice>
    <mc:Fallback xmlns="">
      <p:transition spd="slow" advTm="364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106688" cy="13843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7774"/>
              </p:ext>
            </p:extLst>
          </p:nvPr>
        </p:nvGraphicFramePr>
        <p:xfrm>
          <a:off x="3563888" y="3093"/>
          <a:ext cx="5400600" cy="688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icture" r:id="rId3" imgW="9265505" imgH="11807615" progId="Word.Picture.8">
                  <p:embed/>
                </p:oleObj>
              </mc:Choice>
              <mc:Fallback>
                <p:oleObj name="Picture" r:id="rId3" imgW="9265505" imgH="11807615" progId="Word.Pictur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93"/>
                        <a:ext cx="5400600" cy="6888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5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55"/>
    </mc:Choice>
    <mc:Fallback xmlns="">
      <p:transition spd="slow" advTm="14905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Parameter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00352"/>
              </p:ext>
            </p:extLst>
          </p:nvPr>
        </p:nvGraphicFramePr>
        <p:xfrm>
          <a:off x="18592" y="1266785"/>
          <a:ext cx="9125407" cy="5258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3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9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77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Transition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“Healthy, infected” to “lesion”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16 yrs.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“Lesion” to “cancer”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8 yrs.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“Cancer” to “death”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 yrs.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Medical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Infectiosity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50 %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676"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Intervention parameters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Effectiveness vaccine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90 %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6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Compliance vaccine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75 %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Age VIA screening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30-49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Compliance VIA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50 %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Compliance Cryotherapy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75 %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Screening interval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 yrs.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Treatment effectiveness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25 %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8676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Cost parameters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VIA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2.5 US$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6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Cryotherapy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7.5 US$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6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Treatment National Hospital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800 US$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Vaccination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22.5 US$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5532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Sexual activity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Median age at first intercourse (women/men)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20.8/22.1 yrs.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5532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Median age at marriage (women/men)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20.3/22.6 yrs.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9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77"/>
    </mc:Choice>
    <mc:Fallback xmlns="">
      <p:transition spd="slow" advTm="19167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Development Cambodia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39542"/>
              </p:ext>
            </p:extLst>
          </p:nvPr>
        </p:nvGraphicFramePr>
        <p:xfrm>
          <a:off x="0" y="1700808"/>
          <a:ext cx="9177947" cy="479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Arbeitsblatt" r:id="rId3" imgW="11125073" imgH="5800603" progId="Excel.Sheet.12">
                  <p:embed/>
                </p:oleObj>
              </mc:Choice>
              <mc:Fallback>
                <p:oleObj name="Arbeitsblatt" r:id="rId3" imgW="11125073" imgH="5800603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808"/>
                        <a:ext cx="9177947" cy="4797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8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92"/>
    </mc:Choice>
    <mc:Fallback xmlns="">
      <p:transition spd="slow" advTm="1313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Cost Effectiveness Ratio (ICER) of Treatment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47065"/>
              </p:ext>
            </p:extLst>
          </p:nvPr>
        </p:nvGraphicFramePr>
        <p:xfrm>
          <a:off x="22224" y="1556792"/>
          <a:ext cx="9158288" cy="48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Arbeitsblatt" r:id="rId3" imgW="10620284" imgH="5667255" progId="Excel.Sheet.12">
                  <p:embed/>
                </p:oleObj>
              </mc:Choice>
              <mc:Fallback>
                <p:oleObj name="Arbeitsblatt" r:id="rId3" imgW="10620284" imgH="566725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" y="1556792"/>
                        <a:ext cx="9158288" cy="48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91"/>
    </mc:Choice>
    <mc:Fallback xmlns="">
      <p:transition spd="slow" advTm="9829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of Treatment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56289"/>
              </p:ext>
            </p:extLst>
          </p:nvPr>
        </p:nvGraphicFramePr>
        <p:xfrm>
          <a:off x="7938" y="1844824"/>
          <a:ext cx="9136062" cy="437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Arbeitsblatt" r:id="rId3" imgW="11801545" imgH="5667255" progId="Excel.Sheet.12">
                  <p:embed/>
                </p:oleObj>
              </mc:Choice>
              <mc:Fallback>
                <p:oleObj name="Arbeitsblatt" r:id="rId3" imgW="11801545" imgH="566725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844824"/>
                        <a:ext cx="9136062" cy="4378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0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6"/>
    </mc:Choice>
    <mc:Fallback xmlns="">
      <p:transition spd="slow" advTm="272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Screening (w/o Treatment)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65876"/>
              </p:ext>
            </p:extLst>
          </p:nvPr>
        </p:nvGraphicFramePr>
        <p:xfrm>
          <a:off x="107504" y="1556792"/>
          <a:ext cx="8970838" cy="477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Arbeitsblatt" r:id="rId3" imgW="10630002" imgH="5667255" progId="Excel.Sheet.12">
                  <p:embed/>
                </p:oleObj>
              </mc:Choice>
              <mc:Fallback>
                <p:oleObj name="Arbeitsblatt" r:id="rId3" imgW="10630002" imgH="566725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56792"/>
                        <a:ext cx="8970838" cy="4775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4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07"/>
    </mc:Choice>
    <mc:Fallback xmlns="">
      <p:transition spd="slow" advTm="7150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Vaccination (w/o Treatment)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66238"/>
              </p:ext>
            </p:extLst>
          </p:nvPr>
        </p:nvGraphicFramePr>
        <p:xfrm>
          <a:off x="61443" y="1700808"/>
          <a:ext cx="9047061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Arbeitsblatt" r:id="rId3" imgW="11791827" imgH="5715034" progId="Excel.Sheet.12">
                  <p:embed/>
                </p:oleObj>
              </mc:Choice>
              <mc:Fallback>
                <p:oleObj name="Arbeitsblatt" r:id="rId3" imgW="11791827" imgH="5715034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3" y="1700808"/>
                        <a:ext cx="9047061" cy="439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4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14"/>
    </mc:Choice>
    <mc:Fallback xmlns="">
      <p:transition spd="slow" advTm="696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Intervention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73987"/>
              </p:ext>
            </p:extLst>
          </p:nvPr>
        </p:nvGraphicFramePr>
        <p:xfrm>
          <a:off x="96391" y="1484784"/>
          <a:ext cx="9012113" cy="480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Arbeitsblatt" r:id="rId3" imgW="10620284" imgH="5667255" progId="Excel.Sheet.12">
                  <p:embed/>
                </p:oleObj>
              </mc:Choice>
              <mc:Fallback>
                <p:oleObj name="Arbeitsblatt" r:id="rId3" imgW="10620284" imgH="566725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1" y="1484784"/>
                        <a:ext cx="9012113" cy="4804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7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48"/>
    </mc:Choice>
    <mc:Fallback xmlns="">
      <p:transition spd="slow" advTm="5324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Intervention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124496"/>
              </p:ext>
            </p:extLst>
          </p:nvPr>
        </p:nvGraphicFramePr>
        <p:xfrm>
          <a:off x="0" y="1484784"/>
          <a:ext cx="9144000" cy="486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Arbeitsblatt" r:id="rId3" imgW="10630002" imgH="5667255" progId="Excel.Sheet.12">
                  <p:embed/>
                </p:oleObj>
              </mc:Choice>
              <mc:Fallback>
                <p:oleObj name="Arbeitsblatt" r:id="rId3" imgW="10630002" imgH="566725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784"/>
                        <a:ext cx="9144000" cy="486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3"/>
    </mc:Choice>
    <mc:Fallback xmlns="">
      <p:transition spd="slow" advTm="381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Cervix Uteri </a:t>
            </a:r>
            <a:r>
              <a:rPr lang="en-US" sz="2800" b="1" dirty="0" smtClean="0"/>
              <a:t>Carcinoma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Cervix Uteri </a:t>
            </a:r>
            <a:r>
              <a:rPr lang="en-US" sz="2800" b="1" dirty="0" smtClean="0"/>
              <a:t>Carcinoma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1.1.3 </a:t>
            </a:r>
            <a:r>
              <a:rPr lang="en-US" dirty="0"/>
              <a:t>Example: Cervix Uteri Carcinoma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Agent: Humane </a:t>
            </a:r>
            <a:r>
              <a:rPr lang="en-US" dirty="0" err="1">
                <a:effectLst/>
              </a:rPr>
              <a:t>Papilloma</a:t>
            </a:r>
            <a:r>
              <a:rPr lang="en-US" dirty="0">
                <a:effectLst/>
              </a:rPr>
              <a:t> </a:t>
            </a:r>
            <a:r>
              <a:rPr lang="en-US" dirty="0"/>
              <a:t>V</a:t>
            </a:r>
            <a:r>
              <a:rPr lang="en-US" dirty="0">
                <a:effectLst/>
              </a:rPr>
              <a:t>irus (HPV)</a:t>
            </a:r>
          </a:p>
          <a:p>
            <a:pPr lvl="1"/>
            <a:r>
              <a:rPr lang="en-US" dirty="0">
                <a:effectLst/>
              </a:rPr>
              <a:t>Numerous subtypes, few of them carcinogenic </a:t>
            </a:r>
          </a:p>
          <a:p>
            <a:r>
              <a:rPr lang="en-US" dirty="0">
                <a:effectLst/>
              </a:rPr>
              <a:t>Incidence: 500,000 new cases and 270,000 fatalities worldwide p.a.</a:t>
            </a:r>
          </a:p>
          <a:p>
            <a:r>
              <a:rPr lang="en-US" dirty="0">
                <a:effectLst/>
              </a:rPr>
              <a:t>Transmission: primarily through sexual intercourse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9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8"/>
    </mc:Choice>
    <mc:Fallback xmlns="">
      <p:transition spd="slow" advTm="450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CUC </a:t>
            </a:r>
            <a:r>
              <a:rPr lang="de-DE" dirty="0" err="1" smtClean="0"/>
              <a:t>indicence</a:t>
            </a:r>
            <a:r>
              <a:rPr lang="de-DE" dirty="0" smtClean="0"/>
              <a:t> 2020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7"/>
          <a:stretch/>
        </p:blipFill>
        <p:spPr>
          <a:xfrm>
            <a:off x="0" y="2996953"/>
            <a:ext cx="8990319" cy="38687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131840" y="64311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https://www.thelancet.com/journals/langlo/article/PIIS2214-109X(22)00501-0/fulltext</a:t>
            </a:r>
          </a:p>
        </p:txBody>
      </p:sp>
    </p:spTree>
    <p:extLst>
      <p:ext uri="{BB962C8B-B14F-4D97-AF65-F5344CB8AC3E}">
        <p14:creationId xmlns:p14="http://schemas.microsoft.com/office/powerpoint/2010/main" val="26546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CUC </a:t>
            </a:r>
            <a:r>
              <a:rPr lang="de-DE" dirty="0" err="1" smtClean="0"/>
              <a:t>mortality</a:t>
            </a:r>
            <a:r>
              <a:rPr lang="de-DE" dirty="0" smtClean="0"/>
              <a:t> 2020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/>
          <a:stretch/>
        </p:blipFill>
        <p:spPr>
          <a:xfrm>
            <a:off x="33717" y="3068960"/>
            <a:ext cx="8981766" cy="378904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131840" y="64311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https://www.thelancet.com/journals/langlo/article/PIIS2214-109X(22)00501-0/fulltext</a:t>
            </a:r>
          </a:p>
        </p:txBody>
      </p:sp>
    </p:spTree>
    <p:extLst>
      <p:ext uri="{BB962C8B-B14F-4D97-AF65-F5344CB8AC3E}">
        <p14:creationId xmlns:p14="http://schemas.microsoft.com/office/powerpoint/2010/main" val="36190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de-DE" dirty="0" smtClean="0"/>
              <a:t>Europe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800" dirty="0"/>
              <a:t>https://onlinelibrary.wiley.com/doi/full/10.1002/ijc.33189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569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81"/>
    </mc:Choice>
    <mc:Fallback xmlns="">
      <p:transition spd="slow" advTm="1002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Cervix Uteri Carcinoma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Prevention:</a:t>
            </a:r>
          </a:p>
          <a:p>
            <a:pPr lvl="1"/>
            <a:r>
              <a:rPr lang="en-US" dirty="0">
                <a:effectLst/>
              </a:rPr>
              <a:t>Vaccination (three vaccines prior to first sexual intercourse)</a:t>
            </a:r>
          </a:p>
          <a:p>
            <a:pPr lvl="1"/>
            <a:r>
              <a:rPr lang="en-US" dirty="0">
                <a:effectLst/>
              </a:rPr>
              <a:t>Screening </a:t>
            </a:r>
          </a:p>
          <a:p>
            <a:pPr lvl="2"/>
            <a:r>
              <a:rPr lang="en-US" dirty="0">
                <a:effectLst/>
              </a:rPr>
              <a:t>VIA: visual inspection with acetic acid</a:t>
            </a:r>
          </a:p>
          <a:p>
            <a:pPr lvl="2"/>
            <a:r>
              <a:rPr lang="en-US" dirty="0">
                <a:effectLst/>
              </a:rPr>
              <a:t>Pap smear</a:t>
            </a:r>
          </a:p>
          <a:p>
            <a:pPr lvl="2"/>
            <a:r>
              <a:rPr lang="en-US" dirty="0">
                <a:effectLst/>
              </a:rPr>
              <a:t>Genetic testing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92"/>
    </mc:Choice>
    <mc:Fallback xmlns="">
      <p:transition spd="slow" advTm="952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984684" y="-832749"/>
            <a:ext cx="1090464" cy="3059832"/>
          </a:xfrm>
        </p:spPr>
        <p:txBody>
          <a:bodyPr vert="vert">
            <a:normAutofit fontScale="90000"/>
          </a:bodyPr>
          <a:lstStyle/>
          <a:p>
            <a:r>
              <a:rPr lang="de-DE" dirty="0" smtClean="0"/>
              <a:t>Screening, traditional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085183"/>
            <a:ext cx="8229600" cy="1040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dirty="0" smtClean="0"/>
              <a:t>WHO 2014</a:t>
            </a:r>
            <a:endParaRPr lang="de-DE" sz="16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"/>
            <a:ext cx="6194391" cy="682332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="" xmlns:a16="http://schemas.microsoft.com/office/drawing/2014/main" id="{320158FD-2B91-4A55-BA8C-3381995D174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854680" y="2212560"/>
              <a:ext cx="583560" cy="485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20158FD-2B91-4A55-BA8C-3381995D17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320" y="2203200"/>
                <a:ext cx="602280" cy="504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/>
          <a:srcRect l="35038" t="12201" r="34250" b="19760"/>
          <a:stretch/>
        </p:blipFill>
        <p:spPr>
          <a:xfrm>
            <a:off x="251520" y="2200346"/>
            <a:ext cx="2083494" cy="28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82"/>
    </mc:Choice>
    <mc:Fallback xmlns="">
      <p:transition spd="slow" advTm="65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1090464" cy="6377260"/>
          </a:xfrm>
        </p:spPr>
        <p:txBody>
          <a:bodyPr vert="vert"/>
          <a:lstStyle/>
          <a:p>
            <a:r>
              <a:rPr lang="de-DE" dirty="0"/>
              <a:t>Screening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600" dirty="0"/>
              <a:t>Source: WHO 2006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Abgerundete rechteckige Legende 8"/>
          <p:cNvSpPr/>
          <p:nvPr/>
        </p:nvSpPr>
        <p:spPr>
          <a:xfrm>
            <a:off x="7164288" y="2492896"/>
            <a:ext cx="1368152" cy="1507604"/>
          </a:xfrm>
          <a:prstGeom prst="wedgeRoundRectCallout">
            <a:avLst>
              <a:gd name="adj1" fmla="val -107015"/>
              <a:gd name="adj2" fmla="val 3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loop </a:t>
            </a:r>
            <a:r>
              <a:rPr lang="en-US" sz="1600" dirty="0" smtClean="0"/>
              <a:t>ex-</a:t>
            </a:r>
            <a:r>
              <a:rPr lang="en-US" sz="1600" dirty="0" err="1" smtClean="0"/>
              <a:t>cision</a:t>
            </a:r>
            <a:r>
              <a:rPr lang="en-US" sz="1600" dirty="0" smtClean="0"/>
              <a:t> </a:t>
            </a:r>
            <a:r>
              <a:rPr lang="en-US" sz="1600" dirty="0"/>
              <a:t>of the </a:t>
            </a:r>
            <a:r>
              <a:rPr lang="en-US" sz="1600" dirty="0" err="1" smtClean="0"/>
              <a:t>transforma-tion</a:t>
            </a:r>
            <a:r>
              <a:rPr lang="en-US" sz="1600" dirty="0" smtClean="0"/>
              <a:t> </a:t>
            </a:r>
            <a:r>
              <a:rPr lang="en-US" sz="1600" dirty="0"/>
              <a:t>zone (LLETZ</a:t>
            </a:r>
            <a:r>
              <a:rPr lang="en-US" sz="1600" dirty="0" smtClean="0"/>
              <a:t>)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6863916" y="5206263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https://screening.iarc.fr/atlasviadetail.php?Index=4&amp;e=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107504" y="3468335"/>
            <a:ext cx="2376264" cy="1215169"/>
          </a:xfrm>
          <a:prstGeom prst="wedgeRoundRectCallout">
            <a:avLst>
              <a:gd name="adj1" fmla="val 157055"/>
              <a:gd name="adj2" fmla="val -11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Cervical intraepithelial neoplasia (CIN</a:t>
            </a:r>
            <a:r>
              <a:rPr lang="en-US" sz="1400" dirty="0" smtClean="0"/>
              <a:t>); </a:t>
            </a:r>
            <a:r>
              <a:rPr lang="en-US" sz="1400" b="1" dirty="0" smtClean="0"/>
              <a:t>CIN </a:t>
            </a:r>
            <a:r>
              <a:rPr lang="en-US" sz="1400" b="1" dirty="0"/>
              <a:t>3:</a:t>
            </a:r>
            <a:r>
              <a:rPr lang="en-US" sz="1400" dirty="0"/>
              <a:t> Refers to abnormal cells affecting more than two-thirds of the epithelium.</a:t>
            </a:r>
          </a:p>
        </p:txBody>
      </p:sp>
    </p:spTree>
    <p:extLst>
      <p:ext uri="{BB962C8B-B14F-4D97-AF65-F5344CB8AC3E}">
        <p14:creationId xmlns:p14="http://schemas.microsoft.com/office/powerpoint/2010/main" val="8245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82"/>
    </mc:Choice>
    <mc:Fallback xmlns="">
      <p:transition spd="slow" advTm="650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Bildschirmpräsentation (4:3)</PresentationFormat>
  <Paragraphs>131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Larissa</vt:lpstr>
      <vt:lpstr>Picture</vt:lpstr>
      <vt:lpstr>Arbeitsblatt</vt:lpstr>
      <vt:lpstr>International Health Care Management II Part 1.1-3</vt:lpstr>
      <vt:lpstr>Epidemiology of Non-Infectious Diseases</vt:lpstr>
      <vt:lpstr>1.1.3 Example: Cervix Uteri Carcinoma</vt:lpstr>
      <vt:lpstr>CUC indicence 2020</vt:lpstr>
      <vt:lpstr>CUC mortality 2020</vt:lpstr>
      <vt:lpstr>Europe</vt:lpstr>
      <vt:lpstr>Cervix Uteri Carcinoma</vt:lpstr>
      <vt:lpstr>Screening, traditional </vt:lpstr>
      <vt:lpstr>Screening</vt:lpstr>
      <vt:lpstr>Cervix Uteri Carcinoma</vt:lpstr>
      <vt:lpstr>Model</vt:lpstr>
      <vt:lpstr>Parameter</vt:lpstr>
      <vt:lpstr>Case Development Cambodia</vt:lpstr>
      <vt:lpstr>Incremental Cost Effectiveness Ratio (ICER) of Treatment</vt:lpstr>
      <vt:lpstr>Cost of Treatment</vt:lpstr>
      <vt:lpstr>Screening (w/o Treatment)</vt:lpstr>
      <vt:lpstr>Vaccination (w/o Treatment)</vt:lpstr>
      <vt:lpstr>Combined Intervention</vt:lpstr>
      <vt:lpstr>Combined Intervention</vt:lpstr>
      <vt:lpstr>Epidemiology of Non-Infectious Diseases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343</cp:revision>
  <cp:lastPrinted>1601-01-01T00:00:00Z</cp:lastPrinted>
  <dcterms:created xsi:type="dcterms:W3CDTF">2003-05-27T08:12:45Z</dcterms:created>
  <dcterms:modified xsi:type="dcterms:W3CDTF">2023-07-17T07:35:52Z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