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18"/>
  </p:notesMasterIdLst>
  <p:sldIdLst>
    <p:sldId id="503" r:id="rId2"/>
    <p:sldId id="535" r:id="rId3"/>
    <p:sldId id="741" r:id="rId4"/>
    <p:sldId id="770" r:id="rId5"/>
    <p:sldId id="771" r:id="rId6"/>
    <p:sldId id="768" r:id="rId7"/>
    <p:sldId id="773" r:id="rId8"/>
    <p:sldId id="774" r:id="rId9"/>
    <p:sldId id="769" r:id="rId10"/>
    <p:sldId id="762" r:id="rId11"/>
    <p:sldId id="763" r:id="rId12"/>
    <p:sldId id="764" r:id="rId13"/>
    <p:sldId id="765" r:id="rId14"/>
    <p:sldId id="766" r:id="rId15"/>
    <p:sldId id="767" r:id="rId16"/>
    <p:sldId id="772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0000"/>
    <a:srgbClr val="CCFFCC"/>
    <a:srgbClr val="FF99CC"/>
    <a:srgbClr val="0000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3" autoAdjust="0"/>
    <p:restoredTop sz="95819" autoAdjust="0"/>
  </p:normalViewPr>
  <p:slideViewPr>
    <p:cSldViewPr>
      <p:cViewPr varScale="1">
        <p:scale>
          <a:sx n="95" d="100"/>
          <a:sy n="95" d="100"/>
        </p:scale>
        <p:origin x="7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82F10-0EE9-4663-AB95-DEF25F108C8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2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Prevention of Blindness – A Good Deal!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esearchgate.net/figure/Percentage-of-moderate-and-severe-vision-impairment-MSVI-by-cause-for-all-ages-in-1990_tbl3_3402898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1.1-4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27584" y="4149725"/>
            <a:ext cx="7632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"/>
    </mc:Choice>
    <mc:Fallback xmlns="">
      <p:transition spd="slow" advTm="64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Cost-Effectiveness of Cataract Surgery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net value cost</a:t>
            </a:r>
          </a:p>
          <a:p>
            <a:pPr lvl="1"/>
            <a:r>
              <a:rPr lang="en-GB" dirty="0" smtClean="0"/>
              <a:t>without surgery: 162.16 US$</a:t>
            </a:r>
          </a:p>
          <a:p>
            <a:pPr lvl="1"/>
            <a:r>
              <a:rPr lang="en-GB" dirty="0" smtClean="0"/>
              <a:t>with surgery: 300 US$</a:t>
            </a:r>
          </a:p>
          <a:p>
            <a:pPr lvl="1"/>
            <a:r>
              <a:rPr lang="en-GB" dirty="0" smtClean="0"/>
              <a:t>Additional cost of surgery: 137.84 US$</a:t>
            </a:r>
          </a:p>
          <a:p>
            <a:r>
              <a:rPr lang="en-GB" dirty="0" smtClean="0"/>
              <a:t>Net value of quality of life </a:t>
            </a:r>
          </a:p>
          <a:p>
            <a:pPr lvl="1"/>
            <a:r>
              <a:rPr lang="en-GB" dirty="0" smtClean="0"/>
              <a:t>without surgery: 5.68 QALYs</a:t>
            </a:r>
          </a:p>
          <a:p>
            <a:pPr lvl="1"/>
            <a:r>
              <a:rPr lang="en-GB" dirty="0" smtClean="0"/>
              <a:t>with surgery: 7.5 QALYS</a:t>
            </a:r>
          </a:p>
          <a:p>
            <a:r>
              <a:rPr lang="en-GB" dirty="0" smtClean="0"/>
              <a:t>Cost per additional QALY: 75,55 US$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components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2659" r="8665"/>
          <a:stretch/>
        </p:blipFill>
        <p:spPr>
          <a:xfrm>
            <a:off x="0" y="1557689"/>
            <a:ext cx="4500000" cy="36990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20802" r="19991"/>
          <a:stretch/>
        </p:blipFill>
        <p:spPr>
          <a:xfrm>
            <a:off x="5755961" y="1557689"/>
            <a:ext cx="3388039" cy="37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152024" y="3501008"/>
            <a:ext cx="727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 rot="16200000">
            <a:off x="1746024" y="3446744"/>
            <a:ext cx="608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7849711" y="3645024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de-DE" dirty="0" err="1" smtClean="0"/>
              <a:t>Cost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777092" y="404501"/>
            <a:ext cx="986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de-DE" dirty="0" err="1" smtClean="0"/>
              <a:t>Effect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1853900" y="897951"/>
            <a:ext cx="2232248" cy="7920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cost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higher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effects</a:t>
            </a:r>
            <a:endParaRPr kumimoji="0" lang="de-DE" sz="20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869125" y="897951"/>
            <a:ext cx="2232248" cy="79208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Higher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cost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higher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effects</a:t>
            </a:r>
            <a:endParaRPr kumimoji="0" lang="de-DE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904292" y="5229200"/>
            <a:ext cx="2232248" cy="73042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cost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effects</a:t>
            </a:r>
            <a:endParaRPr kumimoji="0" lang="de-DE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884792" y="5229200"/>
            <a:ext cx="2232248" cy="73042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Higher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cost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and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0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effects</a:t>
            </a:r>
            <a:endParaRPr kumimoji="0" lang="de-DE" sz="20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1152024" y="3501008"/>
            <a:ext cx="727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7849711" y="3645024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de-DE" dirty="0" err="1" smtClean="0"/>
              <a:t>Cost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01448" y="270643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Abgerundete rechteckige Legende 17"/>
          <p:cNvSpPr/>
          <p:nvPr/>
        </p:nvSpPr>
        <p:spPr bwMode="auto">
          <a:xfrm>
            <a:off x="7380312" y="2132856"/>
            <a:ext cx="1656184" cy="2232248"/>
          </a:xfrm>
          <a:prstGeom prst="wedgeRoundRectCallout">
            <a:avLst>
              <a:gd name="adj1" fmla="val -110470"/>
              <a:gd name="adj2" fmla="val -1924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7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0-years: 137.84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US$, </a:t>
            </a:r>
            <a:r>
              <a:rPr lang="de-DE" dirty="0" smtClean="0"/>
              <a:t>2.34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QALYs,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aseline="0" dirty="0" smtClean="0"/>
              <a:t>58,97 US$ / DALY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571837" y="18950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0" name="Abgerundete rechteckige Legende 19"/>
          <p:cNvSpPr/>
          <p:nvPr/>
        </p:nvSpPr>
        <p:spPr bwMode="auto">
          <a:xfrm>
            <a:off x="38111" y="2287218"/>
            <a:ext cx="1656184" cy="1357805"/>
          </a:xfrm>
          <a:prstGeom prst="wedgeRoundRectCallout">
            <a:avLst>
              <a:gd name="adj1" fmla="val 155192"/>
              <a:gd name="adj2" fmla="val -615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58-years:    -437.22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US$, 5.68 QALYs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2" y="0"/>
            <a:ext cx="7138987" cy="838200"/>
          </a:xfrm>
        </p:spPr>
        <p:txBody>
          <a:bodyPr/>
          <a:lstStyle/>
          <a:p>
            <a:r>
              <a:rPr lang="de-DE" dirty="0" err="1" smtClean="0"/>
              <a:t>Cost</a:t>
            </a:r>
            <a:r>
              <a:rPr lang="de-DE" dirty="0" smtClean="0"/>
              <a:t>-</a:t>
            </a:r>
            <a:r>
              <a:rPr lang="de-DE" dirty="0" err="1" smtClean="0"/>
              <a:t>Benefit</a:t>
            </a:r>
            <a:r>
              <a:rPr lang="de-DE" dirty="0" smtClean="0"/>
              <a:t>-Matrix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0" name="Wolkenförmige Legende 9"/>
          <p:cNvSpPr/>
          <p:nvPr/>
        </p:nvSpPr>
        <p:spPr bwMode="auto">
          <a:xfrm>
            <a:off x="1403648" y="3120210"/>
            <a:ext cx="2520280" cy="2016224"/>
          </a:xfrm>
          <a:prstGeom prst="cloudCallout">
            <a:avLst>
              <a:gd name="adj1" fmla="val -9524"/>
              <a:gd name="adj2" fmla="val -67084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</a:t>
            </a:r>
            <a:r>
              <a:rPr kumimoji="0" lang="de-DE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good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deal!</a:t>
            </a:r>
          </a:p>
        </p:txBody>
      </p:sp>
      <p:sp>
        <p:nvSpPr>
          <p:cNvPr id="11" name="Wolkenförmige Legende 10"/>
          <p:cNvSpPr/>
          <p:nvPr/>
        </p:nvSpPr>
        <p:spPr bwMode="auto">
          <a:xfrm>
            <a:off x="7380312" y="1412776"/>
            <a:ext cx="1874462" cy="2605012"/>
          </a:xfrm>
          <a:prstGeom prst="cloudCallout">
            <a:avLst>
              <a:gd name="adj1" fmla="val -9524"/>
              <a:gd name="adj2" fmla="val -67084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Rather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good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deal!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590"/>
            <a:ext cx="9144000" cy="59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Cost-Effectiveness-Threshold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68000" y="6048000"/>
            <a:ext cx="82295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flipV="1">
            <a:off x="457200" y="1844824"/>
            <a:ext cx="10800" cy="4876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r Verbinder 15"/>
          <p:cNvCxnSpPr/>
          <p:nvPr/>
        </p:nvCxnSpPr>
        <p:spPr bwMode="auto">
          <a:xfrm>
            <a:off x="1908000" y="604800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/>
          <p:cNvCxnSpPr/>
          <p:nvPr/>
        </p:nvCxnSpPr>
        <p:spPr bwMode="auto">
          <a:xfrm>
            <a:off x="3348000" y="604800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r Verbinder 17"/>
          <p:cNvCxnSpPr/>
          <p:nvPr/>
        </p:nvCxnSpPr>
        <p:spPr bwMode="auto">
          <a:xfrm>
            <a:off x="4788000" y="604800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r Verbinder 18"/>
          <p:cNvCxnSpPr/>
          <p:nvPr/>
        </p:nvCxnSpPr>
        <p:spPr bwMode="auto">
          <a:xfrm>
            <a:off x="6228000" y="604800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 rot="5400000">
            <a:off x="360000" y="648000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 rot="5400000">
            <a:off x="332073" y="5948065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 rot="5400000">
            <a:off x="345709" y="5429499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r Verbinder 27"/>
          <p:cNvCxnSpPr/>
          <p:nvPr/>
        </p:nvCxnSpPr>
        <p:spPr bwMode="auto">
          <a:xfrm rot="5400000">
            <a:off x="332072" y="4896586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r Verbinder 29"/>
          <p:cNvCxnSpPr/>
          <p:nvPr/>
        </p:nvCxnSpPr>
        <p:spPr bwMode="auto">
          <a:xfrm rot="5400000">
            <a:off x="324926" y="4357966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r Verbinder 31"/>
          <p:cNvCxnSpPr/>
          <p:nvPr/>
        </p:nvCxnSpPr>
        <p:spPr bwMode="auto">
          <a:xfrm rot="5400000">
            <a:off x="332072" y="3839397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r Verbinder 32"/>
          <p:cNvCxnSpPr/>
          <p:nvPr/>
        </p:nvCxnSpPr>
        <p:spPr bwMode="auto">
          <a:xfrm rot="5400000">
            <a:off x="368066" y="3839395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r Verbinder 33"/>
          <p:cNvCxnSpPr/>
          <p:nvPr/>
        </p:nvCxnSpPr>
        <p:spPr bwMode="auto">
          <a:xfrm rot="5400000">
            <a:off x="340139" y="3307460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r Verbinder 36"/>
          <p:cNvCxnSpPr/>
          <p:nvPr/>
        </p:nvCxnSpPr>
        <p:spPr bwMode="auto">
          <a:xfrm rot="5400000">
            <a:off x="352273" y="2787914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 rot="5400000">
            <a:off x="345127" y="2249294"/>
            <a:ext cx="0" cy="19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feld 38"/>
          <p:cNvSpPr txBox="1"/>
          <p:nvPr/>
        </p:nvSpPr>
        <p:spPr>
          <a:xfrm rot="16200000">
            <a:off x="-221214" y="6417344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</a:t>
            </a:r>
            <a:r>
              <a:rPr lang="en-GB" sz="1600" dirty="0" smtClean="0">
                <a:effectLst/>
              </a:rPr>
              <a:t>500</a:t>
            </a:r>
            <a:endParaRPr lang="en-GB" sz="1600" dirty="0">
              <a:effectLst/>
            </a:endParaRPr>
          </a:p>
        </p:txBody>
      </p:sp>
      <p:sp>
        <p:nvSpPr>
          <p:cNvPr id="40" name="Textfeld 39"/>
          <p:cNvSpPr txBox="1"/>
          <p:nvPr/>
        </p:nvSpPr>
        <p:spPr>
          <a:xfrm rot="16200000">
            <a:off x="-250172" y="5398825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</a:rPr>
              <a:t>5</a:t>
            </a:r>
            <a:r>
              <a:rPr lang="en-GB" sz="1600" dirty="0" smtClean="0">
                <a:effectLst/>
              </a:rPr>
              <a:t>00</a:t>
            </a:r>
            <a:endParaRPr lang="en-GB" sz="1600" dirty="0">
              <a:effectLst/>
            </a:endParaRPr>
          </a:p>
        </p:txBody>
      </p:sp>
      <p:sp>
        <p:nvSpPr>
          <p:cNvPr id="42" name="Textfeld 41"/>
          <p:cNvSpPr txBox="1"/>
          <p:nvPr/>
        </p:nvSpPr>
        <p:spPr>
          <a:xfrm rot="16200000">
            <a:off x="-243740" y="4824387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1000</a:t>
            </a:r>
            <a:endParaRPr lang="en-GB" sz="1600" dirty="0">
              <a:effectLst/>
            </a:endParaRPr>
          </a:p>
        </p:txBody>
      </p:sp>
      <p:sp>
        <p:nvSpPr>
          <p:cNvPr id="43" name="Textfeld 42"/>
          <p:cNvSpPr txBox="1"/>
          <p:nvPr/>
        </p:nvSpPr>
        <p:spPr>
          <a:xfrm rot="16200000">
            <a:off x="-256848" y="3756682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2000</a:t>
            </a:r>
            <a:endParaRPr lang="en-GB" sz="1600" dirty="0">
              <a:effectLst/>
            </a:endParaRPr>
          </a:p>
        </p:txBody>
      </p:sp>
      <p:sp>
        <p:nvSpPr>
          <p:cNvPr id="44" name="Textfeld 43"/>
          <p:cNvSpPr txBox="1"/>
          <p:nvPr/>
        </p:nvSpPr>
        <p:spPr>
          <a:xfrm rot="16200000">
            <a:off x="-138778" y="2629977"/>
            <a:ext cx="71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3000</a:t>
            </a:r>
          </a:p>
          <a:p>
            <a:endParaRPr lang="en-GB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1516697" y="6205359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40</a:t>
            </a:r>
            <a:endParaRPr lang="en-GB" sz="1600" dirty="0">
              <a:effectLst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989748" y="6215461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</a:rPr>
              <a:t>6</a:t>
            </a:r>
            <a:r>
              <a:rPr lang="en-GB" sz="1600" dirty="0" smtClean="0">
                <a:effectLst/>
              </a:rPr>
              <a:t>0</a:t>
            </a:r>
            <a:endParaRPr lang="en-GB" sz="1600" dirty="0">
              <a:effectLst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396698" y="6217006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</a:rPr>
              <a:t>8</a:t>
            </a:r>
            <a:r>
              <a:rPr lang="en-GB" sz="1600" dirty="0" smtClean="0">
                <a:effectLst/>
              </a:rPr>
              <a:t>0</a:t>
            </a:r>
            <a:endParaRPr lang="en-GB" sz="1600" dirty="0">
              <a:effectLst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845931" y="6241379"/>
            <a:ext cx="7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100</a:t>
            </a:r>
            <a:endParaRPr lang="en-GB" sz="1600" dirty="0">
              <a:effectLst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804248" y="6147933"/>
            <a:ext cx="143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Age [years]</a:t>
            </a:r>
            <a:endParaRPr lang="en-GB" sz="1600" dirty="0">
              <a:effectLst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-217890" y="1587598"/>
            <a:ext cx="277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Cost-Effectiveness-Ratio</a:t>
            </a:r>
            <a:endParaRPr lang="en-GB" sz="1600" dirty="0">
              <a:effectLst/>
            </a:endParaRPr>
          </a:p>
        </p:txBody>
      </p:sp>
      <p:sp>
        <p:nvSpPr>
          <p:cNvPr id="60" name="Freihandform 59"/>
          <p:cNvSpPr/>
          <p:nvPr/>
        </p:nvSpPr>
        <p:spPr bwMode="auto">
          <a:xfrm>
            <a:off x="1891145" y="2168236"/>
            <a:ext cx="4315691" cy="4322619"/>
          </a:xfrm>
          <a:custGeom>
            <a:avLst/>
            <a:gdLst>
              <a:gd name="connsiteX0" fmla="*/ 0 w 4315691"/>
              <a:gd name="connsiteY0" fmla="*/ 4322619 h 4322619"/>
              <a:gd name="connsiteX1" fmla="*/ 1988128 w 4315691"/>
              <a:gd name="connsiteY1" fmla="*/ 3941619 h 4322619"/>
              <a:gd name="connsiteX2" fmla="*/ 3588328 w 4315691"/>
              <a:gd name="connsiteY2" fmla="*/ 2992582 h 4322619"/>
              <a:gd name="connsiteX3" fmla="*/ 4315691 w 4315691"/>
              <a:gd name="connsiteY3" fmla="*/ 0 h 43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691" h="4322619">
                <a:moveTo>
                  <a:pt x="0" y="4322619"/>
                </a:moveTo>
                <a:cubicBezTo>
                  <a:pt x="695036" y="4242955"/>
                  <a:pt x="1390073" y="4163292"/>
                  <a:pt x="1988128" y="3941619"/>
                </a:cubicBezTo>
                <a:cubicBezTo>
                  <a:pt x="2586183" y="3719946"/>
                  <a:pt x="3200401" y="3649518"/>
                  <a:pt x="3588328" y="2992582"/>
                </a:cubicBezTo>
                <a:cubicBezTo>
                  <a:pt x="3976255" y="2335645"/>
                  <a:pt x="4315691" y="0"/>
                  <a:pt x="4315691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62" name="Gerader Verbinder 61"/>
          <p:cNvCxnSpPr/>
          <p:nvPr/>
        </p:nvCxnSpPr>
        <p:spPr bwMode="auto">
          <a:xfrm>
            <a:off x="468000" y="4869160"/>
            <a:ext cx="83524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r Verbinder 62"/>
          <p:cNvCxnSpPr/>
          <p:nvPr/>
        </p:nvCxnSpPr>
        <p:spPr bwMode="auto">
          <a:xfrm>
            <a:off x="468000" y="3717032"/>
            <a:ext cx="83524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Geschweifte Klammer links 63"/>
          <p:cNvSpPr/>
          <p:nvPr/>
        </p:nvSpPr>
        <p:spPr bwMode="auto">
          <a:xfrm>
            <a:off x="1619672" y="4869160"/>
            <a:ext cx="613527" cy="117883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21627" y="5137849"/>
            <a:ext cx="139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Highly cost-effective</a:t>
            </a:r>
            <a:endParaRPr lang="en-GB" sz="1600" dirty="0">
              <a:effectLst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112716" y="4016087"/>
            <a:ext cx="139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Moderate cost-effective</a:t>
            </a:r>
            <a:endParaRPr lang="en-GB" sz="1600" dirty="0">
              <a:effectLst/>
            </a:endParaRPr>
          </a:p>
        </p:txBody>
      </p:sp>
      <p:sp>
        <p:nvSpPr>
          <p:cNvPr id="67" name="Geschweifte Klammer links 66"/>
          <p:cNvSpPr/>
          <p:nvPr/>
        </p:nvSpPr>
        <p:spPr bwMode="auto">
          <a:xfrm>
            <a:off x="3256602" y="3693730"/>
            <a:ext cx="613527" cy="117883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68" name="Gerader Verbinder 67"/>
          <p:cNvCxnSpPr/>
          <p:nvPr/>
        </p:nvCxnSpPr>
        <p:spPr bwMode="auto">
          <a:xfrm rot="5400000">
            <a:off x="4904712" y="5568102"/>
            <a:ext cx="140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/>
          <p:nvPr/>
        </p:nvCxnSpPr>
        <p:spPr bwMode="auto">
          <a:xfrm rot="5400000">
            <a:off x="4626152" y="5007730"/>
            <a:ext cx="262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3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Return-on-Investment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Surgery: Investment</a:t>
            </a:r>
          </a:p>
          <a:p>
            <a:r>
              <a:rPr lang="en-GB" dirty="0" smtClean="0"/>
              <a:t>Cost Savings: in future</a:t>
            </a:r>
          </a:p>
          <a:p>
            <a:r>
              <a:rPr lang="en-GB" dirty="0" smtClean="0"/>
              <a:t>Question: for which interest rate is this investment profitable? (Return-on-investment)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42785"/>
            <a:ext cx="5433009" cy="35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3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1.1.4</a:t>
            </a:r>
            <a:r>
              <a:rPr lang="en-US" dirty="0"/>
              <a:t>. Example: Cataract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596008"/>
          </a:xfrm>
        </p:spPr>
        <p:txBody>
          <a:bodyPr>
            <a:normAutofit/>
          </a:bodyPr>
          <a:lstStyle/>
          <a:p>
            <a:r>
              <a:rPr lang="en-US" dirty="0"/>
              <a:t>1.1 billion people live with vision loss.</a:t>
            </a:r>
          </a:p>
          <a:p>
            <a:r>
              <a:rPr lang="en-US" dirty="0"/>
              <a:t>90% of vision loss is preventable or treatable</a:t>
            </a:r>
            <a:r>
              <a:rPr lang="en-US" dirty="0" smtClean="0"/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6086" t="15791" r="9323" b="8349"/>
          <a:stretch/>
        </p:blipFill>
        <p:spPr>
          <a:xfrm>
            <a:off x="3275856" y="3501008"/>
            <a:ext cx="5868144" cy="335699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220072" y="653158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effectLst/>
              </a:rPr>
              <a:t>https://www.iapb.org/learn/vision-atlas/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7527" t="12934" r="68749" b="79718"/>
          <a:stretch/>
        </p:blipFill>
        <p:spPr bwMode="auto">
          <a:xfrm>
            <a:off x="351299" y="4631294"/>
            <a:ext cx="1764000" cy="531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eck 7"/>
          <p:cNvSpPr/>
          <p:nvPr/>
        </p:nvSpPr>
        <p:spPr>
          <a:xfrm>
            <a:off x="3275856" y="3156382"/>
            <a:ext cx="58326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Number of people affected by vision loss, 2020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2356" t="27182" r="91237" b="10985"/>
          <a:stretch/>
        </p:blipFill>
        <p:spPr>
          <a:xfrm>
            <a:off x="2710325" y="3501008"/>
            <a:ext cx="633324" cy="34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Results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6063" t="32360" r="6688" b="21020"/>
          <a:stretch/>
        </p:blipFill>
        <p:spPr>
          <a:xfrm>
            <a:off x="683568" y="1595970"/>
            <a:ext cx="8460432" cy="52172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263" t="13460" r="6688" b="42440"/>
          <a:stretch/>
        </p:blipFill>
        <p:spPr>
          <a:xfrm>
            <a:off x="5868144" y="4293096"/>
            <a:ext cx="3324712" cy="1077453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 bwMode="auto">
          <a:xfrm>
            <a:off x="1565217" y="692696"/>
            <a:ext cx="3456384" cy="2880320"/>
          </a:xfrm>
          <a:prstGeom prst="cloudCallout">
            <a:avLst>
              <a:gd name="adj1" fmla="val 56834"/>
              <a:gd name="adj2" fmla="val 49102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Global </a:t>
            </a:r>
            <a:r>
              <a:rPr lang="en-US" dirty="0"/>
              <a:t>annual</a:t>
            </a:r>
          </a:p>
          <a:p>
            <a:r>
              <a:rPr lang="en-GB" dirty="0"/>
              <a:t>productivity </a:t>
            </a:r>
            <a:r>
              <a:rPr lang="en-GB" dirty="0" smtClean="0"/>
              <a:t>loss 2018: $410 </a:t>
            </a:r>
            <a:r>
              <a:rPr lang="en-GB" dirty="0"/>
              <a:t>billion </a:t>
            </a:r>
            <a:r>
              <a:rPr lang="en-GB" dirty="0" smtClean="0"/>
              <a:t>US$ (0.3% of GDP)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92100"/>
            <a:ext cx="7596188" cy="138430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Estimated costs of addressing the coverage gap of services to prevent or address </a:t>
            </a:r>
            <a:r>
              <a:rPr lang="en-GB" sz="3200" dirty="0" smtClean="0"/>
              <a:t>MSVI</a:t>
            </a:r>
            <a:r>
              <a:rPr lang="en-GB" sz="3200" baseline="30000" dirty="0" smtClean="0"/>
              <a:t>*</a:t>
            </a:r>
            <a:r>
              <a:rPr lang="en-GB" sz="3200" dirty="0" smtClean="0"/>
              <a:t> </a:t>
            </a:r>
            <a:r>
              <a:rPr lang="en-GB" sz="3200" dirty="0"/>
              <a:t>and </a:t>
            </a:r>
            <a:r>
              <a:rPr lang="en-GB" sz="3200" dirty="0" smtClean="0"/>
              <a:t>blindness</a:t>
            </a:r>
            <a:endParaRPr lang="en-GB" sz="32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35496" y="1916833"/>
          <a:ext cx="9108504" cy="4755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1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b="1" dirty="0" err="1" smtClean="0">
                          <a:effectLst/>
                        </a:rPr>
                        <a:t>Condition</a:t>
                      </a:r>
                      <a:r>
                        <a:rPr lang="de-DE" sz="2800" b="1" dirty="0" smtClean="0">
                          <a:effectLst/>
                        </a:rPr>
                        <a:t> </a:t>
                      </a:r>
                      <a:endParaRPr lang="de-DE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b="1" dirty="0" smtClean="0">
                          <a:effectLst/>
                        </a:rPr>
                        <a:t>USD2018</a:t>
                      </a:r>
                      <a:endParaRPr lang="de-DE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MSVI </a:t>
                      </a:r>
                      <a:r>
                        <a:rPr lang="en-GB" sz="2000" b="1" dirty="0">
                          <a:effectLst/>
                        </a:rPr>
                        <a:t>or blindness causes that are treatable or addressable </a:t>
                      </a:r>
                      <a:endParaRPr lang="de-DE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Cataract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8,768,759,000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Unaddressed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Refractive</a:t>
                      </a:r>
                      <a:r>
                        <a:rPr lang="de-DE" sz="2000" dirty="0">
                          <a:effectLst/>
                        </a:rPr>
                        <a:t> Error (Distance)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6,988,223,000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Unaddressed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Refractive</a:t>
                      </a:r>
                      <a:r>
                        <a:rPr lang="de-DE" sz="2000" dirty="0">
                          <a:effectLst/>
                        </a:rPr>
                        <a:t> Error (Near)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9,035,476,000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Total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</a:rPr>
                        <a:t>24,792,458,000</a:t>
                      </a:r>
                      <a:r>
                        <a:rPr lang="de-DE" sz="2000" dirty="0" smtClean="0"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MSVI </a:t>
                      </a:r>
                      <a:r>
                        <a:rPr lang="en-GB" sz="2000" b="1" dirty="0">
                          <a:effectLst/>
                        </a:rPr>
                        <a:t>or blindness causes that are preventable </a:t>
                      </a:r>
                      <a:endParaRPr lang="de-DE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Diabetic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Retinopathy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19,858,251,000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Trachoma 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494,077,000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Glaucoma 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11,744,642,000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Total </a:t>
                      </a:r>
                      <a:endParaRPr lang="de-D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</a:rPr>
                        <a:t>32,096,970,000</a:t>
                      </a:r>
                      <a:r>
                        <a:rPr lang="de-DE" sz="2000" dirty="0" smtClean="0">
                          <a:effectLst/>
                        </a:rPr>
                        <a:t>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75293" y="1689179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effectLst/>
              </a:rPr>
              <a:t>*</a:t>
            </a:r>
            <a:r>
              <a:rPr lang="en-US" sz="800" b="1" dirty="0">
                <a:effectLst/>
              </a:rPr>
              <a:t>moderate and severe vision impairment (MSVI </a:t>
            </a:r>
            <a:r>
              <a:rPr lang="en-US" sz="800" b="1" dirty="0" smtClean="0">
                <a:effectLst/>
              </a:rPr>
              <a:t>...</a:t>
            </a:r>
            <a:endParaRPr lang="en-US" sz="800" b="1" dirty="0">
              <a:effectLst/>
              <a:hlinkClick r:id="rId2"/>
            </a:endParaRPr>
          </a:p>
          <a:p>
            <a:endParaRPr lang="en-GB" dirty="0"/>
          </a:p>
        </p:txBody>
      </p:sp>
      <p:pic>
        <p:nvPicPr>
          <p:cNvPr id="8" name="Grafik 7" descr="World report on vi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7" y="-5160"/>
            <a:ext cx="1491464" cy="19219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Wolkenförmige Legende 8"/>
          <p:cNvSpPr/>
          <p:nvPr/>
        </p:nvSpPr>
        <p:spPr bwMode="auto">
          <a:xfrm>
            <a:off x="3096816" y="3501008"/>
            <a:ext cx="3456384" cy="1872208"/>
          </a:xfrm>
          <a:prstGeom prst="cloudCallout">
            <a:avLst>
              <a:gd name="adj1" fmla="val 64358"/>
              <a:gd name="adj2" fmla="val 101975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Only 7.8 % of global </a:t>
            </a:r>
            <a:r>
              <a:rPr lang="en-US" dirty="0"/>
              <a:t>annual</a:t>
            </a:r>
          </a:p>
          <a:p>
            <a:r>
              <a:rPr lang="en-GB" dirty="0"/>
              <a:t>productivity </a:t>
            </a:r>
            <a:r>
              <a:rPr lang="en-GB" dirty="0" smtClean="0"/>
              <a:t>loss 2018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Cataract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Def.: cloudy </a:t>
            </a:r>
            <a:r>
              <a:rPr lang="en-US" dirty="0"/>
              <a:t>area in the lens of the eye that leads to a decrease in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Main causes: Age (trauma, radiation, smoking,…)</a:t>
            </a:r>
          </a:p>
          <a:p>
            <a:r>
              <a:rPr lang="en-US" dirty="0" smtClean="0"/>
              <a:t>Prevalence worldwide:</a:t>
            </a:r>
          </a:p>
          <a:p>
            <a:pPr lvl="1"/>
            <a:r>
              <a:rPr lang="en-US" dirty="0" smtClean="0"/>
              <a:t>50 % of blindness worldwide</a:t>
            </a:r>
          </a:p>
          <a:p>
            <a:pPr lvl="1"/>
            <a:r>
              <a:rPr lang="en-US" dirty="0" smtClean="0"/>
              <a:t>33 % of visual impairment worldwide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86" y="-21305"/>
            <a:ext cx="1965514" cy="16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Age-</a:t>
            </a:r>
            <a:r>
              <a:rPr lang="en-US" dirty="0" err="1"/>
              <a:t>standardised</a:t>
            </a:r>
            <a:r>
              <a:rPr lang="en-US" dirty="0"/>
              <a:t> DALY rates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/>
              <a:t>per 100 000) by location, both sexes, 2019 </a:t>
            </a:r>
            <a:endParaRPr lang="de-DE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1"/>
          <a:stretch/>
        </p:blipFill>
        <p:spPr>
          <a:xfrm>
            <a:off x="62160" y="1556792"/>
            <a:ext cx="9081840" cy="360039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34788" t="56720" r="53307" b="33756"/>
          <a:stretch/>
        </p:blipFill>
        <p:spPr bwMode="auto">
          <a:xfrm>
            <a:off x="251520" y="4015050"/>
            <a:ext cx="2431132" cy="1323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843808" y="532568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https://www.healthdata.org/results/gbd_summaries/2019/cataract-level-4-cause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6922168" y="4973053"/>
            <a:ext cx="1708485" cy="481263"/>
          </a:xfrm>
          <a:custGeom>
            <a:avLst/>
            <a:gdLst>
              <a:gd name="connsiteX0" fmla="*/ 794085 w 1708485"/>
              <a:gd name="connsiteY0" fmla="*/ 8021 h 481263"/>
              <a:gd name="connsiteX1" fmla="*/ 1243264 w 1708485"/>
              <a:gd name="connsiteY1" fmla="*/ 0 h 481263"/>
              <a:gd name="connsiteX2" fmla="*/ 1708485 w 1708485"/>
              <a:gd name="connsiteY2" fmla="*/ 160421 h 481263"/>
              <a:gd name="connsiteX3" fmla="*/ 1580148 w 1708485"/>
              <a:gd name="connsiteY3" fmla="*/ 481263 h 481263"/>
              <a:gd name="connsiteX4" fmla="*/ 216569 w 1708485"/>
              <a:gd name="connsiteY4" fmla="*/ 417094 h 481263"/>
              <a:gd name="connsiteX5" fmla="*/ 0 w 1708485"/>
              <a:gd name="connsiteY5" fmla="*/ 128336 h 481263"/>
              <a:gd name="connsiteX6" fmla="*/ 48127 w 1708485"/>
              <a:gd name="connsiteY6" fmla="*/ 72189 h 481263"/>
              <a:gd name="connsiteX7" fmla="*/ 794085 w 1708485"/>
              <a:gd name="connsiteY7" fmla="*/ 8021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8485" h="481263">
                <a:moveTo>
                  <a:pt x="794085" y="8021"/>
                </a:moveTo>
                <a:lnTo>
                  <a:pt x="1243264" y="0"/>
                </a:lnTo>
                <a:lnTo>
                  <a:pt x="1708485" y="160421"/>
                </a:lnTo>
                <a:lnTo>
                  <a:pt x="1580148" y="481263"/>
                </a:lnTo>
                <a:lnTo>
                  <a:pt x="216569" y="417094"/>
                </a:lnTo>
                <a:lnTo>
                  <a:pt x="0" y="128336"/>
                </a:lnTo>
                <a:lnTo>
                  <a:pt x="48127" y="72189"/>
                </a:lnTo>
                <a:lnTo>
                  <a:pt x="794085" y="802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9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Cataract</a:t>
            </a:r>
            <a:r>
              <a:rPr lang="de-DE" dirty="0" smtClean="0"/>
              <a:t> </a:t>
            </a:r>
            <a:r>
              <a:rPr lang="de-DE" dirty="0" err="1" smtClean="0"/>
              <a:t>Surgery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83768" y="62010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https://twitter.com/HelpMeSee/status/964246739975892992/photo/1</a:t>
            </a:r>
          </a:p>
        </p:txBody>
      </p:sp>
    </p:spTree>
    <p:extLst>
      <p:ext uri="{BB962C8B-B14F-4D97-AF65-F5344CB8AC3E}">
        <p14:creationId xmlns:p14="http://schemas.microsoft.com/office/powerpoint/2010/main" val="165615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dirty="0"/>
              <a:t>: Cataract in </a:t>
            </a:r>
            <a:r>
              <a:rPr lang="en-GB" dirty="0" smtClean="0"/>
              <a:t>Africa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60960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Age: </a:t>
            </a:r>
          </a:p>
          <a:p>
            <a:r>
              <a:rPr lang="en-US" dirty="0" smtClean="0">
                <a:effectLst/>
              </a:rPr>
              <a:t>Interest: </a:t>
            </a:r>
            <a:r>
              <a:rPr lang="en-US" dirty="0">
                <a:effectLst/>
              </a:rPr>
              <a:t>5 %</a:t>
            </a:r>
          </a:p>
          <a:p>
            <a:r>
              <a:rPr lang="en-US" dirty="0" smtClean="0">
                <a:effectLst/>
              </a:rPr>
              <a:t>Productivity loss: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Cost: 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Quality of Life: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F9E0-149F-4828-AA34-F63B14BF583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21505"/>
              </p:ext>
            </p:extLst>
          </p:nvPr>
        </p:nvGraphicFramePr>
        <p:xfrm>
          <a:off x="4385720" y="2604496"/>
          <a:ext cx="4788024" cy="118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113">
                  <a:extLst>
                    <a:ext uri="{9D8B030D-6E8A-4147-A177-3AD203B41FA5}">
                      <a16:colId xmlns:a16="http://schemas.microsoft.com/office/drawing/2014/main" xmlns="" val="2736107590"/>
                    </a:ext>
                  </a:extLst>
                </a:gridCol>
                <a:gridCol w="1697247">
                  <a:extLst>
                    <a:ext uri="{9D8B030D-6E8A-4147-A177-3AD203B41FA5}">
                      <a16:colId xmlns:a16="http://schemas.microsoft.com/office/drawing/2014/main" xmlns="" val="3338702147"/>
                    </a:ext>
                  </a:extLst>
                </a:gridCol>
                <a:gridCol w="1375664">
                  <a:extLst>
                    <a:ext uri="{9D8B030D-6E8A-4147-A177-3AD203B41FA5}">
                      <a16:colId xmlns:a16="http://schemas.microsoft.com/office/drawing/2014/main" xmlns="" val="301322841"/>
                    </a:ext>
                  </a:extLst>
                </a:gridCol>
              </a:tblGrid>
              <a:tr h="29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giver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514305"/>
                  </a:ext>
                </a:extLst>
              </a:tr>
              <a:tr h="29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impairment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377122"/>
                  </a:ext>
                </a:extLst>
              </a:tr>
              <a:tr h="29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impairment</a:t>
                      </a:r>
                      <a:endParaRPr lang="de-DE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061496"/>
                  </a:ext>
                </a:extLst>
              </a:tr>
              <a:tr h="29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Blindness</a:t>
                      </a:r>
                      <a:endParaRPr lang="de-DE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de-DE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083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97983"/>
              </p:ext>
            </p:extLst>
          </p:nvPr>
        </p:nvGraphicFramePr>
        <p:xfrm>
          <a:off x="2411760" y="4134777"/>
          <a:ext cx="2828054" cy="94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598">
                  <a:extLst>
                    <a:ext uri="{9D8B030D-6E8A-4147-A177-3AD203B41FA5}">
                      <a16:colId xmlns:a16="http://schemas.microsoft.com/office/drawing/2014/main" xmlns="" val="2701611020"/>
                    </a:ext>
                  </a:extLst>
                </a:gridCol>
                <a:gridCol w="1018456">
                  <a:extLst>
                    <a:ext uri="{9D8B030D-6E8A-4147-A177-3AD203B41FA5}">
                      <a16:colId xmlns:a16="http://schemas.microsoft.com/office/drawing/2014/main" xmlns="" val="2280836211"/>
                    </a:ext>
                  </a:extLst>
                </a:gridCol>
              </a:tblGrid>
              <a:tr h="31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GNI p.a. p.c.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$1.100,00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320296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p.a.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$20,00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05036"/>
                  </a:ext>
                </a:extLst>
              </a:tr>
              <a:tr h="31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surgery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eyes)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$300,00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6641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56713"/>
              </p:ext>
            </p:extLst>
          </p:nvPr>
        </p:nvGraphicFramePr>
        <p:xfrm>
          <a:off x="1573271" y="6019800"/>
          <a:ext cx="7333085" cy="782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055">
                  <a:extLst>
                    <a:ext uri="{9D8B030D-6E8A-4147-A177-3AD203B41FA5}">
                      <a16:colId xmlns:a16="http://schemas.microsoft.com/office/drawing/2014/main" xmlns="" val="729308133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760151790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2807194890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1760353746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4221815970"/>
                    </a:ext>
                  </a:extLst>
                </a:gridCol>
                <a:gridCol w="1174606">
                  <a:extLst>
                    <a:ext uri="{9D8B030D-6E8A-4147-A177-3AD203B41FA5}">
                      <a16:colId xmlns:a16="http://schemas.microsoft.com/office/drawing/2014/main" xmlns="" val="4243696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operated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impair.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impair.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946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Life</a:t>
                      </a:r>
                      <a:endParaRPr lang="de-DE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259676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7421"/>
              </p:ext>
            </p:extLst>
          </p:nvPr>
        </p:nvGraphicFramePr>
        <p:xfrm>
          <a:off x="5117051" y="1638202"/>
          <a:ext cx="2304256" cy="89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7439953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903145201"/>
                    </a:ext>
                  </a:extLst>
                </a:gridCol>
              </a:tblGrid>
              <a:tr h="34431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Onset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  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340746"/>
                  </a:ext>
                </a:extLst>
              </a:tr>
              <a:tr h="29488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</a:t>
                      </a:r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expectancy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  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646127"/>
                  </a:ext>
                </a:extLst>
              </a:tr>
              <a:tr h="17545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Pension </a:t>
                      </a:r>
                      <a:r>
                        <a:rPr lang="de-DE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85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Bildschirmpräsentation (4:3)</PresentationFormat>
  <Paragraphs>167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Larissa</vt:lpstr>
      <vt:lpstr>International Health Care Management II Part 1.1-4</vt:lpstr>
      <vt:lpstr>Epidemiology of Non-Infectious Diseases</vt:lpstr>
      <vt:lpstr>1.1.4. Example: Cataract</vt:lpstr>
      <vt:lpstr>3. Results</vt:lpstr>
      <vt:lpstr>Estimated costs of addressing the coverage gap of services to prevent or address MSVI* and blindness</vt:lpstr>
      <vt:lpstr>Cataract</vt:lpstr>
      <vt:lpstr>Age-standardised DALY rates  (per 100 000) by location, both sexes, 2019 </vt:lpstr>
      <vt:lpstr>Cataract Surgery</vt:lpstr>
      <vt:lpstr>Example: Cataract in Africa</vt:lpstr>
      <vt:lpstr>Cost-Effectiveness of Cataract Surgery</vt:lpstr>
      <vt:lpstr>Cost components</vt:lpstr>
      <vt:lpstr>PowerPoint-Präsentation</vt:lpstr>
      <vt:lpstr>Cost-Benefit-Matrix</vt:lpstr>
      <vt:lpstr>Cost-Effectiveness-Threshold</vt:lpstr>
      <vt:lpstr>Return-on-Investment</vt:lpstr>
      <vt:lpstr>Epidemiology of Non-Infectious Diseases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342</cp:revision>
  <cp:lastPrinted>1601-01-01T00:00:00Z</cp:lastPrinted>
  <dcterms:created xsi:type="dcterms:W3CDTF">2003-05-27T08:12:45Z</dcterms:created>
  <dcterms:modified xsi:type="dcterms:W3CDTF">2023-07-17T07:56:58Z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