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6"/>
  </p:notesMasterIdLst>
  <p:sldIdLst>
    <p:sldId id="503" r:id="rId2"/>
    <p:sldId id="816" r:id="rId3"/>
    <p:sldId id="834" r:id="rId4"/>
    <p:sldId id="835" r:id="rId5"/>
    <p:sldId id="836" r:id="rId6"/>
    <p:sldId id="677" r:id="rId7"/>
    <p:sldId id="823" r:id="rId8"/>
    <p:sldId id="826" r:id="rId9"/>
    <p:sldId id="828" r:id="rId10"/>
    <p:sldId id="825" r:id="rId11"/>
    <p:sldId id="703" r:id="rId12"/>
    <p:sldId id="704" r:id="rId13"/>
    <p:sldId id="705" r:id="rId14"/>
    <p:sldId id="678" r:id="rId15"/>
    <p:sldId id="793" r:id="rId16"/>
    <p:sldId id="821" r:id="rId17"/>
    <p:sldId id="818" r:id="rId18"/>
    <p:sldId id="819" r:id="rId19"/>
    <p:sldId id="820" r:id="rId20"/>
    <p:sldId id="822" r:id="rId21"/>
    <p:sldId id="801" r:id="rId22"/>
    <p:sldId id="679" r:id="rId23"/>
    <p:sldId id="803" r:id="rId24"/>
    <p:sldId id="680" r:id="rId25"/>
    <p:sldId id="829" r:id="rId26"/>
    <p:sldId id="682" r:id="rId27"/>
    <p:sldId id="766" r:id="rId28"/>
    <p:sldId id="830" r:id="rId29"/>
    <p:sldId id="831" r:id="rId30"/>
    <p:sldId id="832" r:id="rId31"/>
    <p:sldId id="837" r:id="rId32"/>
    <p:sldId id="800" r:id="rId33"/>
    <p:sldId id="827" r:id="rId34"/>
    <p:sldId id="833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00"/>
    <a:srgbClr val="CC0066"/>
    <a:srgbClr val="990033"/>
    <a:srgbClr val="000000"/>
    <a:srgbClr val="CC9900"/>
    <a:srgbClr val="FFFFCC"/>
    <a:srgbClr val="FFFF99"/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5819" autoAdjust="0"/>
  </p:normalViewPr>
  <p:slideViewPr>
    <p:cSldViewPr>
      <p:cViewPr varScale="1">
        <p:scale>
          <a:sx n="91" d="100"/>
          <a:sy n="91" d="100"/>
        </p:scale>
        <p:origin x="11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9556D7ED-625D-4450-9551-5628738FD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673A-07E5-47AC-914B-526B107A63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5D1A-E663-4E03-B31A-35CA700046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9A3C7-C474-4B82-A046-641960F00C1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A2A8-6C51-4014-BD11-CDAB3D031F5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E0DA-593A-4B0B-91D1-E520538ABC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27AA-9592-41D7-938C-AAE0021A87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FFD8-9EB6-46F8-8436-89E41EF79B7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1.2-1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4149725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Fleßa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1"/>
    </mc:Choice>
    <mc:Fallback xmlns="">
      <p:transition spd="slow" advTm="70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Children</a:t>
            </a:r>
            <a:r>
              <a:rPr lang="de-DE" dirty="0" smtClean="0"/>
              <a:t> </a:t>
            </a:r>
            <a:r>
              <a:rPr lang="de-DE" dirty="0" err="1" smtClean="0"/>
              <a:t>Stunted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7"/>
            <a:ext cx="7920880" cy="5591211"/>
          </a:xfrm>
        </p:spPr>
      </p:pic>
      <p:sp>
        <p:nvSpPr>
          <p:cNvPr id="3" name="Abgerundete rechteckige Legende 2"/>
          <p:cNvSpPr/>
          <p:nvPr/>
        </p:nvSpPr>
        <p:spPr>
          <a:xfrm>
            <a:off x="3779912" y="1700808"/>
            <a:ext cx="4896544" cy="3240360"/>
          </a:xfrm>
          <a:prstGeom prst="wedgeRoundRectCallout">
            <a:avLst>
              <a:gd name="adj1" fmla="val -12438"/>
              <a:gd name="adj2" fmla="val -6849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“The </a:t>
            </a:r>
            <a:r>
              <a:rPr lang="en-US" dirty="0"/>
              <a:t>impaired growth and development that children experience from poor nutrition […]. Children are defined as stunted if their height-for-age is more than two standard deviations below the WHO Child Growth Standards </a:t>
            </a:r>
            <a:r>
              <a:rPr lang="en-US" dirty="0" smtClean="0"/>
              <a:t>median”.</a:t>
            </a:r>
          </a:p>
          <a:p>
            <a:endParaRPr lang="de-DE" sz="800" dirty="0" smtClean="0"/>
          </a:p>
          <a:p>
            <a:r>
              <a:rPr lang="de-DE" sz="800" dirty="0" smtClean="0"/>
              <a:t>https</a:t>
            </a:r>
            <a:r>
              <a:rPr lang="de-DE" sz="800" dirty="0"/>
              <a:t>://www.who.int/news/item/19-11-2015-stunting-in-a-nutshell</a:t>
            </a:r>
          </a:p>
        </p:txBody>
      </p:sp>
      <p:sp>
        <p:nvSpPr>
          <p:cNvPr id="5" name="Rechteck 4"/>
          <p:cNvSpPr/>
          <p:nvPr/>
        </p:nvSpPr>
        <p:spPr>
          <a:xfrm rot="16200000">
            <a:off x="7276799" y="3417584"/>
            <a:ext cx="28200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effectLst/>
              </a:rPr>
              <a:t>https://ourworldindata.org/hunger-and-undernourishment</a:t>
            </a:r>
          </a:p>
        </p:txBody>
      </p:sp>
    </p:spTree>
    <p:extLst>
      <p:ext uri="{BB962C8B-B14F-4D97-AF65-F5344CB8AC3E}">
        <p14:creationId xmlns:p14="http://schemas.microsoft.com/office/powerpoint/2010/main" val="17880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09223"/>
              </p:ext>
            </p:extLst>
          </p:nvPr>
        </p:nvGraphicFramePr>
        <p:xfrm>
          <a:off x="290512" y="471488"/>
          <a:ext cx="8673975" cy="621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Picture" r:id="rId3" imgW="5761440" imgH="4121280" progId="Word.Picture.8">
                  <p:embed/>
                </p:oleObj>
              </mc:Choice>
              <mc:Fallback>
                <p:oleObj name="Picture" r:id="rId3" imgW="5761440" imgH="4121280" progId="Word.Picture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" y="471488"/>
                        <a:ext cx="8673975" cy="621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9512" y="188640"/>
            <a:ext cx="3966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Supply and Demand 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for Food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3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62"/>
    </mc:Choice>
    <mc:Fallback xmlns="">
      <p:transition spd="slow" advTm="756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10908"/>
              </p:ext>
            </p:extLst>
          </p:nvPr>
        </p:nvGraphicFramePr>
        <p:xfrm>
          <a:off x="3175" y="300038"/>
          <a:ext cx="9136063" cy="655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Picture" r:id="rId3" imgW="5761440" imgH="4121280" progId="Word.Picture.8">
                  <p:embed/>
                </p:oleObj>
              </mc:Choice>
              <mc:Fallback>
                <p:oleObj name="Picture" r:id="rId3" imgW="5761440" imgH="4121280" progId="Word.Picture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300038"/>
                        <a:ext cx="9136063" cy="655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5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21"/>
    </mc:Choice>
    <mc:Fallback xmlns="">
      <p:transition spd="slow" advTm="7622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42204"/>
              </p:ext>
            </p:extLst>
          </p:nvPr>
        </p:nvGraphicFramePr>
        <p:xfrm>
          <a:off x="107505" y="1196752"/>
          <a:ext cx="8919216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Picture" r:id="rId3" imgW="5761440" imgH="3761280" progId="Word.Picture.8">
                  <p:embed/>
                </p:oleObj>
              </mc:Choice>
              <mc:Fallback>
                <p:oleObj name="Picture" r:id="rId3" imgW="5761440" imgH="3761280" progId="Word.Picture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96752"/>
                        <a:ext cx="8919216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9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32"/>
    </mc:Choice>
    <mc:Fallback xmlns="">
      <p:transition spd="slow" advTm="15893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107950" y="765175"/>
            <a:ext cx="8785225" cy="597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114800" y="3048000"/>
            <a:ext cx="2362200" cy="425450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100000">
                <a:srgbClr val="FF9900"/>
              </a:gs>
            </a:gsLst>
            <a:lin ang="0" scaled="1"/>
          </a:gra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</a:rPr>
              <a:t>State of Health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8243888" y="6192838"/>
            <a:ext cx="1666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90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endParaRPr lang="de-DE" sz="2400">
              <a:effectLst/>
              <a:latin typeface="Times New Roman" pitchFamily="18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effectLst/>
                <a:latin typeface="Calibri" pitchFamily="34" charset="0"/>
                <a:cs typeface="Arial" pitchFamily="34" charset="0"/>
              </a:rPr>
              <a:t>Food Security</a:t>
            </a:r>
            <a:endParaRPr lang="de-DE" dirty="0">
              <a:effectLst/>
              <a:latin typeface="Times New Roman" pitchFamily="18" charset="0"/>
            </a:endParaRP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1905000" y="1219200"/>
            <a:ext cx="4167188" cy="727075"/>
          </a:xfrm>
          <a:prstGeom prst="ellipse">
            <a:avLst/>
          </a:prstGeom>
          <a:solidFill>
            <a:srgbClr val="FFCC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itchFamily="18" charset="0"/>
              </a:rPr>
              <a:t>Food Security</a:t>
            </a:r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2667000" y="3978275"/>
            <a:ext cx="1836738" cy="89852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itchFamily="18" charset="0"/>
              </a:rPr>
              <a:t>Capacity for Care</a:t>
            </a:r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4572000" y="3962400"/>
            <a:ext cx="1792288" cy="898525"/>
          </a:xfrm>
          <a:prstGeom prst="ellipse">
            <a:avLst/>
          </a:prstGeom>
          <a:solidFill>
            <a:srgbClr val="FF9900">
              <a:alpha val="50195"/>
            </a:srgbClr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itchFamily="18" charset="0"/>
              </a:rPr>
              <a:t>Health Care</a:t>
            </a: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3140075" y="4037013"/>
            <a:ext cx="9509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de-DE" sz="1800">
              <a:effectLst/>
              <a:latin typeface="Calibri" pitchFamily="34" charset="0"/>
            </a:endParaRP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3048000" y="5562600"/>
            <a:ext cx="12954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0013" algn="l"/>
            <a:r>
              <a:rPr lang="en-US" sz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Knowledge, Education,</a:t>
            </a:r>
          </a:p>
          <a:p>
            <a:pPr marL="100013" algn="l"/>
            <a:r>
              <a:rPr lang="en-US" sz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Welfare</a:t>
            </a:r>
          </a:p>
          <a:p>
            <a:pPr marL="100013" algn="l"/>
            <a:r>
              <a:rPr lang="en-US" sz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(i.e. maternity protection)</a:t>
            </a:r>
            <a:endParaRPr lang="en-US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683" name="Group 10"/>
          <p:cNvGrpSpPr>
            <a:grpSpLocks/>
          </p:cNvGrpSpPr>
          <p:nvPr/>
        </p:nvGrpSpPr>
        <p:grpSpPr bwMode="auto">
          <a:xfrm>
            <a:off x="4222750" y="3581400"/>
            <a:ext cx="349250" cy="436563"/>
            <a:chOff x="2388" y="2221"/>
            <a:chExt cx="218" cy="278"/>
          </a:xfrm>
        </p:grpSpPr>
        <p:sp>
          <p:nvSpPr>
            <p:cNvPr id="821260" name="Line 11"/>
            <p:cNvSpPr>
              <a:spLocks noChangeShapeType="1"/>
            </p:cNvSpPr>
            <p:nvPr/>
          </p:nvSpPr>
          <p:spPr bwMode="auto">
            <a:xfrm flipV="1">
              <a:off x="2388" y="2255"/>
              <a:ext cx="190" cy="2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777" name="Freeform 12"/>
            <p:cNvSpPr>
              <a:spLocks/>
            </p:cNvSpPr>
            <p:nvPr/>
          </p:nvSpPr>
          <p:spPr bwMode="auto">
            <a:xfrm>
              <a:off x="2556" y="2221"/>
              <a:ext cx="50" cy="55"/>
            </a:xfrm>
            <a:custGeom>
              <a:avLst/>
              <a:gdLst>
                <a:gd name="T0" fmla="*/ 38 w 50"/>
                <a:gd name="T1" fmla="*/ 55 h 55"/>
                <a:gd name="T2" fmla="*/ 50 w 50"/>
                <a:gd name="T3" fmla="*/ 0 h 55"/>
                <a:gd name="T4" fmla="*/ 0 w 50"/>
                <a:gd name="T5" fmla="*/ 23 h 55"/>
                <a:gd name="T6" fmla="*/ 38 w 50"/>
                <a:gd name="T7" fmla="*/ 55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5"/>
                <a:gd name="T14" fmla="*/ 50 w 5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5">
                  <a:moveTo>
                    <a:pt x="38" y="55"/>
                  </a:moveTo>
                  <a:lnTo>
                    <a:pt x="50" y="0"/>
                  </a:lnTo>
                  <a:lnTo>
                    <a:pt x="0" y="23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4" name="Group 13"/>
          <p:cNvGrpSpPr>
            <a:grpSpLocks/>
          </p:cNvGrpSpPr>
          <p:nvPr/>
        </p:nvGrpSpPr>
        <p:grpSpPr bwMode="auto">
          <a:xfrm>
            <a:off x="3276600" y="3048000"/>
            <a:ext cx="762000" cy="381000"/>
            <a:chOff x="1923" y="2053"/>
            <a:chExt cx="769" cy="50"/>
          </a:xfrm>
        </p:grpSpPr>
        <p:sp>
          <p:nvSpPr>
            <p:cNvPr id="821263" name="Line 14"/>
            <p:cNvSpPr>
              <a:spLocks noChangeShapeType="1"/>
            </p:cNvSpPr>
            <p:nvPr/>
          </p:nvSpPr>
          <p:spPr bwMode="auto">
            <a:xfrm>
              <a:off x="1969" y="2077"/>
              <a:ext cx="67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774" name="Freeform 15"/>
            <p:cNvSpPr>
              <a:spLocks/>
            </p:cNvSpPr>
            <p:nvPr/>
          </p:nvSpPr>
          <p:spPr bwMode="auto">
            <a:xfrm>
              <a:off x="1923" y="2053"/>
              <a:ext cx="51" cy="50"/>
            </a:xfrm>
            <a:custGeom>
              <a:avLst/>
              <a:gdLst>
                <a:gd name="T0" fmla="*/ 51 w 51"/>
                <a:gd name="T1" fmla="*/ 0 h 50"/>
                <a:gd name="T2" fmla="*/ 0 w 51"/>
                <a:gd name="T3" fmla="*/ 24 h 50"/>
                <a:gd name="T4" fmla="*/ 51 w 51"/>
                <a:gd name="T5" fmla="*/ 50 h 50"/>
                <a:gd name="T6" fmla="*/ 51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51" y="0"/>
                  </a:moveTo>
                  <a:lnTo>
                    <a:pt x="0" y="24"/>
                  </a:lnTo>
                  <a:lnTo>
                    <a:pt x="51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16"/>
            <p:cNvSpPr>
              <a:spLocks/>
            </p:cNvSpPr>
            <p:nvPr/>
          </p:nvSpPr>
          <p:spPr bwMode="auto">
            <a:xfrm>
              <a:off x="2642" y="2053"/>
              <a:ext cx="50" cy="50"/>
            </a:xfrm>
            <a:custGeom>
              <a:avLst/>
              <a:gdLst>
                <a:gd name="T0" fmla="*/ 0 w 50"/>
                <a:gd name="T1" fmla="*/ 50 h 50"/>
                <a:gd name="T2" fmla="*/ 50 w 50"/>
                <a:gd name="T3" fmla="*/ 24 h 50"/>
                <a:gd name="T4" fmla="*/ 0 w 50"/>
                <a:gd name="T5" fmla="*/ 0 h 50"/>
                <a:gd name="T6" fmla="*/ 0 w 50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0"/>
                <a:gd name="T14" fmla="*/ 50 w 50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0">
                  <a:moveTo>
                    <a:pt x="0" y="50"/>
                  </a:moveTo>
                  <a:lnTo>
                    <a:pt x="50" y="24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5" name="Group 17"/>
          <p:cNvGrpSpPr>
            <a:grpSpLocks/>
          </p:cNvGrpSpPr>
          <p:nvPr/>
        </p:nvGrpSpPr>
        <p:grpSpPr bwMode="auto">
          <a:xfrm>
            <a:off x="2209800" y="2057400"/>
            <a:ext cx="990600" cy="914400"/>
            <a:chOff x="1346" y="1572"/>
            <a:chExt cx="961" cy="351"/>
          </a:xfrm>
        </p:grpSpPr>
        <p:sp>
          <p:nvSpPr>
            <p:cNvPr id="821267" name="Line 18"/>
            <p:cNvSpPr>
              <a:spLocks noChangeShapeType="1"/>
            </p:cNvSpPr>
            <p:nvPr/>
          </p:nvSpPr>
          <p:spPr bwMode="auto">
            <a:xfrm flipV="1">
              <a:off x="1346" y="1594"/>
              <a:ext cx="918" cy="3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772" name="Freeform 19"/>
            <p:cNvSpPr>
              <a:spLocks/>
            </p:cNvSpPr>
            <p:nvPr/>
          </p:nvSpPr>
          <p:spPr bwMode="auto">
            <a:xfrm>
              <a:off x="2251" y="1572"/>
              <a:ext cx="56" cy="46"/>
            </a:xfrm>
            <a:custGeom>
              <a:avLst/>
              <a:gdLst>
                <a:gd name="T0" fmla="*/ 20 w 56"/>
                <a:gd name="T1" fmla="*/ 46 h 46"/>
                <a:gd name="T2" fmla="*/ 56 w 56"/>
                <a:gd name="T3" fmla="*/ 5 h 46"/>
                <a:gd name="T4" fmla="*/ 0 w 56"/>
                <a:gd name="T5" fmla="*/ 0 h 46"/>
                <a:gd name="T6" fmla="*/ 20 w 56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6"/>
                <a:gd name="T14" fmla="*/ 56 w 5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6">
                  <a:moveTo>
                    <a:pt x="20" y="46"/>
                  </a:moveTo>
                  <a:lnTo>
                    <a:pt x="56" y="5"/>
                  </a:lnTo>
                  <a:lnTo>
                    <a:pt x="0" y="0"/>
                  </a:lnTo>
                  <a:lnTo>
                    <a:pt x="20" y="46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6" name="Group 20"/>
          <p:cNvGrpSpPr>
            <a:grpSpLocks/>
          </p:cNvGrpSpPr>
          <p:nvPr/>
        </p:nvGrpSpPr>
        <p:grpSpPr bwMode="auto">
          <a:xfrm>
            <a:off x="4419600" y="1981200"/>
            <a:ext cx="762000" cy="914400"/>
            <a:chOff x="2311" y="1569"/>
            <a:chExt cx="957" cy="357"/>
          </a:xfrm>
        </p:grpSpPr>
        <p:sp>
          <p:nvSpPr>
            <p:cNvPr id="821270" name="Line 21"/>
            <p:cNvSpPr>
              <a:spLocks noChangeShapeType="1"/>
            </p:cNvSpPr>
            <p:nvPr/>
          </p:nvSpPr>
          <p:spPr bwMode="auto">
            <a:xfrm flipH="1" flipV="1">
              <a:off x="2353" y="1591"/>
              <a:ext cx="915" cy="3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770" name="Freeform 22"/>
            <p:cNvSpPr>
              <a:spLocks/>
            </p:cNvSpPr>
            <p:nvPr/>
          </p:nvSpPr>
          <p:spPr bwMode="auto">
            <a:xfrm>
              <a:off x="2311" y="1569"/>
              <a:ext cx="56" cy="46"/>
            </a:xfrm>
            <a:custGeom>
              <a:avLst/>
              <a:gdLst>
                <a:gd name="T0" fmla="*/ 56 w 56"/>
                <a:gd name="T1" fmla="*/ 0 h 46"/>
                <a:gd name="T2" fmla="*/ 0 w 56"/>
                <a:gd name="T3" fmla="*/ 5 h 46"/>
                <a:gd name="T4" fmla="*/ 36 w 56"/>
                <a:gd name="T5" fmla="*/ 46 h 46"/>
                <a:gd name="T6" fmla="*/ 56 w 56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6"/>
                <a:gd name="T14" fmla="*/ 56 w 56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6">
                  <a:moveTo>
                    <a:pt x="56" y="0"/>
                  </a:moveTo>
                  <a:lnTo>
                    <a:pt x="0" y="5"/>
                  </a:lnTo>
                  <a:lnTo>
                    <a:pt x="36" y="4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7" name="Group 23"/>
          <p:cNvGrpSpPr>
            <a:grpSpLocks/>
          </p:cNvGrpSpPr>
          <p:nvPr/>
        </p:nvGrpSpPr>
        <p:grpSpPr bwMode="auto">
          <a:xfrm>
            <a:off x="5257800" y="3505200"/>
            <a:ext cx="152400" cy="361950"/>
            <a:chOff x="3245" y="2231"/>
            <a:chExt cx="50" cy="231"/>
          </a:xfrm>
        </p:grpSpPr>
        <p:sp>
          <p:nvSpPr>
            <p:cNvPr id="821273" name="Line 24"/>
            <p:cNvSpPr>
              <a:spLocks noChangeShapeType="1"/>
            </p:cNvSpPr>
            <p:nvPr/>
          </p:nvSpPr>
          <p:spPr bwMode="auto">
            <a:xfrm flipV="1">
              <a:off x="3269" y="2278"/>
              <a:ext cx="1" cy="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768" name="Freeform 25"/>
            <p:cNvSpPr>
              <a:spLocks/>
            </p:cNvSpPr>
            <p:nvPr/>
          </p:nvSpPr>
          <p:spPr bwMode="auto">
            <a:xfrm>
              <a:off x="3245" y="2231"/>
              <a:ext cx="50" cy="51"/>
            </a:xfrm>
            <a:custGeom>
              <a:avLst/>
              <a:gdLst>
                <a:gd name="T0" fmla="*/ 50 w 50"/>
                <a:gd name="T1" fmla="*/ 51 h 51"/>
                <a:gd name="T2" fmla="*/ 24 w 50"/>
                <a:gd name="T3" fmla="*/ 0 h 51"/>
                <a:gd name="T4" fmla="*/ 0 w 50"/>
                <a:gd name="T5" fmla="*/ 51 h 51"/>
                <a:gd name="T6" fmla="*/ 50 w 5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50" y="51"/>
                  </a:moveTo>
                  <a:lnTo>
                    <a:pt x="24" y="0"/>
                  </a:lnTo>
                  <a:lnTo>
                    <a:pt x="0" y="5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8" name="Rectangle 26"/>
          <p:cNvSpPr>
            <a:spLocks noChangeArrowheads="1"/>
          </p:cNvSpPr>
          <p:nvPr/>
        </p:nvSpPr>
        <p:spPr bwMode="auto">
          <a:xfrm>
            <a:off x="4572000" y="5562600"/>
            <a:ext cx="16764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Access to clean </a:t>
            </a:r>
            <a:r>
              <a:rPr lang="en-US" sz="120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drinking water, </a:t>
            </a:r>
            <a:r>
              <a:rPr lang="en-US" sz="1200" dirty="0">
                <a:solidFill>
                  <a:srgbClr val="00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sanitation and health care facilities</a:t>
            </a:r>
            <a:endParaRPr lang="en-US" sz="12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89" name="Rectangle 27"/>
          <p:cNvSpPr>
            <a:spLocks noChangeArrowheads="1"/>
          </p:cNvSpPr>
          <p:nvPr/>
        </p:nvSpPr>
        <p:spPr bwMode="auto">
          <a:xfrm>
            <a:off x="4467225" y="917575"/>
            <a:ext cx="152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de-DE" sz="1800">
              <a:effectLst/>
              <a:latin typeface="Calibri" pitchFamily="34" charset="0"/>
            </a:endParaRPr>
          </a:p>
        </p:txBody>
      </p:sp>
      <p:grpSp>
        <p:nvGrpSpPr>
          <p:cNvPr id="28690" name="Group 28"/>
          <p:cNvGrpSpPr>
            <a:grpSpLocks/>
          </p:cNvGrpSpPr>
          <p:nvPr/>
        </p:nvGrpSpPr>
        <p:grpSpPr bwMode="auto">
          <a:xfrm>
            <a:off x="3505200" y="4953000"/>
            <a:ext cx="304800" cy="581025"/>
            <a:chOff x="2283" y="3039"/>
            <a:chExt cx="50" cy="233"/>
          </a:xfrm>
        </p:grpSpPr>
        <p:sp>
          <p:nvSpPr>
            <p:cNvPr id="28746" name="Freeform 29"/>
            <p:cNvSpPr>
              <a:spLocks/>
            </p:cNvSpPr>
            <p:nvPr/>
          </p:nvSpPr>
          <p:spPr bwMode="auto">
            <a:xfrm>
              <a:off x="2306" y="3267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30"/>
            <p:cNvSpPr>
              <a:spLocks/>
            </p:cNvSpPr>
            <p:nvPr/>
          </p:nvSpPr>
          <p:spPr bwMode="auto">
            <a:xfrm>
              <a:off x="2306" y="3257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31"/>
            <p:cNvSpPr>
              <a:spLocks/>
            </p:cNvSpPr>
            <p:nvPr/>
          </p:nvSpPr>
          <p:spPr bwMode="auto">
            <a:xfrm>
              <a:off x="2306" y="3248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32"/>
            <p:cNvSpPr>
              <a:spLocks/>
            </p:cNvSpPr>
            <p:nvPr/>
          </p:nvSpPr>
          <p:spPr bwMode="auto">
            <a:xfrm>
              <a:off x="2306" y="3238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33"/>
            <p:cNvSpPr>
              <a:spLocks/>
            </p:cNvSpPr>
            <p:nvPr/>
          </p:nvSpPr>
          <p:spPr bwMode="auto">
            <a:xfrm>
              <a:off x="2306" y="3229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34"/>
            <p:cNvSpPr>
              <a:spLocks/>
            </p:cNvSpPr>
            <p:nvPr/>
          </p:nvSpPr>
          <p:spPr bwMode="auto">
            <a:xfrm>
              <a:off x="2306" y="3219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35"/>
            <p:cNvSpPr>
              <a:spLocks/>
            </p:cNvSpPr>
            <p:nvPr/>
          </p:nvSpPr>
          <p:spPr bwMode="auto">
            <a:xfrm>
              <a:off x="2306" y="3209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36"/>
            <p:cNvSpPr>
              <a:spLocks/>
            </p:cNvSpPr>
            <p:nvPr/>
          </p:nvSpPr>
          <p:spPr bwMode="auto">
            <a:xfrm>
              <a:off x="2306" y="3200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37"/>
            <p:cNvSpPr>
              <a:spLocks/>
            </p:cNvSpPr>
            <p:nvPr/>
          </p:nvSpPr>
          <p:spPr bwMode="auto">
            <a:xfrm>
              <a:off x="2306" y="3190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38"/>
            <p:cNvSpPr>
              <a:spLocks/>
            </p:cNvSpPr>
            <p:nvPr/>
          </p:nvSpPr>
          <p:spPr bwMode="auto">
            <a:xfrm>
              <a:off x="2306" y="3180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39"/>
            <p:cNvSpPr>
              <a:spLocks/>
            </p:cNvSpPr>
            <p:nvPr/>
          </p:nvSpPr>
          <p:spPr bwMode="auto">
            <a:xfrm>
              <a:off x="2306" y="3171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40"/>
            <p:cNvSpPr>
              <a:spLocks/>
            </p:cNvSpPr>
            <p:nvPr/>
          </p:nvSpPr>
          <p:spPr bwMode="auto">
            <a:xfrm>
              <a:off x="2306" y="3161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41"/>
            <p:cNvSpPr>
              <a:spLocks/>
            </p:cNvSpPr>
            <p:nvPr/>
          </p:nvSpPr>
          <p:spPr bwMode="auto">
            <a:xfrm>
              <a:off x="2306" y="3152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42"/>
            <p:cNvSpPr>
              <a:spLocks/>
            </p:cNvSpPr>
            <p:nvPr/>
          </p:nvSpPr>
          <p:spPr bwMode="auto">
            <a:xfrm>
              <a:off x="2306" y="3142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43"/>
            <p:cNvSpPr>
              <a:spLocks/>
            </p:cNvSpPr>
            <p:nvPr/>
          </p:nvSpPr>
          <p:spPr bwMode="auto">
            <a:xfrm>
              <a:off x="2306" y="3132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44"/>
            <p:cNvSpPr>
              <a:spLocks/>
            </p:cNvSpPr>
            <p:nvPr/>
          </p:nvSpPr>
          <p:spPr bwMode="auto">
            <a:xfrm>
              <a:off x="2306" y="3123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45"/>
            <p:cNvSpPr>
              <a:spLocks/>
            </p:cNvSpPr>
            <p:nvPr/>
          </p:nvSpPr>
          <p:spPr bwMode="auto">
            <a:xfrm>
              <a:off x="2306" y="3113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46"/>
            <p:cNvSpPr>
              <a:spLocks/>
            </p:cNvSpPr>
            <p:nvPr/>
          </p:nvSpPr>
          <p:spPr bwMode="auto">
            <a:xfrm>
              <a:off x="2306" y="3103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47"/>
            <p:cNvSpPr>
              <a:spLocks/>
            </p:cNvSpPr>
            <p:nvPr/>
          </p:nvSpPr>
          <p:spPr bwMode="auto">
            <a:xfrm>
              <a:off x="2306" y="3094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48"/>
            <p:cNvSpPr>
              <a:spLocks/>
            </p:cNvSpPr>
            <p:nvPr/>
          </p:nvSpPr>
          <p:spPr bwMode="auto">
            <a:xfrm>
              <a:off x="2306" y="3084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49"/>
            <p:cNvSpPr>
              <a:spLocks/>
            </p:cNvSpPr>
            <p:nvPr/>
          </p:nvSpPr>
          <p:spPr bwMode="auto">
            <a:xfrm>
              <a:off x="2283" y="3039"/>
              <a:ext cx="50" cy="52"/>
            </a:xfrm>
            <a:custGeom>
              <a:avLst/>
              <a:gdLst>
                <a:gd name="T0" fmla="*/ 50 w 50"/>
                <a:gd name="T1" fmla="*/ 52 h 52"/>
                <a:gd name="T2" fmla="*/ 24 w 50"/>
                <a:gd name="T3" fmla="*/ 0 h 52"/>
                <a:gd name="T4" fmla="*/ 0 w 50"/>
                <a:gd name="T5" fmla="*/ 52 h 52"/>
                <a:gd name="T6" fmla="*/ 50 w 50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2"/>
                <a:gd name="T14" fmla="*/ 50 w 5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2">
                  <a:moveTo>
                    <a:pt x="50" y="52"/>
                  </a:moveTo>
                  <a:lnTo>
                    <a:pt x="24" y="0"/>
                  </a:lnTo>
                  <a:lnTo>
                    <a:pt x="0" y="52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1" name="Group 50"/>
          <p:cNvGrpSpPr>
            <a:grpSpLocks/>
          </p:cNvGrpSpPr>
          <p:nvPr/>
        </p:nvGrpSpPr>
        <p:grpSpPr bwMode="auto">
          <a:xfrm>
            <a:off x="5181600" y="4953000"/>
            <a:ext cx="304800" cy="581025"/>
            <a:chOff x="2937" y="3039"/>
            <a:chExt cx="50" cy="233"/>
          </a:xfrm>
        </p:grpSpPr>
        <p:sp>
          <p:nvSpPr>
            <p:cNvPr id="28725" name="Freeform 51"/>
            <p:cNvSpPr>
              <a:spLocks/>
            </p:cNvSpPr>
            <p:nvPr/>
          </p:nvSpPr>
          <p:spPr bwMode="auto">
            <a:xfrm>
              <a:off x="2960" y="3267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52"/>
            <p:cNvSpPr>
              <a:spLocks/>
            </p:cNvSpPr>
            <p:nvPr/>
          </p:nvSpPr>
          <p:spPr bwMode="auto">
            <a:xfrm>
              <a:off x="2960" y="3257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53"/>
            <p:cNvSpPr>
              <a:spLocks/>
            </p:cNvSpPr>
            <p:nvPr/>
          </p:nvSpPr>
          <p:spPr bwMode="auto">
            <a:xfrm>
              <a:off x="2960" y="3248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54"/>
            <p:cNvSpPr>
              <a:spLocks/>
            </p:cNvSpPr>
            <p:nvPr/>
          </p:nvSpPr>
          <p:spPr bwMode="auto">
            <a:xfrm>
              <a:off x="2960" y="3238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55"/>
            <p:cNvSpPr>
              <a:spLocks/>
            </p:cNvSpPr>
            <p:nvPr/>
          </p:nvSpPr>
          <p:spPr bwMode="auto">
            <a:xfrm>
              <a:off x="2960" y="3229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56"/>
            <p:cNvSpPr>
              <a:spLocks/>
            </p:cNvSpPr>
            <p:nvPr/>
          </p:nvSpPr>
          <p:spPr bwMode="auto">
            <a:xfrm>
              <a:off x="2960" y="3219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57"/>
            <p:cNvSpPr>
              <a:spLocks/>
            </p:cNvSpPr>
            <p:nvPr/>
          </p:nvSpPr>
          <p:spPr bwMode="auto">
            <a:xfrm>
              <a:off x="2960" y="3209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58"/>
            <p:cNvSpPr>
              <a:spLocks/>
            </p:cNvSpPr>
            <p:nvPr/>
          </p:nvSpPr>
          <p:spPr bwMode="auto">
            <a:xfrm>
              <a:off x="2960" y="3200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59"/>
            <p:cNvSpPr>
              <a:spLocks/>
            </p:cNvSpPr>
            <p:nvPr/>
          </p:nvSpPr>
          <p:spPr bwMode="auto">
            <a:xfrm>
              <a:off x="2960" y="3190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60"/>
            <p:cNvSpPr>
              <a:spLocks/>
            </p:cNvSpPr>
            <p:nvPr/>
          </p:nvSpPr>
          <p:spPr bwMode="auto">
            <a:xfrm>
              <a:off x="2960" y="3180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61"/>
            <p:cNvSpPr>
              <a:spLocks/>
            </p:cNvSpPr>
            <p:nvPr/>
          </p:nvSpPr>
          <p:spPr bwMode="auto">
            <a:xfrm>
              <a:off x="2960" y="3171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62"/>
            <p:cNvSpPr>
              <a:spLocks/>
            </p:cNvSpPr>
            <p:nvPr/>
          </p:nvSpPr>
          <p:spPr bwMode="auto">
            <a:xfrm>
              <a:off x="2960" y="3161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63"/>
            <p:cNvSpPr>
              <a:spLocks/>
            </p:cNvSpPr>
            <p:nvPr/>
          </p:nvSpPr>
          <p:spPr bwMode="auto">
            <a:xfrm>
              <a:off x="2960" y="3152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64"/>
            <p:cNvSpPr>
              <a:spLocks/>
            </p:cNvSpPr>
            <p:nvPr/>
          </p:nvSpPr>
          <p:spPr bwMode="auto">
            <a:xfrm>
              <a:off x="2960" y="3142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65"/>
            <p:cNvSpPr>
              <a:spLocks/>
            </p:cNvSpPr>
            <p:nvPr/>
          </p:nvSpPr>
          <p:spPr bwMode="auto">
            <a:xfrm>
              <a:off x="2960" y="3132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66"/>
            <p:cNvSpPr>
              <a:spLocks/>
            </p:cNvSpPr>
            <p:nvPr/>
          </p:nvSpPr>
          <p:spPr bwMode="auto">
            <a:xfrm>
              <a:off x="2960" y="3123"/>
              <a:ext cx="5" cy="4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4 h 4"/>
                <a:gd name="T4" fmla="*/ 1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1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67"/>
            <p:cNvSpPr>
              <a:spLocks/>
            </p:cNvSpPr>
            <p:nvPr/>
          </p:nvSpPr>
          <p:spPr bwMode="auto">
            <a:xfrm>
              <a:off x="2960" y="3113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68"/>
            <p:cNvSpPr>
              <a:spLocks/>
            </p:cNvSpPr>
            <p:nvPr/>
          </p:nvSpPr>
          <p:spPr bwMode="auto">
            <a:xfrm>
              <a:off x="2960" y="3103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69"/>
            <p:cNvSpPr>
              <a:spLocks/>
            </p:cNvSpPr>
            <p:nvPr/>
          </p:nvSpPr>
          <p:spPr bwMode="auto">
            <a:xfrm>
              <a:off x="2960" y="3094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70"/>
            <p:cNvSpPr>
              <a:spLocks/>
            </p:cNvSpPr>
            <p:nvPr/>
          </p:nvSpPr>
          <p:spPr bwMode="auto">
            <a:xfrm>
              <a:off x="2960" y="3084"/>
              <a:ext cx="5" cy="5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1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71"/>
            <p:cNvSpPr>
              <a:spLocks/>
            </p:cNvSpPr>
            <p:nvPr/>
          </p:nvSpPr>
          <p:spPr bwMode="auto">
            <a:xfrm>
              <a:off x="2937" y="3039"/>
              <a:ext cx="50" cy="52"/>
            </a:xfrm>
            <a:custGeom>
              <a:avLst/>
              <a:gdLst>
                <a:gd name="T0" fmla="*/ 50 w 50"/>
                <a:gd name="T1" fmla="*/ 52 h 52"/>
                <a:gd name="T2" fmla="*/ 24 w 50"/>
                <a:gd name="T3" fmla="*/ 0 h 52"/>
                <a:gd name="T4" fmla="*/ 0 w 50"/>
                <a:gd name="T5" fmla="*/ 52 h 52"/>
                <a:gd name="T6" fmla="*/ 50 w 50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2"/>
                <a:gd name="T14" fmla="*/ 50 w 5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2">
                  <a:moveTo>
                    <a:pt x="50" y="52"/>
                  </a:moveTo>
                  <a:lnTo>
                    <a:pt x="24" y="0"/>
                  </a:lnTo>
                  <a:lnTo>
                    <a:pt x="0" y="52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2" name="Text Box 72"/>
          <p:cNvSpPr txBox="1">
            <a:spLocks noChangeArrowheads="1"/>
          </p:cNvSpPr>
          <p:nvPr/>
        </p:nvSpPr>
        <p:spPr bwMode="auto">
          <a:xfrm>
            <a:off x="6781800" y="3048000"/>
            <a:ext cx="1905000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0013" algn="l"/>
            <a:r>
              <a:rPr lang="en-US" sz="1800" dirty="0">
                <a:effectLst/>
                <a:latin typeface="Calibri" pitchFamily="34" charset="0"/>
              </a:rPr>
              <a:t>Quantity and Quality of Available Resources:</a:t>
            </a:r>
          </a:p>
          <a:p>
            <a:pPr marL="100013" algn="l">
              <a:buFontTx/>
              <a:buChar char="•"/>
            </a:pPr>
            <a:r>
              <a:rPr lang="en-US" sz="1800" dirty="0">
                <a:effectLst/>
                <a:latin typeface="Calibri" pitchFamily="34" charset="0"/>
              </a:rPr>
              <a:t> human</a:t>
            </a:r>
          </a:p>
          <a:p>
            <a:pPr marL="100013" algn="l">
              <a:buFontTx/>
              <a:buChar char="•"/>
            </a:pPr>
            <a:r>
              <a:rPr lang="en-US" sz="1800" dirty="0">
                <a:effectLst/>
                <a:latin typeface="Calibri" pitchFamily="34" charset="0"/>
              </a:rPr>
              <a:t> natural</a:t>
            </a:r>
          </a:p>
          <a:p>
            <a:pPr marL="100013" algn="l">
              <a:buFontTx/>
              <a:buChar char="•"/>
            </a:pPr>
            <a:r>
              <a:rPr lang="en-US" sz="1800" dirty="0">
                <a:effectLst/>
                <a:latin typeface="Calibri" pitchFamily="34" charset="0"/>
              </a:rPr>
              <a:t> economic</a:t>
            </a:r>
          </a:p>
          <a:p>
            <a:pPr marL="100013" algn="l">
              <a:buFontTx/>
              <a:buChar char="•"/>
            </a:pPr>
            <a:r>
              <a:rPr lang="en-US" sz="1800" dirty="0">
                <a:effectLst/>
                <a:latin typeface="Calibri" pitchFamily="34" charset="0"/>
              </a:rPr>
              <a:t> social and political context</a:t>
            </a:r>
          </a:p>
        </p:txBody>
      </p:sp>
      <p:sp>
        <p:nvSpPr>
          <p:cNvPr id="28693" name="Rectangle 73"/>
          <p:cNvSpPr>
            <a:spLocks noChangeArrowheads="1"/>
          </p:cNvSpPr>
          <p:nvPr/>
        </p:nvSpPr>
        <p:spPr bwMode="auto">
          <a:xfrm>
            <a:off x="914400" y="3057525"/>
            <a:ext cx="2286000" cy="425450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100000">
                <a:srgbClr val="FF9900"/>
              </a:gs>
            </a:gsLst>
            <a:lin ang="0" scaled="1"/>
          </a:gra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</a:rPr>
              <a:t>Ingestion</a:t>
            </a:r>
          </a:p>
        </p:txBody>
      </p:sp>
      <p:sp>
        <p:nvSpPr>
          <p:cNvPr id="28694" name="Rectangle 74"/>
          <p:cNvSpPr>
            <a:spLocks noChangeArrowheads="1"/>
          </p:cNvSpPr>
          <p:nvPr/>
        </p:nvSpPr>
        <p:spPr bwMode="auto">
          <a:xfrm>
            <a:off x="1370013" y="4156075"/>
            <a:ext cx="14192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de-DE" sz="1800">
              <a:effectLst/>
              <a:latin typeface="Calibri" pitchFamily="34" charset="0"/>
            </a:endParaRPr>
          </a:p>
        </p:txBody>
      </p:sp>
      <p:grpSp>
        <p:nvGrpSpPr>
          <p:cNvPr id="28695" name="Group 75"/>
          <p:cNvGrpSpPr>
            <a:grpSpLocks/>
          </p:cNvGrpSpPr>
          <p:nvPr/>
        </p:nvGrpSpPr>
        <p:grpSpPr bwMode="auto">
          <a:xfrm>
            <a:off x="2667000" y="3505200"/>
            <a:ext cx="369888" cy="481013"/>
            <a:chOff x="1884" y="2193"/>
            <a:chExt cx="231" cy="307"/>
          </a:xfrm>
        </p:grpSpPr>
        <p:sp>
          <p:nvSpPr>
            <p:cNvPr id="821325" name="Line 76"/>
            <p:cNvSpPr>
              <a:spLocks noChangeShapeType="1"/>
            </p:cNvSpPr>
            <p:nvPr/>
          </p:nvSpPr>
          <p:spPr bwMode="auto">
            <a:xfrm flipH="1" flipV="1">
              <a:off x="1911" y="2229"/>
              <a:ext cx="204" cy="2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724" name="Freeform 77"/>
            <p:cNvSpPr>
              <a:spLocks/>
            </p:cNvSpPr>
            <p:nvPr/>
          </p:nvSpPr>
          <p:spPr bwMode="auto">
            <a:xfrm>
              <a:off x="1884" y="2193"/>
              <a:ext cx="51" cy="56"/>
            </a:xfrm>
            <a:custGeom>
              <a:avLst/>
              <a:gdLst>
                <a:gd name="T0" fmla="*/ 51 w 51"/>
                <a:gd name="T1" fmla="*/ 25 h 56"/>
                <a:gd name="T2" fmla="*/ 0 w 51"/>
                <a:gd name="T3" fmla="*/ 0 h 56"/>
                <a:gd name="T4" fmla="*/ 11 w 51"/>
                <a:gd name="T5" fmla="*/ 56 h 56"/>
                <a:gd name="T6" fmla="*/ 51 w 51"/>
                <a:gd name="T7" fmla="*/ 25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6"/>
                <a:gd name="T14" fmla="*/ 51 w 51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6">
                  <a:moveTo>
                    <a:pt x="51" y="25"/>
                  </a:moveTo>
                  <a:lnTo>
                    <a:pt x="0" y="0"/>
                  </a:lnTo>
                  <a:lnTo>
                    <a:pt x="11" y="56"/>
                  </a:lnTo>
                  <a:lnTo>
                    <a:pt x="51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6" name="Group 78"/>
          <p:cNvGrpSpPr>
            <a:grpSpLocks/>
          </p:cNvGrpSpPr>
          <p:nvPr/>
        </p:nvGrpSpPr>
        <p:grpSpPr bwMode="auto">
          <a:xfrm>
            <a:off x="1676400" y="3505200"/>
            <a:ext cx="152400" cy="346075"/>
            <a:chOff x="1321" y="2193"/>
            <a:chExt cx="50" cy="269"/>
          </a:xfrm>
        </p:grpSpPr>
        <p:sp>
          <p:nvSpPr>
            <p:cNvPr id="821328" name="Line 79"/>
            <p:cNvSpPr>
              <a:spLocks noChangeShapeType="1"/>
            </p:cNvSpPr>
            <p:nvPr/>
          </p:nvSpPr>
          <p:spPr bwMode="auto">
            <a:xfrm flipV="1">
              <a:off x="1346" y="2239"/>
              <a:ext cx="1" cy="2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722" name="Freeform 80"/>
            <p:cNvSpPr>
              <a:spLocks/>
            </p:cNvSpPr>
            <p:nvPr/>
          </p:nvSpPr>
          <p:spPr bwMode="auto">
            <a:xfrm>
              <a:off x="1321" y="2193"/>
              <a:ext cx="50" cy="51"/>
            </a:xfrm>
            <a:custGeom>
              <a:avLst/>
              <a:gdLst>
                <a:gd name="T0" fmla="*/ 50 w 50"/>
                <a:gd name="T1" fmla="*/ 51 h 51"/>
                <a:gd name="T2" fmla="*/ 25 w 50"/>
                <a:gd name="T3" fmla="*/ 0 h 51"/>
                <a:gd name="T4" fmla="*/ 0 w 50"/>
                <a:gd name="T5" fmla="*/ 51 h 51"/>
                <a:gd name="T6" fmla="*/ 50 w 50"/>
                <a:gd name="T7" fmla="*/ 51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50" y="51"/>
                  </a:moveTo>
                  <a:lnTo>
                    <a:pt x="25" y="0"/>
                  </a:lnTo>
                  <a:lnTo>
                    <a:pt x="0" y="5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7" name="Group 81"/>
          <p:cNvGrpSpPr>
            <a:grpSpLocks/>
          </p:cNvGrpSpPr>
          <p:nvPr/>
        </p:nvGrpSpPr>
        <p:grpSpPr bwMode="auto">
          <a:xfrm>
            <a:off x="1600200" y="4876800"/>
            <a:ext cx="381000" cy="609600"/>
            <a:chOff x="1668" y="3039"/>
            <a:chExt cx="49" cy="233"/>
          </a:xfrm>
        </p:grpSpPr>
        <p:sp>
          <p:nvSpPr>
            <p:cNvPr id="28700" name="Freeform 82"/>
            <p:cNvSpPr>
              <a:spLocks/>
            </p:cNvSpPr>
            <p:nvPr/>
          </p:nvSpPr>
          <p:spPr bwMode="auto">
            <a:xfrm>
              <a:off x="1690" y="3267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83"/>
            <p:cNvSpPr>
              <a:spLocks/>
            </p:cNvSpPr>
            <p:nvPr/>
          </p:nvSpPr>
          <p:spPr bwMode="auto">
            <a:xfrm>
              <a:off x="1690" y="3257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84"/>
            <p:cNvSpPr>
              <a:spLocks/>
            </p:cNvSpPr>
            <p:nvPr/>
          </p:nvSpPr>
          <p:spPr bwMode="auto">
            <a:xfrm>
              <a:off x="1690" y="3248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85"/>
            <p:cNvSpPr>
              <a:spLocks/>
            </p:cNvSpPr>
            <p:nvPr/>
          </p:nvSpPr>
          <p:spPr bwMode="auto">
            <a:xfrm>
              <a:off x="1690" y="3238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86"/>
            <p:cNvSpPr>
              <a:spLocks/>
            </p:cNvSpPr>
            <p:nvPr/>
          </p:nvSpPr>
          <p:spPr bwMode="auto">
            <a:xfrm>
              <a:off x="1690" y="3229"/>
              <a:ext cx="5" cy="4"/>
            </a:xfrm>
            <a:custGeom>
              <a:avLst/>
              <a:gdLst>
                <a:gd name="T0" fmla="*/ 0 w 5"/>
                <a:gd name="T1" fmla="*/ 4 h 4"/>
                <a:gd name="T2" fmla="*/ 2 w 5"/>
                <a:gd name="T3" fmla="*/ 4 h 4"/>
                <a:gd name="T4" fmla="*/ 2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2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87"/>
            <p:cNvSpPr>
              <a:spLocks/>
            </p:cNvSpPr>
            <p:nvPr/>
          </p:nvSpPr>
          <p:spPr bwMode="auto">
            <a:xfrm>
              <a:off x="1690" y="3219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88"/>
            <p:cNvSpPr>
              <a:spLocks/>
            </p:cNvSpPr>
            <p:nvPr/>
          </p:nvSpPr>
          <p:spPr bwMode="auto">
            <a:xfrm>
              <a:off x="1690" y="3209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89"/>
            <p:cNvSpPr>
              <a:spLocks/>
            </p:cNvSpPr>
            <p:nvPr/>
          </p:nvSpPr>
          <p:spPr bwMode="auto">
            <a:xfrm>
              <a:off x="1690" y="3200"/>
              <a:ext cx="5" cy="4"/>
            </a:xfrm>
            <a:custGeom>
              <a:avLst/>
              <a:gdLst>
                <a:gd name="T0" fmla="*/ 0 w 5"/>
                <a:gd name="T1" fmla="*/ 4 h 4"/>
                <a:gd name="T2" fmla="*/ 2 w 5"/>
                <a:gd name="T3" fmla="*/ 4 h 4"/>
                <a:gd name="T4" fmla="*/ 2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2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90"/>
            <p:cNvSpPr>
              <a:spLocks/>
            </p:cNvSpPr>
            <p:nvPr/>
          </p:nvSpPr>
          <p:spPr bwMode="auto">
            <a:xfrm>
              <a:off x="1690" y="3190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91"/>
            <p:cNvSpPr>
              <a:spLocks/>
            </p:cNvSpPr>
            <p:nvPr/>
          </p:nvSpPr>
          <p:spPr bwMode="auto">
            <a:xfrm>
              <a:off x="1690" y="3180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92"/>
            <p:cNvSpPr>
              <a:spLocks/>
            </p:cNvSpPr>
            <p:nvPr/>
          </p:nvSpPr>
          <p:spPr bwMode="auto">
            <a:xfrm>
              <a:off x="1690" y="3171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93"/>
            <p:cNvSpPr>
              <a:spLocks/>
            </p:cNvSpPr>
            <p:nvPr/>
          </p:nvSpPr>
          <p:spPr bwMode="auto">
            <a:xfrm>
              <a:off x="1690" y="3161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94"/>
            <p:cNvSpPr>
              <a:spLocks/>
            </p:cNvSpPr>
            <p:nvPr/>
          </p:nvSpPr>
          <p:spPr bwMode="auto">
            <a:xfrm>
              <a:off x="1690" y="3152"/>
              <a:ext cx="5" cy="4"/>
            </a:xfrm>
            <a:custGeom>
              <a:avLst/>
              <a:gdLst>
                <a:gd name="T0" fmla="*/ 0 w 5"/>
                <a:gd name="T1" fmla="*/ 4 h 4"/>
                <a:gd name="T2" fmla="*/ 2 w 5"/>
                <a:gd name="T3" fmla="*/ 4 h 4"/>
                <a:gd name="T4" fmla="*/ 2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2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95"/>
            <p:cNvSpPr>
              <a:spLocks/>
            </p:cNvSpPr>
            <p:nvPr/>
          </p:nvSpPr>
          <p:spPr bwMode="auto">
            <a:xfrm>
              <a:off x="1690" y="3142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96"/>
            <p:cNvSpPr>
              <a:spLocks/>
            </p:cNvSpPr>
            <p:nvPr/>
          </p:nvSpPr>
          <p:spPr bwMode="auto">
            <a:xfrm>
              <a:off x="1690" y="3132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97"/>
            <p:cNvSpPr>
              <a:spLocks/>
            </p:cNvSpPr>
            <p:nvPr/>
          </p:nvSpPr>
          <p:spPr bwMode="auto">
            <a:xfrm>
              <a:off x="1690" y="3123"/>
              <a:ext cx="5" cy="4"/>
            </a:xfrm>
            <a:custGeom>
              <a:avLst/>
              <a:gdLst>
                <a:gd name="T0" fmla="*/ 0 w 5"/>
                <a:gd name="T1" fmla="*/ 4 h 4"/>
                <a:gd name="T2" fmla="*/ 2 w 5"/>
                <a:gd name="T3" fmla="*/ 4 h 4"/>
                <a:gd name="T4" fmla="*/ 2 w 5"/>
                <a:gd name="T5" fmla="*/ 4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1 h 4"/>
                <a:gd name="T12" fmla="*/ 3 w 5"/>
                <a:gd name="T13" fmla="*/ 0 h 4"/>
                <a:gd name="T14" fmla="*/ 2 w 5"/>
                <a:gd name="T15" fmla="*/ 0 h 4"/>
                <a:gd name="T16" fmla="*/ 0 w 5"/>
                <a:gd name="T17" fmla="*/ 1 h 4"/>
                <a:gd name="T18" fmla="*/ 0 w 5"/>
                <a:gd name="T19" fmla="*/ 3 h 4"/>
                <a:gd name="T20" fmla="*/ 0 w 5"/>
                <a:gd name="T21" fmla="*/ 4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0" y="4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98"/>
            <p:cNvSpPr>
              <a:spLocks/>
            </p:cNvSpPr>
            <p:nvPr/>
          </p:nvSpPr>
          <p:spPr bwMode="auto">
            <a:xfrm>
              <a:off x="1690" y="3113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99"/>
            <p:cNvSpPr>
              <a:spLocks/>
            </p:cNvSpPr>
            <p:nvPr/>
          </p:nvSpPr>
          <p:spPr bwMode="auto">
            <a:xfrm>
              <a:off x="1690" y="3103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4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4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100"/>
            <p:cNvSpPr>
              <a:spLocks/>
            </p:cNvSpPr>
            <p:nvPr/>
          </p:nvSpPr>
          <p:spPr bwMode="auto">
            <a:xfrm>
              <a:off x="1690" y="3094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1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101"/>
            <p:cNvSpPr>
              <a:spLocks/>
            </p:cNvSpPr>
            <p:nvPr/>
          </p:nvSpPr>
          <p:spPr bwMode="auto">
            <a:xfrm>
              <a:off x="1690" y="3084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2 h 5"/>
                <a:gd name="T12" fmla="*/ 3 w 5"/>
                <a:gd name="T13" fmla="*/ 0 h 5"/>
                <a:gd name="T14" fmla="*/ 2 w 5"/>
                <a:gd name="T15" fmla="*/ 0 h 5"/>
                <a:gd name="T16" fmla="*/ 0 w 5"/>
                <a:gd name="T17" fmla="*/ 2 h 5"/>
                <a:gd name="T18" fmla="*/ 0 w 5"/>
                <a:gd name="T19" fmla="*/ 3 h 5"/>
                <a:gd name="T20" fmla="*/ 0 w 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102"/>
            <p:cNvSpPr>
              <a:spLocks/>
            </p:cNvSpPr>
            <p:nvPr/>
          </p:nvSpPr>
          <p:spPr bwMode="auto">
            <a:xfrm>
              <a:off x="1668" y="3039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24 w 49"/>
                <a:gd name="T3" fmla="*/ 0 h 52"/>
                <a:gd name="T4" fmla="*/ 0 w 49"/>
                <a:gd name="T5" fmla="*/ 52 h 52"/>
                <a:gd name="T6" fmla="*/ 49 w 49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52"/>
                <a:gd name="T14" fmla="*/ 49 w 49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52">
                  <a:moveTo>
                    <a:pt x="49" y="52"/>
                  </a:moveTo>
                  <a:lnTo>
                    <a:pt x="24" y="0"/>
                  </a:lnTo>
                  <a:lnTo>
                    <a:pt x="0" y="52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8" name="Text Box 103"/>
          <p:cNvSpPr txBox="1">
            <a:spLocks noChangeArrowheads="1"/>
          </p:cNvSpPr>
          <p:nvPr/>
        </p:nvSpPr>
        <p:spPr bwMode="auto">
          <a:xfrm>
            <a:off x="838200" y="5562600"/>
            <a:ext cx="1828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effectLst/>
              </a:rPr>
              <a:t>Access to food as the result of food market </a:t>
            </a:r>
            <a:r>
              <a:rPr lang="en-US" sz="1200">
                <a:effectLst/>
              </a:rPr>
              <a:t>(price, quality, quantity, distance, </a:t>
            </a:r>
            <a:r>
              <a:rPr lang="en-US" sz="1200" dirty="0">
                <a:effectLst/>
              </a:rPr>
              <a:t>…)</a:t>
            </a:r>
          </a:p>
        </p:txBody>
      </p:sp>
      <p:sp>
        <p:nvSpPr>
          <p:cNvPr id="28699" name="Oval 104"/>
          <p:cNvSpPr>
            <a:spLocks noChangeArrowheads="1"/>
          </p:cNvSpPr>
          <p:nvPr/>
        </p:nvSpPr>
        <p:spPr bwMode="auto">
          <a:xfrm>
            <a:off x="914400" y="3962400"/>
            <a:ext cx="1727200" cy="8794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itchFamily="18" charset="0"/>
              </a:rPr>
              <a:t>Food Security</a:t>
            </a:r>
            <a:endParaRPr lang="en-US" sz="24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3" name="Abgerundete rechteckige Legende 2"/>
          <p:cNvSpPr/>
          <p:nvPr/>
        </p:nvSpPr>
        <p:spPr>
          <a:xfrm>
            <a:off x="395536" y="1946275"/>
            <a:ext cx="1280864" cy="596981"/>
          </a:xfrm>
          <a:prstGeom prst="wedgeRoundRectCallout">
            <a:avLst>
              <a:gd name="adj1" fmla="val 37770"/>
              <a:gd name="adj2" fmla="val 151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Nahrungs-aufnahme</a:t>
            </a:r>
            <a:endParaRPr lang="en-US" sz="1800" dirty="0"/>
          </a:p>
        </p:txBody>
      </p:sp>
    </p:spTree>
  </p:cSld>
  <p:clrMapOvr>
    <a:masterClrMapping/>
  </p:clrMapOvr>
  <p:transition advTm="1379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Food Price </a:t>
            </a:r>
            <a:r>
              <a:rPr lang="en-US" dirty="0" smtClean="0"/>
              <a:t>Index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8" y="1600200"/>
            <a:ext cx="7153323" cy="452596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6369635"/>
            <a:ext cx="74523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https://cepr.org/voxeu/columns/global-weather-disruptions-food-commodity-prices-and-economic-activity-global-warning</a:t>
            </a:r>
          </a:p>
        </p:txBody>
      </p:sp>
    </p:spTree>
    <p:extLst>
      <p:ext uri="{BB962C8B-B14F-4D97-AF65-F5344CB8AC3E}">
        <p14:creationId xmlns:p14="http://schemas.microsoft.com/office/powerpoint/2010/main" val="33406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84"/>
    </mc:Choice>
    <mc:Fallback xmlns="">
      <p:transition spd="slow" advTm="721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>
            <a:normAutofit/>
          </a:bodyPr>
          <a:lstStyle/>
          <a:p>
            <a:r>
              <a:rPr lang="de-DE" dirty="0" err="1" smtClean="0"/>
              <a:t>Wheat</a:t>
            </a:r>
            <a:r>
              <a:rPr lang="de-DE" dirty="0"/>
              <a:t> Prices </a:t>
            </a:r>
            <a:r>
              <a:rPr lang="de-DE" sz="2800" dirty="0"/>
              <a:t>[U.S. </a:t>
            </a:r>
            <a:r>
              <a:rPr lang="de-DE" sz="2800" dirty="0" smtClean="0"/>
              <a:t>Dollar </a:t>
            </a:r>
            <a:r>
              <a:rPr lang="de-DE" sz="2800" dirty="0"/>
              <a:t>per </a:t>
            </a:r>
            <a:r>
              <a:rPr lang="de-DE" sz="2800" dirty="0" err="1" smtClean="0"/>
              <a:t>bushel</a:t>
            </a:r>
            <a:r>
              <a:rPr lang="de-DE" sz="2800" dirty="0" smtClean="0"/>
              <a:t> (35 kg)]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30023" cy="563909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83767" y="6074708"/>
            <a:ext cx="61417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https://farmpolicynews.illinois.edu/2022/03/wheat-soars-to-14-year-high-surge-to-14-possible-citigroup-says/</a:t>
            </a:r>
          </a:p>
        </p:txBody>
      </p:sp>
    </p:spTree>
    <p:extLst>
      <p:ext uri="{BB962C8B-B14F-4D97-AF65-F5344CB8AC3E}">
        <p14:creationId xmlns:p14="http://schemas.microsoft.com/office/powerpoint/2010/main" val="3456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38C7FBA-D040-4A9F-9923-008C97BB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Hunger Index (WHI)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B553FFC-CC15-4517-9556-5A1C3A3F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Calculation:</a:t>
            </a:r>
          </a:p>
          <a:p>
            <a:pPr lvl="1"/>
            <a:r>
              <a:rPr lang="en-US" dirty="0"/>
              <a:t>the proportion of the undernourished as a percentage of the population;</a:t>
            </a:r>
          </a:p>
          <a:p>
            <a:pPr lvl="1"/>
            <a:r>
              <a:rPr lang="en-US" dirty="0"/>
              <a:t>the proportion of children under the age of five suffering from wasting (“acute malnutrition);</a:t>
            </a:r>
          </a:p>
          <a:p>
            <a:pPr lvl="1"/>
            <a:r>
              <a:rPr lang="en-US" dirty="0"/>
              <a:t>the proportion of children under the age of five suffering from stunting (“chronic malnutrition”); and</a:t>
            </a:r>
          </a:p>
          <a:p>
            <a:pPr lvl="1"/>
            <a:r>
              <a:rPr lang="en-US" dirty="0"/>
              <a:t>the mortality rate of children under the age of five.</a:t>
            </a:r>
          </a:p>
          <a:p>
            <a:r>
              <a:rPr lang="en-GB" dirty="0"/>
              <a:t>Concern Worldwide (NGO), Welthungerhilfe</a:t>
            </a:r>
          </a:p>
        </p:txBody>
      </p:sp>
    </p:spTree>
    <p:extLst>
      <p:ext uri="{BB962C8B-B14F-4D97-AF65-F5344CB8AC3E}">
        <p14:creationId xmlns:p14="http://schemas.microsoft.com/office/powerpoint/2010/main" val="26475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EE3833-8F5A-4C77-88CC-CE7C8321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D98D65B3-3ADE-458B-8E97-D60A4E781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7" y="881763"/>
            <a:ext cx="9139269" cy="5130818"/>
          </a:xfr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AA430A99-AEF5-4816-8635-93E53ACB5EA2}"/>
              </a:ext>
            </a:extLst>
          </p:cNvPr>
          <p:cNvSpPr/>
          <p:nvPr/>
        </p:nvSpPr>
        <p:spPr>
          <a:xfrm>
            <a:off x="4250736" y="5620203"/>
            <a:ext cx="23070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/>
              <a:t>https://www.welthungerhilfe.org/hunger/global-hunger-index/</a:t>
            </a:r>
          </a:p>
        </p:txBody>
      </p:sp>
    </p:spTree>
    <p:extLst>
      <p:ext uri="{BB962C8B-B14F-4D97-AF65-F5344CB8AC3E}">
        <p14:creationId xmlns:p14="http://schemas.microsoft.com/office/powerpoint/2010/main" val="11047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724E702-2829-4E93-95EE-F5CD6803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76066452-6C95-4754-9694-F78E18B5E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20" y="857250"/>
            <a:ext cx="9161858" cy="5143500"/>
          </a:xfr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21EE6DD6-907C-4F09-9E22-FFC056B3BCFE}"/>
              </a:ext>
            </a:extLst>
          </p:cNvPr>
          <p:cNvSpPr/>
          <p:nvPr/>
        </p:nvSpPr>
        <p:spPr>
          <a:xfrm>
            <a:off x="-50036" y="2638318"/>
            <a:ext cx="23070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/>
              <a:t>https://www.welthungerhilfe.org/hunger/global-hunger-index/</a:t>
            </a:r>
          </a:p>
        </p:txBody>
      </p:sp>
    </p:spTree>
    <p:extLst>
      <p:ext uri="{BB962C8B-B14F-4D97-AF65-F5344CB8AC3E}">
        <p14:creationId xmlns:p14="http://schemas.microsoft.com/office/powerpoint/2010/main" val="24338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f-ZA" sz="4000" dirty="0"/>
              <a:t>Risk Factors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Epidemiology </a:t>
            </a:r>
            <a:r>
              <a:rPr lang="en-US" dirty="0"/>
              <a:t>of Non-Infectious Diseases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Risk </a:t>
            </a:r>
            <a:r>
              <a:rPr lang="en-US" b="1" dirty="0"/>
              <a:t>Factors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Nutrition </a:t>
            </a:r>
            <a:endParaRPr lang="en-US" b="1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Water </a:t>
            </a:r>
            <a:r>
              <a:rPr lang="en-US" dirty="0"/>
              <a:t>and Hygiene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Smoking</a:t>
            </a:r>
            <a:r>
              <a:rPr lang="en-US" dirty="0"/>
              <a:t>, Alcohol and Environmental Influences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Pregnancy </a:t>
            </a:r>
            <a:r>
              <a:rPr lang="en-US" dirty="0"/>
              <a:t>and Delivery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in unstable Populations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and Health Care in Megacities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22"/>
    </mc:Choice>
    <mc:Fallback xmlns="">
      <p:transition spd="slow" advTm="6822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Wheat</a:t>
            </a:r>
            <a:r>
              <a:rPr lang="de-DE" dirty="0" smtClean="0"/>
              <a:t> Price and Ukraine War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2200" t="36140" r="38188" b="22281"/>
          <a:stretch/>
        </p:blipFill>
        <p:spPr>
          <a:xfrm>
            <a:off x="179512" y="1988840"/>
            <a:ext cx="9035030" cy="4732635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4"/>
          <a:stretch/>
        </p:blipFill>
        <p:spPr>
          <a:xfrm>
            <a:off x="3851920" y="22077"/>
            <a:ext cx="4525963" cy="4032448"/>
          </a:xfrm>
        </p:spPr>
      </p:pic>
      <p:sp>
        <p:nvSpPr>
          <p:cNvPr id="7" name="Rechteck 6"/>
          <p:cNvSpPr/>
          <p:nvPr/>
        </p:nvSpPr>
        <p:spPr>
          <a:xfrm>
            <a:off x="3836573" y="373342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https://www.statista.com/chart/27225/russian-and-ukrainian-share-of-global-crop-exports/</a:t>
            </a:r>
          </a:p>
        </p:txBody>
      </p:sp>
      <p:sp>
        <p:nvSpPr>
          <p:cNvPr id="8" name="Rechteck 7"/>
          <p:cNvSpPr/>
          <p:nvPr/>
        </p:nvSpPr>
        <p:spPr>
          <a:xfrm>
            <a:off x="2141984" y="666516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https://tradingeconomics.com/commodity/wheat</a:t>
            </a:r>
          </a:p>
        </p:txBody>
      </p:sp>
    </p:spTree>
    <p:extLst>
      <p:ext uri="{BB962C8B-B14F-4D97-AF65-F5344CB8AC3E}">
        <p14:creationId xmlns:p14="http://schemas.microsoft.com/office/powerpoint/2010/main" val="2995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Nutrition and Diseases</a:t>
            </a:r>
          </a:p>
        </p:txBody>
      </p:sp>
      <p:sp>
        <p:nvSpPr>
          <p:cNvPr id="83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Regulatory Circuit: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Wrong and malnutrition increase susceptibility to disease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Disease results in malnutrition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Reason: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Increased need in sickness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Calories: up to 100 % additionally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Vitamins: up to couple 100% additionally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Diseases specific to the </a:t>
            </a:r>
            <a:r>
              <a:rPr lang="en-US" sz="2400"/>
              <a:t>digestive system, </a:t>
            </a:r>
            <a:r>
              <a:rPr lang="en-US" sz="2400" dirty="0"/>
              <a:t>i.e. hookworm  </a:t>
            </a:r>
            <a:r>
              <a:rPr lang="en-US" sz="2400" dirty="0">
                <a:sym typeface="Symbol" pitchFamily="18" charset="2"/>
              </a:rPr>
              <a:t> Anemia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6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40"/>
    </mc:Choice>
    <mc:Fallback xmlns="">
      <p:transition spd="slow" advTm="688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Titel 1"/>
          <p:cNvSpPr>
            <a:spLocks noGrp="1"/>
          </p:cNvSpPr>
          <p:nvPr>
            <p:ph type="title" idx="4294967295"/>
          </p:nvPr>
        </p:nvSpPr>
        <p:spPr>
          <a:xfrm>
            <a:off x="539552" y="188913"/>
            <a:ext cx="8229600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Malnutrition</a:t>
            </a:r>
          </a:p>
        </p:txBody>
      </p:sp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0BEA9B-408B-4998-A774-681C6E333F9D}" type="slidenum">
              <a:rPr lang="de-DE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6637"/>
              </p:ext>
            </p:extLst>
          </p:nvPr>
        </p:nvGraphicFramePr>
        <p:xfrm>
          <a:off x="-1764704" y="1330325"/>
          <a:ext cx="9036050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Worksheet" r:id="rId3" imgW="7743794" imgH="4257662" progId="Excel.Sheet.8">
                  <p:embed/>
                </p:oleObj>
              </mc:Choice>
              <mc:Fallback>
                <p:oleObj name="Worksheet" r:id="rId3" imgW="7743794" imgH="4257662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64704" y="1330325"/>
                        <a:ext cx="9036050" cy="502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555776" y="6323468"/>
            <a:ext cx="881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>
                <a:effectLst/>
              </a:rPr>
              <a:t>Krawinkel</a:t>
            </a:r>
            <a:r>
              <a:rPr lang="de-DE" sz="800" dirty="0">
                <a:effectLst/>
              </a:rPr>
              <a:t> 2008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2857500" cy="21240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652120" y="4006403"/>
            <a:ext cx="3574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https://www.redcross.ca/blog/2017/3/the-transformation-of-baby-munir-with-help-from-malnutrition-clinic-in-syria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09"/>
    </mc:Choice>
    <mc:Fallback xmlns="">
      <p:transition spd="slow" advTm="6050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Developmental origins of health and disease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754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/>
              <a:t>Barker‘s</a:t>
            </a:r>
            <a:r>
              <a:rPr lang="de-DE" dirty="0"/>
              <a:t> </a:t>
            </a:r>
            <a:r>
              <a:rPr lang="de-DE" dirty="0" err="1"/>
              <a:t>hypothesis</a:t>
            </a:r>
            <a:endParaRPr lang="de-DE" dirty="0"/>
          </a:p>
          <a:p>
            <a:pPr lvl="1"/>
            <a:r>
              <a:rPr lang="en-US" dirty="0"/>
              <a:t>Children with low birthweight have a higher chance to develop </a:t>
            </a:r>
            <a:r>
              <a:rPr lang="de-DE" dirty="0" err="1"/>
              <a:t>ischemic</a:t>
            </a:r>
            <a:r>
              <a:rPr lang="de-DE" dirty="0"/>
              <a:t> </a:t>
            </a:r>
            <a:r>
              <a:rPr lang="de-DE" err="1"/>
              <a:t>heart</a:t>
            </a:r>
            <a:r>
              <a:rPr lang="de-DE"/>
              <a:t> disease, </a:t>
            </a:r>
            <a:r>
              <a:rPr lang="de-DE" dirty="0" err="1"/>
              <a:t>stroke</a:t>
            </a:r>
            <a:r>
              <a:rPr lang="de-DE" dirty="0"/>
              <a:t> and </a:t>
            </a:r>
            <a:r>
              <a:rPr lang="de-DE" dirty="0" err="1"/>
              <a:t>diabetes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adults</a:t>
            </a:r>
            <a:endParaRPr lang="en-US" dirty="0"/>
          </a:p>
          <a:p>
            <a:pPr lvl="1"/>
            <a:r>
              <a:rPr lang="en-US" dirty="0"/>
              <a:t>undernutrition during gestation is one origin of adult cardiac and metabolic disorders</a:t>
            </a:r>
          </a:p>
          <a:p>
            <a:pPr lvl="1"/>
            <a:r>
              <a:rPr lang="en-US" dirty="0"/>
              <a:t>fetal programming permanently shapes the </a:t>
            </a:r>
            <a:r>
              <a:rPr lang="en-US"/>
              <a:t>body’s structure, function, </a:t>
            </a:r>
            <a:r>
              <a:rPr lang="en-US" dirty="0"/>
              <a:t>and metabolism and contributes to adult disease</a:t>
            </a:r>
          </a:p>
          <a:p>
            <a:r>
              <a:rPr lang="en-US" dirty="0"/>
              <a:t>Example: Cambodia: should have very high risk of Diabetes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29172" r="44252" b="37862"/>
          <a:stretch/>
        </p:blipFill>
        <p:spPr bwMode="auto">
          <a:xfrm>
            <a:off x="5619711" y="1628800"/>
            <a:ext cx="3548847" cy="2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 rotWithShape="1">
          <a:blip r:embed="rId3"/>
          <a:srcRect l="4702" t="23073" r="7115" b="27541"/>
          <a:stretch/>
        </p:blipFill>
        <p:spPr bwMode="auto">
          <a:xfrm>
            <a:off x="5508104" y="4293096"/>
            <a:ext cx="3549014" cy="1906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67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3"/>
    </mc:Choice>
    <mc:Fallback xmlns="">
      <p:transition spd="slow" advTm="17871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itel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582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Malnutrition and Wrong Nutrition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Hunger </a:t>
            </a:r>
            <a:r>
              <a:rPr lang="en-US" sz="2800" dirty="0">
                <a:sym typeface="Wingdings" pitchFamily="2" charset="2"/>
              </a:rPr>
              <a:t> Global Malnutrition          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>
                <a:sym typeface="Wingdings" pitchFamily="2" charset="2"/>
              </a:rPr>
              <a:t>formerly: Protein-Energy-Malnutrition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sym typeface="Wingdings" pitchFamily="2" charset="2"/>
              </a:rPr>
              <a:t>‚Hidden Hunger‘  Deficit of Micronutrients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>
                <a:sym typeface="Wingdings" pitchFamily="2" charset="2"/>
              </a:rPr>
              <a:t>Individual nutrients (i.e. </a:t>
            </a:r>
            <a:r>
              <a:rPr lang="en-US" sz="2400">
                <a:sym typeface="Wingdings" pitchFamily="2" charset="2"/>
              </a:rPr>
              <a:t>vitamin A, iron, </a:t>
            </a:r>
            <a:r>
              <a:rPr lang="en-US" sz="2400" dirty="0">
                <a:sym typeface="Wingdings" pitchFamily="2" charset="2"/>
              </a:rPr>
              <a:t>iodine)</a:t>
            </a:r>
            <a:endParaRPr lang="en-US" sz="2400" dirty="0"/>
          </a:p>
        </p:txBody>
      </p:sp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4B7E25-6F7F-4E37-A286-823BD26E7DE7}" type="slidenum">
              <a:rPr lang="de-DE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DE" sz="120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08"/>
    </mc:Choice>
    <mc:Fallback xmlns="">
      <p:transition spd="slow" advTm="6210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8864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/>
              </a:rPr>
              <a:t>Anemia </a:t>
            </a:r>
            <a:r>
              <a:rPr lang="en-US" sz="2900" dirty="0">
                <a:effectLst/>
              </a:rPr>
              <a:t>(= Iron Deficiency)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/>
              </a:rPr>
              <a:t>in Women in Reproductive Age </a:t>
            </a:r>
            <a:r>
              <a:rPr lang="en-US" sz="2900" dirty="0" smtClean="0">
                <a:effectLst/>
              </a:rPr>
              <a:t>(WRA)</a:t>
            </a:r>
            <a:endParaRPr lang="en-US" sz="2300" dirty="0">
              <a:effectLst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6519446"/>
            <a:ext cx="6804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 err="1">
                <a:effectLst/>
              </a:rPr>
              <a:t>Menshawey</a:t>
            </a:r>
            <a:r>
              <a:rPr lang="en-US" sz="800" dirty="0">
                <a:effectLst/>
              </a:rPr>
              <a:t>, </a:t>
            </a:r>
            <a:r>
              <a:rPr lang="en-US" sz="800" dirty="0" err="1">
                <a:effectLst/>
              </a:rPr>
              <a:t>Rahma</a:t>
            </a:r>
            <a:r>
              <a:rPr lang="en-US" sz="800" dirty="0">
                <a:effectLst/>
              </a:rPr>
              <a:t>, et al. "Low iron mitigates viral survival: insights from evolution, genetics, and pandemics—a review of current hypothesis." </a:t>
            </a:r>
            <a:r>
              <a:rPr lang="en-US" sz="800" i="1" dirty="0">
                <a:effectLst/>
              </a:rPr>
              <a:t>Egyptian Journal of Medical Human Genetics</a:t>
            </a:r>
            <a:r>
              <a:rPr lang="en-US" sz="800" dirty="0">
                <a:effectLst/>
              </a:rPr>
              <a:t> 21 (2020): 1-14.</a:t>
            </a:r>
            <a:endParaRPr lang="de-DE" sz="800" dirty="0">
              <a:effectLst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3775" t="26060" r="12988" b="8421"/>
          <a:stretch/>
        </p:blipFill>
        <p:spPr>
          <a:xfrm>
            <a:off x="32899" y="1347686"/>
            <a:ext cx="909465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4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Titel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582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Obesity</a:t>
            </a:r>
          </a:p>
        </p:txBody>
      </p:sp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38622C-8784-494E-8C33-54BD903444D3}" type="slidenum">
              <a:rPr lang="de-DE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DE" sz="120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31749" name="Picture 2" descr="The-Economist-Titelbi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06725"/>
            <a:ext cx="84359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The-Economist-Titelbild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28067" b="50000"/>
          <a:stretch>
            <a:fillRect/>
          </a:stretch>
        </p:blipFill>
        <p:spPr bwMode="auto">
          <a:xfrm>
            <a:off x="500034" y="2071678"/>
            <a:ext cx="5327650" cy="13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he-Economist-Titelbild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1169" r="53069" b="74272"/>
          <a:stretch>
            <a:fillRect/>
          </a:stretch>
        </p:blipFill>
        <p:spPr bwMode="auto">
          <a:xfrm>
            <a:off x="500034" y="428604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1"/>
    </mc:Choice>
    <mc:Fallback xmlns="">
      <p:transition spd="slow" advTm="2215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:\Dokumente und Einstellungen\FLESSA\Eigene Dateien\STEFFEN-FLESSA\Bilder\Kenia 2009\2009_03_15\IMG_15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508760"/>
            <a:ext cx="576072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3638506" y="6021288"/>
            <a:ext cx="1619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Nairobi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0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4"/>
    </mc:Choice>
    <mc:Fallback xmlns="">
      <p:transition spd="slow" advTm="2836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38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87"/>
            <a:ext cx="9144000" cy="64545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339752" y="498150"/>
            <a:ext cx="43204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368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Grafik 4" descr="https://landgeistdotcom.files.wordpress.com/2022/11/europe-obesity-among-childr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7"/>
            <a:ext cx="8028384" cy="68543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 rot="16200000">
            <a:off x="6199584" y="305920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https://landgeistdotcom.files.wordpress.com/2022/11/europe-obesity-among-children.png</a:t>
            </a:r>
          </a:p>
        </p:txBody>
      </p:sp>
    </p:spTree>
    <p:extLst>
      <p:ext uri="{BB962C8B-B14F-4D97-AF65-F5344CB8AC3E}">
        <p14:creationId xmlns:p14="http://schemas.microsoft.com/office/powerpoint/2010/main" val="3079440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2" y="2797734"/>
            <a:ext cx="5735242" cy="404840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28676" name="Picture 4" descr="http://www.google.de/url?source=imglanding&amp;ct=img&amp;q=http://resources2.news.com.au/images/2010/12/30/1225978/530638-aus-bus-pix-china-obesity.jpg&amp;sa=X&amp;ei=GlJxVbLCK4vsUv2vg5gH&amp;ved=0CAkQ8wc&amp;usg=AFQjCNHXgkmdVhhj5v9pDQ9c1OmqiQ5B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58" y="12881"/>
            <a:ext cx="4532281" cy="25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www.google.de/url?source=imglanding&amp;ct=img&amp;q=http://www.jingdaily.com/wp-content/uploads/2010/09/fatchina.jpg&amp;sa=X&amp;ei=T1JxVaeBKMazUZnXg5AG&amp;ved=0CAkQ8wc4FA&amp;usg=AFQjCNEAiqS6y3kqqEtlvB90xd5k04m8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3" y="0"/>
            <a:ext cx="3760334" cy="25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www.google.de/url?source=imglanding&amp;ct=img&amp;q=http://magazine.jhsph.edu/sebin/f/v/global_obesity.jpg&amp;sa=X&amp;ei=flJxVbfAEMH_UOPhg6gP&amp;ved=0CAkQ8wc4OQ&amp;usg=AFQjCNFUOg6Dx1K5CWUeqIlQk_0646q_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49" y="4801630"/>
            <a:ext cx="3132814" cy="14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67970" y="6212000"/>
            <a:ext cx="2685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</a:rPr>
              <a:t>http://</a:t>
            </a:r>
            <a:r>
              <a:rPr lang="de-DE" sz="800" dirty="0" err="1">
                <a:effectLst/>
              </a:rPr>
              <a:t>magazine.jhsph.edu</a:t>
            </a:r>
            <a:r>
              <a:rPr lang="de-DE" sz="800" dirty="0">
                <a:effectLst/>
              </a:rPr>
              <a:t>/</a:t>
            </a:r>
            <a:r>
              <a:rPr lang="de-DE" sz="800" dirty="0" err="1">
                <a:effectLst/>
              </a:rPr>
              <a:t>sebin</a:t>
            </a:r>
            <a:r>
              <a:rPr lang="de-DE" sz="800" dirty="0">
                <a:effectLst/>
              </a:rPr>
              <a:t>/f/v/</a:t>
            </a:r>
            <a:r>
              <a:rPr lang="de-DE" sz="800" dirty="0" err="1">
                <a:effectLst/>
              </a:rPr>
              <a:t>global_obesity.jpg</a:t>
            </a:r>
            <a:endParaRPr lang="de-DE" sz="800" dirty="0"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34456" y="703864"/>
            <a:ext cx="430887" cy="179472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err="1"/>
              <a:t>www.jingdaily.com</a:t>
            </a:r>
            <a:r>
              <a:rPr lang="de-DE" sz="800" dirty="0"/>
              <a:t>/</a:t>
            </a:r>
            <a:r>
              <a:rPr lang="de-DE" sz="800" dirty="0" err="1"/>
              <a:t>wp-conten</a:t>
            </a:r>
            <a:r>
              <a:rPr lang="de-DE" sz="800" dirty="0"/>
              <a:t> </a:t>
            </a:r>
          </a:p>
          <a:p>
            <a:r>
              <a:rPr lang="de-DE" sz="800" dirty="0"/>
              <a:t>t/</a:t>
            </a:r>
            <a:r>
              <a:rPr lang="de-DE" sz="800" dirty="0" err="1"/>
              <a:t>uploads</a:t>
            </a:r>
            <a:r>
              <a:rPr lang="de-DE" sz="800" dirty="0"/>
              <a:t>/2010/09/</a:t>
            </a:r>
            <a:r>
              <a:rPr lang="de-DE" sz="800" dirty="0" err="1"/>
              <a:t>fatchina.jpg</a:t>
            </a:r>
            <a:endParaRPr lang="de-DE" sz="800" dirty="0"/>
          </a:p>
        </p:txBody>
      </p:sp>
      <p:sp>
        <p:nvSpPr>
          <p:cNvPr id="7" name="Textfeld 6"/>
          <p:cNvSpPr txBox="1"/>
          <p:nvPr/>
        </p:nvSpPr>
        <p:spPr>
          <a:xfrm>
            <a:off x="4145266" y="0"/>
            <a:ext cx="430887" cy="253210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err="1"/>
              <a:t>resources2.news.com.au</a:t>
            </a:r>
            <a:r>
              <a:rPr lang="de-DE" sz="800" dirty="0"/>
              <a:t>/</a:t>
            </a:r>
            <a:r>
              <a:rPr lang="de-DE" sz="800" dirty="0" err="1"/>
              <a:t>images</a:t>
            </a:r>
            <a:r>
              <a:rPr lang="de-DE" sz="800" dirty="0"/>
              <a:t>/2010/</a:t>
            </a:r>
          </a:p>
          <a:p>
            <a:r>
              <a:rPr lang="de-DE" sz="800" dirty="0"/>
              <a:t>12/30/1225978/530638-aus-bus-</a:t>
            </a:r>
            <a:r>
              <a:rPr lang="de-DE" sz="800" dirty="0" err="1"/>
              <a:t>pix</a:t>
            </a:r>
            <a:r>
              <a:rPr lang="de-DE" sz="800" dirty="0"/>
              <a:t>-china-</a:t>
            </a:r>
            <a:r>
              <a:rPr lang="de-DE" sz="800" dirty="0" err="1"/>
              <a:t>obesity.jpg</a:t>
            </a:r>
            <a:endParaRPr lang="de-DE" sz="800" dirty="0"/>
          </a:p>
        </p:txBody>
      </p:sp>
      <p:sp>
        <p:nvSpPr>
          <p:cNvPr id="10" name="Rechteck 9"/>
          <p:cNvSpPr/>
          <p:nvPr/>
        </p:nvSpPr>
        <p:spPr>
          <a:xfrm rot="16200000">
            <a:off x="5177554" y="3675435"/>
            <a:ext cx="1681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https://ourworldindata.org/obesity#childhood-obesity</a:t>
            </a:r>
          </a:p>
        </p:txBody>
      </p:sp>
    </p:spTree>
    <p:extLst>
      <p:ext uri="{BB962C8B-B14F-4D97-AF65-F5344CB8AC3E}">
        <p14:creationId xmlns:p14="http://schemas.microsoft.com/office/powerpoint/2010/main" val="40580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4"/>
    </mc:Choice>
    <mc:Fallback xmlns="">
      <p:transition spd="slow" advTm="5022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Obesity</a:t>
            </a:r>
            <a:r>
              <a:rPr lang="de-DE" dirty="0" smtClean="0"/>
              <a:t> - Prognosis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860" t="32863" r="8880" b="13131"/>
          <a:stretch/>
        </p:blipFill>
        <p:spPr>
          <a:xfrm>
            <a:off x="459704" y="1484784"/>
            <a:ext cx="5328592" cy="19442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38238" t="12860" r="38134" b="27133"/>
          <a:stretch/>
        </p:blipFill>
        <p:spPr>
          <a:xfrm>
            <a:off x="8023860" y="0"/>
            <a:ext cx="1120140" cy="1600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19111" t="48865" r="20132" b="31133"/>
          <a:stretch/>
        </p:blipFill>
        <p:spPr>
          <a:xfrm>
            <a:off x="3280001" y="3299146"/>
            <a:ext cx="5756168" cy="10659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l="19111" t="32863" r="24633" b="23132"/>
          <a:stretch/>
        </p:blipFill>
        <p:spPr>
          <a:xfrm>
            <a:off x="83235" y="4300235"/>
            <a:ext cx="5813102" cy="2557765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3149406" y="2755813"/>
            <a:ext cx="576064" cy="4856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098885" y="2755813"/>
            <a:ext cx="576064" cy="4856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700299" y="3823904"/>
            <a:ext cx="576064" cy="4856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172400" y="3806582"/>
            <a:ext cx="576064" cy="4856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780110" y="4863417"/>
            <a:ext cx="1304057" cy="4856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41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f-ZA" sz="4000" dirty="0"/>
              <a:t>Risk Factors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Epidemiology </a:t>
            </a:r>
            <a:r>
              <a:rPr lang="en-US" dirty="0"/>
              <a:t>of Non-Infectious Diseases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Risk </a:t>
            </a:r>
            <a:r>
              <a:rPr lang="en-US" b="1" dirty="0"/>
              <a:t>Factors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Nutrition </a:t>
            </a:r>
            <a:endParaRPr lang="en-US" b="1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Water </a:t>
            </a:r>
            <a:r>
              <a:rPr lang="en-US" dirty="0"/>
              <a:t>and Hygiene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Smoking</a:t>
            </a:r>
            <a:r>
              <a:rPr lang="en-US" dirty="0"/>
              <a:t>, Alcohol and Environmental Influences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Pregnancy </a:t>
            </a:r>
            <a:r>
              <a:rPr lang="en-US" dirty="0"/>
              <a:t>and Delivery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in unstable Populations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and Health Care in Megacities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0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22"/>
    </mc:Choice>
    <mc:Fallback xmlns="">
      <p:transition spd="slow" advTm="6822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61"/>
            <a:ext cx="9144000" cy="6454590"/>
          </a:xfrm>
        </p:spPr>
      </p:pic>
      <p:sp>
        <p:nvSpPr>
          <p:cNvPr id="5" name="Ellipse 4"/>
          <p:cNvSpPr/>
          <p:nvPr/>
        </p:nvSpPr>
        <p:spPr>
          <a:xfrm>
            <a:off x="2339752" y="476672"/>
            <a:ext cx="43204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1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2"/>
          <a:stretch/>
        </p:blipFill>
        <p:spPr>
          <a:xfrm>
            <a:off x="0" y="408987"/>
            <a:ext cx="9144000" cy="3020013"/>
          </a:xfrm>
          <a:prstGeom prst="rect">
            <a:avLst/>
          </a:prstGeom>
        </p:spPr>
      </p:pic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25"/>
          <a:stretch/>
        </p:blipFill>
        <p:spPr>
          <a:xfrm>
            <a:off x="25137" y="3611562"/>
            <a:ext cx="9144000" cy="29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/>
              <a:t>1.2.1 </a:t>
            </a:r>
            <a:r>
              <a:rPr lang="en-US" b="1" dirty="0"/>
              <a:t>Nutrition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Traditional Notion: </a:t>
            </a:r>
          </a:p>
          <a:p>
            <a:pPr lvl="1" eaLnBrk="1" hangingPunct="1">
              <a:defRPr/>
            </a:pPr>
            <a:r>
              <a:rPr lang="en-US" sz="2400" dirty="0"/>
              <a:t>Hunger, Malnutrition</a:t>
            </a:r>
          </a:p>
          <a:p>
            <a:pPr eaLnBrk="1" hangingPunct="1">
              <a:defRPr/>
            </a:pPr>
            <a:r>
              <a:rPr lang="en-US" sz="2800" dirty="0"/>
              <a:t>Reality:</a:t>
            </a:r>
          </a:p>
          <a:p>
            <a:pPr lvl="1" eaLnBrk="1" hangingPunct="1">
              <a:defRPr/>
            </a:pPr>
            <a:r>
              <a:rPr lang="en-US" sz="2400" dirty="0"/>
              <a:t>Wrong Nutrition</a:t>
            </a:r>
          </a:p>
          <a:p>
            <a:pPr lvl="1" eaLnBrk="1" hangingPunct="1">
              <a:defRPr/>
            </a:pPr>
            <a:r>
              <a:rPr lang="en-US" sz="2400" dirty="0"/>
              <a:t>Obesity</a:t>
            </a:r>
          </a:p>
          <a:p>
            <a:pPr lvl="1" eaLnBrk="1" hangingPunct="1">
              <a:defRPr/>
            </a:pPr>
            <a:r>
              <a:rPr lang="en-US" sz="2400" dirty="0"/>
              <a:t>„Diseases of Civilization“</a:t>
            </a:r>
          </a:p>
          <a:p>
            <a:pPr lvl="1" eaLnBrk="1" hangingPunct="1">
              <a:buNone/>
              <a:defRPr/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>
                <a:sym typeface="Symbol" pitchFamily="18" charset="2"/>
              </a:rPr>
              <a:t>high complexity of worldwide nutritional situation!</a:t>
            </a:r>
          </a:p>
          <a:p>
            <a:pPr lvl="2" eaLnBrk="1" hangingPunct="1">
              <a:defRPr/>
            </a:pPr>
            <a:r>
              <a:rPr lang="en-US" sz="2000" dirty="0">
                <a:sym typeface="Symbol" pitchFamily="18" charset="2"/>
              </a:rPr>
              <a:t>Various “worlds of nutrition” within one country</a:t>
            </a:r>
            <a:endParaRPr lang="en-US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84"/>
    </mc:Choice>
    <mc:Fallback xmlns="">
      <p:transition spd="slow" advTm="1175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86700" cy="852694"/>
          </a:xfrm>
        </p:spPr>
        <p:txBody>
          <a:bodyPr>
            <a:normAutofit/>
          </a:bodyPr>
          <a:lstStyle/>
          <a:p>
            <a:r>
              <a:rPr lang="de-DE" dirty="0" err="1" smtClean="0"/>
              <a:t>Undernourisment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Assumption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2018: no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r>
              <a:rPr lang="de-DE" dirty="0" smtClean="0"/>
              <a:t>Today</a:t>
            </a:r>
            <a:r>
              <a:rPr lang="de-DE" dirty="0"/>
              <a:t>?</a:t>
            </a:r>
          </a:p>
        </p:txBody>
      </p:sp>
      <p:sp>
        <p:nvSpPr>
          <p:cNvPr id="4" name="Rechteck 3"/>
          <p:cNvSpPr/>
          <p:nvPr/>
        </p:nvSpPr>
        <p:spPr>
          <a:xfrm rot="16200000">
            <a:off x="7958805" y="3876072"/>
            <a:ext cx="17988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/>
              <a:t>https://news.un.org/en/story/2022/07/1122032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936" t="21376" r="30424" b="14709"/>
          <a:stretch/>
        </p:blipFill>
        <p:spPr bwMode="auto">
          <a:xfrm>
            <a:off x="2012060" y="2467793"/>
            <a:ext cx="6755947" cy="4378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8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001" y="-9318"/>
            <a:ext cx="8229600" cy="1384300"/>
          </a:xfrm>
        </p:spPr>
        <p:txBody>
          <a:bodyPr/>
          <a:lstStyle/>
          <a:p>
            <a:r>
              <a:rPr lang="en-US" dirty="0" smtClean="0"/>
              <a:t>Hunger 2020</a:t>
            </a:r>
            <a:r>
              <a:rPr lang="en-US" dirty="0"/>
              <a:t/>
            </a:r>
            <a:br>
              <a:rPr lang="en-US" dirty="0"/>
            </a:br>
            <a:endParaRPr lang="en-US" sz="800" dirty="0"/>
          </a:p>
        </p:txBody>
      </p:sp>
      <p:sp>
        <p:nvSpPr>
          <p:cNvPr id="3" name="Rechteck 2"/>
          <p:cNvSpPr/>
          <p:nvPr/>
        </p:nvSpPr>
        <p:spPr>
          <a:xfrm>
            <a:off x="1259632" y="6309320"/>
            <a:ext cx="72728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(http://</a:t>
            </a:r>
            <a:r>
              <a:rPr lang="de-DE" sz="800" dirty="0" err="1">
                <a:effectLst/>
              </a:rPr>
              <a:t>upload.wikimedia.org</a:t>
            </a:r>
            <a:r>
              <a:rPr lang="de-DE" sz="800" dirty="0">
                <a:effectLst/>
              </a:rPr>
              <a:t>/</a:t>
            </a:r>
            <a:r>
              <a:rPr lang="de-DE" sz="800" dirty="0" err="1">
                <a:effectLst/>
              </a:rPr>
              <a:t>wikipedia</a:t>
            </a:r>
            <a:r>
              <a:rPr lang="de-DE" sz="800" dirty="0">
                <a:effectLst/>
              </a:rPr>
              <a:t>/</a:t>
            </a:r>
            <a:r>
              <a:rPr lang="de-DE" sz="800" dirty="0" err="1">
                <a:effectLst/>
              </a:rPr>
              <a:t>commons</a:t>
            </a:r>
            <a:r>
              <a:rPr lang="de-DE" sz="800" dirty="0">
                <a:effectLst/>
              </a:rPr>
              <a:t>/7/78/</a:t>
            </a:r>
            <a:r>
              <a:rPr lang="de-DE" sz="800" dirty="0" err="1">
                <a:effectLst/>
              </a:rPr>
              <a:t>Percentage_population_undernourished_world_map.PNG</a:t>
            </a:r>
            <a:r>
              <a:rPr lang="de-DE" sz="800" dirty="0">
                <a:effectLst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914"/>
            <a:ext cx="9144000" cy="4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8"/>
    </mc:Choice>
    <mc:Fallback xmlns="">
      <p:transition spd="slow" advTm="384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Definitions</a:t>
            </a:r>
            <a:r>
              <a:rPr lang="de-DE" dirty="0" smtClean="0"/>
              <a:t> for </a:t>
            </a:r>
            <a:r>
              <a:rPr lang="de-DE" dirty="0" err="1" smtClean="0"/>
              <a:t>Children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stunting (chronic malnutrition)</a:t>
            </a:r>
            <a:r>
              <a:rPr lang="en-US" dirty="0" smtClean="0"/>
              <a:t>- </a:t>
            </a:r>
            <a:r>
              <a:rPr lang="en-US" dirty="0"/>
              <a:t>height-for-age &lt;-2 SD of the WHO </a:t>
            </a:r>
            <a:r>
              <a:rPr lang="en-US" i="1" dirty="0"/>
              <a:t>Child growth standards</a:t>
            </a:r>
            <a:r>
              <a:rPr lang="en-US" dirty="0"/>
              <a:t> median;</a:t>
            </a:r>
          </a:p>
          <a:p>
            <a:r>
              <a:rPr lang="en-US" i="1" dirty="0" smtClean="0"/>
              <a:t>Wasting (acute malnutrition) </a:t>
            </a:r>
            <a:r>
              <a:rPr lang="en-US" dirty="0"/>
              <a:t>- weight-for-height &lt;-2 SD of the WHO </a:t>
            </a:r>
            <a:r>
              <a:rPr lang="en-US" i="1" dirty="0"/>
              <a:t>Child growth standards</a:t>
            </a:r>
            <a:r>
              <a:rPr lang="en-US" dirty="0"/>
              <a:t> median; and</a:t>
            </a:r>
          </a:p>
          <a:p>
            <a:r>
              <a:rPr lang="en-US" i="1" dirty="0" smtClean="0"/>
              <a:t>underweight</a:t>
            </a:r>
            <a:r>
              <a:rPr lang="en-US" dirty="0" smtClean="0"/>
              <a:t> </a:t>
            </a:r>
            <a:r>
              <a:rPr lang="en-US" dirty="0"/>
              <a:t>- weight-for-age &lt;-2 standard deviations (SD) of the WHO </a:t>
            </a:r>
            <a:r>
              <a:rPr lang="en-US" i="1" dirty="0"/>
              <a:t>Child growth standards</a:t>
            </a:r>
            <a:r>
              <a:rPr lang="en-US" dirty="0"/>
              <a:t> median</a:t>
            </a:r>
            <a:r>
              <a:rPr lang="en-US" dirty="0" smtClean="0"/>
              <a:t>;</a:t>
            </a:r>
          </a:p>
          <a:p>
            <a:r>
              <a:rPr lang="en-US" i="1" dirty="0"/>
              <a:t>overweight </a:t>
            </a:r>
            <a:r>
              <a:rPr lang="en-US" dirty="0"/>
              <a:t>- weight-for-height &gt;+2 SD of the WHO </a:t>
            </a:r>
            <a:r>
              <a:rPr lang="en-US" i="1" dirty="0"/>
              <a:t>Child growth standards </a:t>
            </a:r>
            <a:r>
              <a:rPr lang="en-US" dirty="0" smtClean="0"/>
              <a:t>median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619672" y="620100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https://www.who.int/data/nutrition/nlis/info/malnutrition-in-children</a:t>
            </a:r>
          </a:p>
        </p:txBody>
      </p:sp>
    </p:spTree>
    <p:extLst>
      <p:ext uri="{BB962C8B-B14F-4D97-AF65-F5344CB8AC3E}">
        <p14:creationId xmlns:p14="http://schemas.microsoft.com/office/powerpoint/2010/main" val="11503092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9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681</Words>
  <Application>Microsoft Office PowerPoint</Application>
  <PresentationFormat>Bildschirmpräsentation (4:3)</PresentationFormat>
  <Paragraphs>156</Paragraphs>
  <Slides>34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Calibri</vt:lpstr>
      <vt:lpstr>Symbol</vt:lpstr>
      <vt:lpstr>Tahoma</vt:lpstr>
      <vt:lpstr>Times New Roman</vt:lpstr>
      <vt:lpstr>Wingdings</vt:lpstr>
      <vt:lpstr>Larissa</vt:lpstr>
      <vt:lpstr>Picture</vt:lpstr>
      <vt:lpstr>Worksheet</vt:lpstr>
      <vt:lpstr>International Health Care Management II Part 1.2-1</vt:lpstr>
      <vt:lpstr>Risk Factors</vt:lpstr>
      <vt:lpstr>PowerPoint-Präsentation</vt:lpstr>
      <vt:lpstr>PowerPoint-Präsentation</vt:lpstr>
      <vt:lpstr>PowerPoint-Präsentation</vt:lpstr>
      <vt:lpstr>1.2.1 Nutrition</vt:lpstr>
      <vt:lpstr>Undernourisment</vt:lpstr>
      <vt:lpstr>Hunger 2020 </vt:lpstr>
      <vt:lpstr>Definitions for Children</vt:lpstr>
      <vt:lpstr>Children Stunted</vt:lpstr>
      <vt:lpstr>PowerPoint-Präsentation</vt:lpstr>
      <vt:lpstr>PowerPoint-Präsentation</vt:lpstr>
      <vt:lpstr>Supply</vt:lpstr>
      <vt:lpstr>PowerPoint-Präsentation</vt:lpstr>
      <vt:lpstr>Food Price Index</vt:lpstr>
      <vt:lpstr>Wheat Prices [U.S. Dollar per bushel (35 kg)]</vt:lpstr>
      <vt:lpstr>World Hunger Index (WHI)</vt:lpstr>
      <vt:lpstr>PowerPoint-Präsentation</vt:lpstr>
      <vt:lpstr>PowerPoint-Präsentation</vt:lpstr>
      <vt:lpstr>Wheat Price and Ukraine War</vt:lpstr>
      <vt:lpstr>Nutrition and Diseases</vt:lpstr>
      <vt:lpstr>Malnutrition</vt:lpstr>
      <vt:lpstr>Developmental origins of health and disease</vt:lpstr>
      <vt:lpstr>Malnutrition and Wrong Nutrition</vt:lpstr>
      <vt:lpstr>PowerPoint-Präsentation</vt:lpstr>
      <vt:lpstr>Obesity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Obesity - Prognosis</vt:lpstr>
      <vt:lpstr>Risk Factors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420</cp:revision>
  <cp:lastPrinted>1601-01-01T00:00:00Z</cp:lastPrinted>
  <dcterms:created xsi:type="dcterms:W3CDTF">2003-05-27T08:12:45Z</dcterms:created>
  <dcterms:modified xsi:type="dcterms:W3CDTF">2023-07-25T08:46:55Z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