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Lst>
  <p:notesMasterIdLst>
    <p:notesMasterId r:id="rId29"/>
  </p:notesMasterIdLst>
  <p:sldIdLst>
    <p:sldId id="503" r:id="rId2"/>
    <p:sldId id="816" r:id="rId3"/>
    <p:sldId id="819" r:id="rId4"/>
    <p:sldId id="821" r:id="rId5"/>
    <p:sldId id="820" r:id="rId6"/>
    <p:sldId id="822" r:id="rId7"/>
    <p:sldId id="823" r:id="rId8"/>
    <p:sldId id="824" r:id="rId9"/>
    <p:sldId id="825" r:id="rId10"/>
    <p:sldId id="826" r:id="rId11"/>
    <p:sldId id="827" r:id="rId12"/>
    <p:sldId id="709" r:id="rId13"/>
    <p:sldId id="711" r:id="rId14"/>
    <p:sldId id="712" r:id="rId15"/>
    <p:sldId id="828" r:id="rId16"/>
    <p:sldId id="714" r:id="rId17"/>
    <p:sldId id="715" r:id="rId18"/>
    <p:sldId id="771" r:id="rId19"/>
    <p:sldId id="717" r:id="rId20"/>
    <p:sldId id="719" r:id="rId21"/>
    <p:sldId id="829" r:id="rId22"/>
    <p:sldId id="830" r:id="rId23"/>
    <p:sldId id="746" r:id="rId24"/>
    <p:sldId id="747" r:id="rId25"/>
    <p:sldId id="748" r:id="rId26"/>
    <p:sldId id="795" r:id="rId27"/>
    <p:sldId id="818" r:id="rId28"/>
  </p:sldIdLst>
  <p:sldSz cx="9144000" cy="6858000" type="screen4x3"/>
  <p:notesSz cx="6858000" cy="9144000"/>
  <p:defaultTextStyle>
    <a:defPPr>
      <a:defRPr lang="en-US"/>
    </a:defPPr>
    <a:lvl1pPr algn="ctr" rtl="0" fontAlgn="base">
      <a:spcBef>
        <a:spcPct val="0"/>
      </a:spcBef>
      <a:spcAft>
        <a:spcPct val="0"/>
      </a:spcAft>
      <a:defRPr sz="2000"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ctr" rtl="0" fontAlgn="base">
      <a:spcBef>
        <a:spcPct val="0"/>
      </a:spcBef>
      <a:spcAft>
        <a:spcPct val="0"/>
      </a:spcAft>
      <a:defRPr sz="2000"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ctr" rtl="0" fontAlgn="base">
      <a:spcBef>
        <a:spcPct val="0"/>
      </a:spcBef>
      <a:spcAft>
        <a:spcPct val="0"/>
      </a:spcAft>
      <a:defRPr sz="2000"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ctr" rtl="0" fontAlgn="base">
      <a:spcBef>
        <a:spcPct val="0"/>
      </a:spcBef>
      <a:spcAft>
        <a:spcPct val="0"/>
      </a:spcAft>
      <a:defRPr sz="2000"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ctr" rtl="0" fontAlgn="base">
      <a:spcBef>
        <a:spcPct val="0"/>
      </a:spcBef>
      <a:spcAft>
        <a:spcPct val="0"/>
      </a:spcAft>
      <a:defRPr sz="2000"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C0066"/>
    <a:srgbClr val="CC0000"/>
    <a:srgbClr val="990033"/>
    <a:srgbClr val="000000"/>
    <a:srgbClr val="CC9900"/>
    <a:srgbClr val="FFFFCC"/>
    <a:srgbClr val="FFFF99"/>
    <a:srgbClr val="CCFFCC"/>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16" autoAdjust="0"/>
    <p:restoredTop sz="95819" autoAdjust="0"/>
  </p:normalViewPr>
  <p:slideViewPr>
    <p:cSldViewPr>
      <p:cViewPr varScale="1">
        <p:scale>
          <a:sx n="111" d="100"/>
          <a:sy n="111" d="100"/>
        </p:scale>
        <p:origin x="159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8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effectLst/>
              </a:defRPr>
            </a:lvl1pPr>
          </a:lstStyle>
          <a:p>
            <a:pPr>
              <a:defRPr/>
            </a:pPr>
            <a:endParaRPr lang="de-DE"/>
          </a:p>
        </p:txBody>
      </p:sp>
      <p:sp>
        <p:nvSpPr>
          <p:cNvPr id="1495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ffectLst/>
              </a:defRPr>
            </a:lvl1pPr>
          </a:lstStyle>
          <a:p>
            <a:pPr>
              <a:defRPr/>
            </a:pPr>
            <a:endParaRPr lang="de-DE"/>
          </a:p>
        </p:txBody>
      </p:sp>
      <p:sp>
        <p:nvSpPr>
          <p:cNvPr id="860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95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495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effectLst/>
              </a:defRPr>
            </a:lvl1pPr>
          </a:lstStyle>
          <a:p>
            <a:pPr>
              <a:defRPr/>
            </a:pPr>
            <a:endParaRPr lang="de-DE"/>
          </a:p>
        </p:txBody>
      </p:sp>
      <p:sp>
        <p:nvSpPr>
          <p:cNvPr id="1495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defRPr>
            </a:lvl1pPr>
          </a:lstStyle>
          <a:p>
            <a:pPr>
              <a:defRPr/>
            </a:pPr>
            <a:fld id="{9556D7ED-625D-4450-9551-5628738FDB8A}" type="slidenum">
              <a:rPr lang="de-DE"/>
              <a:pPr>
                <a:defRPr/>
              </a:pPr>
              <a:t>‹Nr.›</a:t>
            </a:fld>
            <a:endParaRPr lang="de-DE"/>
          </a:p>
        </p:txBody>
      </p:sp>
    </p:spTree>
    <p:extLst>
      <p:ext uri="{BB962C8B-B14F-4D97-AF65-F5344CB8AC3E}">
        <p14:creationId xmlns:p14="http://schemas.microsoft.com/office/powerpoint/2010/main" val="34434630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3548673A-07E5-47AC-914B-526B107A63CA}" type="slidenum">
              <a:rPr lang="de-DE" smtClean="0"/>
              <a:pPr>
                <a:defRPr/>
              </a:pPr>
              <a:t>‹Nr.›</a:t>
            </a:fld>
            <a:endParaRPr lang="de-DE"/>
          </a:p>
        </p:txBody>
      </p:sp>
    </p:spTree>
    <p:extLst>
      <p:ext uri="{BB962C8B-B14F-4D97-AF65-F5344CB8AC3E}">
        <p14:creationId xmlns:p14="http://schemas.microsoft.com/office/powerpoint/2010/main" val="222261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79FC5D1A-E663-4E03-B31A-35CA70004623}" type="slidenum">
              <a:rPr lang="de-DE" smtClean="0"/>
              <a:pPr>
                <a:defRPr/>
              </a:pPr>
              <a:t>‹Nr.›</a:t>
            </a:fld>
            <a:endParaRPr lang="de-DE"/>
          </a:p>
        </p:txBody>
      </p:sp>
    </p:spTree>
    <p:extLst>
      <p:ext uri="{BB962C8B-B14F-4D97-AF65-F5344CB8AC3E}">
        <p14:creationId xmlns:p14="http://schemas.microsoft.com/office/powerpoint/2010/main" val="1095283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0BD9A3C7-C474-4B82-A046-641960F00C15}" type="slidenum">
              <a:rPr lang="de-DE" smtClean="0"/>
              <a:pPr>
                <a:defRPr/>
              </a:pPr>
              <a:t>‹Nr.›</a:t>
            </a:fld>
            <a:endParaRPr lang="de-DE"/>
          </a:p>
        </p:txBody>
      </p:sp>
    </p:spTree>
    <p:extLst>
      <p:ext uri="{BB962C8B-B14F-4D97-AF65-F5344CB8AC3E}">
        <p14:creationId xmlns:p14="http://schemas.microsoft.com/office/powerpoint/2010/main" val="150678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E270FE4C-E118-475B-82AD-4246968C3DE4}" type="slidenum">
              <a:rPr lang="de-DE" smtClean="0"/>
              <a:pPr>
                <a:defRPr/>
              </a:pPr>
              <a:t>‹Nr.›</a:t>
            </a:fld>
            <a:endParaRPr lang="de-DE"/>
          </a:p>
        </p:txBody>
      </p:sp>
    </p:spTree>
    <p:extLst>
      <p:ext uri="{BB962C8B-B14F-4D97-AF65-F5344CB8AC3E}">
        <p14:creationId xmlns:p14="http://schemas.microsoft.com/office/powerpoint/2010/main" val="423526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3ACDE96A-231C-437F-ACA1-765FBD20D6C0}" type="slidenum">
              <a:rPr lang="de-DE" smtClean="0"/>
              <a:pPr>
                <a:defRPr/>
              </a:pPr>
              <a:t>‹Nr.›</a:t>
            </a:fld>
            <a:endParaRPr lang="de-DE"/>
          </a:p>
        </p:txBody>
      </p:sp>
    </p:spTree>
    <p:extLst>
      <p:ext uri="{BB962C8B-B14F-4D97-AF65-F5344CB8AC3E}">
        <p14:creationId xmlns:p14="http://schemas.microsoft.com/office/powerpoint/2010/main" val="3062425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pPr>
              <a:defRPr/>
            </a:pPr>
            <a:endParaRPr lang="de-DE"/>
          </a:p>
        </p:txBody>
      </p:sp>
      <p:sp>
        <p:nvSpPr>
          <p:cNvPr id="6" name="Fußzeilenplatzhalter 5"/>
          <p:cNvSpPr>
            <a:spLocks noGrp="1"/>
          </p:cNvSpPr>
          <p:nvPr>
            <p:ph type="ftr" sz="quarter" idx="11"/>
          </p:nvPr>
        </p:nvSpPr>
        <p:spPr/>
        <p:txBody>
          <a:bodyPr/>
          <a:lstStyle/>
          <a:p>
            <a:pPr>
              <a:defRPr/>
            </a:pPr>
            <a:endParaRPr lang="de-DE"/>
          </a:p>
        </p:txBody>
      </p:sp>
      <p:sp>
        <p:nvSpPr>
          <p:cNvPr id="7" name="Foliennummernplatzhalter 6"/>
          <p:cNvSpPr>
            <a:spLocks noGrp="1"/>
          </p:cNvSpPr>
          <p:nvPr>
            <p:ph type="sldNum" sz="quarter" idx="12"/>
          </p:nvPr>
        </p:nvSpPr>
        <p:spPr/>
        <p:txBody>
          <a:bodyPr/>
          <a:lstStyle/>
          <a:p>
            <a:pPr>
              <a:defRPr/>
            </a:pPr>
            <a:fld id="{FD5CA2A8-6C51-4014-BD11-CDAB3D031F55}" type="slidenum">
              <a:rPr lang="de-DE" smtClean="0"/>
              <a:pPr>
                <a:defRPr/>
              </a:pPr>
              <a:t>‹Nr.›</a:t>
            </a:fld>
            <a:endParaRPr lang="de-DE"/>
          </a:p>
        </p:txBody>
      </p:sp>
    </p:spTree>
    <p:extLst>
      <p:ext uri="{BB962C8B-B14F-4D97-AF65-F5344CB8AC3E}">
        <p14:creationId xmlns:p14="http://schemas.microsoft.com/office/powerpoint/2010/main" val="1188593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pPr>
              <a:defRPr/>
            </a:pPr>
            <a:endParaRPr lang="de-DE"/>
          </a:p>
        </p:txBody>
      </p:sp>
      <p:sp>
        <p:nvSpPr>
          <p:cNvPr id="8" name="Fußzeilenplatzhalter 7"/>
          <p:cNvSpPr>
            <a:spLocks noGrp="1"/>
          </p:cNvSpPr>
          <p:nvPr>
            <p:ph type="ftr" sz="quarter" idx="11"/>
          </p:nvPr>
        </p:nvSpPr>
        <p:spPr/>
        <p:txBody>
          <a:bodyPr/>
          <a:lstStyle/>
          <a:p>
            <a:pPr>
              <a:defRPr/>
            </a:pPr>
            <a:endParaRPr lang="de-DE"/>
          </a:p>
        </p:txBody>
      </p:sp>
      <p:sp>
        <p:nvSpPr>
          <p:cNvPr id="9" name="Foliennummernplatzhalter 8"/>
          <p:cNvSpPr>
            <a:spLocks noGrp="1"/>
          </p:cNvSpPr>
          <p:nvPr>
            <p:ph type="sldNum" sz="quarter" idx="12"/>
          </p:nvPr>
        </p:nvSpPr>
        <p:spPr/>
        <p:txBody>
          <a:bodyPr/>
          <a:lstStyle/>
          <a:p>
            <a:pPr>
              <a:defRPr/>
            </a:pPr>
            <a:fld id="{9241E0DA-593A-4B0B-91D1-E520538ABC8C}" type="slidenum">
              <a:rPr lang="de-DE" smtClean="0"/>
              <a:pPr>
                <a:defRPr/>
              </a:pPr>
              <a:t>‹Nr.›</a:t>
            </a:fld>
            <a:endParaRPr lang="de-DE"/>
          </a:p>
        </p:txBody>
      </p:sp>
    </p:spTree>
    <p:extLst>
      <p:ext uri="{BB962C8B-B14F-4D97-AF65-F5344CB8AC3E}">
        <p14:creationId xmlns:p14="http://schemas.microsoft.com/office/powerpoint/2010/main" val="215164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pPr>
              <a:defRPr/>
            </a:pPr>
            <a:endParaRPr lang="de-DE"/>
          </a:p>
        </p:txBody>
      </p:sp>
      <p:sp>
        <p:nvSpPr>
          <p:cNvPr id="4" name="Fußzeilenplatzhalter 3"/>
          <p:cNvSpPr>
            <a:spLocks noGrp="1"/>
          </p:cNvSpPr>
          <p:nvPr>
            <p:ph type="ftr" sz="quarter" idx="11"/>
          </p:nvPr>
        </p:nvSpPr>
        <p:spPr/>
        <p:txBody>
          <a:bodyPr/>
          <a:lstStyle/>
          <a:p>
            <a:pPr>
              <a:defRPr/>
            </a:pPr>
            <a:endParaRPr lang="de-DE"/>
          </a:p>
        </p:txBody>
      </p:sp>
      <p:sp>
        <p:nvSpPr>
          <p:cNvPr id="5" name="Foliennummernplatzhalter 4"/>
          <p:cNvSpPr>
            <a:spLocks noGrp="1"/>
          </p:cNvSpPr>
          <p:nvPr>
            <p:ph type="sldNum" sz="quarter" idx="12"/>
          </p:nvPr>
        </p:nvSpPr>
        <p:spPr/>
        <p:txBody>
          <a:bodyPr/>
          <a:lstStyle/>
          <a:p>
            <a:pPr>
              <a:defRPr/>
            </a:pPr>
            <a:fld id="{93BB58EF-26E1-43B4-A732-945802794231}" type="slidenum">
              <a:rPr lang="de-DE" smtClean="0"/>
              <a:pPr>
                <a:defRPr/>
              </a:pPr>
              <a:t>‹Nr.›</a:t>
            </a:fld>
            <a:endParaRPr lang="de-DE"/>
          </a:p>
        </p:txBody>
      </p:sp>
    </p:spTree>
    <p:extLst>
      <p:ext uri="{BB962C8B-B14F-4D97-AF65-F5344CB8AC3E}">
        <p14:creationId xmlns:p14="http://schemas.microsoft.com/office/powerpoint/2010/main" val="2363905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sp>
        <p:nvSpPr>
          <p:cNvPr id="3" name="Fußzeilenplatzhalter 2"/>
          <p:cNvSpPr>
            <a:spLocks noGrp="1"/>
          </p:cNvSpPr>
          <p:nvPr>
            <p:ph type="ftr" sz="quarter" idx="11"/>
          </p:nvPr>
        </p:nvSpPr>
        <p:spPr/>
        <p:txBody>
          <a:bodyPr/>
          <a:lstStyle/>
          <a:p>
            <a:pPr>
              <a:defRPr/>
            </a:pPr>
            <a:endParaRPr lang="de-DE"/>
          </a:p>
        </p:txBody>
      </p:sp>
      <p:sp>
        <p:nvSpPr>
          <p:cNvPr id="4" name="Foliennummernplatzhalter 3"/>
          <p:cNvSpPr>
            <a:spLocks noGrp="1"/>
          </p:cNvSpPr>
          <p:nvPr>
            <p:ph type="sldNum" sz="quarter" idx="12"/>
          </p:nvPr>
        </p:nvSpPr>
        <p:spPr/>
        <p:txBody>
          <a:bodyPr/>
          <a:lstStyle/>
          <a:p>
            <a:pPr>
              <a:defRPr/>
            </a:pPr>
            <a:fld id="{3A23E9E8-A900-478B-A5A4-105CF6B173EC}" type="slidenum">
              <a:rPr lang="de-DE" smtClean="0"/>
              <a:pPr>
                <a:defRPr/>
              </a:pPr>
              <a:t>‹Nr.›</a:t>
            </a:fld>
            <a:endParaRPr lang="de-DE"/>
          </a:p>
        </p:txBody>
      </p:sp>
    </p:spTree>
    <p:extLst>
      <p:ext uri="{BB962C8B-B14F-4D97-AF65-F5344CB8AC3E}">
        <p14:creationId xmlns:p14="http://schemas.microsoft.com/office/powerpoint/2010/main" val="1166213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pPr>
              <a:defRPr/>
            </a:pPr>
            <a:endParaRPr lang="de-DE"/>
          </a:p>
        </p:txBody>
      </p:sp>
      <p:sp>
        <p:nvSpPr>
          <p:cNvPr id="6" name="Fußzeilenplatzhalter 5"/>
          <p:cNvSpPr>
            <a:spLocks noGrp="1"/>
          </p:cNvSpPr>
          <p:nvPr>
            <p:ph type="ftr" sz="quarter" idx="11"/>
          </p:nvPr>
        </p:nvSpPr>
        <p:spPr/>
        <p:txBody>
          <a:bodyPr/>
          <a:lstStyle/>
          <a:p>
            <a:pPr>
              <a:defRPr/>
            </a:pPr>
            <a:endParaRPr lang="de-DE"/>
          </a:p>
        </p:txBody>
      </p:sp>
      <p:sp>
        <p:nvSpPr>
          <p:cNvPr id="7" name="Foliennummernplatzhalter 6"/>
          <p:cNvSpPr>
            <a:spLocks noGrp="1"/>
          </p:cNvSpPr>
          <p:nvPr>
            <p:ph type="sldNum" sz="quarter" idx="12"/>
          </p:nvPr>
        </p:nvSpPr>
        <p:spPr/>
        <p:txBody>
          <a:bodyPr/>
          <a:lstStyle/>
          <a:p>
            <a:pPr>
              <a:defRPr/>
            </a:pPr>
            <a:fld id="{9EC127AA-9592-41D7-938C-AAE0021A8771}" type="slidenum">
              <a:rPr lang="de-DE" smtClean="0"/>
              <a:pPr>
                <a:defRPr/>
              </a:pPr>
              <a:t>‹Nr.›</a:t>
            </a:fld>
            <a:endParaRPr lang="de-DE"/>
          </a:p>
        </p:txBody>
      </p:sp>
    </p:spTree>
    <p:extLst>
      <p:ext uri="{BB962C8B-B14F-4D97-AF65-F5344CB8AC3E}">
        <p14:creationId xmlns:p14="http://schemas.microsoft.com/office/powerpoint/2010/main" val="337091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pPr>
              <a:defRPr/>
            </a:pPr>
            <a:endParaRPr lang="de-DE"/>
          </a:p>
        </p:txBody>
      </p:sp>
      <p:sp>
        <p:nvSpPr>
          <p:cNvPr id="6" name="Fußzeilenplatzhalter 5"/>
          <p:cNvSpPr>
            <a:spLocks noGrp="1"/>
          </p:cNvSpPr>
          <p:nvPr>
            <p:ph type="ftr" sz="quarter" idx="11"/>
          </p:nvPr>
        </p:nvSpPr>
        <p:spPr/>
        <p:txBody>
          <a:bodyPr/>
          <a:lstStyle/>
          <a:p>
            <a:pPr>
              <a:defRPr/>
            </a:pPr>
            <a:endParaRPr lang="de-DE"/>
          </a:p>
        </p:txBody>
      </p:sp>
      <p:sp>
        <p:nvSpPr>
          <p:cNvPr id="7" name="Foliennummernplatzhalter 6"/>
          <p:cNvSpPr>
            <a:spLocks noGrp="1"/>
          </p:cNvSpPr>
          <p:nvPr>
            <p:ph type="sldNum" sz="quarter" idx="12"/>
          </p:nvPr>
        </p:nvSpPr>
        <p:spPr/>
        <p:txBody>
          <a:bodyPr/>
          <a:lstStyle/>
          <a:p>
            <a:pPr>
              <a:defRPr/>
            </a:pPr>
            <a:fld id="{251BFFD8-9EB6-46F8-8436-89E41EF79B7B}" type="slidenum">
              <a:rPr lang="de-DE" smtClean="0"/>
              <a:pPr>
                <a:defRPr/>
              </a:pPr>
              <a:t>‹Nr.›</a:t>
            </a:fld>
            <a:endParaRPr lang="de-DE"/>
          </a:p>
        </p:txBody>
      </p:sp>
    </p:spTree>
    <p:extLst>
      <p:ext uri="{BB962C8B-B14F-4D97-AF65-F5344CB8AC3E}">
        <p14:creationId xmlns:p14="http://schemas.microsoft.com/office/powerpoint/2010/main" val="11752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ACDE96A-231C-437F-ACA1-765FBD20D6C0}" type="slidenum">
              <a:rPr lang="de-DE" smtClean="0"/>
              <a:pPr>
                <a:defRPr/>
              </a:pPr>
              <a:t>‹Nr.›</a:t>
            </a:fld>
            <a:endParaRPr lang="de-DE"/>
          </a:p>
        </p:txBody>
      </p:sp>
    </p:spTree>
    <p:extLst>
      <p:ext uri="{BB962C8B-B14F-4D97-AF65-F5344CB8AC3E}">
        <p14:creationId xmlns:p14="http://schemas.microsoft.com/office/powerpoint/2010/main" val="13294028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de/imgres?imgurl=http://ecx.images-amazon.com/images/I/41YM2ENVBKL.jpg&amp;imgrefurl=http://www.zeno.org/Shop/F/0325-21928893-isbn-3833002123-stefan-ziermann-kampf-wasser-tschadsee.htm&amp;usg=__x-C2hRWD9M2_6gYI5jRsg1tcTr0=&amp;h=475&amp;w=330&amp;sz=26&amp;hl=de&amp;start=16&amp;zoom=1&amp;itbs=1&amp;tbnid=LsSbjh7s-HJS1M:&amp;tbnh=129&amp;tbnw=90&amp;prev=/search?q=kampf+ums+wasser&amp;hl=de&amp;gbv=2&amp;tbm=isch&amp;ei=7mOtTe73N4Ou8gOSpajzAQ" TargetMode="External"/><Relationship Id="rId2" Type="http://schemas.openxmlformats.org/officeDocument/2006/relationships/hyperlink" Target="http://www.google.de/imgres?imgurl=http://www.weltbild.ch/media/ab/1/013/175/013.175.195.jpg&amp;imgrefurl=http://www.weltbild.ch/3/15605238-1/buch/kampf-ums-wasser.html&amp;usg=__0EeNz-TXfnFwc_CFcsAlMfWDqao=&amp;h=269&amp;w=170&amp;sz=24&amp;hl=de&amp;start=23&amp;zoom=0&amp;itbs=1&amp;tbnid=dbidJlZCrCAT_M:&amp;tbnh=113&amp;tbnw=71&amp;prev=/search?q=kampf+ums+wasser&amp;start=18&amp;hl=de&amp;sa=N&amp;gbv=2&amp;ndsp=18&amp;tbm=isch&amp;ei=nWOtTauiF5Gp8AOJ2YzzAQ" TargetMode="Externa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0.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afro.who.int/health-topics/hygien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395288" y="520700"/>
            <a:ext cx="8291512" cy="2260600"/>
          </a:xfrm>
        </p:spPr>
        <p:txBody>
          <a:bodyPr/>
          <a:lstStyle/>
          <a:p>
            <a:pPr>
              <a:defRPr/>
            </a:pPr>
            <a:r>
              <a:rPr lang="en-US" b="1" dirty="0">
                <a:cs typeface="Times New Roman" pitchFamily="18" charset="0"/>
              </a:rPr>
              <a:t>International Health Care Management </a:t>
            </a:r>
            <a:r>
              <a:rPr lang="en-US" b="1" dirty="0" smtClean="0">
                <a:cs typeface="Times New Roman" pitchFamily="18" charset="0"/>
              </a:rPr>
              <a:t>II</a:t>
            </a:r>
            <a:r>
              <a:rPr lang="en-US" b="1" dirty="0">
                <a:cs typeface="Times New Roman" pitchFamily="18" charset="0"/>
              </a:rPr>
              <a:t/>
            </a:r>
            <a:br>
              <a:rPr lang="en-US" b="1" dirty="0">
                <a:cs typeface="Times New Roman" pitchFamily="18" charset="0"/>
              </a:rPr>
            </a:br>
            <a:r>
              <a:rPr lang="en-US" b="1" dirty="0">
                <a:cs typeface="Times New Roman" pitchFamily="18" charset="0"/>
              </a:rPr>
              <a:t>Part </a:t>
            </a:r>
            <a:r>
              <a:rPr lang="en-US" b="1" dirty="0" smtClean="0">
                <a:cs typeface="Times New Roman" pitchFamily="18" charset="0"/>
              </a:rPr>
              <a:t>1.2-2</a:t>
            </a:r>
            <a:endParaRPr lang="de-DE" b="1" dirty="0">
              <a:cs typeface="Times New Roman" pitchFamily="18" charset="0"/>
            </a:endParaRPr>
          </a:p>
        </p:txBody>
      </p:sp>
      <p:sp>
        <p:nvSpPr>
          <p:cNvPr id="4" name="Text Box 3"/>
          <p:cNvSpPr txBox="1">
            <a:spLocks noChangeArrowheads="1"/>
          </p:cNvSpPr>
          <p:nvPr/>
        </p:nvSpPr>
        <p:spPr bwMode="auto">
          <a:xfrm>
            <a:off x="899592" y="4149725"/>
            <a:ext cx="7416824" cy="1569660"/>
          </a:xfrm>
          <a:prstGeom prst="rect">
            <a:avLst/>
          </a:prstGeom>
          <a:noFill/>
          <a:ln w="9525">
            <a:noFill/>
            <a:miter lim="800000"/>
            <a:headEnd/>
            <a:tailEnd/>
          </a:ln>
          <a:effectLst/>
        </p:spPr>
        <p:txBody>
          <a:bodyPr wrap="square">
            <a:spAutoFit/>
          </a:bodyPr>
          <a:lstStyle/>
          <a:p>
            <a:pPr>
              <a:defRPr/>
            </a:pPr>
            <a:r>
              <a:rPr lang="en-US" sz="3200" dirty="0">
                <a:effectLst/>
                <a:latin typeface="Arial" pitchFamily="34" charset="0"/>
                <a:cs typeface="Times New Roman" pitchFamily="18" charset="0"/>
              </a:rPr>
              <a:t>Steffen Fleßa</a:t>
            </a:r>
          </a:p>
          <a:p>
            <a:pPr>
              <a:defRPr/>
            </a:pPr>
            <a:r>
              <a:rPr lang="en-US" sz="3200" dirty="0">
                <a:effectLst/>
                <a:latin typeface="Arial" pitchFamily="34" charset="0"/>
                <a:cs typeface="Times New Roman" pitchFamily="18" charset="0"/>
              </a:rPr>
              <a:t>Institute of Health Care Management</a:t>
            </a:r>
          </a:p>
          <a:p>
            <a:pPr>
              <a:defRPr/>
            </a:pPr>
            <a:r>
              <a:rPr lang="en-US" sz="3200" dirty="0">
                <a:effectLst/>
                <a:latin typeface="Arial" pitchFamily="34" charset="0"/>
                <a:cs typeface="Times New Roman" pitchFamily="18" charset="0"/>
              </a:rPr>
              <a:t>University of Greifswald </a:t>
            </a:r>
            <a:endParaRPr lang="en-US" sz="3200" dirty="0">
              <a:effectLst>
                <a:outerShdw blurRad="38100" dist="38100" dir="2700000" algn="tl">
                  <a:srgbClr val="000000"/>
                </a:outerShdw>
              </a:effectLst>
            </a:endParaRPr>
          </a:p>
        </p:txBody>
      </p:sp>
      <p:sp>
        <p:nvSpPr>
          <p:cNvPr id="2" name="Foliennummernplatzhalter 1"/>
          <p:cNvSpPr>
            <a:spLocks noGrp="1"/>
          </p:cNvSpPr>
          <p:nvPr>
            <p:ph type="sldNum" sz="quarter" idx="12"/>
          </p:nvPr>
        </p:nvSpPr>
        <p:spPr/>
        <p:txBody>
          <a:bodyPr/>
          <a:lstStyle/>
          <a:p>
            <a:pPr>
              <a:defRPr/>
            </a:pPr>
            <a:fld id="{93BB58EF-26E1-43B4-A732-945802794231}" type="slidenum">
              <a:rPr lang="de-DE" smtClean="0"/>
              <a:pPr>
                <a:defRPr/>
              </a:pPr>
              <a:t>1</a:t>
            </a:fld>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advTm="6027"/>
    </mc:Choice>
    <mc:Fallback xmlns="">
      <p:transition spd="slow" advTm="602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03411"/>
            <a:ext cx="9144000" cy="6454589"/>
          </a:xfrm>
        </p:spPr>
      </p:pic>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10</a:t>
            </a:fld>
            <a:endParaRPr lang="de-DE"/>
          </a:p>
        </p:txBody>
      </p:sp>
    </p:spTree>
    <p:extLst>
      <p:ext uri="{BB962C8B-B14F-4D97-AF65-F5344CB8AC3E}">
        <p14:creationId xmlns:p14="http://schemas.microsoft.com/office/powerpoint/2010/main" val="1798891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357916"/>
            <a:ext cx="4958452" cy="3500084"/>
          </a:xfrm>
        </p:spPr>
      </p:pic>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11</a:t>
            </a:fld>
            <a:endParaRPr lang="de-DE"/>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022" y="201706"/>
            <a:ext cx="4367977" cy="3083278"/>
          </a:xfrm>
          <a:prstGeom prst="rect">
            <a:avLst/>
          </a:prstGeom>
        </p:spPr>
      </p:pic>
    </p:spTree>
    <p:extLst>
      <p:ext uri="{BB962C8B-B14F-4D97-AF65-F5344CB8AC3E}">
        <p14:creationId xmlns:p14="http://schemas.microsoft.com/office/powerpoint/2010/main" val="2521090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effectLst/>
              </a:rPr>
              <a:t>Hippocrates of Cos </a:t>
            </a:r>
            <a:r>
              <a:rPr lang="en-US" sz="1800" dirty="0">
                <a:effectLst/>
              </a:rPr>
              <a:t>(460 BC -370 BC)</a:t>
            </a:r>
            <a:endParaRPr lang="de-DE" dirty="0"/>
          </a:p>
        </p:txBody>
      </p:sp>
      <p:sp>
        <p:nvSpPr>
          <p:cNvPr id="3" name="Inhaltsplatzhalter 2"/>
          <p:cNvSpPr>
            <a:spLocks noGrp="1"/>
          </p:cNvSpPr>
          <p:nvPr>
            <p:ph idx="1"/>
          </p:nvPr>
        </p:nvSpPr>
        <p:spPr>
          <a:xfrm>
            <a:off x="457200" y="1484784"/>
            <a:ext cx="8229600" cy="5373216"/>
          </a:xfrm>
        </p:spPr>
        <p:txBody>
          <a:bodyPr>
            <a:normAutofit fontScale="55000" lnSpcReduction="20000"/>
          </a:bodyPr>
          <a:lstStyle/>
          <a:p>
            <a:r>
              <a:rPr lang="en-US" dirty="0"/>
              <a:t>„Air, Water and Places" </a:t>
            </a:r>
          </a:p>
          <a:p>
            <a:pPr lvl="1"/>
            <a:r>
              <a:rPr lang="en-US" sz="3400" dirty="0"/>
              <a:t>Whoever wishes to investigate medicine properly, should proceed thus: in the first place to consider the seasons of the year, and what effects each of them produces for they are not at all alike, but differ much from themselves. Then the winds, the hot and the cold, especially such as are common to all countries, and then such as are peculiar to each locality. </a:t>
            </a:r>
            <a:r>
              <a:rPr lang="en-US" sz="3400" dirty="0">
                <a:solidFill>
                  <a:srgbClr val="FF0000"/>
                </a:solidFill>
              </a:rPr>
              <a:t>We must also consider the qualities of the waters, for as they differ from one another in taste and weight, so also do they differ much in their qualities.</a:t>
            </a:r>
          </a:p>
          <a:p>
            <a:pPr lvl="1"/>
            <a:r>
              <a:rPr lang="en-US" sz="3800" dirty="0"/>
              <a:t>These things one ought to consider most attentively, and concerning </a:t>
            </a:r>
            <a:r>
              <a:rPr lang="en-US" sz="3800" dirty="0">
                <a:solidFill>
                  <a:srgbClr val="FF0000"/>
                </a:solidFill>
              </a:rPr>
              <a:t>the waters which the inhabitants use, whether they be marshy and soft, or hard, and running from elevated and rocky situations, and then if </a:t>
            </a:r>
            <a:r>
              <a:rPr lang="en-US" sz="3800" dirty="0" err="1">
                <a:solidFill>
                  <a:srgbClr val="FF0000"/>
                </a:solidFill>
              </a:rPr>
              <a:t>saltish</a:t>
            </a:r>
            <a:r>
              <a:rPr lang="en-US" sz="3800" dirty="0">
                <a:solidFill>
                  <a:srgbClr val="FF0000"/>
                </a:solidFill>
              </a:rPr>
              <a:t> and unfit for cooking; and the ground, whether it be naked and deficient in water, or wooded and well watered, and whether it lies in a hollow, confined situation, or is elevated and cold; </a:t>
            </a:r>
            <a:r>
              <a:rPr lang="en-US" sz="3800" dirty="0"/>
              <a:t>and the mode in which the inhabitants live, and what are their pursuits, whether they are fond of drinking and eating to excess, and given to indolence, or are fond of exercise and labor, and not given to excess in eating and drinking.</a:t>
            </a:r>
          </a:p>
          <a:p>
            <a:pPr marL="0" indent="0">
              <a:buNone/>
            </a:pPr>
            <a:r>
              <a:rPr lang="en-US" sz="1600" dirty="0"/>
              <a:t>http://www.paganrod.com/2010/02/hippocrates-on-airs-waters-and-places.html</a:t>
            </a:r>
            <a:endParaRPr lang="en-US" dirty="0"/>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12</a:t>
            </a:fld>
            <a:endParaRPr lang="de-DE"/>
          </a:p>
        </p:txBody>
      </p:sp>
    </p:spTree>
    <p:extLst>
      <p:ext uri="{BB962C8B-B14F-4D97-AF65-F5344CB8AC3E}">
        <p14:creationId xmlns:p14="http://schemas.microsoft.com/office/powerpoint/2010/main" val="251204790"/>
      </p:ext>
    </p:extLst>
  </p:cSld>
  <p:clrMapOvr>
    <a:masterClrMapping/>
  </p:clrMapOvr>
  <mc:AlternateContent xmlns:mc="http://schemas.openxmlformats.org/markup-compatibility/2006" xmlns:p14="http://schemas.microsoft.com/office/powerpoint/2010/main">
    <mc:Choice Requires="p14">
      <p:transition spd="slow" p14:dur="2000" advTm="82148"/>
    </mc:Choice>
    <mc:Fallback xmlns="">
      <p:transition spd="slow" advTm="8214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14350" indent="-514350"/>
            <a:r>
              <a:rPr lang="en-US" sz="4000" dirty="0"/>
              <a:t>Declaration of Alma Ata (1978)</a:t>
            </a:r>
            <a:endParaRPr lang="en-US" sz="3600" dirty="0"/>
          </a:p>
        </p:txBody>
      </p:sp>
      <p:sp>
        <p:nvSpPr>
          <p:cNvPr id="3" name="Inhaltsplatzhalter 2"/>
          <p:cNvSpPr>
            <a:spLocks noGrp="1"/>
          </p:cNvSpPr>
          <p:nvPr>
            <p:ph idx="1"/>
          </p:nvPr>
        </p:nvSpPr>
        <p:spPr/>
        <p:txBody>
          <a:bodyPr>
            <a:normAutofit fontScale="85000" lnSpcReduction="10000"/>
          </a:bodyPr>
          <a:lstStyle/>
          <a:p>
            <a:r>
              <a:rPr lang="en-US" dirty="0"/>
              <a:t>Primary health care … includes at least: </a:t>
            </a:r>
          </a:p>
          <a:p>
            <a:pPr lvl="1"/>
            <a:r>
              <a:rPr lang="en-US" dirty="0"/>
              <a:t>education concerning prevailing health problems and the methods of preventing and controlling them; </a:t>
            </a:r>
          </a:p>
          <a:p>
            <a:pPr lvl="1"/>
            <a:r>
              <a:rPr lang="en-US" dirty="0"/>
              <a:t>promotion of food supply and proper nutrition; </a:t>
            </a:r>
          </a:p>
          <a:p>
            <a:pPr lvl="1"/>
            <a:r>
              <a:rPr lang="en-US" dirty="0"/>
              <a:t>an adequate supply of </a:t>
            </a:r>
            <a:r>
              <a:rPr lang="en-US" b="1" dirty="0">
                <a:solidFill>
                  <a:srgbClr val="FF0000"/>
                </a:solidFill>
              </a:rPr>
              <a:t>safe water and basic sanitation</a:t>
            </a:r>
            <a:r>
              <a:rPr lang="en-US" dirty="0"/>
              <a:t>; </a:t>
            </a:r>
          </a:p>
          <a:p>
            <a:pPr lvl="1"/>
            <a:r>
              <a:rPr lang="en-US" dirty="0"/>
              <a:t>maternal and child </a:t>
            </a:r>
            <a:r>
              <a:rPr lang="en-US"/>
              <a:t>health care, </a:t>
            </a:r>
            <a:r>
              <a:rPr lang="en-US" dirty="0"/>
              <a:t>including family planning; </a:t>
            </a:r>
          </a:p>
          <a:p>
            <a:pPr lvl="1"/>
            <a:r>
              <a:rPr lang="en-US" dirty="0"/>
              <a:t>immunization against the major infectious diseases; </a:t>
            </a:r>
          </a:p>
          <a:p>
            <a:pPr lvl="1"/>
            <a:r>
              <a:rPr lang="en-US" dirty="0"/>
              <a:t>prevention and control of locally endemic diseases; </a:t>
            </a:r>
          </a:p>
          <a:p>
            <a:pPr lvl="1"/>
            <a:r>
              <a:rPr lang="en-US" dirty="0"/>
              <a:t>appropriate treatment of common diseases and injuries; </a:t>
            </a:r>
          </a:p>
          <a:p>
            <a:pPr lvl="1"/>
            <a:r>
              <a:rPr lang="en-US" dirty="0"/>
              <a:t>and provision of essential drugs; </a:t>
            </a:r>
          </a:p>
          <a:p>
            <a:pPr marL="0" indent="0">
              <a:buNone/>
            </a:pPr>
            <a:endParaRPr lang="de-DE" dirty="0"/>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13</a:t>
            </a:fld>
            <a:endParaRPr lang="de-DE"/>
          </a:p>
        </p:txBody>
      </p:sp>
    </p:spTree>
    <p:extLst>
      <p:ext uri="{BB962C8B-B14F-4D97-AF65-F5344CB8AC3E}">
        <p14:creationId xmlns:p14="http://schemas.microsoft.com/office/powerpoint/2010/main" val="3750232859"/>
      </p:ext>
    </p:extLst>
  </p:cSld>
  <p:clrMapOvr>
    <a:masterClrMapping/>
  </p:clrMapOvr>
  <mc:AlternateContent xmlns:mc="http://schemas.openxmlformats.org/markup-compatibility/2006" xmlns:p14="http://schemas.microsoft.com/office/powerpoint/2010/main">
    <mc:Choice Requires="p14">
      <p:transition spd="slow" p14:dur="2000" advTm="63941"/>
    </mc:Choice>
    <mc:Fallback xmlns="">
      <p:transition spd="slow" advTm="6394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Millennium Development Goals</a:t>
            </a:r>
          </a:p>
        </p:txBody>
      </p:sp>
      <p:sp>
        <p:nvSpPr>
          <p:cNvPr id="3" name="Inhaltsplatzhalter 2"/>
          <p:cNvSpPr>
            <a:spLocks noGrp="1"/>
          </p:cNvSpPr>
          <p:nvPr>
            <p:ph idx="1"/>
          </p:nvPr>
        </p:nvSpPr>
        <p:spPr/>
        <p:txBody>
          <a:bodyPr>
            <a:normAutofit fontScale="77500" lnSpcReduction="20000"/>
          </a:bodyPr>
          <a:lstStyle/>
          <a:p>
            <a:pPr>
              <a:lnSpc>
                <a:spcPct val="90000"/>
              </a:lnSpc>
              <a:buFontTx/>
              <a:buAutoNum type="arabicPeriod"/>
              <a:defRPr/>
            </a:pPr>
            <a:r>
              <a:rPr lang="en-US" dirty="0">
                <a:cs typeface="Times New Roman" pitchFamily="18" charset="0"/>
              </a:rPr>
              <a:t>Eradicate extreme poverty and hunger until 2015 </a:t>
            </a:r>
          </a:p>
          <a:p>
            <a:pPr lvl="1" eaLnBrk="1" hangingPunct="1">
              <a:lnSpc>
                <a:spcPct val="90000"/>
              </a:lnSpc>
              <a:defRPr/>
            </a:pPr>
            <a:r>
              <a:rPr lang="en-US" b="1" dirty="0">
                <a:solidFill>
                  <a:srgbClr val="FF0000"/>
                </a:solidFill>
                <a:cs typeface="Times New Roman" pitchFamily="18" charset="0"/>
              </a:rPr>
              <a:t>Water is the basis for nutrition </a:t>
            </a:r>
          </a:p>
          <a:p>
            <a:pPr>
              <a:lnSpc>
                <a:spcPct val="90000"/>
              </a:lnSpc>
              <a:buFontTx/>
              <a:buAutoNum type="arabicPeriod"/>
              <a:defRPr/>
            </a:pPr>
            <a:r>
              <a:rPr lang="en-US" dirty="0">
                <a:cs typeface="Times New Roman" pitchFamily="18" charset="0"/>
              </a:rPr>
              <a:t>Achieve universal primary education </a:t>
            </a:r>
          </a:p>
          <a:p>
            <a:pPr>
              <a:lnSpc>
                <a:spcPct val="90000"/>
              </a:lnSpc>
              <a:buFontTx/>
              <a:buAutoNum type="arabicPeriod"/>
              <a:defRPr/>
            </a:pPr>
            <a:r>
              <a:rPr lang="en-US" dirty="0">
                <a:cs typeface="Times New Roman" pitchFamily="18" charset="0"/>
              </a:rPr>
              <a:t>Promote gender equality and empower women </a:t>
            </a:r>
          </a:p>
          <a:p>
            <a:pPr>
              <a:lnSpc>
                <a:spcPct val="90000"/>
              </a:lnSpc>
              <a:buFontTx/>
              <a:buAutoNum type="arabicPeriod"/>
              <a:defRPr/>
            </a:pPr>
            <a:r>
              <a:rPr lang="en-US" dirty="0">
                <a:cs typeface="Times New Roman" pitchFamily="18" charset="0"/>
              </a:rPr>
              <a:t>Reduce child mortality </a:t>
            </a:r>
          </a:p>
          <a:p>
            <a:pPr lvl="1" eaLnBrk="1" hangingPunct="1">
              <a:lnSpc>
                <a:spcPct val="90000"/>
              </a:lnSpc>
              <a:defRPr/>
            </a:pPr>
            <a:r>
              <a:rPr lang="en-US" b="1" dirty="0">
                <a:solidFill>
                  <a:srgbClr val="FF0000"/>
                </a:solidFill>
                <a:cs typeface="Times New Roman" pitchFamily="18" charset="0"/>
              </a:rPr>
              <a:t>Water and hygiene are basis for child health</a:t>
            </a:r>
          </a:p>
          <a:p>
            <a:pPr>
              <a:lnSpc>
                <a:spcPct val="90000"/>
              </a:lnSpc>
              <a:buFontTx/>
              <a:buAutoNum type="arabicPeriod"/>
              <a:defRPr/>
            </a:pPr>
            <a:r>
              <a:rPr lang="en-US" dirty="0">
                <a:cs typeface="Times New Roman" pitchFamily="18" charset="0"/>
              </a:rPr>
              <a:t>Improve maternal health </a:t>
            </a:r>
          </a:p>
          <a:p>
            <a:pPr lvl="1" eaLnBrk="1" hangingPunct="1">
              <a:lnSpc>
                <a:spcPct val="90000"/>
              </a:lnSpc>
              <a:defRPr/>
            </a:pPr>
            <a:r>
              <a:rPr lang="en-US" b="1" dirty="0">
                <a:solidFill>
                  <a:srgbClr val="FF0000"/>
                </a:solidFill>
                <a:cs typeface="Times New Roman" pitchFamily="18" charset="0"/>
              </a:rPr>
              <a:t>Water and hygiene are basis for maternal health</a:t>
            </a:r>
          </a:p>
          <a:p>
            <a:pPr>
              <a:lnSpc>
                <a:spcPct val="90000"/>
              </a:lnSpc>
              <a:buFontTx/>
              <a:buAutoNum type="arabicPeriod"/>
              <a:defRPr/>
            </a:pPr>
            <a:r>
              <a:rPr lang="en-US" dirty="0">
                <a:cs typeface="Times New Roman" pitchFamily="18" charset="0"/>
              </a:rPr>
              <a:t>Combat HIV/Aids, Malaria and other diseases </a:t>
            </a:r>
          </a:p>
          <a:p>
            <a:pPr lvl="1" eaLnBrk="1" hangingPunct="1">
              <a:lnSpc>
                <a:spcPct val="90000"/>
              </a:lnSpc>
              <a:defRPr/>
            </a:pPr>
            <a:r>
              <a:rPr lang="en-US" b="1" dirty="0">
                <a:solidFill>
                  <a:srgbClr val="FF0000"/>
                </a:solidFill>
                <a:cs typeface="Times New Roman" pitchFamily="18" charset="0"/>
              </a:rPr>
              <a:t>Malaria is a water-related disease</a:t>
            </a:r>
          </a:p>
          <a:p>
            <a:pPr>
              <a:lnSpc>
                <a:spcPct val="90000"/>
              </a:lnSpc>
              <a:buFontTx/>
              <a:buAutoNum type="arabicPeriod"/>
              <a:defRPr/>
            </a:pPr>
            <a:r>
              <a:rPr lang="en-US" dirty="0">
                <a:cs typeface="Times New Roman" pitchFamily="18" charset="0"/>
              </a:rPr>
              <a:t>Ensure environmental sustainability </a:t>
            </a:r>
          </a:p>
          <a:p>
            <a:pPr lvl="1" eaLnBrk="1" hangingPunct="1">
              <a:lnSpc>
                <a:spcPct val="90000"/>
              </a:lnSpc>
              <a:defRPr/>
            </a:pPr>
            <a:r>
              <a:rPr lang="en-US" b="1" dirty="0">
                <a:solidFill>
                  <a:srgbClr val="FF0000"/>
                </a:solidFill>
                <a:cs typeface="Times New Roman" pitchFamily="18" charset="0"/>
              </a:rPr>
              <a:t>Water cycle</a:t>
            </a:r>
          </a:p>
          <a:p>
            <a:pPr>
              <a:lnSpc>
                <a:spcPct val="90000"/>
              </a:lnSpc>
              <a:buFontTx/>
              <a:buAutoNum type="arabicPeriod"/>
              <a:defRPr/>
            </a:pPr>
            <a:r>
              <a:rPr lang="en-US" dirty="0">
                <a:cs typeface="Times New Roman" pitchFamily="18" charset="0"/>
              </a:rPr>
              <a:t>Global partnership for development</a:t>
            </a:r>
          </a:p>
          <a:p>
            <a:endParaRPr lang="en-US" dirty="0"/>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14</a:t>
            </a:fld>
            <a:endParaRPr lang="de-DE"/>
          </a:p>
        </p:txBody>
      </p:sp>
    </p:spTree>
    <p:extLst>
      <p:ext uri="{BB962C8B-B14F-4D97-AF65-F5344CB8AC3E}">
        <p14:creationId xmlns:p14="http://schemas.microsoft.com/office/powerpoint/2010/main" val="2558177703"/>
      </p:ext>
    </p:extLst>
  </p:cSld>
  <p:clrMapOvr>
    <a:masterClrMapping/>
  </p:clrMapOvr>
  <mc:AlternateContent xmlns:mc="http://schemas.openxmlformats.org/markup-compatibility/2006" xmlns:p14="http://schemas.microsoft.com/office/powerpoint/2010/main">
    <mc:Choice Requires="p14">
      <p:transition spd="slow" p14:dur="2000" advTm="84924"/>
    </mc:Choice>
    <mc:Fallback xmlns="">
      <p:transition spd="slow" advTm="8492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Social</a:t>
            </a:r>
            <a:r>
              <a:rPr lang="de-DE" dirty="0" smtClean="0"/>
              <a:t> Development Goals</a:t>
            </a:r>
            <a:endParaRPr lang="de-DE" dirty="0"/>
          </a:p>
        </p:txBody>
      </p:sp>
      <p:sp>
        <p:nvSpPr>
          <p:cNvPr id="3" name="Inhaltsplatzhalter 2"/>
          <p:cNvSpPr>
            <a:spLocks noGrp="1"/>
          </p:cNvSpPr>
          <p:nvPr>
            <p:ph idx="1"/>
          </p:nvPr>
        </p:nvSpPr>
        <p:spPr/>
        <p:txBody>
          <a:bodyPr>
            <a:normAutofit fontScale="85000" lnSpcReduction="20000"/>
          </a:bodyPr>
          <a:lstStyle/>
          <a:p>
            <a:r>
              <a:rPr lang="de-DE" dirty="0" smtClean="0"/>
              <a:t>SDG 6: „</a:t>
            </a:r>
            <a:r>
              <a:rPr lang="en-US" dirty="0" smtClean="0"/>
              <a:t>Ensure </a:t>
            </a:r>
            <a:r>
              <a:rPr lang="en-US" dirty="0"/>
              <a:t>availability and sustainable management of water and sanitation for </a:t>
            </a:r>
            <a:r>
              <a:rPr lang="en-US" dirty="0" smtClean="0"/>
              <a:t>all”</a:t>
            </a:r>
          </a:p>
          <a:p>
            <a:pPr lvl="1"/>
            <a:r>
              <a:rPr lang="en-GB" dirty="0"/>
              <a:t>Target 6.1: Safe and affordable drinking water</a:t>
            </a:r>
            <a:endParaRPr lang="de-DE" dirty="0"/>
          </a:p>
          <a:p>
            <a:pPr lvl="1"/>
            <a:r>
              <a:rPr lang="en-GB" dirty="0"/>
              <a:t>Target 6.2: End open defecation and provide access to sanitation and hygiene</a:t>
            </a:r>
            <a:endParaRPr lang="de-DE" dirty="0"/>
          </a:p>
          <a:p>
            <a:pPr lvl="1"/>
            <a:r>
              <a:rPr lang="en-GB" dirty="0"/>
              <a:t>Target 6.3: Improve water quality, wastewater treatment, and safe reuse</a:t>
            </a:r>
            <a:endParaRPr lang="de-DE" dirty="0"/>
          </a:p>
          <a:p>
            <a:pPr lvl="1"/>
            <a:r>
              <a:rPr lang="en-GB" dirty="0"/>
              <a:t>Target 6.4: Increase water-use efficiency and ensure freshwater supplies</a:t>
            </a:r>
            <a:endParaRPr lang="de-DE" dirty="0"/>
          </a:p>
          <a:p>
            <a:pPr lvl="1"/>
            <a:r>
              <a:rPr lang="en-GB" dirty="0"/>
              <a:t>Target 6.5: Implement “integrated water resources management” </a:t>
            </a:r>
            <a:endParaRPr lang="de-DE" dirty="0"/>
          </a:p>
          <a:p>
            <a:pPr lvl="1"/>
            <a:r>
              <a:rPr lang="en-GB" dirty="0"/>
              <a:t>Target 6.6: Protect and restore water-related ecosystems</a:t>
            </a:r>
            <a:endParaRPr lang="de-DE" dirty="0"/>
          </a:p>
          <a:p>
            <a:endParaRPr lang="de-DE" dirty="0"/>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15</a:t>
            </a:fld>
            <a:endParaRPr lang="de-DE"/>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4492" y="0"/>
            <a:ext cx="1484784" cy="1484784"/>
          </a:xfrm>
          <a:prstGeom prst="rect">
            <a:avLst/>
          </a:prstGeom>
        </p:spPr>
      </p:pic>
    </p:spTree>
    <p:extLst>
      <p:ext uri="{BB962C8B-B14F-4D97-AF65-F5344CB8AC3E}">
        <p14:creationId xmlns:p14="http://schemas.microsoft.com/office/powerpoint/2010/main" val="3275380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Water-Related Diseases</a:t>
            </a:r>
          </a:p>
        </p:txBody>
      </p:sp>
      <p:sp>
        <p:nvSpPr>
          <p:cNvPr id="3" name="Inhaltsplatzhalter 2"/>
          <p:cNvSpPr>
            <a:spLocks noGrp="1"/>
          </p:cNvSpPr>
          <p:nvPr>
            <p:ph idx="1"/>
          </p:nvPr>
        </p:nvSpPr>
        <p:spPr/>
        <p:txBody>
          <a:bodyPr>
            <a:normAutofit fontScale="92500" lnSpcReduction="10000"/>
          </a:bodyPr>
          <a:lstStyle/>
          <a:p>
            <a:r>
              <a:rPr lang="en-US" dirty="0"/>
              <a:t>(Drinking)Water-Transmitted Diseases</a:t>
            </a:r>
          </a:p>
          <a:p>
            <a:pPr lvl="1"/>
            <a:r>
              <a:rPr lang="en-US" dirty="0"/>
              <a:t>Water is medium of transmission</a:t>
            </a:r>
          </a:p>
          <a:p>
            <a:pPr lvl="1"/>
            <a:r>
              <a:rPr lang="en-US" dirty="0"/>
              <a:t>i.e. Cholera, Hepatitis A, Diphtheria, Salmonellae, Polio</a:t>
            </a:r>
          </a:p>
          <a:p>
            <a:r>
              <a:rPr lang="en-US" dirty="0"/>
              <a:t>Water-Washable Diseases</a:t>
            </a:r>
          </a:p>
          <a:p>
            <a:pPr lvl="1"/>
            <a:r>
              <a:rPr lang="en-US" dirty="0"/>
              <a:t>Water is medium of prevention</a:t>
            </a:r>
          </a:p>
          <a:p>
            <a:pPr lvl="1"/>
            <a:r>
              <a:rPr lang="en-US" dirty="0"/>
              <a:t>i.e. Colds and Flues, Worms, Diarrhea, Pox</a:t>
            </a:r>
          </a:p>
          <a:p>
            <a:r>
              <a:rPr lang="en-US" dirty="0" smtClean="0"/>
              <a:t>Water-Persistent </a:t>
            </a:r>
            <a:r>
              <a:rPr lang="en-US" dirty="0"/>
              <a:t>Diseases</a:t>
            </a:r>
          </a:p>
          <a:p>
            <a:pPr lvl="1"/>
            <a:r>
              <a:rPr lang="en-US" dirty="0"/>
              <a:t>Water is reservoir</a:t>
            </a:r>
          </a:p>
          <a:p>
            <a:pPr lvl="1"/>
            <a:r>
              <a:rPr lang="en-US" dirty="0"/>
              <a:t>i.e. Bilharzias, Malaria, Dengue, River Blindness</a:t>
            </a:r>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16</a:t>
            </a:fld>
            <a:endParaRPr lang="de-DE" dirty="0"/>
          </a:p>
        </p:txBody>
      </p:sp>
    </p:spTree>
    <p:extLst>
      <p:ext uri="{BB962C8B-B14F-4D97-AF65-F5344CB8AC3E}">
        <p14:creationId xmlns:p14="http://schemas.microsoft.com/office/powerpoint/2010/main" val="1624662207"/>
      </p:ext>
    </p:extLst>
  </p:cSld>
  <p:clrMapOvr>
    <a:masterClrMapping/>
  </p:clrMapOvr>
  <mc:AlternateContent xmlns:mc="http://schemas.openxmlformats.org/markup-compatibility/2006" xmlns:p14="http://schemas.microsoft.com/office/powerpoint/2010/main">
    <mc:Choice Requires="p14">
      <p:transition spd="slow" p14:dur="2000" advTm="113932"/>
    </mc:Choice>
    <mc:Fallback xmlns="">
      <p:transition spd="slow" advTm="113932"/>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Water and </a:t>
            </a:r>
            <a:r>
              <a:rPr lang="en-US" dirty="0" smtClean="0"/>
              <a:t>Health (2020,2017)</a:t>
            </a:r>
            <a:endParaRPr lang="en-US" dirty="0"/>
          </a:p>
        </p:txBody>
      </p:sp>
      <p:sp>
        <p:nvSpPr>
          <p:cNvPr id="3" name="Inhaltsplatzhalter 2"/>
          <p:cNvSpPr>
            <a:spLocks noGrp="1"/>
          </p:cNvSpPr>
          <p:nvPr>
            <p:ph idx="1"/>
          </p:nvPr>
        </p:nvSpPr>
        <p:spPr/>
        <p:txBody>
          <a:bodyPr>
            <a:normAutofit fontScale="92500" lnSpcReduction="20000"/>
          </a:bodyPr>
          <a:lstStyle/>
          <a:p>
            <a:r>
              <a:rPr lang="en-US" dirty="0" smtClean="0"/>
              <a:t>1.2 </a:t>
            </a:r>
            <a:r>
              <a:rPr lang="en-US" dirty="0"/>
              <a:t>million people died prematurely in 2017 as a result of unsafe </a:t>
            </a:r>
            <a:r>
              <a:rPr lang="en-US" dirty="0" smtClean="0"/>
              <a:t>water, 2.2 % of global death</a:t>
            </a:r>
            <a:endParaRPr lang="en-US" dirty="0"/>
          </a:p>
          <a:p>
            <a:r>
              <a:rPr lang="en-US" dirty="0"/>
              <a:t>In low-income countries unsafe water sources account for 6% of deaths</a:t>
            </a:r>
          </a:p>
          <a:p>
            <a:r>
              <a:rPr lang="en-US" dirty="0" smtClean="0"/>
              <a:t>The risk of dying from unsafe water in Chad is more than 1000-fold the risk in Europe</a:t>
            </a:r>
          </a:p>
          <a:p>
            <a:r>
              <a:rPr lang="en-US" dirty="0" smtClean="0"/>
              <a:t>46% </a:t>
            </a:r>
            <a:r>
              <a:rPr lang="en-US" dirty="0"/>
              <a:t>of the global population </a:t>
            </a:r>
            <a:r>
              <a:rPr lang="en-US" dirty="0" smtClean="0"/>
              <a:t>did not use </a:t>
            </a:r>
            <a:r>
              <a:rPr lang="en-US" dirty="0"/>
              <a:t>a safely managed sanitation </a:t>
            </a:r>
            <a:r>
              <a:rPr lang="en-US" dirty="0" smtClean="0"/>
              <a:t>service</a:t>
            </a:r>
            <a:endParaRPr lang="de-DE" dirty="0"/>
          </a:p>
          <a:p>
            <a:r>
              <a:rPr lang="de-DE" dirty="0" smtClean="0"/>
              <a:t>&gt;</a:t>
            </a:r>
            <a:r>
              <a:rPr lang="en-US" dirty="0" smtClean="0"/>
              <a:t> </a:t>
            </a:r>
            <a:r>
              <a:rPr lang="en-US" dirty="0"/>
              <a:t>1.7 billion people still do not have basic sanitation services, such as private toilets or latrines. </a:t>
            </a:r>
            <a:endParaRPr lang="de-DE" dirty="0"/>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17</a:t>
            </a:fld>
            <a:endParaRPr lang="de-DE" dirty="0"/>
          </a:p>
        </p:txBody>
      </p:sp>
      <p:sp>
        <p:nvSpPr>
          <p:cNvPr id="5" name="Rechteck 4"/>
          <p:cNvSpPr/>
          <p:nvPr/>
        </p:nvSpPr>
        <p:spPr>
          <a:xfrm>
            <a:off x="1947785" y="6431190"/>
            <a:ext cx="4572000" cy="215444"/>
          </a:xfrm>
          <a:prstGeom prst="rect">
            <a:avLst/>
          </a:prstGeom>
        </p:spPr>
        <p:txBody>
          <a:bodyPr>
            <a:spAutoFit/>
          </a:bodyPr>
          <a:lstStyle/>
          <a:p>
            <a:r>
              <a:rPr lang="de-DE" sz="800" dirty="0">
                <a:effectLst/>
              </a:rPr>
              <a:t>https://ourworldindata.org/water-access</a:t>
            </a:r>
          </a:p>
        </p:txBody>
      </p:sp>
      <p:sp>
        <p:nvSpPr>
          <p:cNvPr id="7" name="Rechteck 6"/>
          <p:cNvSpPr/>
          <p:nvPr/>
        </p:nvSpPr>
        <p:spPr>
          <a:xfrm>
            <a:off x="2051720" y="6613753"/>
            <a:ext cx="4572000" cy="215444"/>
          </a:xfrm>
          <a:prstGeom prst="rect">
            <a:avLst/>
          </a:prstGeom>
        </p:spPr>
        <p:txBody>
          <a:bodyPr>
            <a:spAutoFit/>
          </a:bodyPr>
          <a:lstStyle/>
          <a:p>
            <a:r>
              <a:rPr lang="de-DE" sz="800" dirty="0">
                <a:effectLst/>
              </a:rPr>
              <a:t>https://www.who.int/news-room/fact-sheets/detail/sanitation</a:t>
            </a:r>
          </a:p>
        </p:txBody>
      </p:sp>
    </p:spTree>
    <p:extLst>
      <p:ext uri="{BB962C8B-B14F-4D97-AF65-F5344CB8AC3E}">
        <p14:creationId xmlns:p14="http://schemas.microsoft.com/office/powerpoint/2010/main" val="2695591259"/>
      </p:ext>
    </p:extLst>
  </p:cSld>
  <p:clrMapOvr>
    <a:masterClrMapping/>
  </p:clrMapOvr>
  <mc:AlternateContent xmlns:mc="http://schemas.openxmlformats.org/markup-compatibility/2006" xmlns:p14="http://schemas.microsoft.com/office/powerpoint/2010/main">
    <mc:Choice Requires="p14">
      <p:transition spd="slow" p14:dur="2000" advTm="55904"/>
    </mc:Choice>
    <mc:Fallback xmlns="">
      <p:transition spd="slow" advTm="55904"/>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Example: Rotavirus</a:t>
            </a:r>
          </a:p>
        </p:txBody>
      </p:sp>
      <p:sp>
        <p:nvSpPr>
          <p:cNvPr id="3" name="Inhaltsplatzhalter 2"/>
          <p:cNvSpPr>
            <a:spLocks noGrp="1"/>
          </p:cNvSpPr>
          <p:nvPr>
            <p:ph idx="1"/>
          </p:nvPr>
        </p:nvSpPr>
        <p:spPr/>
        <p:txBody>
          <a:bodyPr>
            <a:normAutofit/>
          </a:bodyPr>
          <a:lstStyle/>
          <a:p>
            <a:r>
              <a:rPr lang="en-US" dirty="0"/>
              <a:t>Most Common Severe Diarrhea Worldwide</a:t>
            </a:r>
          </a:p>
          <a:p>
            <a:pPr lvl="1"/>
            <a:r>
              <a:rPr lang="en-US" dirty="0"/>
              <a:t>111 million cases annually</a:t>
            </a:r>
          </a:p>
          <a:p>
            <a:pPr lvl="1"/>
            <a:r>
              <a:rPr lang="en-US" dirty="0"/>
              <a:t>25 million in health care system</a:t>
            </a:r>
          </a:p>
          <a:p>
            <a:pPr lvl="2"/>
            <a:r>
              <a:rPr lang="en-US" dirty="0"/>
              <a:t>35-50% clinical diarrhea</a:t>
            </a:r>
          </a:p>
          <a:p>
            <a:pPr lvl="2"/>
            <a:r>
              <a:rPr lang="en-US" dirty="0"/>
              <a:t>2 million hospital admissions &lt;5 years </a:t>
            </a:r>
          </a:p>
          <a:p>
            <a:pPr lvl="1"/>
            <a:r>
              <a:rPr lang="en-US" dirty="0"/>
              <a:t>850,000 fatalities annually (predominantly children)</a:t>
            </a:r>
          </a:p>
          <a:p>
            <a:pPr lvl="2"/>
            <a:r>
              <a:rPr lang="en-US" dirty="0"/>
              <a:t>Main cause of death: dehydration</a:t>
            </a:r>
          </a:p>
          <a:p>
            <a:r>
              <a:rPr lang="en-US" dirty="0"/>
              <a:t>Transmission: fecal-oral</a:t>
            </a:r>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18</a:t>
            </a:fld>
            <a:endParaRPr lang="de-DE" dirty="0"/>
          </a:p>
        </p:txBody>
      </p:sp>
    </p:spTree>
    <p:extLst>
      <p:ext uri="{BB962C8B-B14F-4D97-AF65-F5344CB8AC3E}">
        <p14:creationId xmlns:p14="http://schemas.microsoft.com/office/powerpoint/2010/main" val="2245060351"/>
      </p:ext>
    </p:extLst>
  </p:cSld>
  <p:clrMapOvr>
    <a:masterClrMapping/>
  </p:clrMapOvr>
  <mc:AlternateContent xmlns:mc="http://schemas.openxmlformats.org/markup-compatibility/2006" xmlns:p14="http://schemas.microsoft.com/office/powerpoint/2010/main">
    <mc:Choice Requires="p14">
      <p:transition spd="slow" p14:dur="2000" advTm="106870"/>
    </mc:Choice>
    <mc:Fallback xmlns="">
      <p:transition spd="slow" advTm="10687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a:t>Water Scarcity</a:t>
            </a:r>
            <a:br>
              <a:rPr lang="en-US" sz="4000" dirty="0"/>
            </a:br>
            <a:r>
              <a:rPr lang="en-US" sz="800" dirty="0"/>
              <a:t>http://www.savemynature.com/message/13525</a:t>
            </a:r>
            <a:endParaRPr lang="en-US" sz="1400" dirty="0"/>
          </a:p>
        </p:txBody>
      </p:sp>
      <p:pic>
        <p:nvPicPr>
          <p:cNvPr id="31746" name="Picture 2" descr="http://www.theresilientearth.com/files/images/water_scarcity_map-wwdr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484783"/>
            <a:ext cx="8928992" cy="4898785"/>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pPr>
              <a:defRPr/>
            </a:pPr>
            <a:fld id="{E270FE4C-E118-475B-82AD-4246968C3DE4}" type="slidenum">
              <a:rPr lang="de-DE" smtClean="0"/>
              <a:pPr>
                <a:defRPr/>
              </a:pPr>
              <a:t>19</a:t>
            </a:fld>
            <a:endParaRPr lang="de-DE" dirty="0"/>
          </a:p>
        </p:txBody>
      </p:sp>
    </p:spTree>
    <p:extLst>
      <p:ext uri="{BB962C8B-B14F-4D97-AF65-F5344CB8AC3E}">
        <p14:creationId xmlns:p14="http://schemas.microsoft.com/office/powerpoint/2010/main" val="4145710835"/>
      </p:ext>
    </p:extLst>
  </p:cSld>
  <p:clrMapOvr>
    <a:masterClrMapping/>
  </p:clrMapOvr>
  <mc:AlternateContent xmlns:mc="http://schemas.openxmlformats.org/markup-compatibility/2006" xmlns:p14="http://schemas.microsoft.com/office/powerpoint/2010/main">
    <mc:Choice Requires="p14">
      <p:transition spd="slow" p14:dur="2000" advTm="65166"/>
    </mc:Choice>
    <mc:Fallback xmlns="">
      <p:transition spd="slow" advTm="6516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p:txBody>
          <a:bodyPr>
            <a:normAutofit/>
          </a:bodyPr>
          <a:lstStyle/>
          <a:p>
            <a:pPr>
              <a:defRPr/>
            </a:pPr>
            <a:r>
              <a:rPr lang="af-ZA" sz="4000" dirty="0"/>
              <a:t>Risk Factors</a:t>
            </a:r>
          </a:p>
        </p:txBody>
      </p:sp>
      <p:sp>
        <p:nvSpPr>
          <p:cNvPr id="593923" name="Rectangle 3"/>
          <p:cNvSpPr>
            <a:spLocks noGrp="1" noChangeArrowheads="1"/>
          </p:cNvSpPr>
          <p:nvPr>
            <p:ph idx="1"/>
          </p:nvPr>
        </p:nvSpPr>
        <p:spPr/>
        <p:txBody>
          <a:bodyPr>
            <a:normAutofit lnSpcReduction="10000"/>
          </a:bodyPr>
          <a:lstStyle/>
          <a:p>
            <a:pPr marL="514350" indent="-514350">
              <a:lnSpc>
                <a:spcPct val="90000"/>
              </a:lnSpc>
              <a:buFont typeface="+mj-lt"/>
              <a:buAutoNum type="arabicPeriod"/>
              <a:defRPr/>
            </a:pPr>
            <a:r>
              <a:rPr lang="en-US" dirty="0" smtClean="0"/>
              <a:t>Demand </a:t>
            </a:r>
            <a:r>
              <a:rPr lang="en-US" dirty="0"/>
              <a:t>for Health Services</a:t>
            </a:r>
          </a:p>
          <a:p>
            <a:pPr marL="971550" lvl="1" indent="-514350">
              <a:lnSpc>
                <a:spcPct val="90000"/>
              </a:lnSpc>
              <a:buFont typeface="+mj-lt"/>
              <a:buAutoNum type="arabicPeriod"/>
              <a:defRPr/>
            </a:pPr>
            <a:r>
              <a:rPr lang="en-US" dirty="0" smtClean="0"/>
              <a:t>Epidemiology </a:t>
            </a:r>
            <a:r>
              <a:rPr lang="en-US" dirty="0"/>
              <a:t>of Non-Infectious Diseases</a:t>
            </a:r>
          </a:p>
          <a:p>
            <a:pPr marL="971550" lvl="1" indent="-514350" eaLnBrk="1" hangingPunct="1">
              <a:lnSpc>
                <a:spcPct val="90000"/>
              </a:lnSpc>
              <a:buFont typeface="+mj-lt"/>
              <a:buAutoNum type="arabicPeriod"/>
              <a:defRPr/>
            </a:pPr>
            <a:r>
              <a:rPr lang="en-US" dirty="0" smtClean="0"/>
              <a:t>Risk </a:t>
            </a:r>
            <a:r>
              <a:rPr lang="en-US" dirty="0"/>
              <a:t>Factors</a:t>
            </a:r>
          </a:p>
          <a:p>
            <a:pPr marL="1371600" lvl="2" indent="-457200">
              <a:buFont typeface="+mj-lt"/>
              <a:buAutoNum type="arabicPeriod"/>
            </a:pPr>
            <a:r>
              <a:rPr lang="en-US" dirty="0" smtClean="0"/>
              <a:t>Nutrition </a:t>
            </a:r>
            <a:endParaRPr lang="en-US" dirty="0"/>
          </a:p>
          <a:p>
            <a:pPr marL="1371600" lvl="2" indent="-457200">
              <a:buFont typeface="+mj-lt"/>
              <a:buAutoNum type="arabicPeriod"/>
            </a:pPr>
            <a:r>
              <a:rPr lang="en-US" b="1" dirty="0" smtClean="0"/>
              <a:t>Water </a:t>
            </a:r>
            <a:r>
              <a:rPr lang="en-US" b="1" dirty="0"/>
              <a:t>and Hygiene</a:t>
            </a:r>
          </a:p>
          <a:p>
            <a:pPr marL="1371600" lvl="2" indent="-457200">
              <a:buFont typeface="+mj-lt"/>
              <a:buAutoNum type="arabicPeriod"/>
            </a:pPr>
            <a:r>
              <a:rPr lang="en-US" dirty="0" smtClean="0"/>
              <a:t>Smoking</a:t>
            </a:r>
            <a:r>
              <a:rPr lang="en-US" dirty="0"/>
              <a:t>, Alcohol and Environmental Influences</a:t>
            </a:r>
          </a:p>
          <a:p>
            <a:pPr marL="1371600" lvl="2" indent="-457200">
              <a:buFont typeface="+mj-lt"/>
              <a:buAutoNum type="arabicPeriod"/>
            </a:pPr>
            <a:r>
              <a:rPr lang="en-US" dirty="0" smtClean="0"/>
              <a:t>Pregnancy </a:t>
            </a:r>
            <a:r>
              <a:rPr lang="en-US" dirty="0"/>
              <a:t>and Delivery</a:t>
            </a:r>
          </a:p>
          <a:p>
            <a:pPr marL="1371600" lvl="2" indent="-457200">
              <a:buFont typeface="+mj-lt"/>
              <a:buAutoNum type="arabicPeriod"/>
            </a:pPr>
            <a:r>
              <a:rPr lang="en-US" dirty="0" smtClean="0"/>
              <a:t>Health </a:t>
            </a:r>
            <a:r>
              <a:rPr lang="en-US" dirty="0"/>
              <a:t>in unstable Populations</a:t>
            </a:r>
          </a:p>
          <a:p>
            <a:pPr marL="1371600" lvl="2" indent="-457200">
              <a:buFont typeface="+mj-lt"/>
              <a:buAutoNum type="arabicPeriod"/>
            </a:pPr>
            <a:r>
              <a:rPr lang="en-US" dirty="0" smtClean="0"/>
              <a:t>Health </a:t>
            </a:r>
            <a:r>
              <a:rPr lang="en-US" dirty="0"/>
              <a:t>and Health Care in Megacities</a:t>
            </a:r>
          </a:p>
          <a:p>
            <a:pPr marL="971550" lvl="1" indent="-514350" eaLnBrk="1" hangingPunct="1">
              <a:lnSpc>
                <a:spcPct val="90000"/>
              </a:lnSpc>
              <a:buFont typeface="+mj-lt"/>
              <a:buAutoNum type="arabicPeriod"/>
              <a:defRPr/>
            </a:pPr>
            <a:r>
              <a:rPr lang="en-US" dirty="0" smtClean="0"/>
              <a:t>Filter </a:t>
            </a:r>
            <a:r>
              <a:rPr lang="en-US" dirty="0"/>
              <a:t>Between Need and Demand</a:t>
            </a:r>
            <a:endParaRPr lang="en-US" sz="2400" b="1" dirty="0"/>
          </a:p>
        </p:txBody>
      </p:sp>
      <p:sp>
        <p:nvSpPr>
          <p:cNvPr id="2" name="Foliennummernplatzhalter 1"/>
          <p:cNvSpPr>
            <a:spLocks noGrp="1"/>
          </p:cNvSpPr>
          <p:nvPr>
            <p:ph type="sldNum" sz="quarter" idx="12"/>
          </p:nvPr>
        </p:nvSpPr>
        <p:spPr/>
        <p:txBody>
          <a:bodyPr/>
          <a:lstStyle/>
          <a:p>
            <a:pPr>
              <a:defRPr/>
            </a:pPr>
            <a:fld id="{E270FE4C-E118-475B-82AD-4246968C3DE4}" type="slidenum">
              <a:rPr lang="de-DE" smtClean="0"/>
              <a:pPr>
                <a:defRPr/>
              </a:pPr>
              <a:t>2</a:t>
            </a:fld>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advTm="22484"/>
    </mc:Choice>
    <mc:Fallback xmlns="">
      <p:transition spd="slow" advTm="22484"/>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The Fight for Water</a:t>
            </a:r>
          </a:p>
        </p:txBody>
      </p:sp>
      <p:sp>
        <p:nvSpPr>
          <p:cNvPr id="5" name="AutoShape 4" descr="data:image/jpg;base64,/9j/4AAQSkZJRgABAQAAAQABAAD/2wBDAAkGBwgHBgkIBwgKCgkLDRYPDQwMDRsUFRAWIB0iIiAdHx8kKDQsJCYxJx8fLT0tMTU3Ojo6Iys/RD84QzQ5Ojf/2wBDAQoKCg0MDRoPDxo3JR8lNzc3Nzc3Nzc3Nzc3Nzc3Nzc3Nzc3Nzc3Nzc3Nzc3Nzc3Nzc3Nzc3Nzc3Nzc3Nzc3Nzf/wAARCABxAEcDASIAAhEBAxEB/8QAGwAAAgIDAQAAAAAAAAAAAAAAAAYDBQECBAf/xABBEAABAwIFAgMEBQkHBQAAAAABAgMRBCEABRIxQQZREyJhMnGBoQcUFXSRIyUzNDVCUrGzNmJ1ssHR8IPD0uHx/8QAGgEAAwEBAQEAAAAAAAAAAAAAAQIDBAAFBv/EACwRAAICAQIEBQIHAAAAAAAAAAABAhEDEjEEIUFRBRMicYEyYTNCkaGxweH/2gAMAwEAAhEDEQA/AKHJuua3LnW6bMKxvMGZDZU83p8MJB2cEqVPlupJ+EGWrKuucjroQ+79nviQpFQtOkHtqB/mBEGYwgUGQB6o0Zgh6nK20gFtvSHIsFAFKr7bRN73ONs66fq8vf8AEpG0inTq0LSkqUmLgq2ni+02gYpHM1yHeJ1Y99U9WtZXQ05yt2kqaipP5NzWFtISIJ1QdyDAFuTaBKrnPU+cv6C5mSqNlxOlxukSAm4BASpJ1SQSTJtbgxheyKiqGmjmbjYVTNmVApXqVcJ8pAiZED1nFhluXOZshVWyg1A+suaD4atSwQCNNjYKB4ncbTgyyt9QKBGylWYrS5VJW+p1bd1OJcU5IPiArTsdoBI9RbHKuhbomUVDlUz+WVCQlyQkeqFJCk88HYjtN4en818Yq8Pw9YIWw86pLbiLSmINjufwTECct/R7nmYVH5xrWW2mh4SXFBZJSk7JBAtc773icTc4oOl9hdpczbao61sLLXigJbbZRC3DfdYuBG4vIJAFyRC1R1NTUU1Igt1broHhJbOtPHtECSIGwJ2A4jHq2U9FZVRlIQqnLzagVSoOrPYqsDtHlEJ9MX6aKkabUlsoAI9gJ0JN4vAjtxxiTyoZY+547RdNZpWVDzLjlUmkcUlbzmkw4oJN4UUhRClEXIMKkTfBj2INUzKUNSsCYTpQSAPgLeye+/xwYXzRvLR5jTsONtFhtx1DR3RqUEn4YnbZUE6CpehRKikLIk/D346806Dq0ueLkmbPpTP6GodVI9yx/qPjjjoekc5GleaZk+yOUNvKWR8ZjGnhvEeF4n8Or7ckwTxzhuTLSoNgJKoWIVqcK9Q2gpJgiLQcb0lfVZehSWcxqW5ASUGnStMAWHt2gWte5xw9R9P19JTU7+WP11SEHS8jxFKUSdiAOMQZRmf2c99XzXp5FbpTLinNYdAMfxHTcK3AB2vscWzOKdOP8CrmNbHVNauEjNqdLhvDlEpsC0/uyOO/OLWn6k0BaKqpp6lxJkLaAYTwIhcnfm09gL4q0V/RD6gp3K0M6ljyuMLAAi58hI3t84vizYpOkK4ldOxRrXtHjEETzpKoA83bjki2CWh9H+xT1ErmfvpBR9Xp2wlI0y5cmUiEgA9+0C29gY6TOqmpbUFKowSkkFL42m/s+abjj90nviRHTuQAl2koqN1JQYElaCPLHmOocEbczxcV09kaHCwrJKVKUKha0qgKskiALnmSZ4AkGROU8cFcnSCrbJ6iodDim01dOzc6SW1OKEHnyxsRaOZA5wY5/sHJkQGcuaS3qKikyZmbTMxcWngYMefPxThYuk2/gqsM2iwwYkDRLPikwnUU3HMAgfP4AHAGHDNkwBM+ImIgneewJ+GPmvKm6pGvUu5yVaG/C8zK16lJTDa9BkkAX1DkjnFK5lGQvLUvS6CqVKIW55oN5Kpm5Ft7jDMmmcWoJKU/pAm6kmCFATE8Ei/uxCuiYBKEMNFCSQPIkDY8C2wP4d8bMebNCPqcl7P+hGot8qFr7AyQvKbP1swhKyddilQkcTsCT2i8SJ1Zybppfhy04uQkpSsubnYeWJNjtOx7YajQkwCw0SfKB5CbwI+aR8RgpqFl1WhKGEgKSJCEkRcza1oH44quIzNqLc7f3oV1vyOCiy7LmUIcpaJhIgFCi35gIgQVXFgPhGO3G6KdUJQ2lJgJGlJA0yBAj0mO2MBtRCSNJCpg603jc77eu2ME45ZSt2/fmUTijXBjdbS0CVgATA8wv/yRf1GDEpRcXTQyd7GUPLbTpTpKZmCJBNv/ABHz74HalZClLKQNJ1Ekm2lQ3J7KPyxHgEzYTHETiizTSqwaYkiK4Kjwi2pYWpRUDP7wtv8AxIj5Ywh4pCoCFajuQbGCLX7HFPUKyelSlt+qYRp2SXQo7JG1z+6PfKu5xxpzXIaVxK0OuKcRdJDSiTIHJAnYfjjYseTJzjqfwLUEMyn1mdWm+9iOUnv/AHRjBqVeI4SUhTggj8D75tv6nvhSTm2QkBLbVYBJPlb2Jj1t8MdH2xkLzq1uOuJUtRUoLZVEmJ2Se3/3DPhs/XV+n+negaHKxxevXohays7gSVTwe49/rgFU6FFQgEq1G6uxHfsd9/XFDTJyZ5aTT1DClgkgBxIUJ9Dfnti3MzcR78ZsuScHu7+6oKhE3ccU5Grgk8neOSSeMGNMGM0pOTtjLlsJ+Y9ZqgjL6cJHDj1ybTZIMD4n/bFDW5jWVagmurXlgKEpQ4nQe4EeTnf/AIeVceWHIlOoAADtKrWA4F79gIndagy+tdIXAFJCZeUh1QBTJJITAM7RwLGZx9nh4PBh+iPz1MUpye5n2koDaQU6Rq0tiwIkxcgi8BRuewOMJkq0hCANQIkeYDi9vf8AHbA2NakNNiVT5EKMrKQIIMCwvxJ7zN8qZe1qbcZKFgFUKSsFCIJMpifS4i/GNALNNBVJVrBSnzQbfGTA/wDWOvKlNt5pS+OhVQhR0hNkpJIMG/AJBuBEbY5WUL8RCCkELIUjYHtvsduO1uxpFZ24xm6KplsvUTC9KWlLUlK7b6kwZ5B4ges8k2ByUdxo6kXRJfy8ZbTN0jLyIcaBmCsakAj+MJ0hR3neTGI6PMcyoFgM5itDYVcKTrA96TCY2vM4p816jyiop1qoclVTVqgQl0v2anlMASbeg7ziWhrTmVC29I8ZvyOiYEiTMbAH/fAcFONTV+4dUVKosc6Hq9TelvNqbSSkK8VjsdpQTb8e1sGE26kQUkjftO1+/wA8GME/CuGk7pr2ZVZZHaijeWEqDTbaRJWVuogR3TuNrAzMW2JwGnUVuJdLTigfbbfbSjXdWmT5VTJsFfEbYtc1VVvU9Qap952qab1BlynLgaklNlpmIFr3JtcYjXQ5orKW/rLDbNChBUVLKCoSpRkhStLZNhci/HGPRsz2calvJaDRW++2H0ocWwlHhghQ0jUEkE/3T6iOMWjqswbqKZDaX6dhadTbYLbAe0mTqaBhKrpEqjZIiTOMIy+sqMhaoW32R4+kpUt1Z8RskLSEIWAQorSTCUgG3mHOUIYQ5TMZBWUzubOu+GhtFMttbhBkBepWkdjKYTf48c2QPdQ5bQrpHHKF9qobQtwBLaAqoSLIC1JiAVhUwCDpN4MYVsyrqer6edDiHGqpyoTUwpgIQtZKkrKSBHMcWT3GG/6Vumcyy9DOaOVlRXpZPhuvvJAA1EadMDadViSRIi18ISw60w26824GKkakyZbXHyKhInkW74eMK5g1WqKdQlJANyMNWX5pky+oiXGKmmy2ocbLiGynVMQbAQATeLxeN7UKU0/iiyYPcmMSZWx9ZzijZaHtvp2GwBk/IYZoRXHYbEu5fQZ0t5VEcxy9KlBLNSotlQItJSdwT6gx32McebVdNSPupeWVuzOhF1STeb2/1wYmkyr03zZ79V9FZDofddYfDam1hxDVQtpKkkeYQgpEHttbFC1l/RbIYcYyh4KUttKHUoAcClqUhKiZ1TKFGfXknCrW1y01NOz9WzRqqBS6GkVwSlJVMBSitQFwoAGPcYAHIHayh8KlzAVjDLiodranMNRTpTOlCpEeYLveNQEEnHal2JaX3HJmj6NzDwlroa9/62421+VqFxKlq0ggOQQFNkyJG2+L6g6OyLKM1YqMvoy28CQkl1ZCAUkEJEwJAA2n1x5tnvUoGWoay7P2XcycqyXlMPNIaDQJsNVwANAvJUQrg4q8l6jbbpj9o1mdPltKkt1Ca10pbWTvAWBI0jfUCV7QMFSXY7Sz1n6RKVmo6UzFh1DqkKYiGz5pKhHz+U48i6Tcy+qzCh6UzLJkvtPuK1POOKCgktlSSkcEAJgiLX7zb591w3nOX1FJmDr6KSG4W0ktvOgFJKiZ0pGoGYvsBzimazGkoOsKHNaf7QrNTo8JypToW42psoGmQJj2QO0bEYOpNoKi1Gi7zT6OchpiX2VvIZTc+KolOkb+bUPxx5f+ayqqcbFW2AzFOjWFS5IEqVA8umdhJMeuPTM8RmFa4XFdMLU+GTdx1J0piNIKVmVcabE3thQa6SdpaQVOYJeXSoQh54tutgJQQJOnVqMak8giRIGK5JwaVAUX2FSQLRb3YMPTtF04rLPEy6ndXUyC22pvxFLVYKlN1ARJGolNjFzYxLWjtDN8l/ZGff4ex/UOH1H6gr4f1hgwYgyvQq2vbc+4j/tYU8n9rO/ubn+QYMGHex0dyf6Nf1rMfuzn804063/tZU/4ij/NgwY784VsOeXfqdB92a/mMLWafteu++L/AKS8GDCR6hZWfRl/bmm/6v8ATODBgxRkXuf/2Q==">
            <a:hlinkClick r:id="rId2"/>
          </p:cNvPr>
          <p:cNvSpPr>
            <a:spLocks noChangeAspect="1" noChangeArrowheads="1"/>
          </p:cNvSpPr>
          <p:nvPr/>
        </p:nvSpPr>
        <p:spPr bwMode="auto">
          <a:xfrm>
            <a:off x="74613" y="-509588"/>
            <a:ext cx="676275" cy="1076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6" name="AutoShape 6" descr="data:image/jpg;base64,/9j/4AAQSkZJRgABAQAAAQABAAD/2wBDAAkGBwgHBgkIBwgKCgkLDRYPDQwMDRsUFRAWIB0iIiAdHx8kKDQsJCYxJx8fLT0tMTU3Ojo6Iys/RD84QzQ5Ojf/2wBDAQoKCg0MDRoPDxo3JR8lNzc3Nzc3Nzc3Nzc3Nzc3Nzc3Nzc3Nzc3Nzc3Nzc3Nzc3Nzc3Nzc3Nzc3Nzc3Nzc3Nzf/wAARCABxAEcDASIAAhEBAxEB/8QAGwAAAgIDAQAAAAAAAAAAAAAAAAYDBQECBAf/xABBEAABAwIFAgMEBQkHBQAAAAABAgMRBCEABRIxQQZREyJhMnGBoQcUFXSRIyUzNDVCUrGzNmJ1ssHR8IPD0uHx/8QAGgEAAwEBAQEAAAAAAAAAAAAAAQIDBAAFBv/EACwRAAICAQIEBQIHAAAAAAAAAAABAhEDEjEEIUFRBRMicYEyYTNCkaGxweH/2gAMAwEAAhEDEQA/AKHJuua3LnW6bMKxvMGZDZU83p8MJB2cEqVPlupJ+EGWrKuucjroQ+79nviQpFQtOkHtqB/mBEGYwgUGQB6o0Zgh6nK20gFtvSHIsFAFKr7bRN73ONs66fq8vf8AEpG0inTq0LSkqUmLgq2ni+02gYpHM1yHeJ1Y99U9WtZXQ05yt2kqaipP5NzWFtISIJ1QdyDAFuTaBKrnPU+cv6C5mSqNlxOlxukSAm4BASpJ1SQSTJtbgxheyKiqGmjmbjYVTNmVApXqVcJ8pAiZED1nFhluXOZshVWyg1A+suaD4atSwQCNNjYKB4ncbTgyyt9QKBGylWYrS5VJW+p1bd1OJcU5IPiArTsdoBI9RbHKuhbomUVDlUz+WVCQlyQkeqFJCk88HYjtN4en818Yq8Pw9YIWw86pLbiLSmINjufwTECct/R7nmYVH5xrWW2mh4SXFBZJSk7JBAtc773icTc4oOl9hdpczbao61sLLXigJbbZRC3DfdYuBG4vIJAFyRC1R1NTUU1Igt1broHhJbOtPHtECSIGwJ2A4jHq2U9FZVRlIQqnLzagVSoOrPYqsDtHlEJ9MX6aKkabUlsoAI9gJ0JN4vAjtxxiTyoZY+547RdNZpWVDzLjlUmkcUlbzmkw4oJN4UUhRClEXIMKkTfBj2INUzKUNSsCYTpQSAPgLeye+/xwYXzRvLR5jTsONtFhtx1DR3RqUEn4YnbZUE6CpehRKikLIk/D346806Dq0ueLkmbPpTP6GodVI9yx/qPjjjoekc5GleaZk+yOUNvKWR8ZjGnhvEeF4n8Or7ckwTxzhuTLSoNgJKoWIVqcK9Q2gpJgiLQcb0lfVZehSWcxqW5ASUGnStMAWHt2gWte5xw9R9P19JTU7+WP11SEHS8jxFKUSdiAOMQZRmf2c99XzXp5FbpTLinNYdAMfxHTcK3AB2vscWzOKdOP8CrmNbHVNauEjNqdLhvDlEpsC0/uyOO/OLWn6k0BaKqpp6lxJkLaAYTwIhcnfm09gL4q0V/RD6gp3K0M6ljyuMLAAi58hI3t84vizYpOkK4ldOxRrXtHjEETzpKoA83bjki2CWh9H+xT1ErmfvpBR9Xp2wlI0y5cmUiEgA9+0C29gY6TOqmpbUFKowSkkFL42m/s+abjj90nviRHTuQAl2koqN1JQYElaCPLHmOocEbczxcV09kaHCwrJKVKUKha0qgKskiALnmSZ4AkGROU8cFcnSCrbJ6iodDim01dOzc6SW1OKEHnyxsRaOZA5wY5/sHJkQGcuaS3qKikyZmbTMxcWngYMefPxThYuk2/gqsM2iwwYkDRLPikwnUU3HMAgfP4AHAGHDNkwBM+ImIgneewJ+GPmvKm6pGvUu5yVaG/C8zK16lJTDa9BkkAX1DkjnFK5lGQvLUvS6CqVKIW55oN5Kpm5Ft7jDMmmcWoJKU/pAm6kmCFATE8Ei/uxCuiYBKEMNFCSQPIkDY8C2wP4d8bMebNCPqcl7P+hGot8qFr7AyQvKbP1swhKyddilQkcTsCT2i8SJ1Zybppfhy04uQkpSsubnYeWJNjtOx7YajQkwCw0SfKB5CbwI+aR8RgpqFl1WhKGEgKSJCEkRcza1oH44quIzNqLc7f3oV1vyOCiy7LmUIcpaJhIgFCi35gIgQVXFgPhGO3G6KdUJQ2lJgJGlJA0yBAj0mO2MBtRCSNJCpg603jc77eu2ME45ZSt2/fmUTijXBjdbS0CVgATA8wv/yRf1GDEpRcXTQyd7GUPLbTpTpKZmCJBNv/ABHz74HalZClLKQNJ1Ekm2lQ3J7KPyxHgEzYTHETiizTSqwaYkiK4Kjwi2pYWpRUDP7wtv8AxIj5Ywh4pCoCFajuQbGCLX7HFPUKyelSlt+qYRp2SXQo7JG1z+6PfKu5xxpzXIaVxK0OuKcRdJDSiTIHJAnYfjjYseTJzjqfwLUEMyn1mdWm+9iOUnv/AHRjBqVeI4SUhTggj8D75tv6nvhSTm2QkBLbVYBJPlb2Jj1t8MdH2xkLzq1uOuJUtRUoLZVEmJ2Se3/3DPhs/XV+n+negaHKxxevXohays7gSVTwe49/rgFU6FFQgEq1G6uxHfsd9/XFDTJyZ5aTT1DClgkgBxIUJ9Dfnti3MzcR78ZsuScHu7+6oKhE3ccU5Grgk8neOSSeMGNMGM0pOTtjLlsJ+Y9ZqgjL6cJHDj1ybTZIMD4n/bFDW5jWVagmurXlgKEpQ4nQe4EeTnf/AIeVceWHIlOoAADtKrWA4F79gIndagy+tdIXAFJCZeUh1QBTJJITAM7RwLGZx9nh4PBh+iPz1MUpye5n2koDaQU6Rq0tiwIkxcgi8BRuewOMJkq0hCANQIkeYDi9vf8AHbA2NakNNiVT5EKMrKQIIMCwvxJ7zN8qZe1qbcZKFgFUKSsFCIJMpifS4i/GNALNNBVJVrBSnzQbfGTA/wDWOvKlNt5pS+OhVQhR0hNkpJIMG/AJBuBEbY5WUL8RCCkELIUjYHtvsduO1uxpFZ24xm6KplsvUTC9KWlLUlK7b6kwZ5B4ges8k2ByUdxo6kXRJfy8ZbTN0jLyIcaBmCsakAj+MJ0hR3neTGI6PMcyoFgM5itDYVcKTrA96TCY2vM4p816jyiop1qoclVTVqgQl0v2anlMASbeg7ziWhrTmVC29I8ZvyOiYEiTMbAH/fAcFONTV+4dUVKosc6Hq9TelvNqbSSkK8VjsdpQTb8e1sGE26kQUkjftO1+/wA8GME/CuGk7pr2ZVZZHaijeWEqDTbaRJWVuogR3TuNrAzMW2JwGnUVuJdLTigfbbfbSjXdWmT5VTJsFfEbYtc1VVvU9Qap952qab1BlynLgaklNlpmIFr3JtcYjXQ5orKW/rLDbNChBUVLKCoSpRkhStLZNhci/HGPRsz2calvJaDRW++2H0ocWwlHhghQ0jUEkE/3T6iOMWjqswbqKZDaX6dhadTbYLbAe0mTqaBhKrpEqjZIiTOMIy+sqMhaoW32R4+kpUt1Z8RskLSEIWAQorSTCUgG3mHOUIYQ5TMZBWUzubOu+GhtFMttbhBkBepWkdjKYTf48c2QPdQ5bQrpHHKF9qobQtwBLaAqoSLIC1JiAVhUwCDpN4MYVsyrqer6edDiHGqpyoTUwpgIQtZKkrKSBHMcWT3GG/6Vumcyy9DOaOVlRXpZPhuvvJAA1EadMDadViSRIi18ISw60w26824GKkakyZbXHyKhInkW74eMK5g1WqKdQlJANyMNWX5pky+oiXGKmmy2ocbLiGynVMQbAQATeLxeN7UKU0/iiyYPcmMSZWx9ZzijZaHtvp2GwBk/IYZoRXHYbEu5fQZ0t5VEcxy9KlBLNSotlQItJSdwT6gx32McebVdNSPupeWVuzOhF1STeb2/1wYmkyr03zZ79V9FZDofddYfDam1hxDVQtpKkkeYQgpEHttbFC1l/RbIYcYyh4KUttKHUoAcClqUhKiZ1TKFGfXknCrW1y01NOz9WzRqqBS6GkVwSlJVMBSitQFwoAGPcYAHIHayh8KlzAVjDLiodranMNRTpTOlCpEeYLveNQEEnHal2JaX3HJmj6NzDwlroa9/62421+VqFxKlq0ggOQQFNkyJG2+L6g6OyLKM1YqMvoy28CQkl1ZCAUkEJEwJAA2n1x5tnvUoGWoay7P2XcycqyXlMPNIaDQJsNVwANAvJUQrg4q8l6jbbpj9o1mdPltKkt1Ca10pbWTvAWBI0jfUCV7QMFSXY7Sz1n6RKVmo6UzFh1DqkKYiGz5pKhHz+U48i6Tcy+qzCh6UzLJkvtPuK1POOKCgktlSSkcEAJgiLX7zb591w3nOX1FJmDr6KSG4W0ktvOgFJKiZ0pGoGYvsBzimazGkoOsKHNaf7QrNTo8JypToW42psoGmQJj2QO0bEYOpNoKi1Gi7zT6OchpiX2VvIZTc+KolOkb+bUPxx5f+ayqqcbFW2AzFOjWFS5IEqVA8umdhJMeuPTM8RmFa4XFdMLU+GTdx1J0piNIKVmVcabE3thQa6SdpaQVOYJeXSoQh54tutgJQQJOnVqMak8giRIGK5JwaVAUX2FSQLRb3YMPTtF04rLPEy6ndXUyC22pvxFLVYKlN1ARJGolNjFzYxLWjtDN8l/ZGff4ex/UOH1H6gr4f1hgwYgyvQq2vbc+4j/tYU8n9rO/ubn+QYMGHex0dyf6Nf1rMfuzn804063/tZU/4ij/NgwY784VsOeXfqdB92a/mMLWafteu++L/AKS8GDCR6hZWfRl/bmm/6v8ATODBgxRkXuf/2Q==">
            <a:hlinkClick r:id="rId2"/>
          </p:cNvPr>
          <p:cNvSpPr>
            <a:spLocks noChangeAspect="1" noChangeArrowheads="1"/>
          </p:cNvSpPr>
          <p:nvPr/>
        </p:nvSpPr>
        <p:spPr bwMode="auto">
          <a:xfrm>
            <a:off x="227013" y="-357188"/>
            <a:ext cx="676275" cy="1076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7" name="AutoShape 9" descr="data:image/jpg;base64,/9j/4AAQSkZJRgABAQAAAQABAAD/2wBDAAkGBwgHBgkIBwgKCgkLDRYPDQwMDRsUFRAWIB0iIiAdHx8kKDQsJCYxJx8fLT0tMTU3Ojo6Iys/RD84QzQ5Ojf/2wBDAQoKCg0MDRoPDxo3JR8lNzc3Nzc3Nzc3Nzc3Nzc3Nzc3Nzc3Nzc3Nzc3Nzc3Nzc3Nzc3Nzc3Nzc3Nzc3Nzc3Nzf/wAARCACBAFoDASIAAhEBAxEB/8QAHAAAAgIDAQEAAAAAAAAAAAAAAAYBBQIDBwgE/8QAQxAAAgEDAwIDBAUIBgsAAAAAAQIDAAQRBQYhEjETQVEHImFxFBUygbI1QnR1kaGxsyMkNGRlwRYmM2Jjc6Kjw/Dx/8QAFgEBAQEAAAAAAAAAAAAAAAAAAAEC/8QAFxEBAQEBAAAAAAAAAAAAAAAAAAERAv/aAAwDAQACEQMRAD8A4yRWJFNdzPbWen7Xubm2WeFDM0kZUHrAdeCD3++sDrO2mGG28w6lxIVl9AMdPpyOSMZyfXFVdKuPOoxTLa6toETXAk0dmildCIsqSqhCGAc+8pLEHg+XlULqW2C+JNBm6PEByty3UV9PtY75qBbqDVtqt1pE9uqadp0ltKHBLtKXBXGMYJPng5+fwAqqoxxRisqjFFRRU4oAoIxRUkVNAybgH+r23B/wpz/1iqttI1JYJJ2sbgRRwpO8hjPSsb/YYnsAfL1q019gNC25/wAib8dMN7vHRtS0Kw0i8jnjhsorJ1khiHVLJGOmVXBOGHSfdJHBHoTURzvI9RRketdXl31thdVFzFbdYYW0cjNp6e8izu0nBzyYmC/djjio0fc+33im1K8NvC8SWKTqdPiZp+l5jIqocDBToUsO3GaprmE1jdwWkF3PbTR29x1eDKyELJ0nB6T54NfNTlrWvwXU+2XktJRaaZEiSxNbqOBMzFQce8OjpHPnn1JN3/pRtezvFexiWYAMOt9OT8+9EpHSc9oiyg/DAxUNc3t7ea6uI7e1ikmnkYKkcalmZj2AA7mt/wBVaiIlmNhdeE0bSq/gt0lFOGbOOwPBPYGmPX9x2Umt6RqWlQJDNYuWcR26wjKXDtGMAAcR9A+6m3U9/bdvIrmzihnSzW6hitmFuGK2bNE84IPBJePse/VQ1ySiusNujZT3948sEPhzWUcbOmmr1GRTL1FMr0gkNH3UZwORjFfFa7i2aLfb4uLaIy2qFZuixUKreCVDvlSWIkwe7g8tgH3aprmhopy3Xr2i3On3Vtolraxtcag8jsLNVbwhHF09LEZUF1c9Ix37AHFJuRQMW4PyFt39Hl/HVBxnmr/cXGh7dH91kP8A3KqLCxkvpjHGyrgZLN2HIH8SPl37CoR0HT7jY0Wj6MLr6vluYyrXIaBwxzDL1K/Hvf0nh/nH1AUVTbtvdu3mjRfVdtYQ3qzQlvosLIWVrcGXOeMCXIA8sccVRPt/UkZ1EAZlbpADD3u4yP2eeO9YJoOos6p4A94HB61wSATjv8KGHnTNz6fqEGgWe4dT+l28NpcfSYryaUoJvFbwiRhgSEPGQRjjitDTbRht3k0+bTA8eou5eSGYTFRMhjMXJCoI+rPUT2OQTikkaReMr+4oZGZShYZBUAken53r5Gs10DVCxX6KwbpLBSwy2Dg455/9+FDHRRf7J1HcZ1C/OlqjtcmZHjk6Zf6z7rHvhzESc4OfQHGNFtebRtNDure3m00JP0RzKxm8eXF6rMCwB/o/CVCCOeD55pAXQ9TeTw0tHLBVY4ZcBWJAOc48jWyLb+oyu6LEodEVnVmwVDBiM/cv7x61THQwvs7+ubxpTpxiNvCVQGRYl95/ECsucv0+HggD5ZzSzuYbWG09L+pxD9Y4i8Uq7eLnoPi+IDx9vGO3wyM0vvoOoqpYwdjjhhz8flyKyl27qkUvhtbEk5xhhjuR/l+8etQxVcZ4oxW+8srmyZBcwtGXBKg45GcfxFaKqmTcv5G27+hP/MNL3amDcv5I29+gt/MNL9RItYltzZxG1s783YHEyHC9RIAxjyB7V9DQ2CMsr2GpujFi3UysCORwR3wcmqyDVL+3jSOC8njRPsqrkAc57fOhNSvY/wDZXUkYChQqHAAHYYoLZ7axSQg6bqKs46ukkEKAM54PfgnmtMttYmRktrbU3C4fqfCjww2GODjyIHwJr4Dq+olur6bN1Zznq5z2qG1XUGcs15MWKlCS35pOSPlnmgtYLWwuppG+hajDEGBJXsq9RwOcntx58gnjsNbQ2EEkfiWuqM3eQY9OMdhnsOQex+FfAdZ1IhQbyU9OcHPI++so9c1NHZvpkjFgQerkdiM49fePPxq4Y+1zZMEeeLV3ynu5YEdIJGPl29POvgvpbVVVbQ3qSBj4gmYYx6AD4571sTXtUjbqF7KfeLEHGCT3z61XzSvNK8shy7sWY/EnNBizMx95ifmajNFGKqmLcn5J29+gn8bVQEdsUwbl/Je3h/cP/I1UBqJEEY/+1BoPFRRQKg1IrZbwTXUyQQRNJI5wqqMkmg1DGOe9FNen+zndl+heDR51UHGZcJ/GlieF4JpIZBh42KMB6g4NBhRRQQaCKMGipoGPc4xp23x/hw/mPS/TBuc/1Db/AOrl/G9L5okBqKKKKzghaaVI41LO7BVA8ye1ejfZh7OINtRpqWoZk1KWLBQgdMOfIfGuBbcms7fXtPm1NmWzjuEaZkGSFB74r2BDIksSSRMrRuoZWU5BB5BFGemdUl5tHQL3Uo9RuNLt3uo84fo+1nv1Dsfvq7rXB43v+OEB6z09GeV8s/GjLnm+/Zro9xtzUH0HSbeLUgviRdAPvEHJUehIzivOLrgkYOR617VNcG9qHswvIdVOo7ctnuILyUl7eNRmFzzx/uk5+X7KNSuQUV9F/ZzWN5NaXK9M0LlJFznpYdxWjpo0Ytz/ANh0D9Wr+N6XzxTBuf8Aseg/q1PxvVAe9EjGo5qTWPnRU5IPFMOmb33PpVhFY6frV1BbRHMcakEL8ASCcfDt8KXc0ZoHrZW+twWm47Xx9bma3urmMXRu5OtSuecls9Pc8jH7q9PKeB514qXtzXrTYDXb7L0Y6gG+kfRUDFjkkAYH7sUZsWep6gbA25FvLOJZ0iYQgExhs4dueFGDmkj2pe0ePasX1bpoWXV5Uzk/ZtlPZiPNvQfefLL1eI0RN3BGXnChOnOOpeoE/sGSK87e16xa69pV5b6epnmnWHqVMHpcqFwcduw7+tEjn8kjyOzyMWdiSzE5JJ7msMmplQxyMjYyrEHBz2rGjZj3ScW2hD/DI/xvS+xq01nUYr+LTljR1NrZrA3VjlgzHI+HNVZokY1FZVjiioNFGKjtQbAflXp32O682ubLthcSq91ZE20nPOB9gn5rjnzwa8vg0xbQ3lqu0JrqXSTATcoEdZkLLwcggZHPJ/bRLNehvanuSLbu1LlvGmivLtWgtWgYB1cqfe78AeZHqPWuBbT3JBt+01u4xK2p3Nt4Fo2AVQsfecknIIHI+NVm5dzarufUPpusXPiyBelFVelI19FA7f51UfHNCQVNRUUVsNQKKKIg9qiiiio86g96KKCRUedFFBNFFFAUUUUH/9k=">
            <a:hlinkClick r:id="rId3"/>
          </p:cNvPr>
          <p:cNvSpPr>
            <a:spLocks noChangeAspect="1" noChangeArrowheads="1"/>
          </p:cNvSpPr>
          <p:nvPr/>
        </p:nvSpPr>
        <p:spPr bwMode="auto">
          <a:xfrm>
            <a:off x="74613" y="-585788"/>
            <a:ext cx="857250" cy="1228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8" name="AutoShape 11" descr="data:image/jpg;base64,/9j/4AAQSkZJRgABAQAAAQABAAD/2wBDAAkGBwgHBgkIBwgKCgkLDRYPDQwMDRsUFRAWIB0iIiAdHx8kKDQsJCYxJx8fLT0tMTU3Ojo6Iys/RD84QzQ5Ojf/2wBDAQoKCg0MDRoPDxo3JR8lNzc3Nzc3Nzc3Nzc3Nzc3Nzc3Nzc3Nzc3Nzc3Nzc3Nzc3Nzc3Nzc3Nzc3Nzc3Nzc3Nzf/wAARCACBAFoDASIAAhEBAxEB/8QAHAAAAgIDAQEAAAAAAAAAAAAAAAYBBQIDBwgE/8QAQxAAAgEDAwIDBAUIBgsAAAAAAQIDAAQRBQYhEjETQVEHImFxFBUygbI1QnR1kaGxsyMkNGRlwRYmM2Jjc6Kjw/Dx/8QAFgEBAQEAAAAAAAAAAAAAAAAAAAEC/8QAFxEBAQEBAAAAAAAAAAAAAAAAAAERAv/aAAwDAQACEQMRAD8A4yRWJFNdzPbWen7Xubm2WeFDM0kZUHrAdeCD3++sDrO2mGG28w6lxIVl9AMdPpyOSMZyfXFVdKuPOoxTLa6toETXAk0dmildCIsqSqhCGAc+8pLEHg+XlULqW2C+JNBm6PEByty3UV9PtY75qBbqDVtqt1pE9uqadp0ltKHBLtKXBXGMYJPng5+fwAqqoxxRisqjFFRRU4oAoIxRUkVNAybgH+r23B/wpz/1iqttI1JYJJ2sbgRRwpO8hjPSsb/YYnsAfL1q019gNC25/wAib8dMN7vHRtS0Kw0i8jnjhsorJ1khiHVLJGOmVXBOGHSfdJHBHoTURzvI9RRketdXl31thdVFzFbdYYW0cjNp6e8izu0nBzyYmC/djjio0fc+33im1K8NvC8SWKTqdPiZp+l5jIqocDBToUsO3GaprmE1jdwWkF3PbTR29x1eDKyELJ0nB6T54NfNTlrWvwXU+2XktJRaaZEiSxNbqOBMzFQce8OjpHPnn1JN3/pRtezvFexiWYAMOt9OT8+9EpHSc9oiyg/DAxUNc3t7ea6uI7e1ikmnkYKkcalmZj2AA7mt/wBVaiIlmNhdeE0bSq/gt0lFOGbOOwPBPYGmPX9x2Umt6RqWlQJDNYuWcR26wjKXDtGMAAcR9A+6m3U9/bdvIrmzihnSzW6hitmFuGK2bNE84IPBJePse/VQ1ySiusNujZT3948sEPhzWUcbOmmr1GRTL1FMr0gkNH3UZwORjFfFa7i2aLfb4uLaIy2qFZuixUKreCVDvlSWIkwe7g8tgH3aprmhopy3Xr2i3On3Vtolraxtcag8jsLNVbwhHF09LEZUF1c9Ix37AHFJuRQMW4PyFt39Hl/HVBxnmr/cXGh7dH91kP8A3KqLCxkvpjHGyrgZLN2HIH8SPl37CoR0HT7jY0Wj6MLr6vluYyrXIaBwxzDL1K/Hvf0nh/nH1AUVTbtvdu3mjRfVdtYQ3qzQlvosLIWVrcGXOeMCXIA8sccVRPt/UkZ1EAZlbpADD3u4yP2eeO9YJoOos6p4A94HB61wSATjv8KGHnTNz6fqEGgWe4dT+l28NpcfSYryaUoJvFbwiRhgSEPGQRjjitDTbRht3k0+bTA8eou5eSGYTFRMhjMXJCoI+rPUT2OQTikkaReMr+4oZGZShYZBUAken53r5Gs10DVCxX6KwbpLBSwy2Dg455/9+FDHRRf7J1HcZ1C/OlqjtcmZHjk6Zf6z7rHvhzESc4OfQHGNFtebRtNDure3m00JP0RzKxm8eXF6rMCwB/o/CVCCOeD55pAXQ9TeTw0tHLBVY4ZcBWJAOc48jWyLb+oyu6LEodEVnVmwVDBiM/cv7x61THQwvs7+ubxpTpxiNvCVQGRYl95/ECsucv0+HggD5ZzSzuYbWG09L+pxD9Y4i8Uq7eLnoPi+IDx9vGO3wyM0vvoOoqpYwdjjhhz8flyKyl27qkUvhtbEk5xhhjuR/l+8etQxVcZ4oxW+8srmyZBcwtGXBKg45GcfxFaKqmTcv5G27+hP/MNL3amDcv5I29+gt/MNL9RItYltzZxG1s783YHEyHC9RIAxjyB7V9DQ2CMsr2GpujFi3UysCORwR3wcmqyDVL+3jSOC8njRPsqrkAc57fOhNSvY/wDZXUkYChQqHAAHYYoLZ7axSQg6bqKs46ukkEKAM54PfgnmtMttYmRktrbU3C4fqfCjww2GODjyIHwJr4Dq+olur6bN1Zznq5z2qG1XUGcs15MWKlCS35pOSPlnmgtYLWwuppG+hajDEGBJXsq9RwOcntx58gnjsNbQ2EEkfiWuqM3eQY9OMdhnsOQex+FfAdZ1IhQbyU9OcHPI++so9c1NHZvpkjFgQerkdiM49fePPxq4Y+1zZMEeeLV3ynu5YEdIJGPl29POvgvpbVVVbQ3qSBj4gmYYx6AD4571sTXtUjbqF7KfeLEHGCT3z61XzSvNK8shy7sWY/EnNBizMx95ifmajNFGKqmLcn5J29+gn8bVQEdsUwbl/Je3h/cP/I1UBqJEEY/+1BoPFRRQKg1IrZbwTXUyQQRNJI5wqqMkmg1DGOe9FNen+zndl+heDR51UHGZcJ/GlieF4JpIZBh42KMB6g4NBhRRQQaCKMGipoGPc4xp23x/hw/mPS/TBuc/1Db/AOrl/G9L5okBqKKKKzghaaVI41LO7BVA8ye1ejfZh7OINtRpqWoZk1KWLBQgdMOfIfGuBbcms7fXtPm1NmWzjuEaZkGSFB74r2BDIksSSRMrRuoZWU5BB5BFGemdUl5tHQL3Uo9RuNLt3uo84fo+1nv1Dsfvq7rXB43v+OEB6z09GeV8s/GjLnm+/Zro9xtzUH0HSbeLUgviRdAPvEHJUehIzivOLrgkYOR617VNcG9qHswvIdVOo7ctnuILyUl7eNRmFzzx/uk5+X7KNSuQUV9F/ZzWN5NaXK9M0LlJFznpYdxWjpo0Ytz/ANh0D9Wr+N6XzxTBuf8Aseg/q1PxvVAe9EjGo5qTWPnRU5IPFMOmb33PpVhFY6frV1BbRHMcakEL8ASCcfDt8KXc0ZoHrZW+twWm47Xx9bma3urmMXRu5OtSuecls9Pc8jH7q9PKeB514qXtzXrTYDXb7L0Y6gG+kfRUDFjkkAYH7sUZsWep6gbA25FvLOJZ0iYQgExhs4dueFGDmkj2pe0ePasX1bpoWXV5Uzk/ZtlPZiPNvQfefLL1eI0RN3BGXnChOnOOpeoE/sGSK87e16xa69pV5b6epnmnWHqVMHpcqFwcduw7+tEjn8kjyOzyMWdiSzE5JJ7msMmplQxyMjYyrEHBz2rGjZj3ScW2hD/DI/xvS+xq01nUYr+LTljR1NrZrA3VjlgzHI+HNVZokY1FZVjiioNFGKjtQbAflXp32O682ubLthcSq91ZE20nPOB9gn5rjnzwa8vg0xbQ3lqu0JrqXSTATcoEdZkLLwcggZHPJ/bRLNehvanuSLbu1LlvGmivLtWgtWgYB1cqfe78AeZHqPWuBbT3JBt+01u4xK2p3Nt4Fo2AVQsfecknIIHI+NVm5dzarufUPpusXPiyBelFVelI19FA7f51UfHNCQVNRUUVsNQKKKIg9qiiiio86g96KKCRUedFFBNFFFAUUUUH/9k=">
            <a:hlinkClick r:id="rId3"/>
          </p:cNvPr>
          <p:cNvSpPr>
            <a:spLocks noChangeAspect="1" noChangeArrowheads="1"/>
          </p:cNvSpPr>
          <p:nvPr/>
        </p:nvSpPr>
        <p:spPr bwMode="auto">
          <a:xfrm>
            <a:off x="227013" y="-433388"/>
            <a:ext cx="857250" cy="1228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3" name="Foliennummernplatzhalter 2"/>
          <p:cNvSpPr>
            <a:spLocks noGrp="1"/>
          </p:cNvSpPr>
          <p:nvPr>
            <p:ph type="sldNum" sz="quarter" idx="12"/>
          </p:nvPr>
        </p:nvSpPr>
        <p:spPr/>
        <p:txBody>
          <a:bodyPr/>
          <a:lstStyle/>
          <a:p>
            <a:pPr>
              <a:defRPr/>
            </a:pPr>
            <a:fld id="{E270FE4C-E118-475B-82AD-4246968C3DE4}" type="slidenum">
              <a:rPr lang="de-DE" smtClean="0"/>
              <a:pPr>
                <a:defRPr/>
              </a:pPr>
              <a:t>20</a:t>
            </a:fld>
            <a:endParaRPr lang="de-DE" dirty="0"/>
          </a:p>
        </p:txBody>
      </p:sp>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1646258"/>
            <a:ext cx="2626607" cy="4243306"/>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48" y="1646258"/>
            <a:ext cx="2623348" cy="3933056"/>
          </a:xfrm>
          <a:prstGeom prst="rect">
            <a:avLst/>
          </a:prstGeom>
        </p:spPr>
      </p:pic>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28" y="1536917"/>
            <a:ext cx="2692372" cy="4260082"/>
          </a:xfrm>
          <a:prstGeom prst="rect">
            <a:avLst/>
          </a:prstGeom>
        </p:spPr>
      </p:pic>
    </p:spTree>
    <p:extLst>
      <p:ext uri="{BB962C8B-B14F-4D97-AF65-F5344CB8AC3E}">
        <p14:creationId xmlns:p14="http://schemas.microsoft.com/office/powerpoint/2010/main" val="940562501"/>
      </p:ext>
    </p:extLst>
  </p:cSld>
  <p:clrMapOvr>
    <a:masterClrMapping/>
  </p:clrMapOvr>
  <mc:AlternateContent xmlns:mc="http://schemas.openxmlformats.org/markup-compatibility/2006" xmlns:p14="http://schemas.microsoft.com/office/powerpoint/2010/main">
    <mc:Choice Requires="p14">
      <p:transition spd="slow" p14:dur="2000" advTm="36726"/>
    </mc:Choice>
    <mc:Fallback xmlns="">
      <p:transition spd="slow" advTm="3672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9"/>
          </a:xfrm>
        </p:spPr>
        <p:txBody>
          <a:bodyPr/>
          <a:lstStyle/>
          <a:p>
            <a:r>
              <a:rPr lang="de-DE" dirty="0" smtClean="0"/>
              <a:t>Aral Lake </a:t>
            </a:r>
            <a:r>
              <a:rPr lang="de-DE" dirty="0" err="1" smtClean="0"/>
              <a:t>Catastrophe</a:t>
            </a:r>
            <a:endParaRPr lang="de-DE" dirty="0"/>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21</a:t>
            </a:fld>
            <a:endParaRPr lang="de-DE"/>
          </a:p>
        </p:txBody>
      </p:sp>
      <p:pic>
        <p:nvPicPr>
          <p:cNvPr id="5" name="Grafik 4" descr="Water 13 03196 g0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6" y="1052737"/>
            <a:ext cx="9260056" cy="5805264"/>
          </a:xfrm>
          <a:prstGeom prst="rect">
            <a:avLst/>
          </a:prstGeom>
          <a:noFill/>
          <a:ln>
            <a:noFill/>
          </a:ln>
        </p:spPr>
      </p:pic>
      <p:sp>
        <p:nvSpPr>
          <p:cNvPr id="6" name="Rechteck 5"/>
          <p:cNvSpPr/>
          <p:nvPr/>
        </p:nvSpPr>
        <p:spPr>
          <a:xfrm>
            <a:off x="4572000" y="105361"/>
            <a:ext cx="4572000" cy="338554"/>
          </a:xfrm>
          <a:prstGeom prst="rect">
            <a:avLst/>
          </a:prstGeom>
        </p:spPr>
        <p:txBody>
          <a:bodyPr>
            <a:spAutoFit/>
          </a:bodyPr>
          <a:lstStyle/>
          <a:p>
            <a:r>
              <a:rPr lang="en-US" sz="800" dirty="0" err="1">
                <a:effectLst/>
              </a:rPr>
              <a:t>Anchita</a:t>
            </a:r>
            <a:r>
              <a:rPr lang="en-US" sz="800" dirty="0">
                <a:effectLst/>
              </a:rPr>
              <a:t>, et al. "Health impact of drying </a:t>
            </a:r>
            <a:r>
              <a:rPr lang="en-US" sz="800" dirty="0" err="1">
                <a:effectLst/>
              </a:rPr>
              <a:t>aral</a:t>
            </a:r>
            <a:r>
              <a:rPr lang="en-US" sz="800" dirty="0">
                <a:effectLst/>
              </a:rPr>
              <a:t> sea: One health and socio-economical approach." </a:t>
            </a:r>
            <a:r>
              <a:rPr lang="en-US" sz="800" i="1" dirty="0">
                <a:effectLst/>
              </a:rPr>
              <a:t>Water</a:t>
            </a:r>
            <a:r>
              <a:rPr lang="en-US" sz="800" dirty="0">
                <a:effectLst/>
              </a:rPr>
              <a:t> 13.22 (2021): 3196.</a:t>
            </a:r>
            <a:endParaRPr lang="de-DE" sz="800" dirty="0">
              <a:effectLst/>
            </a:endParaRPr>
          </a:p>
        </p:txBody>
      </p:sp>
    </p:spTree>
    <p:extLst>
      <p:ext uri="{BB962C8B-B14F-4D97-AF65-F5344CB8AC3E}">
        <p14:creationId xmlns:p14="http://schemas.microsoft.com/office/powerpoint/2010/main" val="928115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Aral Lake </a:t>
            </a:r>
            <a:r>
              <a:rPr lang="de-DE" dirty="0" err="1"/>
              <a:t>Catastrophe</a:t>
            </a:r>
            <a:endParaRPr lang="de-DE" dirty="0"/>
          </a:p>
        </p:txBody>
      </p:sp>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52736"/>
            <a:ext cx="7338729" cy="5805264"/>
          </a:xfrm>
        </p:spPr>
      </p:pic>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22</a:t>
            </a:fld>
            <a:endParaRPr lang="de-DE"/>
          </a:p>
        </p:txBody>
      </p:sp>
      <p:sp>
        <p:nvSpPr>
          <p:cNvPr id="6" name="Rechteck 5"/>
          <p:cNvSpPr/>
          <p:nvPr/>
        </p:nvSpPr>
        <p:spPr>
          <a:xfrm rot="16200000">
            <a:off x="5686842" y="4986223"/>
            <a:ext cx="3453000" cy="338554"/>
          </a:xfrm>
          <a:prstGeom prst="rect">
            <a:avLst/>
          </a:prstGeom>
        </p:spPr>
        <p:txBody>
          <a:bodyPr wrap="square">
            <a:spAutoFit/>
          </a:bodyPr>
          <a:lstStyle/>
          <a:p>
            <a:r>
              <a:rPr lang="en-US" sz="800" dirty="0" err="1">
                <a:effectLst/>
              </a:rPr>
              <a:t>Anchita</a:t>
            </a:r>
            <a:r>
              <a:rPr lang="en-US" sz="800" dirty="0">
                <a:effectLst/>
              </a:rPr>
              <a:t>, et al. "Health impact of drying </a:t>
            </a:r>
            <a:r>
              <a:rPr lang="en-US" sz="800" dirty="0" err="1">
                <a:effectLst/>
              </a:rPr>
              <a:t>aral</a:t>
            </a:r>
            <a:r>
              <a:rPr lang="en-US" sz="800" dirty="0">
                <a:effectLst/>
              </a:rPr>
              <a:t> sea: One health and socio-economical approach." </a:t>
            </a:r>
            <a:r>
              <a:rPr lang="en-US" sz="800" i="1" dirty="0">
                <a:effectLst/>
              </a:rPr>
              <a:t>Water</a:t>
            </a:r>
            <a:r>
              <a:rPr lang="en-US" sz="800" dirty="0">
                <a:effectLst/>
              </a:rPr>
              <a:t> 13.22 (2021): 3196.</a:t>
            </a:r>
            <a:endParaRPr lang="de-DE" sz="800" dirty="0">
              <a:effectLst/>
            </a:endParaRP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37400" t="23400" b="9401"/>
          <a:stretch/>
        </p:blipFill>
        <p:spPr>
          <a:xfrm>
            <a:off x="6161811" y="1106772"/>
            <a:ext cx="2916378" cy="1760988"/>
          </a:xfrm>
          <a:prstGeom prst="rect">
            <a:avLst/>
          </a:prstGeom>
        </p:spPr>
      </p:pic>
      <p:sp>
        <p:nvSpPr>
          <p:cNvPr id="7" name="Rechteck 6"/>
          <p:cNvSpPr/>
          <p:nvPr/>
        </p:nvSpPr>
        <p:spPr>
          <a:xfrm>
            <a:off x="6260976" y="2903247"/>
            <a:ext cx="2718048" cy="338554"/>
          </a:xfrm>
          <a:prstGeom prst="rect">
            <a:avLst/>
          </a:prstGeom>
        </p:spPr>
        <p:txBody>
          <a:bodyPr wrap="square">
            <a:spAutoFit/>
          </a:bodyPr>
          <a:lstStyle/>
          <a:p>
            <a:r>
              <a:rPr lang="de-DE" sz="800" dirty="0">
                <a:effectLst/>
              </a:rPr>
              <a:t>https://www.deutschlandfunk.de/aralsee-in-kasachstan-frueher-ein-gewaltiges-meer-100.html</a:t>
            </a:r>
          </a:p>
        </p:txBody>
      </p:sp>
    </p:spTree>
    <p:extLst>
      <p:ext uri="{BB962C8B-B14F-4D97-AF65-F5344CB8AC3E}">
        <p14:creationId xmlns:p14="http://schemas.microsoft.com/office/powerpoint/2010/main" val="1598695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a:t>Diarrheal Diseases</a:t>
            </a:r>
          </a:p>
        </p:txBody>
      </p:sp>
      <p:sp>
        <p:nvSpPr>
          <p:cNvPr id="3" name="Inhaltsplatzhalter 2"/>
          <p:cNvSpPr>
            <a:spLocks noGrp="1"/>
          </p:cNvSpPr>
          <p:nvPr>
            <p:ph idx="1"/>
          </p:nvPr>
        </p:nvSpPr>
        <p:spPr>
          <a:xfrm>
            <a:off x="467544" y="1268760"/>
            <a:ext cx="8229600" cy="4114800"/>
          </a:xfrm>
        </p:spPr>
        <p:txBody>
          <a:bodyPr>
            <a:normAutofit/>
          </a:bodyPr>
          <a:lstStyle/>
          <a:p>
            <a:pPr marL="400050" lvl="1" indent="0">
              <a:buNone/>
            </a:pPr>
            <a:r>
              <a:rPr lang="en-US" sz="800" dirty="0"/>
              <a:t>http://upload.wikimedia.org/wikipedia/commons/e/ef/Choleraverbreitung_%28deutsch%29.PNG</a:t>
            </a:r>
          </a:p>
          <a:p>
            <a:pPr marL="400050" lvl="1" indent="0">
              <a:buNone/>
            </a:pPr>
            <a:endParaRPr lang="en-US" sz="800" dirty="0"/>
          </a:p>
          <a:p>
            <a:pPr marL="400050" lvl="1" indent="0">
              <a:buNone/>
            </a:pPr>
            <a:r>
              <a:rPr lang="en-US" sz="3200" dirty="0"/>
              <a:t>Cases of Cholera worldwide</a:t>
            </a:r>
          </a:p>
        </p:txBody>
      </p:sp>
      <p:pic>
        <p:nvPicPr>
          <p:cNvPr id="59394" name="Picture 2" descr="http://upload.wikimedia.org/wikipedia/commons/e/ef/Choleraverbreitung_%28deutsch%2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9731" y="2276872"/>
            <a:ext cx="7552829" cy="3495340"/>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http://upload.wikimedia.org/wikipedia/commons/f/f8/Cholera_hospital_in_Dhak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501008"/>
            <a:ext cx="2376264" cy="3168352"/>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5436096" y="5199583"/>
            <a:ext cx="1152128" cy="461665"/>
          </a:xfrm>
          <a:prstGeom prst="rect">
            <a:avLst/>
          </a:prstGeom>
          <a:solidFill>
            <a:schemeClr val="bg1"/>
          </a:solidFill>
        </p:spPr>
        <p:txBody>
          <a:bodyPr wrap="square" rtlCol="0">
            <a:spAutoFit/>
          </a:bodyPr>
          <a:lstStyle/>
          <a:p>
            <a:pPr algn="l"/>
            <a:r>
              <a:rPr lang="en-US" sz="1200" dirty="0"/>
              <a:t>Reported</a:t>
            </a:r>
          </a:p>
          <a:p>
            <a:pPr algn="l"/>
            <a:r>
              <a:rPr lang="en-US" sz="1200" dirty="0"/>
              <a:t>Sporadically</a:t>
            </a:r>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23</a:t>
            </a:fld>
            <a:endParaRPr lang="de-DE" dirty="0"/>
          </a:p>
        </p:txBody>
      </p:sp>
    </p:spTree>
    <p:extLst>
      <p:ext uri="{BB962C8B-B14F-4D97-AF65-F5344CB8AC3E}">
        <p14:creationId xmlns:p14="http://schemas.microsoft.com/office/powerpoint/2010/main" val="135062731"/>
      </p:ext>
    </p:extLst>
  </p:cSld>
  <p:clrMapOvr>
    <a:masterClrMapping/>
  </p:clrMapOvr>
  <mc:AlternateContent xmlns:mc="http://schemas.openxmlformats.org/markup-compatibility/2006" xmlns:p14="http://schemas.microsoft.com/office/powerpoint/2010/main">
    <mc:Choice Requires="p14">
      <p:transition spd="slow" p14:dur="2000" advTm="60632"/>
    </mc:Choice>
    <mc:Fallback xmlns="">
      <p:transition spd="slow" advTm="6063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p:cNvGraphicFramePr>
            <a:graphicFrameLocks noChangeAspect="1"/>
          </p:cNvGraphicFramePr>
          <p:nvPr>
            <p:extLst>
              <p:ext uri="{D42A27DB-BD31-4B8C-83A1-F6EECF244321}">
                <p14:modId xmlns:p14="http://schemas.microsoft.com/office/powerpoint/2010/main" val="1317682387"/>
              </p:ext>
            </p:extLst>
          </p:nvPr>
        </p:nvGraphicFramePr>
        <p:xfrm>
          <a:off x="179512" y="0"/>
          <a:ext cx="8704303" cy="6858000"/>
        </p:xfrm>
        <a:graphic>
          <a:graphicData uri="http://schemas.openxmlformats.org/presentationml/2006/ole">
            <mc:AlternateContent xmlns:mc="http://schemas.openxmlformats.org/markup-compatibility/2006">
              <mc:Choice xmlns:v="urn:schemas-microsoft-com:vml" Requires="v">
                <p:oleObj spid="_x0000_s22600" name="Picture" r:id="rId3" imgW="9991080" imgH="7850520" progId="Word.Picture.8">
                  <p:embed/>
                </p:oleObj>
              </mc:Choice>
              <mc:Fallback>
                <p:oleObj name="Picture" r:id="rId3" imgW="9991080" imgH="7850520" progId="Word.Picture.8">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0"/>
                        <a:ext cx="8704303" cy="6858000"/>
                      </a:xfrm>
                      <a:prstGeom prst="rect">
                        <a:avLst/>
                      </a:prstGeom>
                      <a:solidFill>
                        <a:srgbClr val="FFFFCC"/>
                      </a:solidFill>
                    </p:spPr>
                  </p:pic>
                </p:oleObj>
              </mc:Fallback>
            </mc:AlternateContent>
          </a:graphicData>
        </a:graphic>
      </p:graphicFrame>
      <p:sp>
        <p:nvSpPr>
          <p:cNvPr id="7" name="Textfeld 6"/>
          <p:cNvSpPr txBox="1"/>
          <p:nvPr/>
        </p:nvSpPr>
        <p:spPr>
          <a:xfrm>
            <a:off x="1907704" y="6453336"/>
            <a:ext cx="1444626" cy="215444"/>
          </a:xfrm>
          <a:prstGeom prst="rect">
            <a:avLst/>
          </a:prstGeom>
          <a:noFill/>
        </p:spPr>
        <p:txBody>
          <a:bodyPr wrap="none" rtlCol="0">
            <a:spAutoFit/>
          </a:bodyPr>
          <a:lstStyle/>
          <a:p>
            <a:r>
              <a:rPr lang="de-DE" sz="800" dirty="0">
                <a:solidFill>
                  <a:srgbClr val="002060"/>
                </a:solidFill>
                <a:effectLst/>
              </a:rPr>
              <a:t>Diesfeld et al. (1997): S. 94</a:t>
            </a:r>
          </a:p>
        </p:txBody>
      </p:sp>
      <p:sp>
        <p:nvSpPr>
          <p:cNvPr id="2" name="Foliennummernplatzhalter 1"/>
          <p:cNvSpPr>
            <a:spLocks noGrp="1"/>
          </p:cNvSpPr>
          <p:nvPr>
            <p:ph type="sldNum" sz="quarter" idx="12"/>
          </p:nvPr>
        </p:nvSpPr>
        <p:spPr/>
        <p:txBody>
          <a:bodyPr/>
          <a:lstStyle/>
          <a:p>
            <a:pPr>
              <a:defRPr/>
            </a:pPr>
            <a:fld id="{E270FE4C-E118-475B-82AD-4246968C3DE4}" type="slidenum">
              <a:rPr lang="de-DE" smtClean="0"/>
              <a:pPr>
                <a:defRPr/>
              </a:pPr>
              <a:t>24</a:t>
            </a:fld>
            <a:endParaRPr lang="de-DE" dirty="0"/>
          </a:p>
        </p:txBody>
      </p:sp>
    </p:spTree>
    <p:extLst>
      <p:ext uri="{BB962C8B-B14F-4D97-AF65-F5344CB8AC3E}">
        <p14:creationId xmlns:p14="http://schemas.microsoft.com/office/powerpoint/2010/main" val="3180076485"/>
      </p:ext>
    </p:extLst>
  </p:cSld>
  <p:clrMapOvr>
    <a:masterClrMapping/>
  </p:clrMapOvr>
  <mc:AlternateContent xmlns:mc="http://schemas.openxmlformats.org/markup-compatibility/2006" xmlns:p14="http://schemas.microsoft.com/office/powerpoint/2010/main">
    <mc:Choice Requires="p14">
      <p:transition spd="slow" p14:dur="2000" advTm="105317"/>
    </mc:Choice>
    <mc:Fallback xmlns="">
      <p:transition spd="slow" advTm="105317"/>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Toilet Systems: Primary Prevention</a:t>
            </a:r>
          </a:p>
        </p:txBody>
      </p:sp>
      <p:sp>
        <p:nvSpPr>
          <p:cNvPr id="3" name="Inhaltsplatzhalter 2"/>
          <p:cNvSpPr>
            <a:spLocks noGrp="1"/>
          </p:cNvSpPr>
          <p:nvPr>
            <p:ph idx="1"/>
          </p:nvPr>
        </p:nvSpPr>
        <p:spPr/>
        <p:txBody>
          <a:bodyPr>
            <a:normAutofit fontScale="77500" lnSpcReduction="20000"/>
          </a:bodyPr>
          <a:lstStyle/>
          <a:p>
            <a:r>
              <a:rPr lang="en-US" dirty="0"/>
              <a:t>No Toilet </a:t>
            </a:r>
          </a:p>
          <a:p>
            <a:pPr lvl="1"/>
            <a:r>
              <a:rPr lang="en-US" dirty="0"/>
              <a:t>Roadside, bushes, water channels, rice fields…</a:t>
            </a:r>
          </a:p>
          <a:p>
            <a:r>
              <a:rPr lang="en-US" dirty="0"/>
              <a:t>Dry Latrines</a:t>
            </a:r>
          </a:p>
          <a:p>
            <a:pPr lvl="1"/>
            <a:r>
              <a:rPr lang="en-US" dirty="0"/>
              <a:t>Pit with cover, danger of formation of gases, breeding place for flies</a:t>
            </a:r>
          </a:p>
          <a:p>
            <a:r>
              <a:rPr lang="en-US" dirty="0"/>
              <a:t>Ventilated Dry Latrine</a:t>
            </a:r>
          </a:p>
          <a:p>
            <a:pPr lvl="1"/>
            <a:r>
              <a:rPr lang="en-US" dirty="0"/>
              <a:t>Pit is ventilated, fly trap</a:t>
            </a:r>
          </a:p>
          <a:p>
            <a:r>
              <a:rPr lang="en-US" dirty="0"/>
              <a:t>Flush Toilet with Odor Trap</a:t>
            </a:r>
          </a:p>
          <a:p>
            <a:pPr lvl="1"/>
            <a:r>
              <a:rPr lang="en-US" dirty="0"/>
              <a:t>Low water consumption, primarily serves odor/smell reduction via siphon</a:t>
            </a:r>
          </a:p>
          <a:p>
            <a:r>
              <a:rPr lang="en-US" dirty="0"/>
              <a:t>Water Closet </a:t>
            </a:r>
          </a:p>
          <a:p>
            <a:pPr lvl="1"/>
            <a:r>
              <a:rPr lang="en-US" dirty="0"/>
              <a:t>Thorough removal of excrements by use of water pressure and amount</a:t>
            </a:r>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25</a:t>
            </a:fld>
            <a:endParaRPr lang="de-DE" dirty="0"/>
          </a:p>
        </p:txBody>
      </p:sp>
    </p:spTree>
    <p:extLst>
      <p:ext uri="{BB962C8B-B14F-4D97-AF65-F5344CB8AC3E}">
        <p14:creationId xmlns:p14="http://schemas.microsoft.com/office/powerpoint/2010/main" val="1406243295"/>
      </p:ext>
    </p:extLst>
  </p:cSld>
  <p:clrMapOvr>
    <a:masterClrMapping/>
  </p:clrMapOvr>
  <mc:AlternateContent xmlns:mc="http://schemas.openxmlformats.org/markup-compatibility/2006" xmlns:p14="http://schemas.microsoft.com/office/powerpoint/2010/main">
    <mc:Choice Requires="p14">
      <p:transition spd="slow" p14:dur="2000" advTm="160033"/>
    </mc:Choice>
    <mc:Fallback xmlns="">
      <p:transition spd="slow" advTm="160033"/>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Water</a:t>
            </a:r>
            <a:r>
              <a:rPr lang="de-DE" dirty="0"/>
              <a:t> and Hygiene in Health Care </a:t>
            </a:r>
            <a:r>
              <a:rPr lang="de-DE" dirty="0" err="1" smtClean="0"/>
              <a:t>Facilities</a:t>
            </a:r>
            <a:r>
              <a:rPr lang="de-DE" dirty="0" smtClean="0"/>
              <a:t> (2016)</a:t>
            </a:r>
            <a:endParaRPr lang="de-DE" dirty="0"/>
          </a:p>
        </p:txBody>
      </p:sp>
      <p:sp>
        <p:nvSpPr>
          <p:cNvPr id="3" name="Inhaltsplatzhalter 2"/>
          <p:cNvSpPr>
            <a:spLocks noGrp="1"/>
          </p:cNvSpPr>
          <p:nvPr>
            <p:ph idx="1"/>
          </p:nvPr>
        </p:nvSpPr>
        <p:spPr>
          <a:xfrm>
            <a:off x="457200" y="1600200"/>
            <a:ext cx="7133192" cy="5069160"/>
          </a:xfrm>
        </p:spPr>
        <p:txBody>
          <a:bodyPr>
            <a:normAutofit fontScale="70000" lnSpcReduction="20000"/>
          </a:bodyPr>
          <a:lstStyle/>
          <a:p>
            <a:r>
              <a:rPr lang="en-US" dirty="0" smtClean="0"/>
              <a:t>In </a:t>
            </a:r>
            <a:r>
              <a:rPr lang="en-US" dirty="0"/>
              <a:t>Least Developed Countries, only 55% of health care facilities had basic water services. </a:t>
            </a:r>
          </a:p>
          <a:p>
            <a:r>
              <a:rPr lang="en-US" dirty="0"/>
              <a:t>Regional coverage of basic water services ranged from 51% in sub-Saharan Africa to 87% in Eastern and South-Eastern Asia.</a:t>
            </a:r>
          </a:p>
          <a:p>
            <a:r>
              <a:rPr lang="en-US" dirty="0"/>
              <a:t>4% of hospitals and 11% of other health care facilities had no water service.</a:t>
            </a:r>
          </a:p>
          <a:p>
            <a:r>
              <a:rPr lang="en-US" dirty="0"/>
              <a:t>12% of government health care facilities and 6% of non-government health care facilities </a:t>
            </a:r>
            <a:r>
              <a:rPr lang="de-DE" dirty="0" err="1"/>
              <a:t>had</a:t>
            </a:r>
            <a:r>
              <a:rPr lang="de-DE" dirty="0"/>
              <a:t> </a:t>
            </a:r>
            <a:r>
              <a:rPr lang="de-DE" dirty="0" err="1"/>
              <a:t>no</a:t>
            </a:r>
            <a:r>
              <a:rPr lang="de-DE" dirty="0"/>
              <a:t> </a:t>
            </a:r>
            <a:r>
              <a:rPr lang="de-DE" dirty="0" err="1"/>
              <a:t>water</a:t>
            </a:r>
            <a:r>
              <a:rPr lang="de-DE" dirty="0"/>
              <a:t> </a:t>
            </a:r>
            <a:r>
              <a:rPr lang="de-DE" dirty="0" err="1"/>
              <a:t>service</a:t>
            </a:r>
            <a:r>
              <a:rPr lang="de-DE" dirty="0"/>
              <a:t>.</a:t>
            </a:r>
          </a:p>
          <a:p>
            <a:r>
              <a:rPr lang="en-US" dirty="0"/>
              <a:t>5% of health care facilities in urban areas and 15% in rural areas had no water service.</a:t>
            </a:r>
          </a:p>
          <a:p>
            <a:r>
              <a:rPr lang="en-US" dirty="0"/>
              <a:t>896 million people had no water service at </a:t>
            </a:r>
            <a:r>
              <a:rPr lang="de-DE" dirty="0" err="1"/>
              <a:t>their</a:t>
            </a:r>
            <a:r>
              <a:rPr lang="de-DE" dirty="0"/>
              <a:t> </a:t>
            </a:r>
            <a:r>
              <a:rPr lang="de-DE" dirty="0" err="1"/>
              <a:t>health</a:t>
            </a:r>
            <a:r>
              <a:rPr lang="de-DE" dirty="0"/>
              <a:t> care </a:t>
            </a:r>
            <a:r>
              <a:rPr lang="de-DE" dirty="0" err="1"/>
              <a:t>facility</a:t>
            </a:r>
            <a:r>
              <a:rPr lang="de-DE" dirty="0"/>
              <a:t>.</a:t>
            </a:r>
            <a:endParaRPr lang="en-US" dirty="0"/>
          </a:p>
          <a:p>
            <a:pPr>
              <a:buFont typeface="Wingdings" panose="05000000000000000000" pitchFamily="2" charset="2"/>
              <a:buChar char="ð"/>
            </a:pPr>
            <a:endParaRPr lang="en-US" dirty="0"/>
          </a:p>
          <a:p>
            <a:pPr>
              <a:buFont typeface="Wingdings" panose="05000000000000000000" pitchFamily="2" charset="2"/>
              <a:buChar char="ð"/>
            </a:pPr>
            <a:r>
              <a:rPr lang="en-US" dirty="0" smtClean="0"/>
              <a:t>WASH</a:t>
            </a:r>
            <a:r>
              <a:rPr lang="en-US" dirty="0"/>
              <a:t>: </a:t>
            </a:r>
            <a:r>
              <a:rPr lang="en-US" u="sng" dirty="0"/>
              <a:t>wa</a:t>
            </a:r>
            <a:r>
              <a:rPr lang="en-US" dirty="0"/>
              <a:t>ter, </a:t>
            </a:r>
            <a:r>
              <a:rPr lang="en-US" u="sng" dirty="0"/>
              <a:t>s</a:t>
            </a:r>
            <a:r>
              <a:rPr lang="en-US" dirty="0"/>
              <a:t>anitation and </a:t>
            </a:r>
            <a:r>
              <a:rPr lang="en-US" u="sng" dirty="0"/>
              <a:t>h</a:t>
            </a:r>
            <a:r>
              <a:rPr lang="en-US" dirty="0"/>
              <a:t>ygiene concept by WHO &amp; UNICEF</a:t>
            </a:r>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26</a:t>
            </a:fld>
            <a:endParaRPr lang="de-DE"/>
          </a:p>
        </p:txBody>
      </p:sp>
      <p:pic>
        <p:nvPicPr>
          <p:cNvPr id="6" name="Grafik 5"/>
          <p:cNvPicPr/>
          <p:nvPr/>
        </p:nvPicPr>
        <p:blipFill rotWithShape="1">
          <a:blip r:embed="rId2"/>
          <a:srcRect l="37722" t="11939" r="38868" b="28344"/>
          <a:stretch/>
        </p:blipFill>
        <p:spPr bwMode="auto">
          <a:xfrm>
            <a:off x="7796530" y="985679"/>
            <a:ext cx="1347470" cy="1934210"/>
          </a:xfrm>
          <a:prstGeom prst="rect">
            <a:avLst/>
          </a:prstGeom>
          <a:ln>
            <a:noFill/>
          </a:ln>
          <a:extLst>
            <a:ext uri="{53640926-AAD7-44D8-BBD7-CCE9431645EC}">
              <a14:shadowObscured xmlns:a14="http://schemas.microsoft.com/office/drawing/2010/main"/>
            </a:ext>
          </a:extLst>
        </p:spPr>
      </p:pic>
      <p:sp>
        <p:nvSpPr>
          <p:cNvPr id="5" name="Rechteck 4"/>
          <p:cNvSpPr/>
          <p:nvPr/>
        </p:nvSpPr>
        <p:spPr>
          <a:xfrm>
            <a:off x="7740352" y="2927260"/>
            <a:ext cx="1403648" cy="584775"/>
          </a:xfrm>
          <a:prstGeom prst="rect">
            <a:avLst/>
          </a:prstGeom>
        </p:spPr>
        <p:txBody>
          <a:bodyPr wrap="square">
            <a:spAutoFit/>
          </a:bodyPr>
          <a:lstStyle/>
          <a:p>
            <a:r>
              <a:rPr lang="de-DE" sz="800" dirty="0">
                <a:effectLst/>
              </a:rPr>
              <a:t>https://apps.who.int/iris/bitstream/handle/10665/311620/9789241515504-eng.pdf</a:t>
            </a:r>
          </a:p>
        </p:txBody>
      </p:sp>
      <p:sp>
        <p:nvSpPr>
          <p:cNvPr id="7" name="Textfeld 6"/>
          <p:cNvSpPr txBox="1"/>
          <p:nvPr/>
        </p:nvSpPr>
        <p:spPr>
          <a:xfrm>
            <a:off x="8019021" y="3430875"/>
            <a:ext cx="918841" cy="276999"/>
          </a:xfrm>
          <a:prstGeom prst="rect">
            <a:avLst/>
          </a:prstGeom>
          <a:noFill/>
        </p:spPr>
        <p:txBody>
          <a:bodyPr wrap="none" rtlCol="0">
            <a:spAutoFit/>
          </a:bodyPr>
          <a:lstStyle/>
          <a:p>
            <a:r>
              <a:rPr lang="de-DE" sz="1200" dirty="0" smtClean="0">
                <a:effectLst/>
              </a:rPr>
              <a:t>WHO 2019</a:t>
            </a:r>
            <a:endParaRPr lang="de-DE" sz="1200" dirty="0">
              <a:effectLst/>
            </a:endParaRPr>
          </a:p>
        </p:txBody>
      </p:sp>
    </p:spTree>
    <p:extLst>
      <p:ext uri="{BB962C8B-B14F-4D97-AF65-F5344CB8AC3E}">
        <p14:creationId xmlns:p14="http://schemas.microsoft.com/office/powerpoint/2010/main" val="4222137674"/>
      </p:ext>
    </p:extLst>
  </p:cSld>
  <p:clrMapOvr>
    <a:masterClrMapping/>
  </p:clrMapOvr>
  <mc:AlternateContent xmlns:mc="http://schemas.openxmlformats.org/markup-compatibility/2006" xmlns:p14="http://schemas.microsoft.com/office/powerpoint/2010/main">
    <mc:Choice Requires="p14">
      <p:transition spd="slow" p14:dur="2000" advTm="78547"/>
    </mc:Choice>
    <mc:Fallback xmlns="">
      <p:transition spd="slow" advTm="78547"/>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p:txBody>
          <a:bodyPr>
            <a:normAutofit/>
          </a:bodyPr>
          <a:lstStyle/>
          <a:p>
            <a:pPr>
              <a:defRPr/>
            </a:pPr>
            <a:r>
              <a:rPr lang="af-ZA" sz="4000" dirty="0"/>
              <a:t>Risk Factors</a:t>
            </a:r>
          </a:p>
        </p:txBody>
      </p:sp>
      <p:sp>
        <p:nvSpPr>
          <p:cNvPr id="593923" name="Rectangle 3"/>
          <p:cNvSpPr>
            <a:spLocks noGrp="1" noChangeArrowheads="1"/>
          </p:cNvSpPr>
          <p:nvPr>
            <p:ph idx="1"/>
          </p:nvPr>
        </p:nvSpPr>
        <p:spPr/>
        <p:txBody>
          <a:bodyPr>
            <a:normAutofit lnSpcReduction="10000"/>
          </a:bodyPr>
          <a:lstStyle/>
          <a:p>
            <a:pPr marL="514350" indent="-514350">
              <a:lnSpc>
                <a:spcPct val="90000"/>
              </a:lnSpc>
              <a:buFont typeface="+mj-lt"/>
              <a:buAutoNum type="arabicPeriod"/>
              <a:defRPr/>
            </a:pPr>
            <a:r>
              <a:rPr lang="en-US" dirty="0" smtClean="0"/>
              <a:t>Demand </a:t>
            </a:r>
            <a:r>
              <a:rPr lang="en-US" dirty="0"/>
              <a:t>for Health Services</a:t>
            </a:r>
          </a:p>
          <a:p>
            <a:pPr marL="971550" lvl="1" indent="-514350">
              <a:lnSpc>
                <a:spcPct val="90000"/>
              </a:lnSpc>
              <a:buFont typeface="+mj-lt"/>
              <a:buAutoNum type="arabicPeriod"/>
              <a:defRPr/>
            </a:pPr>
            <a:r>
              <a:rPr lang="en-US" dirty="0" smtClean="0"/>
              <a:t>Epidemiology </a:t>
            </a:r>
            <a:r>
              <a:rPr lang="en-US" dirty="0"/>
              <a:t>of Non-Infectious Diseases</a:t>
            </a:r>
          </a:p>
          <a:p>
            <a:pPr marL="971550" lvl="1" indent="-514350" eaLnBrk="1" hangingPunct="1">
              <a:lnSpc>
                <a:spcPct val="90000"/>
              </a:lnSpc>
              <a:buFont typeface="+mj-lt"/>
              <a:buAutoNum type="arabicPeriod"/>
              <a:defRPr/>
            </a:pPr>
            <a:r>
              <a:rPr lang="en-US" dirty="0" smtClean="0"/>
              <a:t>Risk </a:t>
            </a:r>
            <a:r>
              <a:rPr lang="en-US" dirty="0"/>
              <a:t>Factors</a:t>
            </a:r>
          </a:p>
          <a:p>
            <a:pPr marL="1371600" lvl="2" indent="-457200">
              <a:buFont typeface="+mj-lt"/>
              <a:buAutoNum type="arabicPeriod"/>
            </a:pPr>
            <a:r>
              <a:rPr lang="en-US" dirty="0" smtClean="0"/>
              <a:t>Nutrition </a:t>
            </a:r>
            <a:endParaRPr lang="en-US" dirty="0"/>
          </a:p>
          <a:p>
            <a:pPr marL="1371600" lvl="2" indent="-457200">
              <a:buFont typeface="+mj-lt"/>
              <a:buAutoNum type="arabicPeriod"/>
            </a:pPr>
            <a:r>
              <a:rPr lang="en-US" b="1" dirty="0" smtClean="0"/>
              <a:t>Water </a:t>
            </a:r>
            <a:r>
              <a:rPr lang="en-US" b="1" dirty="0"/>
              <a:t>and Hygiene</a:t>
            </a:r>
          </a:p>
          <a:p>
            <a:pPr marL="1371600" lvl="2" indent="-457200">
              <a:buFont typeface="+mj-lt"/>
              <a:buAutoNum type="arabicPeriod"/>
            </a:pPr>
            <a:r>
              <a:rPr lang="en-US" dirty="0" smtClean="0"/>
              <a:t>Smoking</a:t>
            </a:r>
            <a:r>
              <a:rPr lang="en-US" dirty="0"/>
              <a:t>, Alcohol and Environmental Influences</a:t>
            </a:r>
          </a:p>
          <a:p>
            <a:pPr marL="1371600" lvl="2" indent="-457200">
              <a:buFont typeface="+mj-lt"/>
              <a:buAutoNum type="arabicPeriod"/>
            </a:pPr>
            <a:r>
              <a:rPr lang="en-US" dirty="0" smtClean="0"/>
              <a:t>Pregnancy </a:t>
            </a:r>
            <a:r>
              <a:rPr lang="en-US" dirty="0"/>
              <a:t>and Delivery</a:t>
            </a:r>
          </a:p>
          <a:p>
            <a:pPr marL="1371600" lvl="2" indent="-457200">
              <a:buFont typeface="+mj-lt"/>
              <a:buAutoNum type="arabicPeriod"/>
            </a:pPr>
            <a:r>
              <a:rPr lang="en-US" dirty="0" smtClean="0"/>
              <a:t>Health </a:t>
            </a:r>
            <a:r>
              <a:rPr lang="en-US" dirty="0"/>
              <a:t>in unstable Populations</a:t>
            </a:r>
          </a:p>
          <a:p>
            <a:pPr marL="1371600" lvl="2" indent="-457200">
              <a:buFont typeface="+mj-lt"/>
              <a:buAutoNum type="arabicPeriod"/>
            </a:pPr>
            <a:r>
              <a:rPr lang="en-US" dirty="0" smtClean="0"/>
              <a:t>Health </a:t>
            </a:r>
            <a:r>
              <a:rPr lang="en-US" dirty="0"/>
              <a:t>and Health Care in Megacities</a:t>
            </a:r>
          </a:p>
          <a:p>
            <a:pPr marL="971550" lvl="1" indent="-514350" eaLnBrk="1" hangingPunct="1">
              <a:lnSpc>
                <a:spcPct val="90000"/>
              </a:lnSpc>
              <a:buFont typeface="+mj-lt"/>
              <a:buAutoNum type="arabicPeriod"/>
              <a:defRPr/>
            </a:pPr>
            <a:r>
              <a:rPr lang="en-US" dirty="0" smtClean="0"/>
              <a:t>Filter </a:t>
            </a:r>
            <a:r>
              <a:rPr lang="en-US" dirty="0"/>
              <a:t>Between Need and Demand</a:t>
            </a:r>
            <a:endParaRPr lang="en-US" sz="2400" b="1" dirty="0"/>
          </a:p>
        </p:txBody>
      </p:sp>
      <p:sp>
        <p:nvSpPr>
          <p:cNvPr id="2" name="Foliennummernplatzhalter 1"/>
          <p:cNvSpPr>
            <a:spLocks noGrp="1"/>
          </p:cNvSpPr>
          <p:nvPr>
            <p:ph type="sldNum" sz="quarter" idx="12"/>
          </p:nvPr>
        </p:nvSpPr>
        <p:spPr/>
        <p:txBody>
          <a:bodyPr/>
          <a:lstStyle/>
          <a:p>
            <a:pPr>
              <a:defRPr/>
            </a:pPr>
            <a:fld id="{E270FE4C-E118-475B-82AD-4246968C3DE4}" type="slidenum">
              <a:rPr lang="de-DE" smtClean="0"/>
              <a:pPr>
                <a:defRPr/>
              </a:pPr>
              <a:t>27</a:t>
            </a:fld>
            <a:endParaRPr lang="de-DE"/>
          </a:p>
        </p:txBody>
      </p:sp>
    </p:spTree>
    <p:extLst>
      <p:ext uri="{BB962C8B-B14F-4D97-AF65-F5344CB8AC3E}">
        <p14:creationId xmlns:p14="http://schemas.microsoft.com/office/powerpoint/2010/main" val="219534063"/>
      </p:ext>
    </p:extLst>
  </p:cSld>
  <p:clrMapOvr>
    <a:masterClrMapping/>
  </p:clrMapOvr>
  <mc:AlternateContent xmlns:mc="http://schemas.openxmlformats.org/markup-compatibility/2006" xmlns:p14="http://schemas.microsoft.com/office/powerpoint/2010/main">
    <mc:Choice Requires="p14">
      <p:transition spd="slow" p14:dur="2000" advTm="22484"/>
    </mc:Choice>
    <mc:Fallback xmlns="">
      <p:transition spd="slow" advTm="2248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1.2.1 Water and Hygiene</a:t>
            </a:r>
            <a:endParaRPr lang="de-DE" dirty="0"/>
          </a:p>
        </p:txBody>
      </p:sp>
      <p:sp>
        <p:nvSpPr>
          <p:cNvPr id="3" name="Inhaltsplatzhalter 2"/>
          <p:cNvSpPr>
            <a:spLocks noGrp="1"/>
          </p:cNvSpPr>
          <p:nvPr>
            <p:ph idx="1"/>
          </p:nvPr>
        </p:nvSpPr>
        <p:spPr/>
        <p:txBody>
          <a:bodyPr/>
          <a:lstStyle/>
          <a:p>
            <a:r>
              <a:rPr lang="en-GB" dirty="0" smtClean="0"/>
              <a:t>Causality</a:t>
            </a:r>
          </a:p>
          <a:p>
            <a:pPr lvl="1"/>
            <a:r>
              <a:rPr lang="en-GB" dirty="0" smtClean="0"/>
              <a:t>Water as essential element of life</a:t>
            </a:r>
          </a:p>
          <a:p>
            <a:pPr lvl="2"/>
            <a:r>
              <a:rPr lang="en-GB" dirty="0" smtClean="0"/>
              <a:t>Overconsumption leads to thirst and poor hygiene</a:t>
            </a:r>
          </a:p>
          <a:p>
            <a:pPr lvl="1"/>
            <a:r>
              <a:rPr lang="en-GB" dirty="0" smtClean="0"/>
              <a:t>Water as a cause of diseases, e.g. Cholera</a:t>
            </a:r>
          </a:p>
          <a:p>
            <a:pPr lvl="1"/>
            <a:r>
              <a:rPr lang="en-GB" dirty="0" smtClean="0"/>
              <a:t>Water as a means against disease, e.g. Handwashing</a:t>
            </a:r>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3</a:t>
            </a:fld>
            <a:endParaRPr lang="de-DE" dirty="0"/>
          </a:p>
        </p:txBody>
      </p:sp>
    </p:spTree>
    <p:extLst>
      <p:ext uri="{BB962C8B-B14F-4D97-AF65-F5344CB8AC3E}">
        <p14:creationId xmlns:p14="http://schemas.microsoft.com/office/powerpoint/2010/main" val="2473805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Terminology</a:t>
            </a:r>
            <a:endParaRPr lang="en-GB" dirty="0"/>
          </a:p>
        </p:txBody>
      </p:sp>
      <p:sp>
        <p:nvSpPr>
          <p:cNvPr id="3" name="Inhaltsplatzhalter 2"/>
          <p:cNvSpPr>
            <a:spLocks noGrp="1"/>
          </p:cNvSpPr>
          <p:nvPr>
            <p:ph idx="1"/>
          </p:nvPr>
        </p:nvSpPr>
        <p:spPr/>
        <p:txBody>
          <a:bodyPr>
            <a:normAutofit fontScale="70000" lnSpcReduction="20000"/>
          </a:bodyPr>
          <a:lstStyle/>
          <a:p>
            <a:r>
              <a:rPr lang="en-US" dirty="0" smtClean="0"/>
              <a:t>Hygiene</a:t>
            </a:r>
          </a:p>
          <a:p>
            <a:pPr lvl="1"/>
            <a:r>
              <a:rPr lang="en-US" dirty="0" smtClean="0"/>
              <a:t>“Hygiene </a:t>
            </a:r>
            <a:r>
              <a:rPr lang="en-US" dirty="0"/>
              <a:t>refers to conditions and practices that help to maintain health and prevent the spread of diseases. Medical hygiene therefore includes a specific set of practices associated with this preservation of health, for example environmental cleaning, sterilization of equipment, hand hygiene, water and sanitation and safe disposal of medical waste.” </a:t>
            </a:r>
            <a:r>
              <a:rPr lang="en-US" dirty="0" smtClean="0"/>
              <a:t>(</a:t>
            </a:r>
            <a:r>
              <a:rPr lang="en-US" dirty="0" smtClean="0">
                <a:hlinkClick r:id="rId2"/>
              </a:rPr>
              <a:t>https</a:t>
            </a:r>
            <a:r>
              <a:rPr lang="en-US" dirty="0">
                <a:hlinkClick r:id="rId2"/>
              </a:rPr>
              <a:t>://</a:t>
            </a:r>
            <a:r>
              <a:rPr lang="en-US" dirty="0" smtClean="0">
                <a:hlinkClick r:id="rId2"/>
              </a:rPr>
              <a:t>www.afro.who.int/health-topics/hygiene</a:t>
            </a:r>
            <a:r>
              <a:rPr lang="en-US" dirty="0" smtClean="0"/>
              <a:t>)</a:t>
            </a:r>
          </a:p>
          <a:p>
            <a:r>
              <a:rPr lang="en-US" dirty="0" smtClean="0"/>
              <a:t>Sanitation</a:t>
            </a:r>
          </a:p>
          <a:p>
            <a:pPr lvl="1"/>
            <a:r>
              <a:rPr lang="en-US" dirty="0" smtClean="0"/>
              <a:t>“Sanitation </a:t>
            </a:r>
            <a:r>
              <a:rPr lang="en-US" dirty="0"/>
              <a:t>generally refers to the provision of facilities and services for the safe disposal of human urine and </a:t>
            </a:r>
            <a:r>
              <a:rPr lang="en-US" dirty="0" err="1"/>
              <a:t>faeces</a:t>
            </a:r>
            <a:r>
              <a:rPr lang="en-US" dirty="0"/>
              <a:t>. Inadequate sanitation is a major cause of disease world-wide and improving sanitation is known to have a significant beneficial impact on health both in households and across communities. The word 'sanitation' also refers to the maintenance of hygienic conditions, through services such as garbage collection and wastewater disposal.” </a:t>
            </a:r>
            <a:r>
              <a:rPr lang="en-US" dirty="0" smtClean="0"/>
              <a:t>(https</a:t>
            </a:r>
            <a:r>
              <a:rPr lang="en-US" dirty="0"/>
              <a:t>://www.afro.who.int/health-topics/sanitation)</a:t>
            </a:r>
            <a:endParaRPr lang="de-DE" dirty="0"/>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4</a:t>
            </a:fld>
            <a:endParaRPr lang="de-DE"/>
          </a:p>
        </p:txBody>
      </p:sp>
    </p:spTree>
    <p:extLst>
      <p:ext uri="{BB962C8B-B14F-4D97-AF65-F5344CB8AC3E}">
        <p14:creationId xmlns:p14="http://schemas.microsoft.com/office/powerpoint/2010/main" val="413914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Risk</a:t>
            </a:r>
            <a:r>
              <a:rPr lang="de-DE" dirty="0" smtClean="0"/>
              <a:t> Faktors </a:t>
            </a:r>
            <a:r>
              <a:rPr lang="de-DE" dirty="0" err="1" smtClean="0"/>
              <a:t>for</a:t>
            </a:r>
            <a:r>
              <a:rPr lang="de-DE" dirty="0" smtClean="0"/>
              <a:t> Death</a:t>
            </a:r>
            <a:endParaRPr lang="de-DE" dirty="0"/>
          </a:p>
        </p:txBody>
      </p:sp>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6110" y="1600200"/>
            <a:ext cx="6411780" cy="4525963"/>
          </a:xfrm>
        </p:spPr>
      </p:pic>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5</a:t>
            </a:fld>
            <a:endParaRPr lang="de-DE"/>
          </a:p>
        </p:txBody>
      </p:sp>
      <p:sp>
        <p:nvSpPr>
          <p:cNvPr id="6" name="Ellipse 5"/>
          <p:cNvSpPr/>
          <p:nvPr/>
        </p:nvSpPr>
        <p:spPr>
          <a:xfrm>
            <a:off x="1907704" y="3645024"/>
            <a:ext cx="244827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4027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254" y="397001"/>
            <a:ext cx="9161253" cy="6466768"/>
          </a:xfrm>
        </p:spPr>
      </p:pic>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6</a:t>
            </a:fld>
            <a:endParaRPr lang="de-DE"/>
          </a:p>
        </p:txBody>
      </p:sp>
    </p:spTree>
    <p:extLst>
      <p:ext uri="{BB962C8B-B14F-4D97-AF65-F5344CB8AC3E}">
        <p14:creationId xmlns:p14="http://schemas.microsoft.com/office/powerpoint/2010/main" val="762479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Water</a:t>
            </a:r>
            <a:r>
              <a:rPr lang="de-DE" dirty="0" smtClean="0"/>
              <a:t> </a:t>
            </a:r>
            <a:r>
              <a:rPr lang="de-DE" dirty="0" err="1" smtClean="0"/>
              <a:t>Consumption</a:t>
            </a:r>
            <a:r>
              <a:rPr lang="de-DE" dirty="0" smtClean="0"/>
              <a:t> Germany</a:t>
            </a:r>
            <a:endParaRPr lang="de-DE" dirty="0"/>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7</a:t>
            </a:fld>
            <a:endParaRPr lang="de-DE"/>
          </a:p>
        </p:txBody>
      </p:sp>
      <p:pic>
        <p:nvPicPr>
          <p:cNvPr id="6" name="Grafik 5" descr="Wassersparen-Infografik: Wasserverbrauch seit 1990."/>
          <p:cNvPicPr/>
          <p:nvPr/>
        </p:nvPicPr>
        <p:blipFill rotWithShape="1">
          <a:blip r:embed="rId2">
            <a:extLst>
              <a:ext uri="{28A0092B-C50C-407E-A947-70E740481C1C}">
                <a14:useLocalDpi xmlns:a14="http://schemas.microsoft.com/office/drawing/2010/main" val="0"/>
              </a:ext>
            </a:extLst>
          </a:blip>
          <a:srcRect l="7735" t="28152" r="11521" b="14139"/>
          <a:stretch/>
        </p:blipFill>
        <p:spPr bwMode="auto">
          <a:xfrm rot="5400000">
            <a:off x="5621519" y="3203258"/>
            <a:ext cx="4650105" cy="2386330"/>
          </a:xfrm>
          <a:prstGeom prst="rect">
            <a:avLst/>
          </a:prstGeom>
          <a:noFill/>
          <a:ln>
            <a:noFill/>
          </a:ln>
          <a:extLst>
            <a:ext uri="{53640926-AAD7-44D8-BBD7-CCE9431645EC}">
              <a14:shadowObscured xmlns:a14="http://schemas.microsoft.com/office/drawing/2010/main"/>
            </a:ext>
          </a:extLst>
        </p:spPr>
      </p:pic>
      <p:sp>
        <p:nvSpPr>
          <p:cNvPr id="7" name="Rechteck 6"/>
          <p:cNvSpPr/>
          <p:nvPr/>
        </p:nvSpPr>
        <p:spPr>
          <a:xfrm rot="5400000">
            <a:off x="4267200" y="4537611"/>
            <a:ext cx="4572000" cy="338554"/>
          </a:xfrm>
          <a:prstGeom prst="rect">
            <a:avLst/>
          </a:prstGeom>
        </p:spPr>
        <p:txBody>
          <a:bodyPr>
            <a:spAutoFit/>
          </a:bodyPr>
          <a:lstStyle/>
          <a:p>
            <a:r>
              <a:rPr lang="de-DE" sz="800" dirty="0">
                <a:effectLst/>
              </a:rPr>
              <a:t>https://www.co2online.de/energie-sparen/wasser-sparen/wasserverbrauch/durchschnittlicher-wasserverbrauch/</a:t>
            </a:r>
          </a:p>
        </p:txBody>
      </p:sp>
      <p:sp>
        <p:nvSpPr>
          <p:cNvPr id="8" name="Textfeld 7"/>
          <p:cNvSpPr txBox="1"/>
          <p:nvPr/>
        </p:nvSpPr>
        <p:spPr>
          <a:xfrm rot="5400000">
            <a:off x="6448915" y="4527619"/>
            <a:ext cx="4613572" cy="400110"/>
          </a:xfrm>
          <a:prstGeom prst="rect">
            <a:avLst/>
          </a:prstGeom>
          <a:noFill/>
        </p:spPr>
        <p:txBody>
          <a:bodyPr wrap="none" rtlCol="0">
            <a:spAutoFit/>
          </a:bodyPr>
          <a:lstStyle/>
          <a:p>
            <a:r>
              <a:rPr lang="de-DE" dirty="0" err="1" smtClean="0"/>
              <a:t>Water</a:t>
            </a:r>
            <a:r>
              <a:rPr lang="de-DE" dirty="0" smtClean="0"/>
              <a:t> </a:t>
            </a:r>
            <a:r>
              <a:rPr lang="de-DE" dirty="0" err="1" smtClean="0"/>
              <a:t>consumption</a:t>
            </a:r>
            <a:r>
              <a:rPr lang="de-DE" dirty="0" smtClean="0"/>
              <a:t> p.c. </a:t>
            </a:r>
            <a:r>
              <a:rPr lang="de-DE" dirty="0" err="1" smtClean="0"/>
              <a:t>p.d</a:t>
            </a:r>
            <a:r>
              <a:rPr lang="de-DE" dirty="0" smtClean="0"/>
              <a:t>. Germany</a:t>
            </a:r>
            <a:endParaRPr lang="de-DE" dirty="0"/>
          </a:p>
        </p:txBody>
      </p:sp>
      <p:pic>
        <p:nvPicPr>
          <p:cNvPr id="10" name="Grafik 9"/>
          <p:cNvPicPr>
            <a:picLocks noChangeAspect="1"/>
          </p:cNvPicPr>
          <p:nvPr/>
        </p:nvPicPr>
        <p:blipFill rotWithShape="1">
          <a:blip r:embed="rId3"/>
          <a:srcRect l="13654" t="5629" r="10561" b="22418"/>
          <a:stretch/>
        </p:blipFill>
        <p:spPr>
          <a:xfrm>
            <a:off x="129211" y="1600199"/>
            <a:ext cx="6423989" cy="3933055"/>
          </a:xfrm>
          <a:prstGeom prst="rect">
            <a:avLst/>
          </a:prstGeom>
        </p:spPr>
      </p:pic>
      <p:sp>
        <p:nvSpPr>
          <p:cNvPr id="11" name="Rechteck 10"/>
          <p:cNvSpPr/>
          <p:nvPr/>
        </p:nvSpPr>
        <p:spPr>
          <a:xfrm>
            <a:off x="1499510" y="5768521"/>
            <a:ext cx="4572000" cy="338554"/>
          </a:xfrm>
          <a:prstGeom prst="rect">
            <a:avLst/>
          </a:prstGeom>
        </p:spPr>
        <p:txBody>
          <a:bodyPr>
            <a:spAutoFit/>
          </a:bodyPr>
          <a:lstStyle/>
          <a:p>
            <a:r>
              <a:rPr lang="de-DE" sz="800" dirty="0">
                <a:effectLst/>
              </a:rPr>
              <a:t>https://www.umweltbundesamt.de/daten/wasser/wasserressourcen-ihre-nutzung#wassernachfrage</a:t>
            </a:r>
          </a:p>
        </p:txBody>
      </p:sp>
    </p:spTree>
    <p:extLst>
      <p:ext uri="{BB962C8B-B14F-4D97-AF65-F5344CB8AC3E}">
        <p14:creationId xmlns:p14="http://schemas.microsoft.com/office/powerpoint/2010/main" val="240527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Water</a:t>
            </a:r>
            <a:r>
              <a:rPr lang="de-DE" dirty="0" smtClean="0"/>
              <a:t> </a:t>
            </a:r>
            <a:r>
              <a:rPr lang="de-DE" dirty="0" err="1" smtClean="0"/>
              <a:t>Consumption</a:t>
            </a:r>
            <a:r>
              <a:rPr lang="de-DE" dirty="0" smtClean="0"/>
              <a:t> </a:t>
            </a:r>
            <a:r>
              <a:rPr lang="de-DE" dirty="0" err="1" smtClean="0"/>
              <a:t>India</a:t>
            </a:r>
            <a:endParaRPr lang="de-DE"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2489429"/>
            <a:ext cx="4752528" cy="3861429"/>
          </a:xfrm>
        </p:spPr>
      </p:pic>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8</a:t>
            </a:fld>
            <a:endParaRPr lang="de-DE"/>
          </a:p>
        </p:txBody>
      </p:sp>
      <p:sp>
        <p:nvSpPr>
          <p:cNvPr id="6" name="Rechteck 5"/>
          <p:cNvSpPr/>
          <p:nvPr/>
        </p:nvSpPr>
        <p:spPr>
          <a:xfrm>
            <a:off x="1080120" y="6369635"/>
            <a:ext cx="4572000" cy="338554"/>
          </a:xfrm>
          <a:prstGeom prst="rect">
            <a:avLst/>
          </a:prstGeom>
        </p:spPr>
        <p:txBody>
          <a:bodyPr>
            <a:spAutoFit/>
          </a:bodyPr>
          <a:lstStyle/>
          <a:p>
            <a:r>
              <a:rPr lang="en-US" sz="800" dirty="0">
                <a:effectLst/>
              </a:rPr>
              <a:t>Thakur, </a:t>
            </a:r>
            <a:r>
              <a:rPr lang="en-US" sz="800" dirty="0" err="1">
                <a:effectLst/>
              </a:rPr>
              <a:t>Ankaj</a:t>
            </a:r>
            <a:r>
              <a:rPr lang="en-US" sz="800" dirty="0">
                <a:effectLst/>
              </a:rPr>
              <a:t>, et al. "Water footprint a tool for sustainable development of Indian dairy industry." </a:t>
            </a:r>
            <a:r>
              <a:rPr lang="en-US" sz="800" i="1" dirty="0">
                <a:effectLst/>
              </a:rPr>
              <a:t>International Journal of Livestock Research</a:t>
            </a:r>
            <a:r>
              <a:rPr lang="en-US" sz="800" dirty="0">
                <a:effectLst/>
              </a:rPr>
              <a:t> 8.10 (2018): 1-18.</a:t>
            </a:r>
            <a:endParaRPr lang="de-DE" sz="800" dirty="0">
              <a:effectLst/>
            </a:endParaRPr>
          </a:p>
        </p:txBody>
      </p:sp>
      <p:sp>
        <p:nvSpPr>
          <p:cNvPr id="7" name="Rechteck 6"/>
          <p:cNvSpPr/>
          <p:nvPr/>
        </p:nvSpPr>
        <p:spPr>
          <a:xfrm>
            <a:off x="4589704" y="1628800"/>
            <a:ext cx="4572000" cy="1938992"/>
          </a:xfrm>
          <a:prstGeom prst="rect">
            <a:avLst/>
          </a:prstGeom>
        </p:spPr>
        <p:txBody>
          <a:bodyPr>
            <a:spAutoFit/>
          </a:bodyPr>
          <a:lstStyle/>
          <a:p>
            <a:pPr algn="l"/>
            <a:r>
              <a:rPr lang="en-US" dirty="0" smtClean="0">
                <a:effectLst/>
              </a:rPr>
              <a:t>HICs: mainly industrial use</a:t>
            </a:r>
          </a:p>
          <a:p>
            <a:pPr algn="l"/>
            <a:r>
              <a:rPr lang="en-US" dirty="0" smtClean="0">
                <a:effectLst/>
              </a:rPr>
              <a:t>L+MICs: Predominantly agricultural</a:t>
            </a:r>
          </a:p>
          <a:p>
            <a:pPr algn="l"/>
            <a:endParaRPr lang="en-US" dirty="0">
              <a:effectLst/>
            </a:endParaRPr>
          </a:p>
          <a:p>
            <a:pPr algn="l"/>
            <a:r>
              <a:rPr lang="en-US" dirty="0" smtClean="0">
                <a:effectLst/>
              </a:rPr>
              <a:t>Consumption p.a. p.c.</a:t>
            </a:r>
          </a:p>
          <a:p>
            <a:pPr marL="342900" indent="-342900" algn="l">
              <a:buFontTx/>
              <a:buChar char="-"/>
            </a:pPr>
            <a:r>
              <a:rPr lang="en-US" dirty="0" smtClean="0">
                <a:effectLst/>
              </a:rPr>
              <a:t>Germany: 44,000 l</a:t>
            </a:r>
          </a:p>
          <a:p>
            <a:pPr marL="342900" indent="-342900" algn="l">
              <a:buFontTx/>
              <a:buChar char="-"/>
            </a:pPr>
            <a:r>
              <a:rPr lang="en-US" dirty="0" smtClean="0">
                <a:effectLst/>
              </a:rPr>
              <a:t>India: 98,000 l</a:t>
            </a:r>
            <a:endParaRPr lang="en-US" dirty="0">
              <a:effectLst/>
            </a:endParaRPr>
          </a:p>
        </p:txBody>
      </p:sp>
    </p:spTree>
    <p:extLst>
      <p:ext uri="{BB962C8B-B14F-4D97-AF65-F5344CB8AC3E}">
        <p14:creationId xmlns:p14="http://schemas.microsoft.com/office/powerpoint/2010/main" val="3340498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90747"/>
            <a:ext cx="9144000" cy="6454589"/>
          </a:xfrm>
        </p:spPr>
      </p:pic>
      <p:sp>
        <p:nvSpPr>
          <p:cNvPr id="4" name="Foliennummernplatzhalter 3"/>
          <p:cNvSpPr>
            <a:spLocks noGrp="1"/>
          </p:cNvSpPr>
          <p:nvPr>
            <p:ph type="sldNum" sz="quarter" idx="12"/>
          </p:nvPr>
        </p:nvSpPr>
        <p:spPr/>
        <p:txBody>
          <a:bodyPr/>
          <a:lstStyle/>
          <a:p>
            <a:pPr>
              <a:defRPr/>
            </a:pPr>
            <a:fld id="{E270FE4C-E118-475B-82AD-4246968C3DE4}" type="slidenum">
              <a:rPr lang="de-DE" smtClean="0"/>
              <a:pPr>
                <a:defRPr/>
              </a:pPr>
              <a:t>9</a:t>
            </a:fld>
            <a:endParaRPr lang="de-DE"/>
          </a:p>
        </p:txBody>
      </p:sp>
    </p:spTree>
    <p:extLst>
      <p:ext uri="{BB962C8B-B14F-4D97-AF65-F5344CB8AC3E}">
        <p14:creationId xmlns:p14="http://schemas.microsoft.com/office/powerpoint/2010/main" val="2720103486"/>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1367</Words>
  <Application>Microsoft Office PowerPoint</Application>
  <PresentationFormat>Bildschirmpräsentation (4:3)</PresentationFormat>
  <Paragraphs>177</Paragraphs>
  <Slides>27</Slides>
  <Notes>0</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27</vt:i4>
      </vt:variant>
    </vt:vector>
  </HeadingPairs>
  <TitlesOfParts>
    <vt:vector size="34" baseType="lpstr">
      <vt:lpstr>Arial</vt:lpstr>
      <vt:lpstr>Calibri</vt:lpstr>
      <vt:lpstr>Tahoma</vt:lpstr>
      <vt:lpstr>Times New Roman</vt:lpstr>
      <vt:lpstr>Wingdings</vt:lpstr>
      <vt:lpstr>Larissa</vt:lpstr>
      <vt:lpstr>Picture</vt:lpstr>
      <vt:lpstr>International Health Care Management II Part 1.2-2</vt:lpstr>
      <vt:lpstr>Risk Factors</vt:lpstr>
      <vt:lpstr>1.2.1 Water and Hygiene</vt:lpstr>
      <vt:lpstr>Terminology</vt:lpstr>
      <vt:lpstr>Risk Faktors for Death</vt:lpstr>
      <vt:lpstr>PowerPoint-Präsentation</vt:lpstr>
      <vt:lpstr>Water Consumption Germany</vt:lpstr>
      <vt:lpstr>Water Consumption India</vt:lpstr>
      <vt:lpstr>PowerPoint-Präsentation</vt:lpstr>
      <vt:lpstr>PowerPoint-Präsentation</vt:lpstr>
      <vt:lpstr>PowerPoint-Präsentation</vt:lpstr>
      <vt:lpstr>Hippocrates of Cos (460 BC -370 BC)</vt:lpstr>
      <vt:lpstr>Declaration of Alma Ata (1978)</vt:lpstr>
      <vt:lpstr>Millennium Development Goals</vt:lpstr>
      <vt:lpstr>Social Development Goals</vt:lpstr>
      <vt:lpstr>Water-Related Diseases</vt:lpstr>
      <vt:lpstr>Water and Health (2020,2017)</vt:lpstr>
      <vt:lpstr>Example: Rotavirus</vt:lpstr>
      <vt:lpstr>Water Scarcity http://www.savemynature.com/message/13525</vt:lpstr>
      <vt:lpstr>The Fight for Water</vt:lpstr>
      <vt:lpstr>Aral Lake Catastrophe</vt:lpstr>
      <vt:lpstr>Aral Lake Catastrophe</vt:lpstr>
      <vt:lpstr>Diarrheal Diseases</vt:lpstr>
      <vt:lpstr>PowerPoint-Präsentation</vt:lpstr>
      <vt:lpstr>Toilet Systems: Primary Prevention</vt:lpstr>
      <vt:lpstr>Water and Hygiene in Health Care Facilities (2016)</vt:lpstr>
      <vt:lpstr>Risk Factors</vt:lpstr>
    </vt:vector>
  </TitlesOfParts>
  <Company>ATHOEG Klinikum HD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Grundlagen der Gesundheitsökonomik</dc:title>
  <dc:creator>SteffenF</dc:creator>
  <cp:lastModifiedBy>Steffen Flessa</cp:lastModifiedBy>
  <cp:revision>413</cp:revision>
  <cp:lastPrinted>1601-01-01T00:00:00Z</cp:lastPrinted>
  <dcterms:created xsi:type="dcterms:W3CDTF">2003-05-27T08:12:45Z</dcterms:created>
  <dcterms:modified xsi:type="dcterms:W3CDTF">2023-07-25T15:34:32Z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6</vt:i4>
  </property>
</Properties>
</file>