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50"/>
  </p:notesMasterIdLst>
  <p:sldIdLst>
    <p:sldId id="503" r:id="rId2"/>
    <p:sldId id="816" r:id="rId3"/>
    <p:sldId id="849" r:id="rId4"/>
    <p:sldId id="810" r:id="rId5"/>
    <p:sldId id="818" r:id="rId6"/>
    <p:sldId id="820" r:id="rId7"/>
    <p:sldId id="663" r:id="rId8"/>
    <p:sldId id="819" r:id="rId9"/>
    <p:sldId id="811" r:id="rId10"/>
    <p:sldId id="821" r:id="rId11"/>
    <p:sldId id="827" r:id="rId12"/>
    <p:sldId id="829" r:id="rId13"/>
    <p:sldId id="850" r:id="rId14"/>
    <p:sldId id="826" r:id="rId15"/>
    <p:sldId id="749" r:id="rId16"/>
    <p:sldId id="822" r:id="rId17"/>
    <p:sldId id="824" r:id="rId18"/>
    <p:sldId id="796" r:id="rId19"/>
    <p:sldId id="830" r:id="rId20"/>
    <p:sldId id="828" r:id="rId21"/>
    <p:sldId id="750" r:id="rId22"/>
    <p:sldId id="809" r:id="rId23"/>
    <p:sldId id="831" r:id="rId24"/>
    <p:sldId id="767" r:id="rId25"/>
    <p:sldId id="832" r:id="rId26"/>
    <p:sldId id="835" r:id="rId27"/>
    <p:sldId id="838" r:id="rId28"/>
    <p:sldId id="833" r:id="rId29"/>
    <p:sldId id="836" r:id="rId30"/>
    <p:sldId id="837" r:id="rId31"/>
    <p:sldId id="839" r:id="rId32"/>
    <p:sldId id="834" r:id="rId33"/>
    <p:sldId id="840" r:id="rId34"/>
    <p:sldId id="841" r:id="rId35"/>
    <p:sldId id="842" r:id="rId36"/>
    <p:sldId id="846" r:id="rId37"/>
    <p:sldId id="847" r:id="rId38"/>
    <p:sldId id="848" r:id="rId39"/>
    <p:sldId id="843" r:id="rId40"/>
    <p:sldId id="751" r:id="rId41"/>
    <p:sldId id="844" r:id="rId42"/>
    <p:sldId id="853" r:id="rId43"/>
    <p:sldId id="852" r:id="rId44"/>
    <p:sldId id="851" r:id="rId45"/>
    <p:sldId id="854" r:id="rId46"/>
    <p:sldId id="858" r:id="rId47"/>
    <p:sldId id="859" r:id="rId48"/>
    <p:sldId id="845" r:id="rId4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C3"/>
    <a:srgbClr val="CC0066"/>
    <a:srgbClr val="93CDEE"/>
    <a:srgbClr val="EAEAEA"/>
    <a:srgbClr val="E6E6E6"/>
    <a:srgbClr val="F2F2F2"/>
    <a:srgbClr val="F8F8F8"/>
    <a:srgbClr val="FF9900"/>
    <a:srgbClr val="CC00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6" autoAdjust="0"/>
    <p:restoredTop sz="95819" autoAdjust="0"/>
  </p:normalViewPr>
  <p:slideViewPr>
    <p:cSldViewPr>
      <p:cViewPr varScale="1">
        <p:scale>
          <a:sx n="95" d="100"/>
          <a:sy n="95" d="100"/>
        </p:scale>
        <p:origin x="10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Tabelle1!$B$1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2"/>
            </a:solidFill>
            <a:ln w="25400">
              <a:noFill/>
            </a:ln>
            <a:effectLst/>
          </c:spPr>
          <c:invertIfNegative val="0"/>
          <c:cat>
            <c:strRef>
              <c:f>Tabelle1!$A$2:$A$14</c:f>
              <c:strCache>
                <c:ptCount val="13"/>
                <c:pt idx="0">
                  <c:v>15–20</c:v>
                </c:pt>
                <c:pt idx="1">
                  <c:v>20–25</c:v>
                </c:pt>
                <c:pt idx="2">
                  <c:v>25–30</c:v>
                </c:pt>
                <c:pt idx="3">
                  <c:v>30–35</c:v>
                </c:pt>
                <c:pt idx="4">
                  <c:v>35–40</c:v>
                </c:pt>
                <c:pt idx="5">
                  <c:v>40–45</c:v>
                </c:pt>
                <c:pt idx="6">
                  <c:v>45–50</c:v>
                </c:pt>
                <c:pt idx="7">
                  <c:v>50–55</c:v>
                </c:pt>
                <c:pt idx="8">
                  <c:v>55–60</c:v>
                </c:pt>
                <c:pt idx="9">
                  <c:v>60–65</c:v>
                </c:pt>
                <c:pt idx="10">
                  <c:v>65–70</c:v>
                </c:pt>
                <c:pt idx="11">
                  <c:v>70–75</c:v>
                </c:pt>
                <c:pt idx="12">
                  <c:v>&gt;75</c:v>
                </c:pt>
              </c:strCache>
            </c:strRef>
          </c:cat>
          <c:val>
            <c:numRef>
              <c:f>Tabelle1!$B$2:$B$14</c:f>
              <c:numCache>
                <c:formatCode>0%</c:formatCode>
                <c:ptCount val="13"/>
                <c:pt idx="0">
                  <c:v>0.19900000000000001</c:v>
                </c:pt>
                <c:pt idx="1">
                  <c:v>0.39900000000000002</c:v>
                </c:pt>
                <c:pt idx="2">
                  <c:v>0.443</c:v>
                </c:pt>
                <c:pt idx="3">
                  <c:v>0.442</c:v>
                </c:pt>
                <c:pt idx="4">
                  <c:v>0.39</c:v>
                </c:pt>
                <c:pt idx="5">
                  <c:v>0.38300000000000001</c:v>
                </c:pt>
                <c:pt idx="6">
                  <c:v>0.38900000000000001</c:v>
                </c:pt>
                <c:pt idx="7">
                  <c:v>0.36699999999999999</c:v>
                </c:pt>
                <c:pt idx="8">
                  <c:v>0.20699999999999999</c:v>
                </c:pt>
                <c:pt idx="9">
                  <c:v>0.249</c:v>
                </c:pt>
                <c:pt idx="10">
                  <c:v>0.17</c:v>
                </c:pt>
                <c:pt idx="11">
                  <c:v>0.125</c:v>
                </c:pt>
                <c:pt idx="12">
                  <c:v>0.08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2E-4138-B063-846784B324B6}"/>
            </c:ext>
          </c:extLst>
        </c:ser>
        <c:ser>
          <c:idx val="0"/>
          <c:order val="1"/>
          <c:tx>
            <c:strRef>
              <c:f>Tabelle1!$C$1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Tabelle1!$A$2:$A$14</c:f>
              <c:strCache>
                <c:ptCount val="13"/>
                <c:pt idx="0">
                  <c:v>15–20</c:v>
                </c:pt>
                <c:pt idx="1">
                  <c:v>20–25</c:v>
                </c:pt>
                <c:pt idx="2">
                  <c:v>25–30</c:v>
                </c:pt>
                <c:pt idx="3">
                  <c:v>30–35</c:v>
                </c:pt>
                <c:pt idx="4">
                  <c:v>35–40</c:v>
                </c:pt>
                <c:pt idx="5">
                  <c:v>40–45</c:v>
                </c:pt>
                <c:pt idx="6">
                  <c:v>45–50</c:v>
                </c:pt>
                <c:pt idx="7">
                  <c:v>50–55</c:v>
                </c:pt>
                <c:pt idx="8">
                  <c:v>55–60</c:v>
                </c:pt>
                <c:pt idx="9">
                  <c:v>60–65</c:v>
                </c:pt>
                <c:pt idx="10">
                  <c:v>65–70</c:v>
                </c:pt>
                <c:pt idx="11">
                  <c:v>70–75</c:v>
                </c:pt>
                <c:pt idx="12">
                  <c:v>&gt;75</c:v>
                </c:pt>
              </c:strCache>
            </c:strRef>
          </c:cat>
          <c:val>
            <c:numRef>
              <c:f>Tabelle1!$C$2:$C$14</c:f>
              <c:numCache>
                <c:formatCode>0%</c:formatCode>
                <c:ptCount val="13"/>
                <c:pt idx="0">
                  <c:v>0.15</c:v>
                </c:pt>
                <c:pt idx="1">
                  <c:v>0.32800000000000001</c:v>
                </c:pt>
                <c:pt idx="2">
                  <c:v>0.32250000000000001</c:v>
                </c:pt>
                <c:pt idx="3">
                  <c:v>0.28299999999999997</c:v>
                </c:pt>
                <c:pt idx="4">
                  <c:v>0.27900000000000003</c:v>
                </c:pt>
                <c:pt idx="5">
                  <c:v>0.30299999999999999</c:v>
                </c:pt>
                <c:pt idx="6">
                  <c:v>0.311</c:v>
                </c:pt>
                <c:pt idx="7">
                  <c:v>0.28299999999999997</c:v>
                </c:pt>
                <c:pt idx="8">
                  <c:v>0.222</c:v>
                </c:pt>
                <c:pt idx="9">
                  <c:v>0.16800000000000001</c:v>
                </c:pt>
                <c:pt idx="10">
                  <c:v>0.11</c:v>
                </c:pt>
                <c:pt idx="11">
                  <c:v>6.7000000000000004E-2</c:v>
                </c:pt>
                <c:pt idx="12">
                  <c:v>3.5999999999999997E-2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2E-4138-B063-846784B32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74947320"/>
        <c:axId val="274951632"/>
      </c:barChart>
      <c:catAx>
        <c:axId val="2749473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Age [years]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4951632"/>
        <c:crosses val="autoZero"/>
        <c:auto val="1"/>
        <c:lblAlgn val="ctr"/>
        <c:lblOffset val="100"/>
        <c:noMultiLvlLbl val="0"/>
      </c:catAx>
      <c:valAx>
        <c:axId val="274951632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600"/>
                  <a:t>Prevlance of Smoking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74947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740550147766967"/>
          <c:y val="5.5137844611528833E-2"/>
          <c:w val="0.80992497984995959"/>
          <c:h val="0.586875886802149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Tabelle1!$B$7</c:f>
              <c:strCache>
                <c:ptCount val="1"/>
                <c:pt idx="0">
                  <c:v>Poorest Quintile</c:v>
                </c:pt>
              </c:strCache>
            </c:strRef>
          </c:tx>
          <c:invertIfNegative val="0"/>
          <c:cat>
            <c:strRef>
              <c:f>Tabelle1!$A$8:$A$13</c:f>
              <c:strCache>
                <c:ptCount val="6"/>
                <c:pt idx="0">
                  <c:v>South East Asia</c:v>
                </c:pt>
                <c:pt idx="1">
                  <c:v>Africa</c:v>
                </c:pt>
                <c:pt idx="2">
                  <c:v>Eastern Mediterranean</c:v>
                </c:pt>
                <c:pt idx="3">
                  <c:v>Western Pacific</c:v>
                </c:pt>
                <c:pt idx="4">
                  <c:v>America</c:v>
                </c:pt>
                <c:pt idx="5">
                  <c:v>Europe</c:v>
                </c:pt>
              </c:strCache>
            </c:strRef>
          </c:cat>
          <c:val>
            <c:numRef>
              <c:f>Tabelle1!$B$8:$B$13</c:f>
              <c:numCache>
                <c:formatCode>General</c:formatCode>
                <c:ptCount val="6"/>
                <c:pt idx="0">
                  <c:v>48</c:v>
                </c:pt>
                <c:pt idx="1">
                  <c:v>12</c:v>
                </c:pt>
                <c:pt idx="2">
                  <c:v>20</c:v>
                </c:pt>
                <c:pt idx="3">
                  <c:v>30</c:v>
                </c:pt>
                <c:pt idx="4">
                  <c:v>19</c:v>
                </c:pt>
                <c:pt idx="5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98-43BF-A308-E4AA815E57CD}"/>
            </c:ext>
          </c:extLst>
        </c:ser>
        <c:ser>
          <c:idx val="1"/>
          <c:order val="1"/>
          <c:tx>
            <c:strRef>
              <c:f>Tabelle1!$C$7</c:f>
              <c:strCache>
                <c:ptCount val="1"/>
                <c:pt idx="0">
                  <c:v>Richest Quintile</c:v>
                </c:pt>
              </c:strCache>
            </c:strRef>
          </c:tx>
          <c:invertIfNegative val="0"/>
          <c:cat>
            <c:strRef>
              <c:f>Tabelle1!$A$8:$A$13</c:f>
              <c:strCache>
                <c:ptCount val="6"/>
                <c:pt idx="0">
                  <c:v>South East Asia</c:v>
                </c:pt>
                <c:pt idx="1">
                  <c:v>Africa</c:v>
                </c:pt>
                <c:pt idx="2">
                  <c:v>Eastern Mediterranean</c:v>
                </c:pt>
                <c:pt idx="3">
                  <c:v>Western Pacific</c:v>
                </c:pt>
                <c:pt idx="4">
                  <c:v>America</c:v>
                </c:pt>
                <c:pt idx="5">
                  <c:v>Europe</c:v>
                </c:pt>
              </c:strCache>
            </c:strRef>
          </c:cat>
          <c:val>
            <c:numRef>
              <c:f>Tabelle1!$C$8:$C$13</c:f>
              <c:numCache>
                <c:formatCode>General</c:formatCode>
                <c:ptCount val="6"/>
                <c:pt idx="0">
                  <c:v>20</c:v>
                </c:pt>
                <c:pt idx="1">
                  <c:v>8</c:v>
                </c:pt>
                <c:pt idx="2">
                  <c:v>11</c:v>
                </c:pt>
                <c:pt idx="3">
                  <c:v>18</c:v>
                </c:pt>
                <c:pt idx="4">
                  <c:v>16</c:v>
                </c:pt>
                <c:pt idx="5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98-43BF-A308-E4AA815E5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2051216"/>
        <c:axId val="412052000"/>
      </c:barChart>
      <c:catAx>
        <c:axId val="4120512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WHO</a:t>
                </a:r>
                <a:r>
                  <a:rPr lang="en-US" baseline="0" dirty="0"/>
                  <a:t> </a:t>
                </a:r>
                <a:r>
                  <a:rPr lang="en-US" dirty="0"/>
                  <a:t>Region</a:t>
                </a:r>
              </a:p>
            </c:rich>
          </c:tx>
          <c:layout>
            <c:manualLayout>
              <c:xMode val="edge"/>
              <c:yMode val="edge"/>
              <c:x val="0.4134381653711765"/>
              <c:y val="0.8465195617830785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2052000"/>
        <c:crosses val="autoZero"/>
        <c:auto val="1"/>
        <c:lblAlgn val="ctr"/>
        <c:lblOffset val="100"/>
        <c:noMultiLvlLbl val="0"/>
      </c:catAx>
      <c:valAx>
        <c:axId val="412052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noProof="0" dirty="0"/>
                  <a:t>Prevalence [%]</a:t>
                </a:r>
              </a:p>
            </c:rich>
          </c:tx>
          <c:layout>
            <c:manualLayout>
              <c:xMode val="edge"/>
              <c:yMode val="edge"/>
              <c:x val="1.0695159168096121E-2"/>
              <c:y val="0.236884308493157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1205121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4914848958673065E-2"/>
          <c:y val="0.90856545686380208"/>
          <c:w val="0.93385337055913853"/>
          <c:h val="6.6237777970061432E-2"/>
        </c:manualLayout>
      </c:layout>
      <c:overlay val="0"/>
      <c:txPr>
        <a:bodyPr/>
        <a:lstStyle/>
        <a:p>
          <a:pPr>
            <a:defRPr sz="1800"/>
          </a:pPr>
          <a:endParaRPr lang="de-DE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0.81625</cdr:x>
      <cdr:y>0.15528</cdr:y>
    </cdr:from>
    <cdr:to>
      <cdr:x>0.84976</cdr:x>
      <cdr:y>0.20665</cdr:y>
    </cdr:to>
    <cdr:sp macro="" textlink="">
      <cdr:nvSpPr>
        <cdr:cNvPr id="2" name="Rechteck 1">
          <a:extLst xmlns:a="http://schemas.openxmlformats.org/drawingml/2006/main">
            <a:ext uri="{FF2B5EF4-FFF2-40B4-BE49-F238E27FC236}">
              <a16:creationId xmlns:a16="http://schemas.microsoft.com/office/drawing/2014/main" xmlns="" id="{58C0568C-076F-43AB-900D-D3D91793D2B8}"/>
            </a:ext>
          </a:extLst>
        </cdr:cNvPr>
        <cdr:cNvSpPr/>
      </cdr:nvSpPr>
      <cdr:spPr>
        <a:xfrm xmlns:a="http://schemas.openxmlformats.org/drawingml/2006/main">
          <a:off x="6553200" y="820688"/>
          <a:ext cx="268986" cy="271512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0.84439</cdr:x>
      <cdr:y>0.14166</cdr:y>
    </cdr:from>
    <cdr:to>
      <cdr:x>0.97247</cdr:x>
      <cdr:y>0.20665</cdr:y>
    </cdr:to>
    <cdr:sp macro="" textlink="">
      <cdr:nvSpPr>
        <cdr:cNvPr id="3" name="Textfeld 2">
          <a:extLst xmlns:a="http://schemas.openxmlformats.org/drawingml/2006/main">
            <a:ext uri="{FF2B5EF4-FFF2-40B4-BE49-F238E27FC236}">
              <a16:creationId xmlns:a16="http://schemas.microsoft.com/office/drawing/2014/main" xmlns="" id="{E3EC8A46-3BAD-46F9-837F-962D1381916B}"/>
            </a:ext>
          </a:extLst>
        </cdr:cNvPr>
        <cdr:cNvSpPr txBox="1"/>
      </cdr:nvSpPr>
      <cdr:spPr>
        <a:xfrm xmlns:a="http://schemas.openxmlformats.org/drawingml/2006/main">
          <a:off x="6779062" y="748680"/>
          <a:ext cx="1028298" cy="343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800" dirty="0"/>
            <a:t>Männer</a:t>
          </a:r>
          <a:endParaRPr lang="de-DE" sz="1100" dirty="0"/>
        </a:p>
      </cdr:txBody>
    </cdr:sp>
  </cdr:relSizeAnchor>
  <cdr:relSizeAnchor xmlns:cdr="http://schemas.openxmlformats.org/drawingml/2006/chartDrawing">
    <cdr:from>
      <cdr:x>0.81625</cdr:x>
      <cdr:y>0.27399</cdr:y>
    </cdr:from>
    <cdr:to>
      <cdr:x>0.84976</cdr:x>
      <cdr:y>0.32536</cdr:y>
    </cdr:to>
    <cdr:sp macro="" textlink="">
      <cdr:nvSpPr>
        <cdr:cNvPr id="5" name="Rechteck 4">
          <a:extLst xmlns:a="http://schemas.openxmlformats.org/drawingml/2006/main">
            <a:ext uri="{FF2B5EF4-FFF2-40B4-BE49-F238E27FC236}">
              <a16:creationId xmlns:a16="http://schemas.microsoft.com/office/drawing/2014/main" xmlns="" id="{E4D259CA-F9DF-44A7-8109-C4A9EBA44738}"/>
            </a:ext>
          </a:extLst>
        </cdr:cNvPr>
        <cdr:cNvSpPr/>
      </cdr:nvSpPr>
      <cdr:spPr>
        <a:xfrm xmlns:a="http://schemas.openxmlformats.org/drawingml/2006/main">
          <a:off x="6553200" y="1448098"/>
          <a:ext cx="268986" cy="271512"/>
        </a:xfrm>
        <a:prstGeom xmlns:a="http://schemas.openxmlformats.org/drawingml/2006/main" prst="rect">
          <a:avLst/>
        </a:prstGeom>
        <a:solidFill xmlns:a="http://schemas.openxmlformats.org/drawingml/2006/main">
          <a:srgbClr val="0070C0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60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9556D7ED-625D-4450-9551-5628738FDB8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463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48673A-07E5-47AC-914B-526B107A63CA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61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C5D1A-E663-4E03-B31A-35CA70004623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283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D9A3C7-C474-4B82-A046-641960F00C1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678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261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CDE96A-231C-437F-ACA1-765FBD20D6C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425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CA2A8-6C51-4014-BD11-CDAB3D031F55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859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1E0DA-593A-4B0B-91D1-E520538ABC8C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164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B58EF-26E1-43B4-A732-94580279423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90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23E9E8-A900-478B-A5A4-105CF6B173EC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621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C127AA-9592-41D7-938C-AAE0021A8771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919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1BFFD8-9EB6-46F8-8436-89E41EF79B7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52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CDE96A-231C-437F-ACA1-765FBD20D6C0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402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20700"/>
            <a:ext cx="8291512" cy="22606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cs typeface="Times New Roman" pitchFamily="18" charset="0"/>
              </a:rPr>
              <a:t>International Health Care Management </a:t>
            </a:r>
            <a:r>
              <a:rPr lang="en-US" b="1" dirty="0" smtClean="0">
                <a:cs typeface="Times New Roman" pitchFamily="18" charset="0"/>
              </a:rPr>
              <a:t>II</a:t>
            </a:r>
            <a:r>
              <a:rPr lang="en-US" b="1" dirty="0">
                <a:cs typeface="Times New Roman" pitchFamily="18" charset="0"/>
              </a:rPr>
              <a:t/>
            </a:r>
            <a:br>
              <a:rPr lang="en-US" b="1" dirty="0">
                <a:cs typeface="Times New Roman" pitchFamily="18" charset="0"/>
              </a:rPr>
            </a:br>
            <a:r>
              <a:rPr lang="en-US" b="1" dirty="0">
                <a:cs typeface="Times New Roman" pitchFamily="18" charset="0"/>
              </a:rPr>
              <a:t>Part </a:t>
            </a:r>
            <a:r>
              <a:rPr lang="en-US" b="1" dirty="0" smtClean="0">
                <a:cs typeface="Times New Roman" pitchFamily="18" charset="0"/>
              </a:rPr>
              <a:t>1.2-3</a:t>
            </a:r>
            <a:endParaRPr lang="de-DE" b="1" dirty="0">
              <a:cs typeface="Times New Roman" pitchFamily="18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99592" y="4149725"/>
            <a:ext cx="74168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Steffen Fleßa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Institute of Health Care Management</a:t>
            </a:r>
          </a:p>
          <a:p>
            <a:pPr>
              <a:defRPr/>
            </a:pPr>
            <a:r>
              <a:rPr lang="en-US" sz="3200" dirty="0">
                <a:effectLst/>
                <a:latin typeface="Arial" pitchFamily="34" charset="0"/>
                <a:cs typeface="Times New Roman" pitchFamily="18" charset="0"/>
              </a:rPr>
              <a:t>University of Greifswald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BB58EF-26E1-43B4-A732-94580279423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9"/>
    </mc:Choice>
    <mc:Fallback xmlns="">
      <p:transition spd="slow" advTm="677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Cost of Smoking in Germany (2018)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 smtClean="0"/>
              <a:t>Direct Cost: 30.32 </a:t>
            </a:r>
            <a:r>
              <a:rPr lang="de-DE" dirty="0" err="1" smtClean="0"/>
              <a:t>billion</a:t>
            </a:r>
            <a:endParaRPr lang="de-DE" dirty="0" smtClean="0"/>
          </a:p>
          <a:p>
            <a:pPr lvl="1"/>
            <a:r>
              <a:rPr lang="de-DE" dirty="0" smtClean="0"/>
              <a:t>Treatment </a:t>
            </a:r>
            <a:r>
              <a:rPr lang="de-DE" dirty="0" err="1" smtClean="0"/>
              <a:t>Active</a:t>
            </a:r>
            <a:r>
              <a:rPr lang="de-DE" dirty="0" smtClean="0"/>
              <a:t> Smoking: 27.3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Treatment Passive Smoking: 1.1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Long-term care: 0.7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Rehabilitation: 0.5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err="1" smtClean="0"/>
              <a:t>Accidents</a:t>
            </a:r>
            <a:r>
              <a:rPr lang="de-DE" dirty="0" smtClean="0"/>
              <a:t>: 0.3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r>
              <a:rPr lang="de-DE" dirty="0" err="1" smtClean="0"/>
              <a:t>Indirect</a:t>
            </a:r>
            <a:r>
              <a:rPr lang="de-DE" dirty="0" smtClean="0"/>
              <a:t> Cost: 97.2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err="1" smtClean="0"/>
              <a:t>Prematue</a:t>
            </a:r>
            <a:r>
              <a:rPr lang="de-DE" dirty="0" smtClean="0"/>
              <a:t> </a:t>
            </a:r>
            <a:r>
              <a:rPr lang="de-DE" dirty="0" err="1" smtClean="0"/>
              <a:t>death</a:t>
            </a:r>
            <a:r>
              <a:rPr lang="de-DE" dirty="0" smtClean="0"/>
              <a:t>: 22.9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Long-term </a:t>
            </a:r>
            <a:r>
              <a:rPr lang="de-DE" dirty="0" err="1" smtClean="0"/>
              <a:t>unemployment</a:t>
            </a:r>
            <a:r>
              <a:rPr lang="de-DE" dirty="0" smtClean="0"/>
              <a:t>: 16.6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Disability: 9.7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Short-term </a:t>
            </a:r>
            <a:r>
              <a:rPr lang="de-DE" dirty="0" err="1" smtClean="0"/>
              <a:t>unemployement</a:t>
            </a:r>
            <a:r>
              <a:rPr lang="de-DE" dirty="0" smtClean="0"/>
              <a:t>: 9.6 </a:t>
            </a:r>
            <a:r>
              <a:rPr lang="de-DE" dirty="0" err="1" smtClean="0"/>
              <a:t>billion</a:t>
            </a:r>
            <a:r>
              <a:rPr lang="de-DE" dirty="0" smtClean="0"/>
              <a:t> €</a:t>
            </a:r>
          </a:p>
          <a:p>
            <a:pPr lvl="1"/>
            <a:r>
              <a:rPr lang="de-DE" dirty="0" smtClean="0"/>
              <a:t>Other: 8.0 </a:t>
            </a:r>
            <a:r>
              <a:rPr lang="de-DE" dirty="0" err="1"/>
              <a:t>billion</a:t>
            </a:r>
            <a:r>
              <a:rPr lang="de-DE" dirty="0"/>
              <a:t> €</a:t>
            </a: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899592" y="609328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de-DE" sz="800" dirty="0">
                <a:effectLst/>
              </a:rPr>
              <a:t>DKFZ: </a:t>
            </a:r>
            <a:r>
              <a:rPr lang="de-DE" sz="800" dirty="0" err="1" smtClean="0">
                <a:effectLst/>
              </a:rPr>
              <a:t>Tabakatalas</a:t>
            </a:r>
            <a:r>
              <a:rPr lang="de-DE" sz="800" dirty="0" smtClean="0">
                <a:effectLst/>
              </a:rPr>
              <a:t> </a:t>
            </a:r>
            <a:r>
              <a:rPr lang="de-DE" sz="800" dirty="0">
                <a:effectLst/>
              </a:rPr>
              <a:t>Deutschland 2020. Heidelberg</a:t>
            </a:r>
          </a:p>
        </p:txBody>
      </p:sp>
    </p:spTree>
    <p:extLst>
      <p:ext uri="{BB962C8B-B14F-4D97-AF65-F5344CB8AC3E}">
        <p14:creationId xmlns:p14="http://schemas.microsoft.com/office/powerpoint/2010/main" val="362456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82" y="476672"/>
            <a:ext cx="9159626" cy="646561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21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"/>
            <a:ext cx="9144000" cy="645458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49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" y="426999"/>
            <a:ext cx="9110585" cy="643100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135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8" y="71659"/>
            <a:ext cx="8837059" cy="678634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689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292100"/>
            <a:ext cx="1080120" cy="6565900"/>
          </a:xfrm>
        </p:spPr>
        <p:txBody>
          <a:bodyPr vert="vert">
            <a:normAutofit fontScale="90000"/>
          </a:bodyPr>
          <a:lstStyle/>
          <a:p>
            <a:r>
              <a:rPr lang="en-US" sz="3600" dirty="0">
                <a:effectLst/>
              </a:rPr>
              <a:t>Prevalence of Daily Smoking (≥18 Years, 2003-2004)</a:t>
            </a:r>
            <a:endParaRPr lang="en-US" sz="3600" dirty="0"/>
          </a:p>
        </p:txBody>
      </p:sp>
      <p:graphicFrame>
        <p:nvGraphicFramePr>
          <p:cNvPr id="4" name="Diagramm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432795"/>
              </p:ext>
            </p:extLst>
          </p:nvPr>
        </p:nvGraphicFramePr>
        <p:xfrm>
          <a:off x="1115616" y="0"/>
          <a:ext cx="7864437" cy="6594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843808" y="6575148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http://www.ceche.org/publications/infocus/GlobalDisease.html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65235" y="260648"/>
            <a:ext cx="3136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World Health Survey 2007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84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70"/>
    </mc:Choice>
    <mc:Fallback xmlns="">
      <p:transition spd="slow" advTm="8367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Cost of Smoking in LMICs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12988" t="23540" r="12201" b="19760"/>
          <a:stretch/>
        </p:blipFill>
        <p:spPr>
          <a:xfrm>
            <a:off x="8057" y="1604573"/>
            <a:ext cx="9144000" cy="433136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-8058" y="6122876"/>
            <a:ext cx="9152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>
                <a:effectLst/>
              </a:rPr>
              <a:t>https://www.google.com/url?sa=t&amp;rct=j&amp;q=&amp;esrc=s&amp;source=web&amp;cd=&amp;ved=2ahUKEwi2y_uVsvz_AhWTXvEDHXG_BfoQFnoECA4QAQ&amp;url=https%3A%2F%2Ftobacconomics.org%2Ffiles%2Fresearch%2F523%2FUIC_Economic-Costs-of-Tobacco-Use-Policy-Brief_v1.3.pdf&amp;usg=AOvVaw15X9V2QTt3QcwC-7bE68if&amp;opi=89978449</a:t>
            </a:r>
          </a:p>
        </p:txBody>
      </p:sp>
    </p:spTree>
    <p:extLst>
      <p:ext uri="{BB962C8B-B14F-4D97-AF65-F5344CB8AC3E}">
        <p14:creationId xmlns:p14="http://schemas.microsoft.com/office/powerpoint/2010/main" val="35426526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Cost of Smoking in HICs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-8058" y="6122876"/>
            <a:ext cx="91520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>
                <a:effectLst/>
              </a:rPr>
              <a:t>https://www.google.com/url?sa=t&amp;rct=j&amp;q=&amp;esrc=s&amp;source=web&amp;cd=&amp;ved=2ahUKEwi2y_uVsvz_AhWTXvEDHXG_BfoQFnoECA4QAQ&amp;url=https%3A%2F%2Ftobacconomics.org%2Ffiles%2Fresearch%2F523%2FUIC_Economic-Costs-of-Tobacco-Use-Policy-Brief_v1.3.pdf&amp;usg=AOvVaw15X9V2QTt3QcwC-7bE68if&amp;opi=89978449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12201" t="34880" r="12988" b="9681"/>
          <a:stretch/>
        </p:blipFill>
        <p:spPr>
          <a:xfrm>
            <a:off x="1" y="1542739"/>
            <a:ext cx="9165060" cy="42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18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Smoking: from social acceptance to marginalisation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http://gogd.tjs-labs.com/pictures/camel-life-11-25-1946-999-M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460"/>
            <a:ext cx="3677480" cy="47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http://1.bp.blogspot.com/-ch7HPx23xis/Uc4cWUE4BBI/AAAAAAAAQ30/c-tSStH0fJQ/s1280/Che_Rene_Bur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1" t="3781" r="23394" b="18806"/>
          <a:stretch/>
        </p:blipFill>
        <p:spPr bwMode="auto">
          <a:xfrm>
            <a:off x="3677480" y="1628800"/>
            <a:ext cx="2694720" cy="269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www.bostoncondolawyer.com/wp-content/uploads/2012/06/no20smoking20sig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72" y="3033274"/>
            <a:ext cx="3264310" cy="380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0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50"/>
    </mc:Choice>
    <mc:Fallback xmlns="">
      <p:transition spd="slow" advTm="5145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0" y="366712"/>
            <a:ext cx="9002580" cy="63547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6" name="Abgerundete rechteckige Legende 5"/>
          <p:cNvSpPr/>
          <p:nvPr/>
        </p:nvSpPr>
        <p:spPr>
          <a:xfrm>
            <a:off x="7614193" y="3068960"/>
            <a:ext cx="1440160" cy="360040"/>
          </a:xfrm>
          <a:prstGeom prst="wedgeRoundRectCallout">
            <a:avLst>
              <a:gd name="adj1" fmla="val -154502"/>
              <a:gd name="adj2" fmla="val 290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Indonesia</a:t>
            </a:r>
            <a:endParaRPr lang="de-DE" dirty="0"/>
          </a:p>
        </p:txBody>
      </p:sp>
      <p:sp>
        <p:nvSpPr>
          <p:cNvPr id="7" name="Abgerundete rechteckige Legende 6"/>
          <p:cNvSpPr/>
          <p:nvPr/>
        </p:nvSpPr>
        <p:spPr>
          <a:xfrm>
            <a:off x="6228184" y="4344988"/>
            <a:ext cx="1440160" cy="360040"/>
          </a:xfrm>
          <a:prstGeom prst="wedgeRoundRectCallout">
            <a:avLst>
              <a:gd name="adj1" fmla="val -141135"/>
              <a:gd name="adj2" fmla="val -1023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Moldova</a:t>
            </a:r>
            <a:endParaRPr lang="de-DE" dirty="0"/>
          </a:p>
        </p:txBody>
      </p:sp>
      <p:sp>
        <p:nvSpPr>
          <p:cNvPr id="8" name="Abgerundete rechteckige Legende 7"/>
          <p:cNvSpPr/>
          <p:nvPr/>
        </p:nvSpPr>
        <p:spPr>
          <a:xfrm>
            <a:off x="7263263" y="3645024"/>
            <a:ext cx="1440160" cy="360040"/>
          </a:xfrm>
          <a:prstGeom prst="wedgeRoundRectCallout">
            <a:avLst>
              <a:gd name="adj1" fmla="val -137793"/>
              <a:gd name="adj2" fmla="val -1001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Jordan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5548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af-ZA" sz="4000" dirty="0"/>
              <a:t>Risk Factors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Demand </a:t>
            </a:r>
            <a:r>
              <a:rPr lang="en-US" dirty="0"/>
              <a:t>for Health Services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Epidemiology </a:t>
            </a:r>
            <a:r>
              <a:rPr lang="en-US" dirty="0"/>
              <a:t>of Non-Infectious Diseases</a:t>
            </a:r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Risk </a:t>
            </a:r>
            <a:r>
              <a:rPr lang="en-US" dirty="0"/>
              <a:t>Factors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Nutrition </a:t>
            </a: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and Hygiene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smtClean="0"/>
              <a:t>Smoking</a:t>
            </a:r>
            <a:r>
              <a:rPr lang="en-US" b="1" dirty="0"/>
              <a:t>, Alcohol and Environmental Influences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Pregnancy </a:t>
            </a:r>
            <a:r>
              <a:rPr lang="en-US" dirty="0"/>
              <a:t>and Delivery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Health </a:t>
            </a:r>
            <a:r>
              <a:rPr lang="en-US" dirty="0"/>
              <a:t>in unstable Populations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Health </a:t>
            </a:r>
            <a:r>
              <a:rPr lang="en-US" dirty="0"/>
              <a:t>and Health Care in Megacities</a:t>
            </a:r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Filter </a:t>
            </a:r>
            <a:r>
              <a:rPr lang="en-US" dirty="0"/>
              <a:t>Between Need and Demand</a:t>
            </a:r>
            <a:endParaRPr lang="en-US" sz="24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4"/>
    </mc:Choice>
    <mc:Fallback xmlns="">
      <p:transition spd="slow" advTm="1948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"/>
            <a:ext cx="9144000" cy="645458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848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dirty="0"/>
              <a:t>Model of Smoking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114215"/>
              </p:ext>
            </p:extLst>
          </p:nvPr>
        </p:nvGraphicFramePr>
        <p:xfrm>
          <a:off x="-15875" y="1103313"/>
          <a:ext cx="9313863" cy="575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90" name="Picture" r:id="rId3" imgW="10351080" imgH="6950160" progId="Word.Picture.8">
                  <p:embed/>
                </p:oleObj>
              </mc:Choice>
              <mc:Fallback>
                <p:oleObj name="Picture" r:id="rId3" imgW="10351080" imgH="6950160" progId="Word.Picture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75" y="1103313"/>
                        <a:ext cx="9313863" cy="57546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34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52"/>
    </mc:Choice>
    <mc:Fallback xmlns="">
      <p:transition spd="slow" advTm="10275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64287" y="4581128"/>
            <a:ext cx="1522513" cy="1143000"/>
          </a:xfrm>
        </p:spPr>
        <p:txBody>
          <a:bodyPr>
            <a:normAutofit/>
          </a:bodyPr>
          <a:lstStyle/>
          <a:p>
            <a:r>
              <a:rPr lang="de-DE" sz="800" dirty="0"/>
              <a:t>(</a:t>
            </a:r>
            <a:r>
              <a:rPr lang="de-DE" sz="800" dirty="0" err="1"/>
              <a:t>own</a:t>
            </a:r>
            <a:r>
              <a:rPr lang="de-DE" sz="800" dirty="0"/>
              <a:t>, Vietnam 2016)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93656" y="1108481"/>
            <a:ext cx="6804758" cy="4536504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852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3"/>
    </mc:Choice>
    <mc:Fallback xmlns="">
      <p:transition spd="slow" advTm="3279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24" y="1600200"/>
            <a:ext cx="5839952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123728" y="616644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https://www.facebook.com/world.pharmacy/photos/harmful-use-of-alcohol-kills-more-than-3-million-people-each-year-most-of-them-m/10158011027952501/</a:t>
            </a:r>
          </a:p>
        </p:txBody>
      </p:sp>
    </p:spTree>
    <p:extLst>
      <p:ext uri="{BB962C8B-B14F-4D97-AF65-F5344CB8AC3E}">
        <p14:creationId xmlns:p14="http://schemas.microsoft.com/office/powerpoint/2010/main" val="2309700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06" y="289047"/>
            <a:ext cx="9304225" cy="6567689"/>
          </a:xfrm>
        </p:spPr>
      </p:pic>
      <p:sp>
        <p:nvSpPr>
          <p:cNvPr id="4" name="Textfeld 3"/>
          <p:cNvSpPr txBox="1"/>
          <p:nvPr/>
        </p:nvSpPr>
        <p:spPr>
          <a:xfrm>
            <a:off x="2051720" y="6656681"/>
            <a:ext cx="411522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>
                <a:solidFill>
                  <a:schemeClr val="bg1"/>
                </a:solidFill>
              </a:rPr>
              <a:t>http://gamapserver.who.int/mapLibrary/Files/Maps/Global_adult_percapita_consumption_2005.png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15"/>
    </mc:Choice>
    <mc:Fallback xmlns="">
      <p:transition spd="slow" advTm="40215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"/>
            <a:ext cx="9144000" cy="645458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8078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" y="420270"/>
            <a:ext cx="9120118" cy="6437731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0370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-157615"/>
            <a:ext cx="9135616" cy="701561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433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" y="405408"/>
            <a:ext cx="9111734" cy="643181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2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639"/>
            <a:ext cx="9180512" cy="648036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1331640" y="2204864"/>
            <a:ext cx="158417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501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"/>
            <a:ext cx="9144000" cy="645458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6" name="Ellipse 5"/>
          <p:cNvSpPr/>
          <p:nvPr/>
        </p:nvSpPr>
        <p:spPr>
          <a:xfrm>
            <a:off x="1331640" y="1340768"/>
            <a:ext cx="65527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72008" y="1533578"/>
            <a:ext cx="716428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1187624" y="2248931"/>
            <a:ext cx="367240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49355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11"/>
            <a:ext cx="9144000" cy="645458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9981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" y="369117"/>
            <a:ext cx="9150243" cy="645899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126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624"/>
            <a:ext cx="9252520" cy="7576182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6" name="Freihandform 5"/>
          <p:cNvSpPr/>
          <p:nvPr/>
        </p:nvSpPr>
        <p:spPr>
          <a:xfrm>
            <a:off x="818147" y="1724526"/>
            <a:ext cx="3096127" cy="3360821"/>
          </a:xfrm>
          <a:custGeom>
            <a:avLst/>
            <a:gdLst>
              <a:gd name="connsiteX0" fmla="*/ 368969 w 3096127"/>
              <a:gd name="connsiteY0" fmla="*/ 3360821 h 3360821"/>
              <a:gd name="connsiteX1" fmla="*/ 0 w 3096127"/>
              <a:gd name="connsiteY1" fmla="*/ 1917032 h 3360821"/>
              <a:gd name="connsiteX2" fmla="*/ 1347537 w 3096127"/>
              <a:gd name="connsiteY2" fmla="*/ 0 h 3360821"/>
              <a:gd name="connsiteX3" fmla="*/ 3096127 w 3096127"/>
              <a:gd name="connsiteY3" fmla="*/ 946485 h 3360821"/>
              <a:gd name="connsiteX4" fmla="*/ 2815390 w 3096127"/>
              <a:gd name="connsiteY4" fmla="*/ 2847474 h 3360821"/>
              <a:gd name="connsiteX5" fmla="*/ 1604211 w 3096127"/>
              <a:gd name="connsiteY5" fmla="*/ 3232485 h 3360821"/>
              <a:gd name="connsiteX6" fmla="*/ 368969 w 3096127"/>
              <a:gd name="connsiteY6" fmla="*/ 3360821 h 3360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96127" h="3360821">
                <a:moveTo>
                  <a:pt x="368969" y="3360821"/>
                </a:moveTo>
                <a:lnTo>
                  <a:pt x="0" y="1917032"/>
                </a:lnTo>
                <a:lnTo>
                  <a:pt x="1347537" y="0"/>
                </a:lnTo>
                <a:lnTo>
                  <a:pt x="3096127" y="946485"/>
                </a:lnTo>
                <a:lnTo>
                  <a:pt x="2815390" y="2847474"/>
                </a:lnTo>
                <a:lnTo>
                  <a:pt x="1604211" y="3232485"/>
                </a:lnTo>
                <a:lnTo>
                  <a:pt x="368969" y="3360821"/>
                </a:lnTo>
                <a:close/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reihandform 6"/>
          <p:cNvSpPr/>
          <p:nvPr/>
        </p:nvSpPr>
        <p:spPr>
          <a:xfrm>
            <a:off x="4467726" y="1852863"/>
            <a:ext cx="3441032" cy="1604211"/>
          </a:xfrm>
          <a:custGeom>
            <a:avLst/>
            <a:gdLst>
              <a:gd name="connsiteX0" fmla="*/ 0 w 3441032"/>
              <a:gd name="connsiteY0" fmla="*/ 168442 h 1604211"/>
              <a:gd name="connsiteX1" fmla="*/ 120316 w 3441032"/>
              <a:gd name="connsiteY1" fmla="*/ 1604211 h 1604211"/>
              <a:gd name="connsiteX2" fmla="*/ 641685 w 3441032"/>
              <a:gd name="connsiteY2" fmla="*/ 1572126 h 1604211"/>
              <a:gd name="connsiteX3" fmla="*/ 1155032 w 3441032"/>
              <a:gd name="connsiteY3" fmla="*/ 1355558 h 1604211"/>
              <a:gd name="connsiteX4" fmla="*/ 2021306 w 3441032"/>
              <a:gd name="connsiteY4" fmla="*/ 1419726 h 1604211"/>
              <a:gd name="connsiteX5" fmla="*/ 2261937 w 3441032"/>
              <a:gd name="connsiteY5" fmla="*/ 1163053 h 1604211"/>
              <a:gd name="connsiteX6" fmla="*/ 3088106 w 3441032"/>
              <a:gd name="connsiteY6" fmla="*/ 850232 h 1604211"/>
              <a:gd name="connsiteX7" fmla="*/ 3441032 w 3441032"/>
              <a:gd name="connsiteY7" fmla="*/ 296779 h 1604211"/>
              <a:gd name="connsiteX8" fmla="*/ 2197769 w 3441032"/>
              <a:gd name="connsiteY8" fmla="*/ 0 h 1604211"/>
              <a:gd name="connsiteX9" fmla="*/ 0 w 3441032"/>
              <a:gd name="connsiteY9" fmla="*/ 168442 h 160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41032" h="1604211">
                <a:moveTo>
                  <a:pt x="0" y="168442"/>
                </a:moveTo>
                <a:lnTo>
                  <a:pt x="120316" y="1604211"/>
                </a:lnTo>
                <a:lnTo>
                  <a:pt x="641685" y="1572126"/>
                </a:lnTo>
                <a:lnTo>
                  <a:pt x="1155032" y="1355558"/>
                </a:lnTo>
                <a:lnTo>
                  <a:pt x="2021306" y="1419726"/>
                </a:lnTo>
                <a:lnTo>
                  <a:pt x="2261937" y="1163053"/>
                </a:lnTo>
                <a:lnTo>
                  <a:pt x="3088106" y="850232"/>
                </a:lnTo>
                <a:lnTo>
                  <a:pt x="3441032" y="296779"/>
                </a:lnTo>
                <a:lnTo>
                  <a:pt x="2197769" y="0"/>
                </a:lnTo>
                <a:lnTo>
                  <a:pt x="0" y="168442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Freihandform 7"/>
          <p:cNvSpPr/>
          <p:nvPr/>
        </p:nvSpPr>
        <p:spPr>
          <a:xfrm>
            <a:off x="1965158" y="2671011"/>
            <a:ext cx="5598695" cy="2542673"/>
          </a:xfrm>
          <a:custGeom>
            <a:avLst/>
            <a:gdLst>
              <a:gd name="connsiteX0" fmla="*/ 24063 w 5598695"/>
              <a:gd name="connsiteY0" fmla="*/ 2534652 h 2542673"/>
              <a:gd name="connsiteX1" fmla="*/ 5574631 w 5598695"/>
              <a:gd name="connsiteY1" fmla="*/ 2542673 h 2542673"/>
              <a:gd name="connsiteX2" fmla="*/ 5598695 w 5598695"/>
              <a:gd name="connsiteY2" fmla="*/ 1524000 h 2542673"/>
              <a:gd name="connsiteX3" fmla="*/ 3577389 w 5598695"/>
              <a:gd name="connsiteY3" fmla="*/ 1524000 h 2542673"/>
              <a:gd name="connsiteX4" fmla="*/ 2823410 w 5598695"/>
              <a:gd name="connsiteY4" fmla="*/ 1435768 h 2542673"/>
              <a:gd name="connsiteX5" fmla="*/ 2446421 w 5598695"/>
              <a:gd name="connsiteY5" fmla="*/ 96252 h 2542673"/>
              <a:gd name="connsiteX6" fmla="*/ 2077453 w 5598695"/>
              <a:gd name="connsiteY6" fmla="*/ 0 h 2542673"/>
              <a:gd name="connsiteX7" fmla="*/ 1684421 w 5598695"/>
              <a:gd name="connsiteY7" fmla="*/ 1981200 h 2542673"/>
              <a:gd name="connsiteX8" fmla="*/ 1483895 w 5598695"/>
              <a:gd name="connsiteY8" fmla="*/ 2229852 h 2542673"/>
              <a:gd name="connsiteX9" fmla="*/ 0 w 5598695"/>
              <a:gd name="connsiteY9" fmla="*/ 2342147 h 2542673"/>
              <a:gd name="connsiteX10" fmla="*/ 24063 w 5598695"/>
              <a:gd name="connsiteY10" fmla="*/ 2534652 h 2542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98695" h="2542673">
                <a:moveTo>
                  <a:pt x="24063" y="2534652"/>
                </a:moveTo>
                <a:lnTo>
                  <a:pt x="5574631" y="2542673"/>
                </a:lnTo>
                <a:lnTo>
                  <a:pt x="5598695" y="1524000"/>
                </a:lnTo>
                <a:lnTo>
                  <a:pt x="3577389" y="1524000"/>
                </a:lnTo>
                <a:lnTo>
                  <a:pt x="2823410" y="1435768"/>
                </a:lnTo>
                <a:lnTo>
                  <a:pt x="2446421" y="96252"/>
                </a:lnTo>
                <a:lnTo>
                  <a:pt x="2077453" y="0"/>
                </a:lnTo>
                <a:lnTo>
                  <a:pt x="1684421" y="1981200"/>
                </a:lnTo>
                <a:lnTo>
                  <a:pt x="1483895" y="2229852"/>
                </a:lnTo>
                <a:lnTo>
                  <a:pt x="0" y="2342147"/>
                </a:lnTo>
                <a:lnTo>
                  <a:pt x="24063" y="2534652"/>
                </a:lnTo>
                <a:close/>
              </a:path>
            </a:pathLst>
          </a:cu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51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964"/>
            <a:ext cx="5256584" cy="68026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 rot="5400000">
            <a:off x="4205119" y="3487990"/>
            <a:ext cx="5886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/>
              <a:t>https://</a:t>
            </a:r>
            <a:r>
              <a:rPr lang="de-DE" sz="800" dirty="0">
                <a:effectLst/>
              </a:rPr>
              <a:t>www.cdc.gov/alcohol/onlinemedia/infographics/cost-excessive-alcohol-use.html</a:t>
            </a:r>
          </a:p>
        </p:txBody>
      </p:sp>
    </p:spTree>
    <p:extLst>
      <p:ext uri="{BB962C8B-B14F-4D97-AF65-F5344CB8AC3E}">
        <p14:creationId xmlns:p14="http://schemas.microsoft.com/office/powerpoint/2010/main" val="3005400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2750" t="29840" r="3538" b="18500"/>
          <a:stretch/>
        </p:blipFill>
        <p:spPr>
          <a:xfrm>
            <a:off x="907" y="1772816"/>
            <a:ext cx="9195948" cy="3168352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619672" y="5039136"/>
            <a:ext cx="5400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>
                <a:effectLst/>
              </a:rPr>
              <a:t>https://www.who.int/news/item/04-04-2022-billions-of-people-still-breathe-unhealthy-air-new-who-data</a:t>
            </a:r>
          </a:p>
        </p:txBody>
      </p:sp>
    </p:spTree>
    <p:extLst>
      <p:ext uri="{BB962C8B-B14F-4D97-AF65-F5344CB8AC3E}">
        <p14:creationId xmlns:p14="http://schemas.microsoft.com/office/powerpoint/2010/main" val="4169060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Environmental Change and Health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" y="1916832"/>
            <a:ext cx="9153404" cy="480464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16108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1052" t="22738" r="12847" b="18571"/>
          <a:stretch/>
        </p:blipFill>
        <p:spPr>
          <a:xfrm>
            <a:off x="0" y="840059"/>
            <a:ext cx="7892823" cy="5160692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5795792" y="3033726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https://injuryfacts.nsc.org/home-and-community/safety-topics/weather-related-deaths-and-injuries/</a:t>
            </a:r>
          </a:p>
        </p:txBody>
      </p:sp>
    </p:spTree>
    <p:extLst>
      <p:ext uri="{BB962C8B-B14F-4D97-AF65-F5344CB8AC3E}">
        <p14:creationId xmlns:p14="http://schemas.microsoft.com/office/powerpoint/2010/main" val="3119688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0977" t="23453" r="12327" b="5358"/>
          <a:stretch/>
        </p:blipFill>
        <p:spPr>
          <a:xfrm>
            <a:off x="0" y="839797"/>
            <a:ext cx="6576332" cy="516095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 rot="16200000">
            <a:off x="5795792" y="3033726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https://injuryfacts.nsc.org/home-and-community/safety-topics/weather-related-deaths-and-injuries/</a:t>
            </a:r>
          </a:p>
        </p:txBody>
      </p:sp>
    </p:spTree>
    <p:extLst>
      <p:ext uri="{BB962C8B-B14F-4D97-AF65-F5344CB8AC3E}">
        <p14:creationId xmlns:p14="http://schemas.microsoft.com/office/powerpoint/2010/main" val="2659257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857251"/>
            <a:ext cx="7886700" cy="1268016"/>
          </a:xfrm>
        </p:spPr>
        <p:txBody>
          <a:bodyPr>
            <a:noAutofit/>
          </a:bodyPr>
          <a:lstStyle/>
          <a:p>
            <a:r>
              <a:rPr lang="en-US" sz="2700" dirty="0"/>
              <a:t>Relative mortality in winter (left) and summer</a:t>
            </a:r>
            <a:endParaRPr lang="de-DE" sz="27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 descr="Fig.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045"/>
            <a:ext cx="9144000" cy="40107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3700463" y="5795116"/>
            <a:ext cx="4572000" cy="1846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600" dirty="0"/>
              <a:t>https://ehjournal.biomedcentral.com/articles/10.1186/s12940-022-00912-5</a:t>
            </a:r>
          </a:p>
        </p:txBody>
      </p:sp>
    </p:spTree>
    <p:extLst>
      <p:ext uri="{BB962C8B-B14F-4D97-AF65-F5344CB8AC3E}">
        <p14:creationId xmlns:p14="http://schemas.microsoft.com/office/powerpoint/2010/main" val="1585498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Climate</a:t>
            </a:r>
            <a:r>
              <a:rPr lang="de-DE" dirty="0" smtClean="0"/>
              <a:t> Change and Health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59935"/>
            <a:ext cx="7416824" cy="4797759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8938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1.2.3 </a:t>
            </a:r>
            <a:r>
              <a:rPr lang="en-US" b="1" dirty="0"/>
              <a:t>Smoking, Alcohol and Environmental Change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28674" name="Picture 2" descr="http://www.sanger.ac.uk/sites/default/files/Alexandrov_et_al_Tobacco_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5893"/>
            <a:ext cx="9377263" cy="446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155401" y="6525344"/>
            <a:ext cx="6035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effectLst/>
              </a:rPr>
              <a:t>http://www.sanger.ac.uk/news/view/smoking-pack-day-year-causes-150-mutations-lung-cells</a:t>
            </a:r>
          </a:p>
          <a:p>
            <a:r>
              <a:rPr lang="en-US" sz="800" dirty="0" err="1">
                <a:effectLst/>
              </a:rPr>
              <a:t>Alexandrov</a:t>
            </a:r>
            <a:r>
              <a:rPr lang="en-US" sz="800" dirty="0">
                <a:effectLst/>
              </a:rPr>
              <a:t>, </a:t>
            </a:r>
            <a:r>
              <a:rPr lang="en-US" sz="800" dirty="0" err="1">
                <a:effectLst/>
              </a:rPr>
              <a:t>Ludmil</a:t>
            </a:r>
            <a:r>
              <a:rPr lang="en-US" sz="800" dirty="0">
                <a:effectLst/>
              </a:rPr>
              <a:t> B., et al. "Mutational signatures associated with tobacco smoking in human cancer." </a:t>
            </a:r>
            <a:r>
              <a:rPr lang="en-US" sz="800" i="1" dirty="0" err="1">
                <a:effectLst/>
              </a:rPr>
              <a:t>bioRxiv</a:t>
            </a:r>
            <a:r>
              <a:rPr lang="en-US" sz="800" dirty="0">
                <a:effectLst/>
              </a:rPr>
              <a:t> (2016): 051417.</a:t>
            </a:r>
          </a:p>
          <a:p>
            <a:endParaRPr lang="de-DE" sz="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905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0"/>
    </mc:Choice>
    <mc:Fallback xmlns="">
      <p:transition spd="slow" advTm="2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2280" y="0"/>
            <a:ext cx="2051598" cy="1512168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/>
              <a:t>Environ-mental Influences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5212273"/>
              </p:ext>
            </p:extLst>
          </p:nvPr>
        </p:nvGraphicFramePr>
        <p:xfrm>
          <a:off x="3085" y="260648"/>
          <a:ext cx="9140915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38" name="Picture" r:id="rId3" imgW="10981080" imgH="8030160" progId="Word.Picture.8">
                  <p:embed/>
                </p:oleObj>
              </mc:Choice>
              <mc:Fallback>
                <p:oleObj name="Picture" r:id="rId3" imgW="10981080" imgH="8030160" progId="Word.Picture.8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5" y="260648"/>
                        <a:ext cx="9140915" cy="666936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11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20"/>
    </mc:Choice>
    <mc:Fallback xmlns="">
      <p:transition spd="slow" advTm="11822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3778" r="-2429" b="-4320"/>
          <a:stretch/>
        </p:blipFill>
        <p:spPr>
          <a:xfrm>
            <a:off x="251520" y="836712"/>
            <a:ext cx="8892480" cy="575010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6" name="Abgerundete rechteckige Legende 5"/>
          <p:cNvSpPr/>
          <p:nvPr/>
        </p:nvSpPr>
        <p:spPr>
          <a:xfrm>
            <a:off x="107504" y="5733255"/>
            <a:ext cx="2088232" cy="988219"/>
          </a:xfrm>
          <a:prstGeom prst="wedgeRoundRectCallout">
            <a:avLst>
              <a:gd name="adj1" fmla="val 167800"/>
              <a:gd name="adj2" fmla="val -1051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Smallest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r>
              <a:rPr lang="de-DE" dirty="0" smtClean="0"/>
              <a:t> –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2771800" y="643119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https://phys.org/news/2019-11-climate-impacts-world-trillion.html</a:t>
            </a:r>
          </a:p>
        </p:txBody>
      </p:sp>
    </p:spTree>
    <p:extLst>
      <p:ext uri="{BB962C8B-B14F-4D97-AF65-F5344CB8AC3E}">
        <p14:creationId xmlns:p14="http://schemas.microsoft.com/office/powerpoint/2010/main" val="37759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Expected </a:t>
            </a:r>
            <a:r>
              <a:rPr lang="de-DE" dirty="0" err="1" smtClean="0"/>
              <a:t>sea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 </a:t>
            </a:r>
            <a:r>
              <a:rPr lang="de-DE" dirty="0" err="1" smtClean="0"/>
              <a:t>rise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9141898" cy="4511526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286000" y="65389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https://www.coastalwiki.org/w/images/d/de/SLRscenariosIPCC2019.jpg</a:t>
            </a:r>
          </a:p>
        </p:txBody>
      </p:sp>
    </p:spTree>
    <p:extLst>
      <p:ext uri="{BB962C8B-B14F-4D97-AF65-F5344CB8AC3E}">
        <p14:creationId xmlns:p14="http://schemas.microsoft.com/office/powerpoint/2010/main" val="41408426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Permanently flooded areas if high tide line rises 1 meter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609"/>
            <a:ext cx="9144000" cy="5143500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35696" y="6140906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effectLst/>
              </a:rPr>
              <a:t>https://coastal.climatecentral.org/</a:t>
            </a:r>
          </a:p>
        </p:txBody>
      </p:sp>
    </p:spTree>
    <p:extLst>
      <p:ext uri="{BB962C8B-B14F-4D97-AF65-F5344CB8AC3E}">
        <p14:creationId xmlns:p14="http://schemas.microsoft.com/office/powerpoint/2010/main" val="167010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0809"/>
            <a:ext cx="9155189" cy="514979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Permanently flooded areas if high tide line rises 2.5 meters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35696" y="6140906"/>
            <a:ext cx="17267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effectLst/>
              </a:rPr>
              <a:t>https://coastal.climatecentral.org/</a:t>
            </a:r>
          </a:p>
        </p:txBody>
      </p:sp>
    </p:spTree>
    <p:extLst>
      <p:ext uri="{BB962C8B-B14F-4D97-AF65-F5344CB8AC3E}">
        <p14:creationId xmlns:p14="http://schemas.microsoft.com/office/powerpoint/2010/main" val="178781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67745" y="1587938"/>
            <a:ext cx="5443652" cy="45382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Storm Tide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965884" y="643119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https://oceanservice.noaa.gov/facts/stormsurge-stormtide.html</a:t>
            </a:r>
          </a:p>
        </p:txBody>
      </p:sp>
      <p:sp>
        <p:nvSpPr>
          <p:cNvPr id="7" name="Rechteck 6"/>
          <p:cNvSpPr/>
          <p:nvPr/>
        </p:nvSpPr>
        <p:spPr>
          <a:xfrm>
            <a:off x="2267744" y="3212976"/>
            <a:ext cx="2304256" cy="15291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STORM SURGE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267744" y="4742138"/>
            <a:ext cx="2304256" cy="1395452"/>
          </a:xfrm>
          <a:prstGeom prst="rect">
            <a:avLst/>
          </a:prstGeom>
          <a:solidFill>
            <a:srgbClr val="93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MEAN SEA LEVEL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860032" y="4293096"/>
            <a:ext cx="2851364" cy="1833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860032" y="4221088"/>
            <a:ext cx="2851364" cy="72008"/>
          </a:xfrm>
          <a:prstGeom prst="rect">
            <a:avLst/>
          </a:prstGeom>
          <a:pattFill prst="dashUpDiag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78680" y="3012921"/>
            <a:ext cx="1651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STORM TIDE</a:t>
            </a:r>
            <a:endParaRPr lang="de-DE" dirty="0">
              <a:effectLst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2117322" y="3216594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/>
          <p:cNvSpPr/>
          <p:nvPr/>
        </p:nvSpPr>
        <p:spPr>
          <a:xfrm>
            <a:off x="6012160" y="2996952"/>
            <a:ext cx="144016" cy="1224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615147" y="1807136"/>
            <a:ext cx="938042" cy="1507626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/>
          <p:cNvSpPr/>
          <p:nvPr/>
        </p:nvSpPr>
        <p:spPr>
          <a:xfrm>
            <a:off x="4572000" y="2768878"/>
            <a:ext cx="288032" cy="3357285"/>
          </a:xfrm>
          <a:prstGeom prst="rect">
            <a:avLst/>
          </a:prstGeom>
          <a:pattFill prst="horzBrick">
            <a:fgClr>
              <a:schemeClr val="bg1"/>
            </a:fgClr>
            <a:bgClr>
              <a:srgbClr val="CC006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8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59889" y="1587938"/>
            <a:ext cx="5451508" cy="45382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Storm Tide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965884" y="643119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https://oceanservice.noaa.gov/facts/stormsurge-stormtide.html</a:t>
            </a:r>
          </a:p>
        </p:txBody>
      </p:sp>
      <p:sp>
        <p:nvSpPr>
          <p:cNvPr id="7" name="Rechteck 6"/>
          <p:cNvSpPr/>
          <p:nvPr/>
        </p:nvSpPr>
        <p:spPr>
          <a:xfrm>
            <a:off x="2267744" y="3212976"/>
            <a:ext cx="2304256" cy="15235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dirty="0" smtClean="0"/>
          </a:p>
        </p:txBody>
      </p:sp>
      <p:sp>
        <p:nvSpPr>
          <p:cNvPr id="9" name="Rechteck 8"/>
          <p:cNvSpPr/>
          <p:nvPr/>
        </p:nvSpPr>
        <p:spPr>
          <a:xfrm>
            <a:off x="2267744" y="4736570"/>
            <a:ext cx="2304256" cy="1401019"/>
          </a:xfrm>
          <a:prstGeom prst="rect">
            <a:avLst/>
          </a:prstGeom>
          <a:solidFill>
            <a:srgbClr val="93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dirty="0" smtClean="0"/>
              <a:t>MEAN </a:t>
            </a:r>
          </a:p>
          <a:p>
            <a:pPr algn="l"/>
            <a:r>
              <a:rPr lang="de-DE" dirty="0" smtClean="0"/>
              <a:t>SEA </a:t>
            </a:r>
          </a:p>
          <a:p>
            <a:pPr algn="l"/>
            <a:r>
              <a:rPr lang="de-DE" dirty="0" smtClean="0"/>
              <a:t>LEVEL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860032" y="4293096"/>
            <a:ext cx="2851364" cy="1833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860032" y="4221088"/>
            <a:ext cx="2851364" cy="72008"/>
          </a:xfrm>
          <a:prstGeom prst="rect">
            <a:avLst/>
          </a:prstGeom>
          <a:pattFill prst="dashUpDiag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012160" y="2996952"/>
            <a:ext cx="144016" cy="1224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615147" y="1807136"/>
            <a:ext cx="938042" cy="1507626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259888" y="4361390"/>
            <a:ext cx="2293626" cy="1728192"/>
          </a:xfrm>
          <a:prstGeom prst="rect">
            <a:avLst/>
          </a:prstGeom>
          <a:solidFill>
            <a:srgbClr val="93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/>
              <a:t>MEAN </a:t>
            </a:r>
          </a:p>
          <a:p>
            <a:r>
              <a:rPr lang="de-DE"/>
              <a:t>SEA </a:t>
            </a:r>
          </a:p>
          <a:p>
            <a:r>
              <a:rPr lang="de-DE"/>
              <a:t>LEVEL</a:t>
            </a:r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2269194" y="2820120"/>
            <a:ext cx="2310662" cy="1224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OLD STORM </a:t>
            </a:r>
            <a:endParaRPr lang="de-DE" dirty="0"/>
          </a:p>
          <a:p>
            <a:r>
              <a:rPr lang="de-DE" dirty="0"/>
              <a:t>SURGE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572000" y="2768878"/>
            <a:ext cx="288032" cy="3357285"/>
          </a:xfrm>
          <a:prstGeom prst="rect">
            <a:avLst/>
          </a:prstGeom>
          <a:pattFill prst="horzBrick">
            <a:fgClr>
              <a:schemeClr val="bg1"/>
            </a:fgClr>
            <a:bgClr>
              <a:srgbClr val="CC006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schweifte Klammer links 24"/>
          <p:cNvSpPr/>
          <p:nvPr/>
        </p:nvSpPr>
        <p:spPr>
          <a:xfrm>
            <a:off x="1907704" y="4361390"/>
            <a:ext cx="360040" cy="363754"/>
          </a:xfrm>
          <a:prstGeom prst="leftBrace">
            <a:avLst>
              <a:gd name="adj1" fmla="val 8333"/>
              <a:gd name="adj2" fmla="val 4628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593305" y="4121060"/>
            <a:ext cx="1314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Sea </a:t>
            </a:r>
          </a:p>
          <a:p>
            <a:r>
              <a:rPr lang="de-DE" dirty="0" smtClean="0">
                <a:effectLst/>
              </a:rPr>
              <a:t>Level </a:t>
            </a:r>
            <a:r>
              <a:rPr lang="de-DE" dirty="0" err="1" smtClean="0">
                <a:effectLst/>
              </a:rPr>
              <a:t>Rise</a:t>
            </a:r>
            <a:endParaRPr lang="de-DE" dirty="0">
              <a:effectLst/>
            </a:endParaRPr>
          </a:p>
        </p:txBody>
      </p:sp>
      <p:cxnSp>
        <p:nvCxnSpPr>
          <p:cNvPr id="27" name="Gerader Verbinder 26"/>
          <p:cNvCxnSpPr/>
          <p:nvPr/>
        </p:nvCxnSpPr>
        <p:spPr>
          <a:xfrm flipH="1">
            <a:off x="2125178" y="4731447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2195736" y="4372818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eschweifte Klammer links 30"/>
          <p:cNvSpPr/>
          <p:nvPr/>
        </p:nvSpPr>
        <p:spPr>
          <a:xfrm>
            <a:off x="1907704" y="2838853"/>
            <a:ext cx="360040" cy="1513073"/>
          </a:xfrm>
          <a:prstGeom prst="leftBrace">
            <a:avLst>
              <a:gd name="adj1" fmla="val 8333"/>
              <a:gd name="adj2" fmla="val 4628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383055" y="3182987"/>
            <a:ext cx="159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Old</a:t>
            </a:r>
          </a:p>
          <a:p>
            <a:pPr algn="r"/>
            <a:r>
              <a:rPr lang="de-DE" dirty="0" smtClean="0">
                <a:effectLst/>
              </a:rPr>
              <a:t>Storm Surge</a:t>
            </a:r>
            <a:endParaRPr lang="de-DE" dirty="0">
              <a:effectLst/>
            </a:endParaRPr>
          </a:p>
        </p:txBody>
      </p:sp>
      <p:cxnSp>
        <p:nvCxnSpPr>
          <p:cNvPr id="33" name="Gerader Verbinder 32"/>
          <p:cNvCxnSpPr/>
          <p:nvPr/>
        </p:nvCxnSpPr>
        <p:spPr>
          <a:xfrm flipH="1">
            <a:off x="2269194" y="2832549"/>
            <a:ext cx="23106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/>
          <p:cNvCxnSpPr/>
          <p:nvPr/>
        </p:nvCxnSpPr>
        <p:spPr>
          <a:xfrm flipH="1">
            <a:off x="2261929" y="2828483"/>
            <a:ext cx="23106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99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/>
        </p:nvSpPr>
        <p:spPr>
          <a:xfrm>
            <a:off x="2259889" y="1587938"/>
            <a:ext cx="5451508" cy="45382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Main problem: </a:t>
            </a:r>
            <a:br>
              <a:rPr lang="de-DE" dirty="0"/>
            </a:br>
            <a:r>
              <a:rPr lang="de-DE" dirty="0" err="1"/>
              <a:t>storm</a:t>
            </a:r>
            <a:r>
              <a:rPr lang="de-DE" dirty="0"/>
              <a:t> </a:t>
            </a:r>
            <a:r>
              <a:rPr lang="de-DE" dirty="0" err="1"/>
              <a:t>tide</a:t>
            </a:r>
            <a:r>
              <a:rPr lang="de-DE" dirty="0"/>
              <a:t> = </a:t>
            </a:r>
            <a:r>
              <a:rPr lang="de-DE" dirty="0" err="1"/>
              <a:t>f∙mean</a:t>
            </a:r>
            <a:r>
              <a:rPr lang="de-DE" dirty="0"/>
              <a:t> </a:t>
            </a:r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, </a:t>
            </a:r>
            <a:r>
              <a:rPr lang="de-DE" dirty="0" smtClean="0"/>
              <a:t>f&gt;1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965884" y="643119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800" dirty="0">
                <a:effectLst/>
              </a:rPr>
              <a:t>https://oceanservice.noaa.gov/facts/stormsurge-stormtide.html</a:t>
            </a:r>
          </a:p>
        </p:txBody>
      </p:sp>
      <p:sp>
        <p:nvSpPr>
          <p:cNvPr id="7" name="Rechteck 6"/>
          <p:cNvSpPr/>
          <p:nvPr/>
        </p:nvSpPr>
        <p:spPr>
          <a:xfrm>
            <a:off x="2267744" y="3212976"/>
            <a:ext cx="2304256" cy="15235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dirty="0" smtClean="0"/>
          </a:p>
        </p:txBody>
      </p:sp>
      <p:sp>
        <p:nvSpPr>
          <p:cNvPr id="9" name="Rechteck 8"/>
          <p:cNvSpPr/>
          <p:nvPr/>
        </p:nvSpPr>
        <p:spPr>
          <a:xfrm>
            <a:off x="2267744" y="4736570"/>
            <a:ext cx="2304256" cy="1401019"/>
          </a:xfrm>
          <a:prstGeom prst="rect">
            <a:avLst/>
          </a:prstGeom>
          <a:solidFill>
            <a:srgbClr val="93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de-DE" dirty="0" smtClean="0"/>
              <a:t>MEAN </a:t>
            </a:r>
          </a:p>
          <a:p>
            <a:pPr algn="l"/>
            <a:r>
              <a:rPr lang="de-DE" dirty="0" smtClean="0"/>
              <a:t>SEA </a:t>
            </a:r>
          </a:p>
          <a:p>
            <a:pPr algn="l"/>
            <a:r>
              <a:rPr lang="de-DE" dirty="0" smtClean="0"/>
              <a:t>LEVEL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860032" y="4293096"/>
            <a:ext cx="2851364" cy="1833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860032" y="4221088"/>
            <a:ext cx="2851364" cy="72008"/>
          </a:xfrm>
          <a:prstGeom prst="rect">
            <a:avLst/>
          </a:prstGeom>
          <a:pattFill prst="dashUpDiag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6012160" y="2996952"/>
            <a:ext cx="144016" cy="1224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615147" y="1807136"/>
            <a:ext cx="938042" cy="1507626"/>
          </a:xfrm>
          <a:prstGeom prst="ellipse">
            <a:avLst/>
          </a:prstGeom>
          <a:pattFill prst="divot">
            <a:fgClr>
              <a:schemeClr val="bg1"/>
            </a:fgClr>
            <a:bgClr>
              <a:srgbClr val="00B05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259888" y="4361390"/>
            <a:ext cx="2293626" cy="1728192"/>
          </a:xfrm>
          <a:prstGeom prst="rect">
            <a:avLst/>
          </a:prstGeom>
          <a:solidFill>
            <a:srgbClr val="93C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/>
              <a:t>MEAN </a:t>
            </a:r>
          </a:p>
          <a:p>
            <a:r>
              <a:rPr lang="de-DE"/>
              <a:t>SEA </a:t>
            </a:r>
          </a:p>
          <a:p>
            <a:r>
              <a:rPr lang="de-DE"/>
              <a:t>LEVEL</a:t>
            </a:r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2269194" y="2820120"/>
            <a:ext cx="2310662" cy="1224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/>
              <a:t>OLD STORM </a:t>
            </a:r>
            <a:endParaRPr lang="de-DE" dirty="0"/>
          </a:p>
          <a:p>
            <a:r>
              <a:rPr lang="de-DE" dirty="0"/>
              <a:t>SURGE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4572000" y="2768878"/>
            <a:ext cx="288032" cy="3357285"/>
          </a:xfrm>
          <a:prstGeom prst="rect">
            <a:avLst/>
          </a:prstGeom>
          <a:pattFill prst="horzBrick">
            <a:fgClr>
              <a:schemeClr val="bg1"/>
            </a:fgClr>
            <a:bgClr>
              <a:srgbClr val="CC0066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Geschweifte Klammer links 24"/>
          <p:cNvSpPr/>
          <p:nvPr/>
        </p:nvSpPr>
        <p:spPr>
          <a:xfrm>
            <a:off x="1907704" y="4361390"/>
            <a:ext cx="360040" cy="363754"/>
          </a:xfrm>
          <a:prstGeom prst="leftBrace">
            <a:avLst>
              <a:gd name="adj1" fmla="val 8333"/>
              <a:gd name="adj2" fmla="val 4628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593305" y="4121060"/>
            <a:ext cx="13143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Sea </a:t>
            </a:r>
          </a:p>
          <a:p>
            <a:r>
              <a:rPr lang="de-DE" dirty="0" smtClean="0">
                <a:effectLst/>
              </a:rPr>
              <a:t>Level </a:t>
            </a:r>
            <a:r>
              <a:rPr lang="de-DE" dirty="0" err="1" smtClean="0">
                <a:effectLst/>
              </a:rPr>
              <a:t>Rise</a:t>
            </a:r>
            <a:endParaRPr lang="de-DE" dirty="0">
              <a:effectLst/>
            </a:endParaRPr>
          </a:p>
        </p:txBody>
      </p:sp>
      <p:cxnSp>
        <p:nvCxnSpPr>
          <p:cNvPr id="27" name="Gerader Verbinder 26"/>
          <p:cNvCxnSpPr/>
          <p:nvPr/>
        </p:nvCxnSpPr>
        <p:spPr>
          <a:xfrm flipH="1">
            <a:off x="2125178" y="4731447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flipH="1">
            <a:off x="2195736" y="4372818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eschweifte Klammer links 30"/>
          <p:cNvSpPr/>
          <p:nvPr/>
        </p:nvSpPr>
        <p:spPr>
          <a:xfrm>
            <a:off x="1907704" y="2838853"/>
            <a:ext cx="360040" cy="1513073"/>
          </a:xfrm>
          <a:prstGeom prst="leftBrace">
            <a:avLst>
              <a:gd name="adj1" fmla="val 8333"/>
              <a:gd name="adj2" fmla="val 4628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Textfeld 31"/>
          <p:cNvSpPr txBox="1"/>
          <p:nvPr/>
        </p:nvSpPr>
        <p:spPr>
          <a:xfrm>
            <a:off x="383055" y="3182987"/>
            <a:ext cx="159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Old</a:t>
            </a:r>
          </a:p>
          <a:p>
            <a:pPr algn="r"/>
            <a:r>
              <a:rPr lang="de-DE" dirty="0" smtClean="0">
                <a:effectLst/>
              </a:rPr>
              <a:t>Storm Surge</a:t>
            </a:r>
            <a:endParaRPr lang="de-DE" dirty="0">
              <a:effectLst/>
            </a:endParaRPr>
          </a:p>
        </p:txBody>
      </p:sp>
      <p:cxnSp>
        <p:nvCxnSpPr>
          <p:cNvPr id="33" name="Gerader Verbinder 32"/>
          <p:cNvCxnSpPr/>
          <p:nvPr/>
        </p:nvCxnSpPr>
        <p:spPr>
          <a:xfrm flipH="1">
            <a:off x="2269194" y="2832549"/>
            <a:ext cx="23106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2269195" y="2463850"/>
            <a:ext cx="2303396" cy="371009"/>
          </a:xfrm>
          <a:prstGeom prst="rect">
            <a:avLst/>
          </a:prstGeom>
          <a:solidFill>
            <a:srgbClr val="558E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800" dirty="0" smtClean="0"/>
              <a:t>ADD. </a:t>
            </a:r>
            <a:r>
              <a:rPr lang="de-DE" sz="1800" dirty="0"/>
              <a:t>STORM </a:t>
            </a:r>
            <a:r>
              <a:rPr lang="de-DE" sz="1800" dirty="0" smtClean="0"/>
              <a:t> SURGE</a:t>
            </a:r>
            <a:endParaRPr lang="de-DE" sz="1800" dirty="0"/>
          </a:p>
        </p:txBody>
      </p:sp>
      <p:cxnSp>
        <p:nvCxnSpPr>
          <p:cNvPr id="35" name="Gerader Verbinder 34"/>
          <p:cNvCxnSpPr/>
          <p:nvPr/>
        </p:nvCxnSpPr>
        <p:spPr>
          <a:xfrm flipH="1">
            <a:off x="2117913" y="2463850"/>
            <a:ext cx="245467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302399" y="2206865"/>
            <a:ext cx="159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dirty="0" smtClean="0">
                <a:effectLst/>
              </a:rPr>
              <a:t>Additional</a:t>
            </a:r>
          </a:p>
          <a:p>
            <a:pPr algn="r"/>
            <a:r>
              <a:rPr lang="de-DE" dirty="0" smtClean="0">
                <a:effectLst/>
              </a:rPr>
              <a:t>Storm Surge</a:t>
            </a:r>
            <a:endParaRPr lang="de-DE" dirty="0">
              <a:effectLst/>
            </a:endParaRPr>
          </a:p>
        </p:txBody>
      </p:sp>
      <p:sp>
        <p:nvSpPr>
          <p:cNvPr id="37" name="Geschweifte Klammer links 36"/>
          <p:cNvSpPr/>
          <p:nvPr/>
        </p:nvSpPr>
        <p:spPr>
          <a:xfrm>
            <a:off x="1901889" y="2470228"/>
            <a:ext cx="360040" cy="358255"/>
          </a:xfrm>
          <a:prstGeom prst="leftBrace">
            <a:avLst>
              <a:gd name="adj1" fmla="val 8333"/>
              <a:gd name="adj2" fmla="val 46287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r Verbinder 37"/>
          <p:cNvCxnSpPr/>
          <p:nvPr/>
        </p:nvCxnSpPr>
        <p:spPr>
          <a:xfrm flipH="1">
            <a:off x="2261929" y="2828483"/>
            <a:ext cx="231066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6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af-ZA" sz="4000" dirty="0"/>
              <a:t>Risk Factors</a:t>
            </a:r>
          </a:p>
        </p:txBody>
      </p:sp>
      <p:sp>
        <p:nvSpPr>
          <p:cNvPr id="593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Demand </a:t>
            </a:r>
            <a:r>
              <a:rPr lang="en-US" dirty="0"/>
              <a:t>for Health Services</a:t>
            </a:r>
          </a:p>
          <a:p>
            <a:pPr marL="971550" lvl="1" indent="-514350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Epidemiology </a:t>
            </a:r>
            <a:r>
              <a:rPr lang="en-US" dirty="0"/>
              <a:t>of Non-Infectious Diseases</a:t>
            </a:r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Risk </a:t>
            </a:r>
            <a:r>
              <a:rPr lang="en-US" dirty="0"/>
              <a:t>Factors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Nutrition </a:t>
            </a:r>
            <a:endParaRPr lang="en-US" dirty="0"/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Water </a:t>
            </a:r>
            <a:r>
              <a:rPr lang="en-US" dirty="0"/>
              <a:t>and Hygiene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b="1" dirty="0" smtClean="0"/>
              <a:t>Smoking</a:t>
            </a:r>
            <a:r>
              <a:rPr lang="en-US" b="1" dirty="0"/>
              <a:t>, Alcohol and Environmental Influences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Pregnancy </a:t>
            </a:r>
            <a:r>
              <a:rPr lang="en-US" dirty="0"/>
              <a:t>and Delivery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Health </a:t>
            </a:r>
            <a:r>
              <a:rPr lang="en-US" dirty="0"/>
              <a:t>in unstable Populations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Health </a:t>
            </a:r>
            <a:r>
              <a:rPr lang="en-US" dirty="0"/>
              <a:t>and Health Care in Megacities</a:t>
            </a:r>
          </a:p>
          <a:p>
            <a:pPr marL="971550" lvl="1" indent="-514350" eaLnBrk="1" hangingPunct="1">
              <a:lnSpc>
                <a:spcPct val="90000"/>
              </a:lnSpc>
              <a:buFont typeface="+mj-lt"/>
              <a:buAutoNum type="arabicPeriod"/>
              <a:defRPr/>
            </a:pPr>
            <a:r>
              <a:rPr lang="en-US" dirty="0" smtClean="0"/>
              <a:t>Filter </a:t>
            </a:r>
            <a:r>
              <a:rPr lang="en-US" dirty="0"/>
              <a:t>Between Need and Demand</a:t>
            </a:r>
            <a:endParaRPr lang="en-US" sz="2400" b="1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4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4"/>
    </mc:Choice>
    <mc:Fallback xmlns="">
      <p:transition spd="slow" advTm="1948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smoking </a:t>
            </a:r>
            <a:r>
              <a:rPr lang="en-US" dirty="0" smtClean="0"/>
              <a:t>rate: 27 % (2019)</a:t>
            </a:r>
          </a:p>
          <a:p>
            <a:pPr lvl="1"/>
            <a:r>
              <a:rPr lang="en-US" dirty="0" smtClean="0"/>
              <a:t>Men: 30 %</a:t>
            </a:r>
          </a:p>
          <a:p>
            <a:pPr lvl="1"/>
            <a:r>
              <a:rPr lang="en-US" dirty="0" smtClean="0"/>
              <a:t>Women: 23 %</a:t>
            </a:r>
          </a:p>
          <a:p>
            <a:r>
              <a:rPr lang="en-US" dirty="0" smtClean="0"/>
              <a:t>Smokers: 17.5 million (2019) with 200 </a:t>
            </a:r>
            <a:endParaRPr lang="en-US" dirty="0"/>
          </a:p>
          <a:p>
            <a:r>
              <a:rPr lang="en-US" dirty="0"/>
              <a:t>Average consumption: 16.6 cigarettes per smoker per day</a:t>
            </a:r>
          </a:p>
          <a:p>
            <a:r>
              <a:rPr lang="en-US" dirty="0" smtClean="0"/>
              <a:t>Illicit (= illegal) </a:t>
            </a:r>
            <a:r>
              <a:rPr lang="en-US" dirty="0" err="1" smtClean="0"/>
              <a:t>cigaretts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second </a:t>
            </a:r>
            <a:r>
              <a:rPr lang="en-US" dirty="0"/>
              <a:t>largest market for illicit tobacco trade </a:t>
            </a:r>
            <a:r>
              <a:rPr lang="en-US" dirty="0" smtClean="0"/>
              <a:t>in EU</a:t>
            </a:r>
          </a:p>
          <a:p>
            <a:pPr lvl="1"/>
            <a:r>
              <a:rPr lang="en-US" dirty="0" smtClean="0"/>
              <a:t>200 million cigarettes consumed p.a.</a:t>
            </a:r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70664" y="6041333"/>
            <a:ext cx="798976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>
                <a:effectLst/>
              </a:rPr>
              <a:t>https://www.smokefreeworld.org/health-science-research-2/health-science-technology-agenda/data-analytics/global-state-of-smoking-landscape/state-smoking-germany/</a:t>
            </a:r>
          </a:p>
        </p:txBody>
      </p:sp>
    </p:spTree>
    <p:extLst>
      <p:ext uri="{BB962C8B-B14F-4D97-AF65-F5344CB8AC3E}">
        <p14:creationId xmlns:p14="http://schemas.microsoft.com/office/powerpoint/2010/main" val="3234408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Tobacco associated fatalities in Germany (incl. passive smoking)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6553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MB: Figures </a:t>
            </a:r>
            <a:r>
              <a:rPr lang="en-US" dirty="0" smtClean="0"/>
              <a:t>differ </a:t>
            </a:r>
            <a:r>
              <a:rPr lang="en-US" sz="3100" dirty="0" smtClean="0"/>
              <a:t>(smoking &lt; tobacco abuse)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794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 smtClean="0"/>
              <a:t>U. Mons 2010:</a:t>
            </a:r>
          </a:p>
          <a:p>
            <a:pPr lvl="1" eaLnBrk="1" hangingPunct="1">
              <a:defRPr/>
            </a:pPr>
            <a:r>
              <a:rPr lang="en-US" sz="2400" dirty="0" smtClean="0"/>
              <a:t>Cancer</a:t>
            </a:r>
            <a:r>
              <a:rPr lang="en-US" sz="2400" dirty="0"/>
              <a:t>: 60,000</a:t>
            </a:r>
          </a:p>
          <a:p>
            <a:pPr lvl="1" eaLnBrk="1" hangingPunct="1">
              <a:defRPr/>
            </a:pPr>
            <a:r>
              <a:rPr lang="en-US" sz="2400" dirty="0"/>
              <a:t>Cardio-Vascular Diseases: 52,000</a:t>
            </a:r>
          </a:p>
          <a:p>
            <a:pPr lvl="1" eaLnBrk="1" hangingPunct="1">
              <a:defRPr/>
            </a:pPr>
            <a:r>
              <a:rPr lang="en-US" sz="2400" dirty="0"/>
              <a:t>Respiratory Diseases: 28,000</a:t>
            </a:r>
          </a:p>
          <a:p>
            <a:pPr lvl="1" eaLnBrk="1" hangingPunct="1">
              <a:defRPr/>
            </a:pPr>
            <a:r>
              <a:rPr lang="en-US" sz="2400" dirty="0"/>
              <a:t>Total: &gt; 140,000 (16 % of total fatalities)</a:t>
            </a:r>
          </a:p>
          <a:p>
            <a:pPr lvl="1" eaLnBrk="1" hangingPunct="1">
              <a:defRPr/>
            </a:pPr>
            <a:r>
              <a:rPr lang="en-US" sz="2400" dirty="0"/>
              <a:t>Almost every 6</a:t>
            </a:r>
            <a:r>
              <a:rPr lang="en-US" sz="2400" baseline="30000" dirty="0"/>
              <a:t>th</a:t>
            </a:r>
            <a:r>
              <a:rPr lang="en-US" sz="2400" dirty="0"/>
              <a:t> resident of Germany dies due to consuming tobacco</a:t>
            </a:r>
          </a:p>
          <a:p>
            <a:pPr lvl="1" eaLnBrk="1" hangingPunct="1">
              <a:defRPr/>
            </a:pPr>
            <a:r>
              <a:rPr lang="en-US" sz="2400" dirty="0"/>
              <a:t>86 % of smokers die due to tobacco as estimated by the Centre for Disease </a:t>
            </a:r>
            <a:r>
              <a:rPr lang="en-US" sz="2400" dirty="0" smtClean="0"/>
              <a:t>Control</a:t>
            </a:r>
          </a:p>
          <a:p>
            <a:pPr>
              <a:defRPr/>
            </a:pPr>
            <a:r>
              <a:rPr lang="de-DE" dirty="0"/>
              <a:t>“Tabakatlas Deutschland </a:t>
            </a:r>
            <a:r>
              <a:rPr lang="de-DE" dirty="0" smtClean="0"/>
              <a:t>2020“ (</a:t>
            </a:r>
            <a:r>
              <a:rPr lang="de-DE" dirty="0" err="1" smtClean="0"/>
              <a:t>figures</a:t>
            </a:r>
            <a:r>
              <a:rPr lang="de-DE" dirty="0" smtClean="0"/>
              <a:t> 2018)</a:t>
            </a:r>
            <a:endParaRPr lang="en-US" dirty="0" smtClean="0"/>
          </a:p>
          <a:p>
            <a:pPr lvl="1">
              <a:defRPr/>
            </a:pPr>
            <a:r>
              <a:rPr lang="de-DE" sz="2400" dirty="0" smtClean="0"/>
              <a:t>127,000 </a:t>
            </a:r>
            <a:r>
              <a:rPr lang="de-DE" sz="2400" dirty="0" err="1" smtClean="0"/>
              <a:t>death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 due to </a:t>
            </a:r>
            <a:r>
              <a:rPr lang="de-DE" sz="2400" dirty="0" err="1" smtClean="0"/>
              <a:t>smoking</a:t>
            </a:r>
            <a:r>
              <a:rPr lang="de-DE" sz="2400" dirty="0" smtClean="0"/>
              <a:t> (13.3 % of all </a:t>
            </a:r>
            <a:r>
              <a:rPr lang="de-DE" sz="2400" dirty="0" err="1" smtClean="0"/>
              <a:t>death</a:t>
            </a:r>
            <a:r>
              <a:rPr lang="de-DE" sz="2400" dirty="0" smtClean="0"/>
              <a:t> </a:t>
            </a:r>
            <a:r>
              <a:rPr lang="de-DE" sz="2400" dirty="0" err="1" smtClean="0"/>
              <a:t>cases</a:t>
            </a:r>
            <a:r>
              <a:rPr lang="de-DE" sz="2400" dirty="0" smtClean="0"/>
              <a:t>)</a:t>
            </a:r>
          </a:p>
          <a:p>
            <a:pPr lvl="1">
              <a:defRPr/>
            </a:pP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≈ 40 %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cancer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34 %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cardio-vascular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25 %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respiratory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de-DE" sz="2400" dirty="0" smtClean="0"/>
          </a:p>
          <a:p>
            <a:pPr lvl="1">
              <a:defRPr/>
            </a:pPr>
            <a:endParaRPr lang="en-US" sz="24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323528" y="6272844"/>
            <a:ext cx="8064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>
                <a:effectLst/>
              </a:rPr>
              <a:t>MONS, U. Tobacco-</a:t>
            </a:r>
            <a:r>
              <a:rPr lang="de-DE" sz="800" dirty="0" err="1">
                <a:effectLst/>
              </a:rPr>
              <a:t>attributable</a:t>
            </a:r>
            <a:r>
              <a:rPr lang="de-DE" sz="800" dirty="0">
                <a:effectLst/>
              </a:rPr>
              <a:t> </a:t>
            </a:r>
            <a:r>
              <a:rPr lang="de-DE" sz="800" dirty="0" err="1">
                <a:effectLst/>
              </a:rPr>
              <a:t>mortality</a:t>
            </a:r>
            <a:r>
              <a:rPr lang="de-DE" sz="800" dirty="0">
                <a:effectLst/>
              </a:rPr>
              <a:t> in Germany and in the German Federal States-</a:t>
            </a:r>
            <a:r>
              <a:rPr lang="de-DE" sz="800" dirty="0" err="1">
                <a:effectLst/>
              </a:rPr>
              <a:t>calculations</a:t>
            </a:r>
            <a:r>
              <a:rPr lang="de-DE" sz="800" dirty="0">
                <a:effectLst/>
              </a:rPr>
              <a:t> with data from a </a:t>
            </a:r>
            <a:r>
              <a:rPr lang="de-DE" sz="800" dirty="0" err="1">
                <a:effectLst/>
              </a:rPr>
              <a:t>microcensus</a:t>
            </a:r>
            <a:r>
              <a:rPr lang="de-DE" sz="800" dirty="0">
                <a:effectLst/>
              </a:rPr>
              <a:t> and </a:t>
            </a:r>
            <a:r>
              <a:rPr lang="de-DE" sz="800" dirty="0" err="1">
                <a:effectLst/>
              </a:rPr>
              <a:t>mortality</a:t>
            </a:r>
            <a:r>
              <a:rPr lang="de-DE" sz="800" dirty="0">
                <a:effectLst/>
              </a:rPr>
              <a:t> </a:t>
            </a:r>
            <a:r>
              <a:rPr lang="de-DE" sz="800" dirty="0" err="1">
                <a:effectLst/>
              </a:rPr>
              <a:t>statistics</a:t>
            </a:r>
            <a:r>
              <a:rPr lang="de-DE" sz="800" dirty="0">
                <a:effectLst/>
              </a:rPr>
              <a:t>. </a:t>
            </a:r>
            <a:r>
              <a:rPr lang="de-DE" sz="800" i="1" dirty="0">
                <a:effectLst/>
              </a:rPr>
              <a:t>Gesundheitswesen (Bundesverband der Arzte des </a:t>
            </a:r>
            <a:r>
              <a:rPr lang="de-DE" sz="800" i="1" dirty="0" err="1">
                <a:effectLst/>
              </a:rPr>
              <a:t>Offentlichen</a:t>
            </a:r>
            <a:r>
              <a:rPr lang="de-DE" sz="800" i="1" dirty="0">
                <a:effectLst/>
              </a:rPr>
              <a:t> Gesundheitsdienstes (Germany))</a:t>
            </a:r>
            <a:r>
              <a:rPr lang="de-DE" sz="800" dirty="0">
                <a:effectLst/>
              </a:rPr>
              <a:t>, 2010, 73. Jg., Nr. 4, S. 238-246</a:t>
            </a:r>
          </a:p>
        </p:txBody>
      </p:sp>
      <p:sp>
        <p:nvSpPr>
          <p:cNvPr id="5" name="Rechteck 4"/>
          <p:cNvSpPr/>
          <p:nvPr/>
        </p:nvSpPr>
        <p:spPr>
          <a:xfrm>
            <a:off x="323528" y="5991431"/>
            <a:ext cx="79208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 smtClean="0">
                <a:effectLst/>
              </a:rPr>
              <a:t>DKFZ: </a:t>
            </a:r>
            <a:r>
              <a:rPr lang="de-DE" sz="800" dirty="0" err="1" smtClean="0">
                <a:effectLst/>
              </a:rPr>
              <a:t>Tabakatatas</a:t>
            </a:r>
            <a:r>
              <a:rPr lang="de-DE" sz="800" dirty="0" smtClean="0">
                <a:effectLst/>
              </a:rPr>
              <a:t> Deutschland 2020. Heidelberg</a:t>
            </a:r>
            <a:endParaRPr lang="de-DE" sz="800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76"/>
    </mc:Choice>
    <mc:Fallback xmlns="">
      <p:transition spd="slow" advTm="819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Prevalence</a:t>
            </a:r>
            <a:r>
              <a:rPr lang="de-DE" dirty="0" smtClean="0"/>
              <a:t> of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smokers</a:t>
            </a:r>
            <a:r>
              <a:rPr lang="de-DE" dirty="0" smtClean="0"/>
              <a:t> [%}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32675" t="18500" r="16925" b="22280"/>
          <a:stretch/>
        </p:blipFill>
        <p:spPr>
          <a:xfrm>
            <a:off x="1331640" y="1628800"/>
            <a:ext cx="6264696" cy="460063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57200" y="6150114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DE" sz="800" dirty="0">
                <a:effectLst/>
              </a:rPr>
              <a:t>https://www.google.com/url?sa=t&amp;rct=j&amp;q=&amp;esrc=s&amp;source=web&amp;cd=&amp;ved=2ahUKEwjwrrePp_z_AhVfSPEDHZWzDUwQFnoECCEQAQ&amp;url=https%3A%2F%2Fwww.rki.de%2FEN%2FContent%2FHealth_Monitoring%2FHealth_Reporting%2FGBEDownloadsJ%2FFactSheets_en%2FJoHM_2017_02_Smoking_adults.pdf%3F__blob%3DpublicationFile&amp;usg=AOvVaw0jtgMEtQSZ_VF-ad7gHsD4&amp;opi=89978449</a:t>
            </a:r>
          </a:p>
        </p:txBody>
      </p:sp>
    </p:spTree>
    <p:extLst>
      <p:ext uri="{BB962C8B-B14F-4D97-AF65-F5344CB8AC3E}">
        <p14:creationId xmlns:p14="http://schemas.microsoft.com/office/powerpoint/2010/main" val="1074819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Prevalence</a:t>
            </a:r>
            <a:r>
              <a:rPr lang="de-DE" dirty="0"/>
              <a:t> of Smoking in Germany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FE4C-E118-475B-82AD-4246968C3DE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554474"/>
              </p:ext>
            </p:extLst>
          </p:nvPr>
        </p:nvGraphicFramePr>
        <p:xfrm>
          <a:off x="0" y="1600200"/>
          <a:ext cx="8028384" cy="5285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660232" y="6564672"/>
            <a:ext cx="11833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effectLst/>
              </a:rPr>
              <a:t>Source: </a:t>
            </a:r>
            <a:r>
              <a:rPr lang="de-DE" sz="800" dirty="0" err="1">
                <a:effectLst/>
              </a:rPr>
              <a:t>Destatis</a:t>
            </a:r>
            <a:r>
              <a:rPr lang="de-DE" sz="800" dirty="0">
                <a:effectLst/>
              </a:rPr>
              <a:t> 2016</a:t>
            </a:r>
          </a:p>
        </p:txBody>
      </p:sp>
      <p:sp>
        <p:nvSpPr>
          <p:cNvPr id="8" name="Textfeld 1">
            <a:extLst>
              <a:ext uri="{FF2B5EF4-FFF2-40B4-BE49-F238E27FC236}">
                <a16:creationId xmlns:a16="http://schemas.microsoft.com/office/drawing/2014/main" xmlns="" id="{75DEB163-AF12-4857-B76D-4FD9E35B1989}"/>
              </a:ext>
            </a:extLst>
          </p:cNvPr>
          <p:cNvSpPr txBox="1"/>
          <p:nvPr/>
        </p:nvSpPr>
        <p:spPr>
          <a:xfrm>
            <a:off x="6737751" y="2996952"/>
            <a:ext cx="1028298" cy="3435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effectLst/>
              </a:rPr>
              <a:t>Frauen</a:t>
            </a:r>
            <a:endParaRPr lang="de-DE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102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00"/>
    </mc:Choice>
    <mc:Fallback xmlns="">
      <p:transition spd="slow" advTm="361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728</Words>
  <Application>Microsoft Office PowerPoint</Application>
  <PresentationFormat>Bildschirmpräsentation (4:3)</PresentationFormat>
  <Paragraphs>190</Paragraphs>
  <Slides>48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4" baseType="lpstr">
      <vt:lpstr>Arial</vt:lpstr>
      <vt:lpstr>Calibri</vt:lpstr>
      <vt:lpstr>Tahoma</vt:lpstr>
      <vt:lpstr>Times New Roman</vt:lpstr>
      <vt:lpstr>Larissa</vt:lpstr>
      <vt:lpstr>Picture</vt:lpstr>
      <vt:lpstr>International Health Care Management II Part 1.2-3</vt:lpstr>
      <vt:lpstr>Risk Factors</vt:lpstr>
      <vt:lpstr>PowerPoint-Präsentation</vt:lpstr>
      <vt:lpstr>1.2.3 Smoking, Alcohol and Environmental Change</vt:lpstr>
      <vt:lpstr>Germany</vt:lpstr>
      <vt:lpstr>Tobacco associated fatalities in Germany (incl. passive smoking)</vt:lpstr>
      <vt:lpstr>MB: Figures differ (smoking &lt; tobacco abuse)!</vt:lpstr>
      <vt:lpstr>Prevalence of current smokers [%}</vt:lpstr>
      <vt:lpstr>Prevalence of Smoking in Germany</vt:lpstr>
      <vt:lpstr>Cost of Smoking in Germany (2018)</vt:lpstr>
      <vt:lpstr>PowerPoint-Präsentation</vt:lpstr>
      <vt:lpstr>PowerPoint-Präsentation</vt:lpstr>
      <vt:lpstr>PowerPoint-Präsentation</vt:lpstr>
      <vt:lpstr>PowerPoint-Präsentation</vt:lpstr>
      <vt:lpstr>Prevalence of Daily Smoking (≥18 Years, 2003-2004)</vt:lpstr>
      <vt:lpstr>Cost of Smoking in LMICs</vt:lpstr>
      <vt:lpstr>Cost of Smoking in HICs</vt:lpstr>
      <vt:lpstr>Smoking: from social acceptance to marginalisation</vt:lpstr>
      <vt:lpstr>PowerPoint-Präsentation</vt:lpstr>
      <vt:lpstr>PowerPoint-Präsentation</vt:lpstr>
      <vt:lpstr>Model of Smoking</vt:lpstr>
      <vt:lpstr>(own, Vietnam 2016)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Environment</vt:lpstr>
      <vt:lpstr>Environmental Change and Health</vt:lpstr>
      <vt:lpstr>PowerPoint-Präsentation</vt:lpstr>
      <vt:lpstr>PowerPoint-Präsentation</vt:lpstr>
      <vt:lpstr>Relative mortality in winter (left) and summer</vt:lpstr>
      <vt:lpstr>Climate Change and Health</vt:lpstr>
      <vt:lpstr>Environ-mental Influences</vt:lpstr>
      <vt:lpstr>PowerPoint-Präsentation</vt:lpstr>
      <vt:lpstr>Expected sea level rise</vt:lpstr>
      <vt:lpstr>Permanently flooded areas if high tide line rises 1 meter</vt:lpstr>
      <vt:lpstr>Permanently flooded areas if high tide line rises 2.5 meters</vt:lpstr>
      <vt:lpstr>Storm Tide</vt:lpstr>
      <vt:lpstr>Storm Tide</vt:lpstr>
      <vt:lpstr>Main problem:  storm tide = f∙mean sea level, f&gt;1</vt:lpstr>
      <vt:lpstr>Risk Factors</vt:lpstr>
    </vt:vector>
  </TitlesOfParts>
  <Company>ATHOEG Klinikum HD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Grundlagen der Gesundheitsökonomik</dc:title>
  <dc:creator>SteffenF</dc:creator>
  <cp:lastModifiedBy>Steffen Flessa</cp:lastModifiedBy>
  <cp:revision>430</cp:revision>
  <cp:lastPrinted>1601-01-01T00:00:00Z</cp:lastPrinted>
  <dcterms:created xsi:type="dcterms:W3CDTF">2003-05-27T08:12:45Z</dcterms:created>
  <dcterms:modified xsi:type="dcterms:W3CDTF">2023-07-31T09:15:04Z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</Properties>
</file>