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6"/>
  </p:notesMasterIdLst>
  <p:sldIdLst>
    <p:sldId id="503" r:id="rId2"/>
    <p:sldId id="816" r:id="rId3"/>
    <p:sldId id="585" r:id="rId4"/>
    <p:sldId id="818" r:id="rId5"/>
    <p:sldId id="587" r:id="rId6"/>
    <p:sldId id="804" r:id="rId7"/>
    <p:sldId id="622" r:id="rId8"/>
    <p:sldId id="805" r:id="rId9"/>
    <p:sldId id="819" r:id="rId10"/>
    <p:sldId id="820" r:id="rId11"/>
    <p:sldId id="591" r:id="rId12"/>
    <p:sldId id="593" r:id="rId13"/>
    <p:sldId id="595" r:id="rId14"/>
    <p:sldId id="596" r:id="rId15"/>
    <p:sldId id="598" r:id="rId16"/>
    <p:sldId id="599" r:id="rId17"/>
    <p:sldId id="600" r:id="rId18"/>
    <p:sldId id="783" r:id="rId19"/>
    <p:sldId id="784" r:id="rId20"/>
    <p:sldId id="821" r:id="rId21"/>
    <p:sldId id="699" r:id="rId22"/>
    <p:sldId id="785" r:id="rId23"/>
    <p:sldId id="601" r:id="rId24"/>
    <p:sldId id="822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CC0066"/>
    <a:srgbClr val="CC0000"/>
    <a:srgbClr val="990033"/>
    <a:srgbClr val="000000"/>
    <a:srgbClr val="CC9900"/>
    <a:srgbClr val="FFFFCC"/>
    <a:srgbClr val="CC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6" autoAdjust="0"/>
    <p:restoredTop sz="95819" autoAdjust="0"/>
  </p:normalViewPr>
  <p:slideViewPr>
    <p:cSldViewPr>
      <p:cViewPr varScale="1">
        <p:scale>
          <a:sx n="95" d="100"/>
          <a:sy n="95" d="100"/>
        </p:scale>
        <p:origin x="10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psc.rz.uni-greifswald.de\staff\flessa\STEFFEN-FLESSA\Dateien%20Greifswald\Lehre\Vorlesungen-&#220;bungen\Internationales%20Gesundheitsmanagement\IGM%20SS%202023\&#220;berarbeitung\P_Data_Extract_From_World_Development_Indicators(6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strRef>
              <c:f>Data!$A$4:$B$4</c:f>
              <c:strCache>
                <c:ptCount val="2"/>
                <c:pt idx="0">
                  <c:v>LMC</c:v>
                </c:pt>
                <c:pt idx="1">
                  <c:v>Mortality rate, infant (per 1,000 live births)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Data!$C$1:$AG$1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Data!$C$4:$AG$4</c:f>
              <c:numCache>
                <c:formatCode>General</c:formatCode>
                <c:ptCount val="31"/>
                <c:pt idx="0">
                  <c:v>83.1</c:v>
                </c:pt>
                <c:pt idx="1">
                  <c:v>81.3</c:v>
                </c:pt>
                <c:pt idx="2">
                  <c:v>79.599999999999994</c:v>
                </c:pt>
                <c:pt idx="3">
                  <c:v>78</c:v>
                </c:pt>
                <c:pt idx="4">
                  <c:v>76.599999999999994</c:v>
                </c:pt>
                <c:pt idx="5">
                  <c:v>75</c:v>
                </c:pt>
                <c:pt idx="6">
                  <c:v>73.3</c:v>
                </c:pt>
                <c:pt idx="7">
                  <c:v>71.400000000000006</c:v>
                </c:pt>
                <c:pt idx="8">
                  <c:v>69.5</c:v>
                </c:pt>
                <c:pt idx="9">
                  <c:v>67.5</c:v>
                </c:pt>
                <c:pt idx="10">
                  <c:v>65.400000000000006</c:v>
                </c:pt>
                <c:pt idx="11">
                  <c:v>63.3</c:v>
                </c:pt>
                <c:pt idx="12">
                  <c:v>61.3</c:v>
                </c:pt>
                <c:pt idx="13">
                  <c:v>59.3</c:v>
                </c:pt>
                <c:pt idx="14">
                  <c:v>57.5</c:v>
                </c:pt>
                <c:pt idx="15">
                  <c:v>55.4</c:v>
                </c:pt>
                <c:pt idx="16">
                  <c:v>53.5</c:v>
                </c:pt>
                <c:pt idx="17">
                  <c:v>50.1</c:v>
                </c:pt>
                <c:pt idx="18">
                  <c:v>48.4</c:v>
                </c:pt>
                <c:pt idx="19">
                  <c:v>46.8</c:v>
                </c:pt>
                <c:pt idx="20">
                  <c:v>45.2</c:v>
                </c:pt>
                <c:pt idx="21">
                  <c:v>43.6</c:v>
                </c:pt>
                <c:pt idx="22">
                  <c:v>42.2</c:v>
                </c:pt>
                <c:pt idx="23">
                  <c:v>40.799999999999997</c:v>
                </c:pt>
                <c:pt idx="24">
                  <c:v>39.5</c:v>
                </c:pt>
                <c:pt idx="25">
                  <c:v>38.299999999999997</c:v>
                </c:pt>
                <c:pt idx="26">
                  <c:v>37.200000000000003</c:v>
                </c:pt>
                <c:pt idx="27">
                  <c:v>36.1</c:v>
                </c:pt>
                <c:pt idx="28">
                  <c:v>35.1</c:v>
                </c:pt>
                <c:pt idx="29">
                  <c:v>34</c:v>
                </c:pt>
                <c:pt idx="30">
                  <c:v>33</c:v>
                </c:pt>
              </c:numCache>
            </c:numRef>
          </c:yVal>
          <c:smooth val="1"/>
        </c:ser>
        <c:ser>
          <c:idx val="3"/>
          <c:order val="1"/>
          <c:tx>
            <c:strRef>
              <c:f>Data!$A$5:$B$5</c:f>
              <c:strCache>
                <c:ptCount val="2"/>
                <c:pt idx="0">
                  <c:v>LMC</c:v>
                </c:pt>
                <c:pt idx="1">
                  <c:v>Mortality rate, under-5 (per 1,000 live births)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Data!$C$1:$AG$1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Data!$C$5:$AG$5</c:f>
              <c:numCache>
                <c:formatCode>General</c:formatCode>
                <c:ptCount val="31"/>
                <c:pt idx="0">
                  <c:v>119.9</c:v>
                </c:pt>
                <c:pt idx="1">
                  <c:v>117.1</c:v>
                </c:pt>
                <c:pt idx="2">
                  <c:v>114.5</c:v>
                </c:pt>
                <c:pt idx="3">
                  <c:v>112.1</c:v>
                </c:pt>
                <c:pt idx="4">
                  <c:v>109.8</c:v>
                </c:pt>
                <c:pt idx="5">
                  <c:v>107.5</c:v>
                </c:pt>
                <c:pt idx="6">
                  <c:v>104.9</c:v>
                </c:pt>
                <c:pt idx="7">
                  <c:v>102.1</c:v>
                </c:pt>
                <c:pt idx="8">
                  <c:v>99.2</c:v>
                </c:pt>
                <c:pt idx="9">
                  <c:v>96</c:v>
                </c:pt>
                <c:pt idx="10">
                  <c:v>92.8</c:v>
                </c:pt>
                <c:pt idx="11">
                  <c:v>89.5</c:v>
                </c:pt>
                <c:pt idx="12">
                  <c:v>86.3</c:v>
                </c:pt>
                <c:pt idx="13">
                  <c:v>83.1</c:v>
                </c:pt>
                <c:pt idx="14">
                  <c:v>80.5</c:v>
                </c:pt>
                <c:pt idx="15">
                  <c:v>77</c:v>
                </c:pt>
                <c:pt idx="16">
                  <c:v>74.2</c:v>
                </c:pt>
                <c:pt idx="17">
                  <c:v>69</c:v>
                </c:pt>
                <c:pt idx="18">
                  <c:v>66</c:v>
                </c:pt>
                <c:pt idx="19">
                  <c:v>63.7</c:v>
                </c:pt>
                <c:pt idx="20">
                  <c:v>61.2</c:v>
                </c:pt>
                <c:pt idx="21">
                  <c:v>58.9</c:v>
                </c:pt>
                <c:pt idx="22">
                  <c:v>56.7</c:v>
                </c:pt>
                <c:pt idx="23">
                  <c:v>54.7</c:v>
                </c:pt>
                <c:pt idx="24">
                  <c:v>52.8</c:v>
                </c:pt>
                <c:pt idx="25">
                  <c:v>51.1</c:v>
                </c:pt>
                <c:pt idx="26">
                  <c:v>49.5</c:v>
                </c:pt>
                <c:pt idx="27">
                  <c:v>47.9</c:v>
                </c:pt>
                <c:pt idx="28">
                  <c:v>46.5</c:v>
                </c:pt>
                <c:pt idx="29">
                  <c:v>45.1</c:v>
                </c:pt>
                <c:pt idx="30">
                  <c:v>43.7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Data!$A$6:$B$6</c:f>
              <c:strCache>
                <c:ptCount val="2"/>
                <c:pt idx="0">
                  <c:v>UMC</c:v>
                </c:pt>
                <c:pt idx="1">
                  <c:v>Mortality rate, infant (per 1,000 live births)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Data!$C$1:$AG$1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Data!$C$6:$AG$6</c:f>
              <c:numCache>
                <c:formatCode>General</c:formatCode>
                <c:ptCount val="31"/>
                <c:pt idx="0">
                  <c:v>41.6</c:v>
                </c:pt>
                <c:pt idx="1">
                  <c:v>40.799999999999997</c:v>
                </c:pt>
                <c:pt idx="2">
                  <c:v>39.9</c:v>
                </c:pt>
                <c:pt idx="3">
                  <c:v>38.799999999999997</c:v>
                </c:pt>
                <c:pt idx="4">
                  <c:v>37.5</c:v>
                </c:pt>
                <c:pt idx="5">
                  <c:v>36.200000000000003</c:v>
                </c:pt>
                <c:pt idx="6">
                  <c:v>34.799999999999997</c:v>
                </c:pt>
                <c:pt idx="7">
                  <c:v>33.299999999999997</c:v>
                </c:pt>
                <c:pt idx="8">
                  <c:v>31.8</c:v>
                </c:pt>
                <c:pt idx="9">
                  <c:v>30.3</c:v>
                </c:pt>
                <c:pt idx="10">
                  <c:v>28.7</c:v>
                </c:pt>
                <c:pt idx="11">
                  <c:v>27.1</c:v>
                </c:pt>
                <c:pt idx="12">
                  <c:v>25.4</c:v>
                </c:pt>
                <c:pt idx="13">
                  <c:v>23.8</c:v>
                </c:pt>
                <c:pt idx="14">
                  <c:v>22.3</c:v>
                </c:pt>
                <c:pt idx="15">
                  <c:v>21</c:v>
                </c:pt>
                <c:pt idx="16">
                  <c:v>19.7</c:v>
                </c:pt>
                <c:pt idx="17">
                  <c:v>17.2</c:v>
                </c:pt>
                <c:pt idx="18">
                  <c:v>16.100000000000001</c:v>
                </c:pt>
                <c:pt idx="19">
                  <c:v>15.1</c:v>
                </c:pt>
                <c:pt idx="20">
                  <c:v>14.3</c:v>
                </c:pt>
                <c:pt idx="21">
                  <c:v>13.4</c:v>
                </c:pt>
                <c:pt idx="22">
                  <c:v>12.8</c:v>
                </c:pt>
                <c:pt idx="23">
                  <c:v>12.1</c:v>
                </c:pt>
                <c:pt idx="24">
                  <c:v>11.6</c:v>
                </c:pt>
                <c:pt idx="25">
                  <c:v>11</c:v>
                </c:pt>
                <c:pt idx="26">
                  <c:v>10.4</c:v>
                </c:pt>
                <c:pt idx="27">
                  <c:v>10.199999999999999</c:v>
                </c:pt>
                <c:pt idx="28">
                  <c:v>9.9</c:v>
                </c:pt>
                <c:pt idx="29">
                  <c:v>9.8000000000000007</c:v>
                </c:pt>
                <c:pt idx="30">
                  <c:v>9.6</c:v>
                </c:pt>
              </c:numCache>
            </c:numRef>
          </c:yVal>
          <c:smooth val="1"/>
        </c:ser>
        <c:ser>
          <c:idx val="5"/>
          <c:order val="3"/>
          <c:tx>
            <c:strRef>
              <c:f>Data!$A$7:$B$7</c:f>
              <c:strCache>
                <c:ptCount val="2"/>
                <c:pt idx="0">
                  <c:v>UMC</c:v>
                </c:pt>
                <c:pt idx="1">
                  <c:v>Mortality rate, under-5 (per 1,000 live births)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x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Data!$C$1:$AG$1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Data!$C$7:$AG$7</c:f>
              <c:numCache>
                <c:formatCode>General</c:formatCode>
                <c:ptCount val="31"/>
                <c:pt idx="0">
                  <c:v>52.2</c:v>
                </c:pt>
                <c:pt idx="1">
                  <c:v>51</c:v>
                </c:pt>
                <c:pt idx="2">
                  <c:v>49.6</c:v>
                </c:pt>
                <c:pt idx="3">
                  <c:v>48.1</c:v>
                </c:pt>
                <c:pt idx="4">
                  <c:v>46.4</c:v>
                </c:pt>
                <c:pt idx="5">
                  <c:v>44.6</c:v>
                </c:pt>
                <c:pt idx="6">
                  <c:v>42.8</c:v>
                </c:pt>
                <c:pt idx="7">
                  <c:v>40.9</c:v>
                </c:pt>
                <c:pt idx="8">
                  <c:v>39.1</c:v>
                </c:pt>
                <c:pt idx="9">
                  <c:v>37.200000000000003</c:v>
                </c:pt>
                <c:pt idx="10">
                  <c:v>35.299999999999997</c:v>
                </c:pt>
                <c:pt idx="11">
                  <c:v>33.299999999999997</c:v>
                </c:pt>
                <c:pt idx="12">
                  <c:v>31.3</c:v>
                </c:pt>
                <c:pt idx="13">
                  <c:v>29.4</c:v>
                </c:pt>
                <c:pt idx="14">
                  <c:v>27.6</c:v>
                </c:pt>
                <c:pt idx="15">
                  <c:v>26</c:v>
                </c:pt>
                <c:pt idx="16">
                  <c:v>24.5</c:v>
                </c:pt>
                <c:pt idx="17">
                  <c:v>21.4</c:v>
                </c:pt>
                <c:pt idx="18">
                  <c:v>20</c:v>
                </c:pt>
                <c:pt idx="19">
                  <c:v>18.7</c:v>
                </c:pt>
                <c:pt idx="20">
                  <c:v>17.600000000000001</c:v>
                </c:pt>
                <c:pt idx="21">
                  <c:v>16.5</c:v>
                </c:pt>
                <c:pt idx="22">
                  <c:v>15.7</c:v>
                </c:pt>
                <c:pt idx="23">
                  <c:v>14.8</c:v>
                </c:pt>
                <c:pt idx="24">
                  <c:v>14.2</c:v>
                </c:pt>
                <c:pt idx="25">
                  <c:v>13.5</c:v>
                </c:pt>
                <c:pt idx="26">
                  <c:v>12.8</c:v>
                </c:pt>
                <c:pt idx="27">
                  <c:v>12.6</c:v>
                </c:pt>
                <c:pt idx="28">
                  <c:v>12.2</c:v>
                </c:pt>
                <c:pt idx="29">
                  <c:v>12</c:v>
                </c:pt>
                <c:pt idx="30">
                  <c:v>11.8</c:v>
                </c:pt>
              </c:numCache>
            </c:numRef>
          </c:yVal>
          <c:smooth val="1"/>
        </c:ser>
        <c:ser>
          <c:idx val="6"/>
          <c:order val="4"/>
          <c:tx>
            <c:strRef>
              <c:f>Data!$A$8:$B$8</c:f>
              <c:strCache>
                <c:ptCount val="2"/>
                <c:pt idx="0">
                  <c:v>HIC</c:v>
                </c:pt>
                <c:pt idx="1">
                  <c:v>Mortality rate, infant (per 1,000 live births)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Data!$C$1:$AG$1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Data!$C$8:$AG$8</c:f>
              <c:numCache>
                <c:formatCode>General</c:formatCode>
                <c:ptCount val="31"/>
                <c:pt idx="0">
                  <c:v>10.6</c:v>
                </c:pt>
                <c:pt idx="1">
                  <c:v>10.1</c:v>
                </c:pt>
                <c:pt idx="2">
                  <c:v>9.6999999999999993</c:v>
                </c:pt>
                <c:pt idx="3">
                  <c:v>9.1999999999999993</c:v>
                </c:pt>
                <c:pt idx="4">
                  <c:v>8.8000000000000007</c:v>
                </c:pt>
                <c:pt idx="5">
                  <c:v>8.4</c:v>
                </c:pt>
                <c:pt idx="6">
                  <c:v>8</c:v>
                </c:pt>
                <c:pt idx="7">
                  <c:v>7.6</c:v>
                </c:pt>
                <c:pt idx="8">
                  <c:v>7.3</c:v>
                </c:pt>
                <c:pt idx="9">
                  <c:v>7.1</c:v>
                </c:pt>
                <c:pt idx="10">
                  <c:v>6.8</c:v>
                </c:pt>
                <c:pt idx="11">
                  <c:v>6.6</c:v>
                </c:pt>
                <c:pt idx="12">
                  <c:v>6.4</c:v>
                </c:pt>
                <c:pt idx="13">
                  <c:v>6.3</c:v>
                </c:pt>
                <c:pt idx="14">
                  <c:v>6.1</c:v>
                </c:pt>
                <c:pt idx="15">
                  <c:v>5.9</c:v>
                </c:pt>
                <c:pt idx="16">
                  <c:v>5.8</c:v>
                </c:pt>
                <c:pt idx="17">
                  <c:v>5.5</c:v>
                </c:pt>
                <c:pt idx="18">
                  <c:v>5.3</c:v>
                </c:pt>
                <c:pt idx="19">
                  <c:v>5.0999999999999996</c:v>
                </c:pt>
                <c:pt idx="20">
                  <c:v>5</c:v>
                </c:pt>
                <c:pt idx="21">
                  <c:v>4.9000000000000004</c:v>
                </c:pt>
                <c:pt idx="22">
                  <c:v>4.8</c:v>
                </c:pt>
                <c:pt idx="23">
                  <c:v>4.7</c:v>
                </c:pt>
                <c:pt idx="24">
                  <c:v>4.5999999999999996</c:v>
                </c:pt>
                <c:pt idx="25">
                  <c:v>4.5</c:v>
                </c:pt>
                <c:pt idx="26">
                  <c:v>4.5</c:v>
                </c:pt>
                <c:pt idx="27">
                  <c:v>4.4000000000000004</c:v>
                </c:pt>
                <c:pt idx="28">
                  <c:v>4.3</c:v>
                </c:pt>
                <c:pt idx="29">
                  <c:v>4.2</c:v>
                </c:pt>
                <c:pt idx="30">
                  <c:v>4.0999999999999996</c:v>
                </c:pt>
              </c:numCache>
            </c:numRef>
          </c:yVal>
          <c:smooth val="1"/>
        </c:ser>
        <c:ser>
          <c:idx val="7"/>
          <c:order val="5"/>
          <c:tx>
            <c:strRef>
              <c:f>Data!$A$9:$B$9</c:f>
              <c:strCache>
                <c:ptCount val="2"/>
                <c:pt idx="0">
                  <c:v>HIC</c:v>
                </c:pt>
                <c:pt idx="1">
                  <c:v>Mortality rate, under-5 (per 1,000 live births)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Data!$C$1:$AG$1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Data!$C$9:$AG$9</c:f>
              <c:numCache>
                <c:formatCode>General</c:formatCode>
                <c:ptCount val="31"/>
                <c:pt idx="0">
                  <c:v>12.9</c:v>
                </c:pt>
                <c:pt idx="1">
                  <c:v>12.2</c:v>
                </c:pt>
                <c:pt idx="2">
                  <c:v>11.6</c:v>
                </c:pt>
                <c:pt idx="3">
                  <c:v>11.1</c:v>
                </c:pt>
                <c:pt idx="4">
                  <c:v>10.6</c:v>
                </c:pt>
                <c:pt idx="5">
                  <c:v>10.1</c:v>
                </c:pt>
                <c:pt idx="6">
                  <c:v>9.6</c:v>
                </c:pt>
                <c:pt idx="7">
                  <c:v>9.1999999999999993</c:v>
                </c:pt>
                <c:pt idx="8">
                  <c:v>8.8000000000000007</c:v>
                </c:pt>
                <c:pt idx="9">
                  <c:v>8.5</c:v>
                </c:pt>
                <c:pt idx="10">
                  <c:v>8.1999999999999993</c:v>
                </c:pt>
                <c:pt idx="11">
                  <c:v>7.9</c:v>
                </c:pt>
                <c:pt idx="12">
                  <c:v>7.7</c:v>
                </c:pt>
                <c:pt idx="13">
                  <c:v>7.5</c:v>
                </c:pt>
                <c:pt idx="14">
                  <c:v>7.3</c:v>
                </c:pt>
                <c:pt idx="15">
                  <c:v>7.1</c:v>
                </c:pt>
                <c:pt idx="16">
                  <c:v>6.9</c:v>
                </c:pt>
                <c:pt idx="17">
                  <c:v>6.5</c:v>
                </c:pt>
                <c:pt idx="18">
                  <c:v>6.3</c:v>
                </c:pt>
                <c:pt idx="19">
                  <c:v>6.1</c:v>
                </c:pt>
                <c:pt idx="20">
                  <c:v>6</c:v>
                </c:pt>
                <c:pt idx="21">
                  <c:v>5.8</c:v>
                </c:pt>
                <c:pt idx="22">
                  <c:v>5.7</c:v>
                </c:pt>
                <c:pt idx="23">
                  <c:v>5.6</c:v>
                </c:pt>
                <c:pt idx="24">
                  <c:v>5.5</c:v>
                </c:pt>
                <c:pt idx="25">
                  <c:v>5.4</c:v>
                </c:pt>
                <c:pt idx="26">
                  <c:v>5.3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4.9000000000000004</c:v>
                </c:pt>
              </c:numCache>
            </c:numRef>
          </c:yVal>
          <c:smooth val="1"/>
        </c:ser>
        <c:ser>
          <c:idx val="8"/>
          <c:order val="6"/>
          <c:tx>
            <c:strRef>
              <c:f>Data!$A$10:$B$10</c:f>
              <c:strCache>
                <c:ptCount val="2"/>
                <c:pt idx="0">
                  <c:v>LIC</c:v>
                </c:pt>
                <c:pt idx="1">
                  <c:v>Mortality rate, infant (per 1,000 live births)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Data!$C$1:$AG$1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Data!$C$10:$AG$10</c:f>
              <c:numCache>
                <c:formatCode>General</c:formatCode>
                <c:ptCount val="31"/>
                <c:pt idx="0">
                  <c:v>110.5</c:v>
                </c:pt>
                <c:pt idx="1">
                  <c:v>108.8</c:v>
                </c:pt>
                <c:pt idx="2">
                  <c:v>107.2</c:v>
                </c:pt>
                <c:pt idx="3">
                  <c:v>105.6</c:v>
                </c:pt>
                <c:pt idx="4">
                  <c:v>105.2</c:v>
                </c:pt>
                <c:pt idx="5">
                  <c:v>101.8</c:v>
                </c:pt>
                <c:pt idx="6">
                  <c:v>99.8</c:v>
                </c:pt>
                <c:pt idx="7">
                  <c:v>97.6</c:v>
                </c:pt>
                <c:pt idx="8">
                  <c:v>95.1</c:v>
                </c:pt>
                <c:pt idx="9">
                  <c:v>92.4</c:v>
                </c:pt>
                <c:pt idx="10">
                  <c:v>89.5</c:v>
                </c:pt>
                <c:pt idx="11">
                  <c:v>86.3</c:v>
                </c:pt>
                <c:pt idx="12">
                  <c:v>83.2</c:v>
                </c:pt>
                <c:pt idx="13">
                  <c:v>80</c:v>
                </c:pt>
                <c:pt idx="14">
                  <c:v>76.900000000000006</c:v>
                </c:pt>
                <c:pt idx="15">
                  <c:v>74</c:v>
                </c:pt>
                <c:pt idx="16">
                  <c:v>71.3</c:v>
                </c:pt>
                <c:pt idx="17">
                  <c:v>66.3</c:v>
                </c:pt>
                <c:pt idx="18">
                  <c:v>64.2</c:v>
                </c:pt>
                <c:pt idx="19">
                  <c:v>62.4</c:v>
                </c:pt>
                <c:pt idx="20">
                  <c:v>60.6</c:v>
                </c:pt>
                <c:pt idx="21">
                  <c:v>59.1</c:v>
                </c:pt>
                <c:pt idx="22">
                  <c:v>57.6</c:v>
                </c:pt>
                <c:pt idx="23">
                  <c:v>56.3</c:v>
                </c:pt>
                <c:pt idx="24">
                  <c:v>55</c:v>
                </c:pt>
                <c:pt idx="25">
                  <c:v>53.6</c:v>
                </c:pt>
                <c:pt idx="26">
                  <c:v>52.1</c:v>
                </c:pt>
                <c:pt idx="27">
                  <c:v>50.9</c:v>
                </c:pt>
                <c:pt idx="28">
                  <c:v>49.6</c:v>
                </c:pt>
                <c:pt idx="29">
                  <c:v>48.5</c:v>
                </c:pt>
                <c:pt idx="30">
                  <c:v>47.4</c:v>
                </c:pt>
              </c:numCache>
            </c:numRef>
          </c:yVal>
          <c:smooth val="1"/>
        </c:ser>
        <c:ser>
          <c:idx val="9"/>
          <c:order val="7"/>
          <c:tx>
            <c:strRef>
              <c:f>Data!$A$11:$B$11</c:f>
              <c:strCache>
                <c:ptCount val="2"/>
                <c:pt idx="0">
                  <c:v>LIC</c:v>
                </c:pt>
                <c:pt idx="1">
                  <c:v>Mortality rate, under-5 (per 1,000 live births)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Data!$C$1:$AG$1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xVal>
          <c:yVal>
            <c:numRef>
              <c:f>Data!$C$11:$AG$11</c:f>
              <c:numCache>
                <c:formatCode>General</c:formatCode>
                <c:ptCount val="31"/>
                <c:pt idx="0">
                  <c:v>185.4</c:v>
                </c:pt>
                <c:pt idx="1">
                  <c:v>182.3</c:v>
                </c:pt>
                <c:pt idx="2">
                  <c:v>179.4</c:v>
                </c:pt>
                <c:pt idx="3">
                  <c:v>176.6</c:v>
                </c:pt>
                <c:pt idx="4">
                  <c:v>176</c:v>
                </c:pt>
                <c:pt idx="5">
                  <c:v>169</c:v>
                </c:pt>
                <c:pt idx="6">
                  <c:v>164.9</c:v>
                </c:pt>
                <c:pt idx="7">
                  <c:v>160.80000000000001</c:v>
                </c:pt>
                <c:pt idx="8">
                  <c:v>156.4</c:v>
                </c:pt>
                <c:pt idx="9">
                  <c:v>151.4</c:v>
                </c:pt>
                <c:pt idx="10">
                  <c:v>146</c:v>
                </c:pt>
                <c:pt idx="11">
                  <c:v>140.19999999999999</c:v>
                </c:pt>
                <c:pt idx="12">
                  <c:v>134.30000000000001</c:v>
                </c:pt>
                <c:pt idx="13">
                  <c:v>128.5</c:v>
                </c:pt>
                <c:pt idx="14">
                  <c:v>122.7</c:v>
                </c:pt>
                <c:pt idx="15">
                  <c:v>117.2</c:v>
                </c:pt>
                <c:pt idx="16">
                  <c:v>112.2</c:v>
                </c:pt>
                <c:pt idx="17">
                  <c:v>102.6</c:v>
                </c:pt>
                <c:pt idx="18">
                  <c:v>98.4</c:v>
                </c:pt>
                <c:pt idx="19">
                  <c:v>94.8</c:v>
                </c:pt>
                <c:pt idx="20">
                  <c:v>91.5</c:v>
                </c:pt>
                <c:pt idx="21">
                  <c:v>88.7</c:v>
                </c:pt>
                <c:pt idx="22">
                  <c:v>85.9</c:v>
                </c:pt>
                <c:pt idx="23">
                  <c:v>83.4</c:v>
                </c:pt>
                <c:pt idx="24">
                  <c:v>80.8</c:v>
                </c:pt>
                <c:pt idx="25">
                  <c:v>78.2</c:v>
                </c:pt>
                <c:pt idx="26">
                  <c:v>75.7</c:v>
                </c:pt>
                <c:pt idx="27">
                  <c:v>73.599999999999994</c:v>
                </c:pt>
                <c:pt idx="28">
                  <c:v>71.400000000000006</c:v>
                </c:pt>
                <c:pt idx="29">
                  <c:v>69.2</c:v>
                </c:pt>
                <c:pt idx="30">
                  <c:v>67.400000000000006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644928"/>
        <c:axId val="482650024"/>
      </c:scatterChart>
      <c:valAx>
        <c:axId val="482644928"/>
        <c:scaling>
          <c:orientation val="minMax"/>
          <c:max val="2020"/>
          <c:min val="19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2650024"/>
        <c:crosses val="autoZero"/>
        <c:crossBetween val="midCat"/>
      </c:valAx>
      <c:valAx>
        <c:axId val="48265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2644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843638397659317E-2"/>
          <c:y val="0.82736148328965931"/>
          <c:w val="0.89821436254894382"/>
          <c:h val="0.15995735668708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99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9556D7ED-625D-4450-9551-5628738FDB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6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D6C89-003F-420D-B1C2-7594AAF492B5}" type="slidenum">
              <a:rPr lang="de-DE"/>
              <a:pPr/>
              <a:t>7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95796" tIns="47897" rIns="95796" bIns="47897"/>
          <a:lstStyle/>
          <a:p>
            <a:pPr eaLnBrk="1" hangingPunct="1">
              <a:spcBef>
                <a:spcPts val="1200"/>
              </a:spcBef>
              <a:spcAft>
                <a:spcPts val="300"/>
              </a:spcAft>
            </a:pPr>
            <a:r>
              <a:rPr lang="fr-FR" b="1" dirty="0"/>
              <a:t>Second phase: </a:t>
            </a:r>
            <a:r>
              <a:rPr lang="fr-FR" b="1" dirty="0" err="1"/>
              <a:t>different</a:t>
            </a:r>
            <a:r>
              <a:rPr lang="fr-FR" b="1" dirty="0"/>
              <a:t> patterns </a:t>
            </a:r>
            <a:r>
              <a:rPr lang="fr-FR" b="1" dirty="0" err="1"/>
              <a:t>between</a:t>
            </a:r>
            <a:r>
              <a:rPr lang="fr-FR" b="1" dirty="0"/>
              <a:t> 1870 and the </a:t>
            </a:r>
            <a:r>
              <a:rPr lang="fr-FR" b="1" dirty="0" err="1"/>
              <a:t>late</a:t>
            </a:r>
            <a:r>
              <a:rPr lang="fr-FR" b="1" dirty="0"/>
              <a:t> </a:t>
            </a:r>
            <a:r>
              <a:rPr lang="fr-FR" b="1" dirty="0" err="1"/>
              <a:t>1930s</a:t>
            </a:r>
            <a:endParaRPr lang="fr-FR" b="1" dirty="0"/>
          </a:p>
          <a:p>
            <a:pPr algn="just" eaLnBrk="1" hangingPunct="1"/>
            <a:r>
              <a:rPr lang="en-GB" dirty="0">
                <a:latin typeface="Garamond" pitchFamily="18" charset="0"/>
              </a:rPr>
              <a:t>After this first phase of reduction the speed and timing of MM-reduction varied considerably from one country to the next. One can distinguish three patterns: stagnation without significant gains; early reduction with a major drop as early as the 19</a:t>
            </a:r>
            <a:r>
              <a:rPr lang="en-GB" baseline="30000" dirty="0">
                <a:latin typeface="Garamond" pitchFamily="18" charset="0"/>
              </a:rPr>
              <a:t>th</a:t>
            </a:r>
            <a:r>
              <a:rPr lang="en-GB" dirty="0">
                <a:latin typeface="Garamond" pitchFamily="18" charset="0"/>
              </a:rPr>
              <a:t> century; and an intermediate pattern. </a:t>
            </a:r>
          </a:p>
          <a:p>
            <a:pPr algn="just" eaLnBrk="1" hangingPunct="1"/>
            <a:r>
              <a:rPr lang="en-GB" dirty="0">
                <a:latin typeface="Garamond" pitchFamily="18" charset="0"/>
              </a:rPr>
              <a:t>The prototypes are the </a:t>
            </a:r>
            <a:r>
              <a:rPr lang="en-GB">
                <a:latin typeface="Garamond" pitchFamily="18" charset="0"/>
              </a:rPr>
              <a:t>United States, </a:t>
            </a:r>
            <a:r>
              <a:rPr lang="en-GB" dirty="0">
                <a:latin typeface="Garamond" pitchFamily="18" charset="0"/>
              </a:rPr>
              <a:t>Sweden and England &amp; Wales. Around 1850 maternal mortality ratios in all three countries were below 700 </a:t>
            </a:r>
            <a:r>
              <a:rPr lang="en-GB">
                <a:latin typeface="Garamond" pitchFamily="18" charset="0"/>
              </a:rPr>
              <a:t>per 100,000, </a:t>
            </a:r>
            <a:r>
              <a:rPr lang="en-GB" dirty="0">
                <a:latin typeface="Garamond" pitchFamily="18" charset="0"/>
              </a:rPr>
              <a:t>and similar to the median of poor countries today. Swedish ratios show a clear downward trend from as early </a:t>
            </a:r>
            <a:r>
              <a:rPr lang="en-GB">
                <a:latin typeface="Garamond" pitchFamily="18" charset="0"/>
              </a:rPr>
              <a:t>as 1870, </a:t>
            </a:r>
            <a:r>
              <a:rPr lang="en-GB" dirty="0">
                <a:latin typeface="Garamond" pitchFamily="18" charset="0"/>
              </a:rPr>
              <a:t>stabilising at 250-300 </a:t>
            </a:r>
            <a:r>
              <a:rPr lang="en-GB">
                <a:latin typeface="Garamond" pitchFamily="18" charset="0"/>
              </a:rPr>
              <a:t>per 100,000 </a:t>
            </a:r>
            <a:r>
              <a:rPr lang="en-GB" dirty="0">
                <a:latin typeface="Garamond" pitchFamily="18" charset="0"/>
              </a:rPr>
              <a:t>between 1900 and 1940. England and Wales show a slow </a:t>
            </a:r>
            <a:r>
              <a:rPr lang="en-GB">
                <a:latin typeface="Garamond" pitchFamily="18" charset="0"/>
              </a:rPr>
              <a:t>downward trend, </a:t>
            </a:r>
            <a:r>
              <a:rPr lang="en-GB" dirty="0">
                <a:latin typeface="Garamond" pitchFamily="18" charset="0"/>
              </a:rPr>
              <a:t>and stabilise around 400-450 up to the late thirties. MM Ratios in the </a:t>
            </a:r>
            <a:r>
              <a:rPr lang="en-GB">
                <a:latin typeface="Garamond" pitchFamily="18" charset="0"/>
              </a:rPr>
              <a:t>United States, </a:t>
            </a:r>
            <a:r>
              <a:rPr lang="en-GB" dirty="0">
                <a:latin typeface="Garamond" pitchFamily="18" charset="0"/>
              </a:rPr>
              <a:t>on the </a:t>
            </a:r>
            <a:r>
              <a:rPr lang="en-GB">
                <a:latin typeface="Garamond" pitchFamily="18" charset="0"/>
              </a:rPr>
              <a:t>other hand, </a:t>
            </a:r>
            <a:r>
              <a:rPr lang="en-GB" dirty="0">
                <a:latin typeface="Garamond" pitchFamily="18" charset="0"/>
              </a:rPr>
              <a:t>remain in the 600-800 bracket up to the mid-thirties. </a:t>
            </a:r>
          </a:p>
          <a:p>
            <a:pPr algn="just" eaLnBrk="1" hangingPunct="1"/>
            <a:r>
              <a:rPr lang="en-GB">
                <a:latin typeface="Garamond" pitchFamily="18" charset="0"/>
              </a:rPr>
              <a:t>Clearly, </a:t>
            </a:r>
            <a:r>
              <a:rPr lang="en-GB" dirty="0">
                <a:latin typeface="Garamond" pitchFamily="18" charset="0"/>
              </a:rPr>
              <a:t>Sweden has the </a:t>
            </a:r>
            <a:r>
              <a:rPr lang="en-GB">
                <a:latin typeface="Garamond" pitchFamily="18" charset="0"/>
              </a:rPr>
              <a:t>success story, </a:t>
            </a:r>
            <a:r>
              <a:rPr lang="en-GB" dirty="0">
                <a:latin typeface="Garamond" pitchFamily="18" charset="0"/>
              </a:rPr>
              <a:t>with an early reduction of </a:t>
            </a:r>
            <a:r>
              <a:rPr lang="en-GB">
                <a:latin typeface="Garamond" pitchFamily="18" charset="0"/>
              </a:rPr>
              <a:t>the problem, </a:t>
            </a:r>
            <a:r>
              <a:rPr lang="en-GB" dirty="0">
                <a:latin typeface="Garamond" pitchFamily="18" charset="0"/>
              </a:rPr>
              <a:t>all the more impressive since this was achieved before modern </a:t>
            </a:r>
            <a:r>
              <a:rPr lang="en-GB">
                <a:latin typeface="Garamond" pitchFamily="18" charset="0"/>
              </a:rPr>
              <a:t>hospital technology, transfusions, caesarean sections, </a:t>
            </a:r>
            <a:r>
              <a:rPr lang="en-GB" dirty="0">
                <a:latin typeface="Garamond" pitchFamily="18" charset="0"/>
              </a:rPr>
              <a:t>or antibiotics became available. It is interesting to look at what made </a:t>
            </a:r>
            <a:r>
              <a:rPr lang="en-GB">
                <a:latin typeface="Garamond" pitchFamily="18" charset="0"/>
              </a:rPr>
              <a:t>this possible, and conversely, </a:t>
            </a:r>
            <a:r>
              <a:rPr lang="en-GB" dirty="0">
                <a:latin typeface="Garamond" pitchFamily="18" charset="0"/>
              </a:rPr>
              <a:t>at what caused </a:t>
            </a:r>
            <a:r>
              <a:rPr lang="en-GB" dirty="0" err="1">
                <a:latin typeface="Garamond" pitchFamily="18" charset="0"/>
              </a:rPr>
              <a:t>E&amp;W</a:t>
            </a:r>
            <a:r>
              <a:rPr lang="en-GB" dirty="0">
                <a:latin typeface="Garamond" pitchFamily="18" charset="0"/>
              </a:rPr>
              <a:t> and even </a:t>
            </a:r>
            <a:r>
              <a:rPr lang="en-GB">
                <a:latin typeface="Garamond" pitchFamily="18" charset="0"/>
              </a:rPr>
              <a:t>more so, </a:t>
            </a:r>
            <a:r>
              <a:rPr lang="en-GB" dirty="0">
                <a:latin typeface="Garamond" pitchFamily="18" charset="0"/>
              </a:rPr>
              <a:t>the USA to lag behind. This may help to understand why many poor countries </a:t>
            </a:r>
            <a:r>
              <a:rPr lang="en-GB">
                <a:latin typeface="Garamond" pitchFamily="18" charset="0"/>
              </a:rPr>
              <a:t>lag behind, </a:t>
            </a:r>
            <a:r>
              <a:rPr lang="en-GB" dirty="0">
                <a:latin typeface="Garamond" pitchFamily="18" charset="0"/>
              </a:rPr>
              <a:t>even if the technology to avoid maternal deaths is well known.</a:t>
            </a:r>
          </a:p>
        </p:txBody>
      </p:sp>
    </p:spTree>
    <p:extLst>
      <p:ext uri="{BB962C8B-B14F-4D97-AF65-F5344CB8AC3E}">
        <p14:creationId xmlns:p14="http://schemas.microsoft.com/office/powerpoint/2010/main" val="91805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67F90-F0E8-478A-9F2C-5CD7F80A5B8A}" type="slidenum">
              <a:rPr lang="de-DE"/>
              <a:pPr/>
              <a:t>15</a:t>
            </a:fld>
            <a:endParaRPr 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Zusammenfassend ergibt sich; dass das Screening wenig effektiv ist: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Diagramm auslesen (8%)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8673A-07E5-47AC-914B-526B107A63C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C5D1A-E663-4E03-B31A-35CA7000462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9A3C7-C474-4B82-A046-641960F00C1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CF32C-229E-44A6-B6E5-C504183D57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CA2A8-6C51-4014-BD11-CDAB3D031F5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1E0DA-593A-4B0B-91D1-E520538ABC8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127AA-9592-41D7-938C-AAE0021A877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FFD8-9EB6-46F8-8436-89E41EF79B7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r>
              <a:rPr lang="en-US" b="1" dirty="0" smtClean="0"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1.2-4</a:t>
            </a:r>
            <a:endParaRPr lang="de-DE" b="1" dirty="0"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9592" y="4149725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Fleßa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3"/>
    </mc:Choice>
    <mc:Fallback xmlns="">
      <p:transition spd="slow" advTm="55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CF32C-229E-44A6-B6E5-C504183D57E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89"/>
            <a:ext cx="9144000" cy="74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Maternal Mortality: </a:t>
            </a:r>
            <a:br>
              <a:rPr lang="en-US" sz="4000" dirty="0"/>
            </a:br>
            <a:r>
              <a:rPr lang="en-US" sz="4000" dirty="0"/>
              <a:t>a Main Problem of Health?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8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4582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Maternal mortality has a significant share of total mortality in women of reproductive age (10-30%)</a:t>
            </a:r>
          </a:p>
          <a:p>
            <a:pPr eaLnBrk="1" hangingPunct="1">
              <a:defRPr/>
            </a:pPr>
            <a:r>
              <a:rPr lang="en-US" sz="2400" dirty="0"/>
              <a:t>Maternal mortality has a significant share of pregnancy related mortality: 7% of total pregnancy related fatalities involve mothers</a:t>
            </a:r>
          </a:p>
          <a:p>
            <a:pPr eaLnBrk="1" hangingPunct="1">
              <a:defRPr/>
            </a:pPr>
            <a:r>
              <a:rPr lang="en-US" sz="2400" dirty="0"/>
              <a:t>Proportion of burden of disease (in DALYs) in Africa:</a:t>
            </a:r>
          </a:p>
          <a:p>
            <a:pPr lvl="1" eaLnBrk="1" hangingPunct="1">
              <a:defRPr/>
            </a:pPr>
            <a:r>
              <a:rPr lang="en-US" sz="2000" dirty="0"/>
              <a:t>Maternal conditions: 	3.2 %</a:t>
            </a:r>
          </a:p>
          <a:p>
            <a:pPr lvl="1" eaLnBrk="1" hangingPunct="1">
              <a:defRPr/>
            </a:pPr>
            <a:r>
              <a:rPr lang="en-US" sz="2000" dirty="0"/>
              <a:t>Perinatal:			6.5 %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58"/>
    </mc:Choice>
    <mc:Fallback xmlns="">
      <p:transition spd="slow" advTm="7525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Mother-Child-Programs (MCH)</a:t>
            </a:r>
            <a:endParaRPr lang="en-US" sz="4800" dirty="0"/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8763000" cy="41529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ct val="40000"/>
              </a:spcBef>
              <a:defRPr/>
            </a:pPr>
            <a:r>
              <a:rPr lang="en-US" dirty="0"/>
              <a:t>1948: Mother-Child-Health (MCH) is one of four priorities in founding the WHO</a:t>
            </a:r>
          </a:p>
          <a:p>
            <a:pPr>
              <a:lnSpc>
                <a:spcPct val="110000"/>
              </a:lnSpc>
              <a:spcBef>
                <a:spcPct val="40000"/>
              </a:spcBef>
              <a:defRPr/>
            </a:pPr>
            <a:r>
              <a:rPr lang="en-US" dirty="0"/>
              <a:t>1978: MCH is an element of PHC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  <a:defRPr/>
            </a:pPr>
            <a:r>
              <a:rPr lang="en-US" dirty="0"/>
              <a:t>Prenatal care and obstetrics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  <a:defRPr/>
            </a:pPr>
            <a:r>
              <a:rPr lang="en-US" dirty="0"/>
              <a:t>training MCH health professionals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  <a:defRPr/>
            </a:pPr>
            <a:r>
              <a:rPr lang="en-US" dirty="0"/>
              <a:t>Focus on survival of children</a:t>
            </a:r>
          </a:p>
          <a:p>
            <a:pPr>
              <a:lnSpc>
                <a:spcPct val="120000"/>
              </a:lnSpc>
              <a:defRPr/>
            </a:pPr>
            <a:r>
              <a:rPr lang="en-US" dirty="0"/>
              <a:t>1985: more emphasis on maternal health: “Where is the “M” in MCH?”</a:t>
            </a:r>
          </a:p>
          <a:p>
            <a:pPr>
              <a:lnSpc>
                <a:spcPct val="120000"/>
              </a:lnSpc>
              <a:defRPr/>
            </a:pPr>
            <a:r>
              <a:rPr lang="en-US" dirty="0"/>
              <a:t>1987: Safe Motherhood Initiative: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Concept of risk in prenatal care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Training of traditional midwifes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Obstetrics in in reference hospital </a:t>
            </a: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(concept of districts)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  <a:spcBef>
                <a:spcPct val="40000"/>
              </a:spcBef>
              <a:defRPr/>
            </a:pP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79"/>
    </mc:Choice>
    <mc:Fallback xmlns="">
      <p:transition spd="slow" advTm="35397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/>
              <a:t>International Conference on Population and Development</a:t>
            </a:r>
            <a:endParaRPr lang="en-US" sz="4000" dirty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84313"/>
            <a:ext cx="7772400" cy="5221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Abbreviation: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ICPD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Cairo 1994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Resolutions: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Prevention and referral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Obstetrics assisted by trained midwives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Preventing over-intervention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Abortion care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Increase quality and effectiveness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Informed decision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61"/>
    </mc:Choice>
    <mc:Fallback xmlns="">
      <p:transition spd="slow" advTm="6996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Safe Motherhood Actions 1999</a:t>
            </a:r>
            <a:br>
              <a:rPr lang="en-US"/>
            </a:br>
            <a:endParaRPr lang="en-US" sz="2000"/>
          </a:p>
        </p:txBody>
      </p:sp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152400" y="1125538"/>
            <a:ext cx="8991600" cy="516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FontTx/>
              <a:buChar char="•"/>
              <a:defRPr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effectLst/>
              </a:rPr>
              <a:t>Content: Revision of Safe Motherhood Strategy</a:t>
            </a:r>
          </a:p>
          <a:p>
            <a:pPr algn="l" eaLnBrk="0" hangingPunct="0">
              <a:buFontTx/>
              <a:buChar char="•"/>
              <a:defRPr/>
            </a:pPr>
            <a:r>
              <a:rPr lang="en-US" dirty="0">
                <a:effectLst/>
              </a:rPr>
              <a:t> Goals:</a:t>
            </a:r>
          </a:p>
          <a:p>
            <a:pPr algn="l" eaLnBrk="0" hangingPunct="0">
              <a:lnSpc>
                <a:spcPct val="120000"/>
              </a:lnSpc>
              <a:defRPr/>
            </a:pPr>
            <a:r>
              <a:rPr lang="en-US" sz="2400" dirty="0">
                <a:effectLst/>
                <a:latin typeface="Times New Roman" pitchFamily="18" charset="0"/>
              </a:rPr>
              <a:t>   </a:t>
            </a:r>
            <a:r>
              <a:rPr lang="en-US" sz="2400" dirty="0">
                <a:effectLst/>
                <a:latin typeface="Arial" pitchFamily="34" charset="0"/>
              </a:rPr>
              <a:t>1. Advance Safe Motherhood Through Human Rights </a:t>
            </a:r>
          </a:p>
          <a:p>
            <a:pPr algn="l" eaLnBrk="0" hangingPunct="0">
              <a:lnSpc>
                <a:spcPct val="120000"/>
              </a:lnSpc>
              <a:defRPr/>
            </a:pPr>
            <a:r>
              <a:rPr lang="en-US" sz="2400" dirty="0">
                <a:effectLst/>
                <a:latin typeface="Arial" pitchFamily="34" charset="0"/>
              </a:rPr>
              <a:t>   2. Empower Women: Ensure Choices </a:t>
            </a:r>
          </a:p>
          <a:p>
            <a:pPr algn="l" eaLnBrk="0" hangingPunct="0">
              <a:lnSpc>
                <a:spcPct val="120000"/>
              </a:lnSpc>
              <a:defRPr/>
            </a:pPr>
            <a:r>
              <a:rPr lang="en-US" sz="2400" dirty="0">
                <a:effectLst/>
                <a:latin typeface="Arial" pitchFamily="34" charset="0"/>
              </a:rPr>
              <a:t>   3. Safe Motherhood is a Vital Economic and Social Investment </a:t>
            </a:r>
          </a:p>
          <a:p>
            <a:pPr algn="l" eaLnBrk="0" hangingPunct="0">
              <a:lnSpc>
                <a:spcPct val="120000"/>
              </a:lnSpc>
              <a:defRPr/>
            </a:pPr>
            <a:r>
              <a:rPr lang="en-US" sz="2400" dirty="0">
                <a:effectLst/>
                <a:latin typeface="Arial" pitchFamily="34" charset="0"/>
              </a:rPr>
              <a:t>   4. Delay Marriage and First Birth </a:t>
            </a:r>
          </a:p>
          <a:p>
            <a:pPr algn="l" eaLnBrk="0" hangingPunct="0">
              <a:lnSpc>
                <a:spcPct val="120000"/>
              </a:lnSpc>
              <a:defRPr/>
            </a:pPr>
            <a:r>
              <a:rPr lang="en-US" sz="2400" dirty="0">
                <a:solidFill>
                  <a:schemeClr val="hlink"/>
                </a:solidFill>
                <a:effectLst/>
                <a:latin typeface="Arial" pitchFamily="34" charset="0"/>
              </a:rPr>
              <a:t>   </a:t>
            </a:r>
            <a:r>
              <a:rPr lang="en-US" sz="2400" b="1" dirty="0">
                <a:solidFill>
                  <a:schemeClr val="hlink"/>
                </a:solidFill>
                <a:effectLst/>
                <a:latin typeface="Arial" pitchFamily="34" charset="0"/>
              </a:rPr>
              <a:t>5. Every Pregnancy Faces Risks</a:t>
            </a:r>
            <a:r>
              <a:rPr lang="en-US" sz="2400" dirty="0">
                <a:solidFill>
                  <a:schemeClr val="hlink"/>
                </a:solidFill>
                <a:effectLst/>
                <a:latin typeface="Arial" pitchFamily="34" charset="0"/>
              </a:rPr>
              <a:t> (Emergency Care)</a:t>
            </a:r>
          </a:p>
          <a:p>
            <a:pPr algn="l" eaLnBrk="0" hangingPunct="0">
              <a:lnSpc>
                <a:spcPct val="120000"/>
              </a:lnSpc>
              <a:defRPr/>
            </a:pPr>
            <a:r>
              <a:rPr lang="en-US" sz="2400" b="1" dirty="0">
                <a:solidFill>
                  <a:schemeClr val="hlink"/>
                </a:solidFill>
                <a:effectLst/>
                <a:latin typeface="Arial" pitchFamily="34" charset="0"/>
              </a:rPr>
              <a:t>   6. Ensure Skilled Attendance at Delivery</a:t>
            </a:r>
            <a:r>
              <a:rPr lang="en-US" sz="2400" dirty="0">
                <a:solidFill>
                  <a:schemeClr val="hlink"/>
                </a:solidFill>
                <a:effectLst/>
                <a:latin typeface="Arial" pitchFamily="34" charset="0"/>
              </a:rPr>
              <a:t> </a:t>
            </a:r>
          </a:p>
          <a:p>
            <a:pPr algn="l" eaLnBrk="0" hangingPunct="0">
              <a:lnSpc>
                <a:spcPct val="120000"/>
              </a:lnSpc>
              <a:defRPr/>
            </a:pPr>
            <a:r>
              <a:rPr lang="en-US" sz="2400" dirty="0">
                <a:effectLst/>
                <a:latin typeface="Arial" pitchFamily="34" charset="0"/>
              </a:rPr>
              <a:t>   7. Improve Access to Quality </a:t>
            </a:r>
            <a:r>
              <a:rPr lang="en-US" sz="2400" i="1" dirty="0">
                <a:effectLst/>
                <a:latin typeface="Arial" pitchFamily="34" charset="0"/>
              </a:rPr>
              <a:t>Reproductive</a:t>
            </a:r>
            <a:r>
              <a:rPr lang="en-US" sz="2400" dirty="0">
                <a:effectLst/>
                <a:latin typeface="Arial" pitchFamily="34" charset="0"/>
              </a:rPr>
              <a:t> Health Services </a:t>
            </a:r>
          </a:p>
          <a:p>
            <a:pPr algn="l" eaLnBrk="0" hangingPunct="0">
              <a:lnSpc>
                <a:spcPct val="120000"/>
              </a:lnSpc>
              <a:defRPr/>
            </a:pPr>
            <a:r>
              <a:rPr lang="en-US" sz="2400" dirty="0">
                <a:effectLst/>
                <a:latin typeface="Arial" pitchFamily="34" charset="0"/>
              </a:rPr>
              <a:t>   8. Prevent Unwanted Pregnancy and Address Unsafe Abortion </a:t>
            </a:r>
          </a:p>
          <a:p>
            <a:pPr algn="l" eaLnBrk="0" hangingPunct="0">
              <a:lnSpc>
                <a:spcPct val="120000"/>
              </a:lnSpc>
              <a:defRPr/>
            </a:pPr>
            <a:r>
              <a:rPr lang="en-US" sz="2400" dirty="0">
                <a:effectLst/>
                <a:latin typeface="Arial" pitchFamily="34" charset="0"/>
              </a:rPr>
              <a:t>   9. Measure Progress </a:t>
            </a:r>
          </a:p>
          <a:p>
            <a:pPr algn="l" eaLnBrk="0" hangingPunct="0">
              <a:lnSpc>
                <a:spcPct val="120000"/>
              </a:lnSpc>
              <a:defRPr/>
            </a:pPr>
            <a:r>
              <a:rPr lang="en-US" sz="2400" dirty="0">
                <a:effectLst/>
                <a:latin typeface="Arial" pitchFamily="34" charset="0"/>
              </a:rPr>
              <a:t>  10.The Power of Partnership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84"/>
    </mc:Choice>
    <mc:Fallback xmlns="">
      <p:transition spd="slow" advTm="8308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effectLst/>
              </a:rPr>
              <a:t>Loss of Effectiveness in </a:t>
            </a:r>
            <a:r>
              <a:rPr lang="en-US" sz="3600" dirty="0"/>
              <a:t>P</a:t>
            </a:r>
            <a:r>
              <a:rPr lang="en-US" sz="3600" dirty="0">
                <a:effectLst/>
              </a:rPr>
              <a:t>renatal Care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58627"/>
              </p:ext>
            </p:extLst>
          </p:nvPr>
        </p:nvGraphicFramePr>
        <p:xfrm>
          <a:off x="250825" y="1319213"/>
          <a:ext cx="8759825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Arbeitsblatt" r:id="rId4" imgW="10077482" imgH="5295797" progId="Excel.Sheet.8">
                  <p:embed/>
                </p:oleObj>
              </mc:Choice>
              <mc:Fallback>
                <p:oleObj name="Arbeitsblatt" r:id="rId4" imgW="10077482" imgH="5295797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19213"/>
                        <a:ext cx="8759825" cy="43402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904366" y="6309320"/>
            <a:ext cx="3231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effectLst/>
              </a:rPr>
              <a:t>Jahn (2002): Screening – the Trojan horse in preventive medicine?</a:t>
            </a:r>
            <a:endParaRPr lang="de-DE" sz="8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01"/>
    </mc:Choice>
    <mc:Fallback xmlns="">
      <p:transition spd="slow" advTm="11420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effectLst/>
              </a:rPr>
              <a:t>Medically Defined Risk Groups versus Self Assessment of Mothers</a:t>
            </a:r>
            <a:br>
              <a:rPr lang="en-US" sz="3600" dirty="0">
                <a:effectLst/>
              </a:rPr>
            </a:br>
            <a:r>
              <a:rPr lang="en-US" sz="2400" b="1" dirty="0">
                <a:effectLst/>
              </a:rPr>
              <a:t>(</a:t>
            </a:r>
            <a:r>
              <a:rPr lang="en-US" sz="2400" b="1">
                <a:effectLst/>
              </a:rPr>
              <a:t>Example Mtwara, </a:t>
            </a:r>
            <a:r>
              <a:rPr lang="en-US" sz="2400" b="1" dirty="0">
                <a:effectLst/>
              </a:rPr>
              <a:t>Tanzania)</a:t>
            </a:r>
            <a:endParaRPr lang="en-US" dirty="0">
              <a:effectLst/>
            </a:endParaRPr>
          </a:p>
        </p:txBody>
      </p:sp>
      <p:sp>
        <p:nvSpPr>
          <p:cNvPr id="692227" name="Oval 3"/>
          <p:cNvSpPr>
            <a:spLocks noChangeArrowheads="1"/>
          </p:cNvSpPr>
          <p:nvPr/>
        </p:nvSpPr>
        <p:spPr bwMode="auto">
          <a:xfrm>
            <a:off x="2286000" y="2890838"/>
            <a:ext cx="2620963" cy="2663825"/>
          </a:xfrm>
          <a:prstGeom prst="ellipse">
            <a:avLst/>
          </a:prstGeom>
          <a:solidFill>
            <a:srgbClr val="33CCFF">
              <a:alpha val="30000"/>
            </a:srgb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92228" name="Oval 4"/>
          <p:cNvSpPr>
            <a:spLocks noChangeArrowheads="1"/>
          </p:cNvSpPr>
          <p:nvPr/>
        </p:nvSpPr>
        <p:spPr bwMode="auto">
          <a:xfrm>
            <a:off x="4241800" y="2814638"/>
            <a:ext cx="2768600" cy="2840037"/>
          </a:xfrm>
          <a:prstGeom prst="ellipse">
            <a:avLst/>
          </a:prstGeom>
          <a:solidFill>
            <a:srgbClr val="FF3300">
              <a:alpha val="30000"/>
            </a:srgbClr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47763" y="2432050"/>
            <a:ext cx="32607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effectLst/>
                <a:latin typeface="Arial" pitchFamily="34" charset="0"/>
              </a:rPr>
              <a:t>Hospital Births: 21%</a:t>
            </a:r>
            <a:endParaRPr lang="en-US" sz="2400" u="sng" dirty="0">
              <a:effectLst/>
              <a:latin typeface="Arial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483100" y="2376488"/>
            <a:ext cx="43910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effectLst/>
                <a:latin typeface="Arial" pitchFamily="34" charset="0"/>
              </a:rPr>
              <a:t>Risk Pregnancies according to catalogue: 29%</a:t>
            </a:r>
            <a:endParaRPr lang="en-US" sz="2400" u="sng" dirty="0">
              <a:effectLst/>
              <a:latin typeface="Arial" pitchFamily="34" charset="0"/>
            </a:endParaRPr>
          </a:p>
        </p:txBody>
      </p:sp>
      <p:sp>
        <p:nvSpPr>
          <p:cNvPr id="692231" name="Line 7"/>
          <p:cNvSpPr>
            <a:spLocks noChangeShapeType="1"/>
          </p:cNvSpPr>
          <p:nvPr/>
        </p:nvSpPr>
        <p:spPr bwMode="auto">
          <a:xfrm flipH="1">
            <a:off x="4248150" y="4179888"/>
            <a:ext cx="298450" cy="1798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190750" y="6032500"/>
            <a:ext cx="4076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effectLst/>
                <a:latin typeface="Arial" pitchFamily="34" charset="0"/>
              </a:rPr>
              <a:t>Risk Pregnancy in Hospital: 6%</a:t>
            </a:r>
            <a:endParaRPr lang="en-US" sz="2400" u="sng" dirty="0">
              <a:effectLst/>
              <a:latin typeface="Arial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775394" y="6524764"/>
            <a:ext cx="32319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effectLst/>
              </a:rPr>
              <a:t>Jahn (2002): Screening – the Trojan horse in preventive medicine?</a:t>
            </a:r>
            <a:endParaRPr lang="de-DE" sz="8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95"/>
    </mc:Choice>
    <mc:Fallback xmlns="">
      <p:transition spd="slow" advTm="7969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Current Debate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6106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dirty="0"/>
              <a:t>Can maternal health be improved without an improvement of  overall health care?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/>
              <a:t>Is an emphasis on emergency care justified?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/>
              <a:t>What role has prenatal care?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/>
              <a:t>Maternal versus child health?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/>
              <a:t>Improving the legal and social status of women.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74"/>
    </mc:Choice>
    <mc:Fallback xmlns="">
      <p:transition spd="slow" advTm="22227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Abortion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induced abortions </a:t>
            </a:r>
            <a:r>
              <a:rPr lang="en-US" dirty="0" err="1" smtClean="0"/>
              <a:t>p.a.:about</a:t>
            </a:r>
            <a:r>
              <a:rPr lang="en-US" dirty="0" smtClean="0"/>
              <a:t> 73 million worldwide</a:t>
            </a:r>
          </a:p>
          <a:p>
            <a:pPr lvl="1"/>
            <a:r>
              <a:rPr lang="en-US" dirty="0" smtClean="0"/>
              <a:t>61% of </a:t>
            </a:r>
            <a:r>
              <a:rPr lang="en-US" dirty="0"/>
              <a:t>all unintended </a:t>
            </a:r>
            <a:r>
              <a:rPr lang="en-US" dirty="0" smtClean="0"/>
              <a:t>pregnancies </a:t>
            </a:r>
            <a:r>
              <a:rPr lang="en-US" dirty="0"/>
              <a:t>and </a:t>
            </a:r>
            <a:r>
              <a:rPr lang="en-US" dirty="0" smtClean="0"/>
              <a:t>29% </a:t>
            </a:r>
            <a:r>
              <a:rPr lang="en-US" dirty="0"/>
              <a:t>of all </a:t>
            </a:r>
            <a:r>
              <a:rPr lang="en-US" dirty="0" smtClean="0"/>
              <a:t>pregnancies </a:t>
            </a:r>
            <a:r>
              <a:rPr lang="en-US" dirty="0"/>
              <a:t>end in induced </a:t>
            </a:r>
            <a:r>
              <a:rPr lang="en-US" dirty="0" smtClean="0"/>
              <a:t>abortion</a:t>
            </a:r>
            <a:endParaRPr lang="en-US" dirty="0"/>
          </a:p>
          <a:p>
            <a:pPr lvl="1"/>
            <a:r>
              <a:rPr lang="de-DE" dirty="0"/>
              <a:t>https://www.who.int/news-room/fact-sheets/detail/abortion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majority</a:t>
            </a:r>
            <a:r>
              <a:rPr lang="de-DE" dirty="0" smtClean="0"/>
              <a:t> of countries </a:t>
            </a:r>
            <a:r>
              <a:rPr lang="de-DE" dirty="0" err="1" smtClean="0"/>
              <a:t>abortion</a:t>
            </a:r>
            <a:r>
              <a:rPr lang="de-DE" dirty="0" smtClean="0"/>
              <a:t> is illegal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: </a:t>
            </a:r>
            <a:r>
              <a:rPr lang="de-DE" dirty="0"/>
              <a:t>39 % of world </a:t>
            </a:r>
            <a:r>
              <a:rPr lang="de-DE" dirty="0" err="1" smtClean="0"/>
              <a:t>population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7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27"/>
    </mc:Choice>
    <mc:Fallback xmlns="">
      <p:transition spd="slow" advTm="4442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8674" name="Picture 2" descr="http://cdn.medindia.net/health-infographics/images/abortion-in-the-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251"/>
            <a:ext cx="7746386" cy="67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2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58"/>
    </mc:Choice>
    <mc:Fallback xmlns="">
      <p:transition spd="slow" advTm="513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f-ZA" sz="4000" dirty="0"/>
              <a:t>Risk Factors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Demand </a:t>
            </a:r>
            <a:r>
              <a:rPr lang="en-US" dirty="0"/>
              <a:t>for Health Services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Epidemiology </a:t>
            </a:r>
            <a:r>
              <a:rPr lang="en-US" dirty="0"/>
              <a:t>of Non-Infectious Diseases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Nutrition 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Water </a:t>
            </a:r>
            <a:r>
              <a:rPr lang="en-US" dirty="0"/>
              <a:t>and Hygiene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Smoking</a:t>
            </a:r>
            <a:r>
              <a:rPr lang="en-US" dirty="0"/>
              <a:t>, Alcohol and Environmental Influences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Pregnancy </a:t>
            </a:r>
            <a:r>
              <a:rPr lang="en-US" b="1" dirty="0"/>
              <a:t>and Delivery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Health </a:t>
            </a:r>
            <a:r>
              <a:rPr lang="en-US" dirty="0"/>
              <a:t>in unstable Populations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Health </a:t>
            </a:r>
            <a:r>
              <a:rPr lang="en-US" dirty="0"/>
              <a:t>and Health Care in Megacities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  <a:endParaRPr lang="en-US" sz="24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07"/>
    </mc:Choice>
    <mc:Fallback xmlns="">
      <p:transition spd="slow" advTm="4290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7476" t="27293" r="30313" b="23540"/>
          <a:stretch/>
        </p:blipFill>
        <p:spPr>
          <a:xfrm>
            <a:off x="0" y="2204864"/>
            <a:ext cx="9144000" cy="45166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70383" t="24654" r="14655" b="37546"/>
          <a:stretch/>
        </p:blipFill>
        <p:spPr>
          <a:xfrm>
            <a:off x="-1" y="16712"/>
            <a:ext cx="1796275" cy="28362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Countries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Abortion</a:t>
            </a:r>
            <a:r>
              <a:rPr lang="de-DE" dirty="0" smtClean="0"/>
              <a:t> is Illegal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651212" y="643119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https://wisevoter.com/country-rankings/countries-where-abortion-is-illegal/</a:t>
            </a:r>
          </a:p>
        </p:txBody>
      </p:sp>
    </p:spTree>
    <p:extLst>
      <p:ext uri="{BB962C8B-B14F-4D97-AF65-F5344CB8AC3E}">
        <p14:creationId xmlns:p14="http://schemas.microsoft.com/office/powerpoint/2010/main" val="32491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Kenya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Abortion is illegal (except for conflict of life of mother and after rape) </a:t>
            </a:r>
          </a:p>
          <a:p>
            <a:r>
              <a:rPr lang="en-US" dirty="0"/>
              <a:t>Estimated number of (illegal) abortions: </a:t>
            </a:r>
          </a:p>
          <a:p>
            <a:pPr lvl="1"/>
            <a:r>
              <a:rPr lang="en-US"/>
              <a:t>300-400,000 </a:t>
            </a:r>
            <a:r>
              <a:rPr lang="en-US" dirty="0"/>
              <a:t>p.a.</a:t>
            </a:r>
          </a:p>
          <a:p>
            <a:pPr lvl="1"/>
            <a:r>
              <a:rPr lang="en-US" dirty="0"/>
              <a:t>Predominantly girls &lt; 15 years</a:t>
            </a:r>
          </a:p>
          <a:p>
            <a:pPr lvl="1"/>
            <a:r>
              <a:rPr lang="en-US" dirty="0"/>
              <a:t>Post coital contraception: unknown number</a:t>
            </a:r>
          </a:p>
          <a:p>
            <a:r>
              <a:rPr lang="en-US" dirty="0"/>
              <a:t>High mortality due to illegal abortions</a:t>
            </a:r>
          </a:p>
          <a:p>
            <a:pPr lvl="1"/>
            <a:r>
              <a:rPr lang="en-US" dirty="0"/>
              <a:t>Estimate: 40 % of maternal mortality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84"/>
    </mc:Choice>
    <mc:Fallback xmlns="">
      <p:transition spd="slow" advTm="10938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22" name="Picture 2" descr="http://www.feroniaproject.org/wp-content/uploads/2012/01/unsafeabor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" y="696078"/>
            <a:ext cx="9131519" cy="61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1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7"/>
    </mc:Choice>
    <mc:Fallback xmlns="">
      <p:transition spd="slow" advTm="2997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/>
              </a:rPr>
              <a:t>Conclusion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435975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All previous “magic bullet” concepts failed</a:t>
            </a:r>
          </a:p>
          <a:p>
            <a:pPr eaLnBrk="1" hangingPunct="1">
              <a:defRPr/>
            </a:pPr>
            <a:r>
              <a:rPr lang="en-US" dirty="0"/>
              <a:t>Actual progress in reducing maternal mortality demands for an overall improvement of health care in addition to specific measures (i.e. training midwives)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52"/>
    </mc:Choice>
    <mc:Fallback xmlns="">
      <p:transition spd="slow" advTm="5895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af-ZA" sz="4000" dirty="0"/>
              <a:t>Risk Factors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Demand </a:t>
            </a:r>
            <a:r>
              <a:rPr lang="en-US" dirty="0"/>
              <a:t>for Health Services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Epidemiology </a:t>
            </a:r>
            <a:r>
              <a:rPr lang="en-US" dirty="0"/>
              <a:t>of Non-Infectious Diseases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Nutrition 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Water </a:t>
            </a:r>
            <a:r>
              <a:rPr lang="en-US" dirty="0"/>
              <a:t>and Hygiene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Smoking</a:t>
            </a:r>
            <a:r>
              <a:rPr lang="en-US" dirty="0"/>
              <a:t>, Alcohol and Environmental Influences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Pregnancy </a:t>
            </a:r>
            <a:r>
              <a:rPr lang="en-US" b="1" dirty="0"/>
              <a:t>and Delivery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Health </a:t>
            </a:r>
            <a:r>
              <a:rPr lang="en-US" dirty="0"/>
              <a:t>in unstable Populations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Health </a:t>
            </a:r>
            <a:r>
              <a:rPr lang="en-US" dirty="0"/>
              <a:t>and Health Care in Megacities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  <a:endParaRPr lang="en-US" sz="24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07"/>
    </mc:Choice>
    <mc:Fallback xmlns="">
      <p:transition spd="slow" advTm="429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91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1.2.4 </a:t>
            </a:r>
            <a:r>
              <a:rPr lang="en-US" sz="4000" b="1" dirty="0"/>
              <a:t>Pregnancy and Delivery</a:t>
            </a:r>
            <a:endParaRPr lang="en-US" sz="3200" dirty="0"/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981200"/>
            <a:ext cx="8991600" cy="4572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sz="2800" dirty="0"/>
              <a:t>Starting Point: Millennium </a:t>
            </a:r>
            <a:r>
              <a:rPr lang="en-US" sz="2800"/>
              <a:t>Development Goals, </a:t>
            </a:r>
            <a:r>
              <a:rPr lang="en-US" sz="2800" dirty="0"/>
              <a:t>Goals 3-5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sz="2400" dirty="0"/>
              <a:t>Promotion of gender equality and empower women</a:t>
            </a:r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en-US" sz="2400" dirty="0"/>
              <a:t>Reduce child mortality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/>
              <a:t>Reduce mortality rate of children younger than 5 by 2/3 until 2015 (basis 1990) </a:t>
            </a:r>
          </a:p>
          <a:p>
            <a:pPr marL="914400" lvl="1" indent="-457200" eaLnBrk="1" hangingPunct="1">
              <a:lnSpc>
                <a:spcPct val="80000"/>
              </a:lnSpc>
              <a:defRPr/>
            </a:pPr>
            <a:r>
              <a:rPr lang="en-US" sz="2400" dirty="0"/>
              <a:t>Improve maternal health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/>
              <a:t>Reduce maternal mortality rates by 3/4  until 2015 (basis 1990)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17"/>
    </mc:Choice>
    <mc:Fallback xmlns="">
      <p:transition spd="slow" advTm="592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7665"/>
          </a:xfrm>
        </p:spPr>
        <p:txBody>
          <a:bodyPr>
            <a:normAutofit/>
          </a:bodyPr>
          <a:lstStyle/>
          <a:p>
            <a:r>
              <a:rPr lang="de-DE" dirty="0" smtClean="0"/>
              <a:t>Infant and Child Mortality Rates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7" name="Diagramm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67860"/>
              </p:ext>
            </p:extLst>
          </p:nvPr>
        </p:nvGraphicFramePr>
        <p:xfrm>
          <a:off x="-152400" y="817665"/>
          <a:ext cx="9296400" cy="600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hteck 7"/>
          <p:cNvSpPr/>
          <p:nvPr/>
        </p:nvSpPr>
        <p:spPr>
          <a:xfrm>
            <a:off x="3995936" y="165629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https://databank.worldbank.org/source/world-development-indicators#</a:t>
            </a:r>
          </a:p>
        </p:txBody>
      </p:sp>
    </p:spTree>
    <p:extLst>
      <p:ext uri="{BB962C8B-B14F-4D97-AF65-F5344CB8AC3E}">
        <p14:creationId xmlns:p14="http://schemas.microsoft.com/office/powerpoint/2010/main" val="354701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20013" cy="15240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r>
              <a:rPr lang="en-US" dirty="0"/>
              <a:t>Maternal Mortality in Germany 1900-1999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03534" y="1397000"/>
          <a:ext cx="8516938" cy="520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Worksheet" r:id="rId3" imgW="3533796" imgH="2181333" progId="Excel.Sheet.8">
                  <p:embed/>
                </p:oleObj>
              </mc:Choice>
              <mc:Fallback>
                <p:oleObj name="Worksheet" r:id="rId3" imgW="3533796" imgH="2181333" progId="Excel.Sheet.8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4" y="1397000"/>
                        <a:ext cx="8516938" cy="520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68" name="AutoShape 4"/>
          <p:cNvSpPr>
            <a:spLocks noChangeArrowheads="1"/>
          </p:cNvSpPr>
          <p:nvPr/>
        </p:nvSpPr>
        <p:spPr bwMode="auto">
          <a:xfrm>
            <a:off x="179513" y="6138068"/>
            <a:ext cx="3168352" cy="719931"/>
          </a:xfrm>
          <a:prstGeom prst="wedgeRoundRectCallout">
            <a:avLst>
              <a:gd name="adj1" fmla="val -32890"/>
              <a:gd name="adj2" fmla="val -2743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de-DE" sz="1600" dirty="0" err="1">
                <a:effectLst/>
              </a:rPr>
              <a:t>Maternal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Mortality</a:t>
            </a:r>
            <a:r>
              <a:rPr lang="de-DE" sz="1600" dirty="0">
                <a:effectLst/>
              </a:rPr>
              <a:t> Rate = MMR</a:t>
            </a:r>
          </a:p>
          <a:p>
            <a:pPr algn="l">
              <a:defRPr/>
            </a:pPr>
            <a:r>
              <a:rPr lang="de-DE" sz="1600" dirty="0">
                <a:effectLst/>
              </a:rPr>
              <a:t>Live </a:t>
            </a:r>
            <a:r>
              <a:rPr lang="de-DE" sz="1600" dirty="0" err="1">
                <a:effectLst/>
              </a:rPr>
              <a:t>Birth</a:t>
            </a:r>
            <a:r>
              <a:rPr lang="de-DE" sz="1600" dirty="0">
                <a:effectLst/>
              </a:rPr>
              <a:t> = LB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5012630" y="6381328"/>
            <a:ext cx="3191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effectLst/>
              </a:rPr>
              <a:t>http://</a:t>
            </a:r>
            <a:r>
              <a:rPr lang="de-DE" sz="800" dirty="0" err="1">
                <a:effectLst/>
              </a:rPr>
              <a:t>www.who.int</a:t>
            </a:r>
            <a:r>
              <a:rPr lang="de-DE" sz="800" dirty="0">
                <a:effectLst/>
              </a:rPr>
              <a:t>/</a:t>
            </a:r>
            <a:r>
              <a:rPr lang="de-DE" sz="800" dirty="0" err="1">
                <a:effectLst/>
              </a:rPr>
              <a:t>gho</a:t>
            </a:r>
            <a:r>
              <a:rPr lang="de-DE" sz="800" dirty="0">
                <a:effectLst/>
              </a:rPr>
              <a:t>/</a:t>
            </a:r>
            <a:r>
              <a:rPr lang="de-DE" sz="800" dirty="0" err="1">
                <a:effectLst/>
              </a:rPr>
              <a:t>maternal_health</a:t>
            </a:r>
            <a:r>
              <a:rPr lang="de-DE" sz="800" dirty="0">
                <a:effectLst/>
              </a:rPr>
              <a:t>/countries/</a:t>
            </a:r>
            <a:r>
              <a:rPr lang="de-DE" sz="800" dirty="0" err="1">
                <a:effectLst/>
              </a:rPr>
              <a:t>deu.pdf?ua</a:t>
            </a:r>
            <a:r>
              <a:rPr lang="de-DE" sz="800" dirty="0">
                <a:effectLst/>
              </a:rPr>
              <a:t>=1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42"/>
    </mc:Choice>
    <mc:Fallback xmlns="">
      <p:transition spd="slow" advTm="7074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</p:spPr>
        <p:txBody>
          <a:bodyPr/>
          <a:lstStyle/>
          <a:p>
            <a:r>
              <a:rPr lang="de-DE" dirty="0" err="1"/>
              <a:t>Maternal</a:t>
            </a:r>
            <a:r>
              <a:rPr lang="de-DE" dirty="0"/>
              <a:t> </a:t>
            </a:r>
            <a:r>
              <a:rPr lang="de-DE" dirty="0" err="1"/>
              <a:t>mortality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28674" name="Picture 2" descr="http://ourworldindata.org/VisualHistoryOf/Health/Static_Images/Maternal-Mortality-Ratio_Max-Ro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1052736"/>
            <a:ext cx="9046503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907704" y="4581128"/>
            <a:ext cx="2376487" cy="720725"/>
          </a:xfrm>
          <a:prstGeom prst="wedgeRoundRectCallout">
            <a:avLst>
              <a:gd name="adj1" fmla="val -108547"/>
              <a:gd name="adj2" fmla="val -213592"/>
              <a:gd name="adj3" fmla="val 16667"/>
            </a:avLst>
          </a:prstGeom>
          <a:solidFill>
            <a:schemeClr val="accent1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ffectLst/>
              </a:rPr>
              <a:t>LLDC Average  2000</a:t>
            </a:r>
          </a:p>
        </p:txBody>
      </p:sp>
    </p:spTree>
    <p:extLst>
      <p:ext uri="{BB962C8B-B14F-4D97-AF65-F5344CB8AC3E}">
        <p14:creationId xmlns:p14="http://schemas.microsoft.com/office/powerpoint/2010/main" val="12778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79"/>
    </mc:Choice>
    <mc:Fallback xmlns="">
      <p:transition spd="slow" advTm="802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361949" y="815975"/>
          <a:ext cx="8818563" cy="604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VISIO" r:id="rId4" imgW="8712708" imgH="5969508" progId="">
                  <p:embed/>
                </p:oleObj>
              </mc:Choice>
              <mc:Fallback>
                <p:oleObj name="VISIO" r:id="rId4" imgW="8712708" imgH="5969508" progId="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49" y="815975"/>
                        <a:ext cx="8818563" cy="6042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899" name="Line 3"/>
          <p:cNvSpPr>
            <a:spLocks noChangeShapeType="1"/>
          </p:cNvSpPr>
          <p:nvPr/>
        </p:nvSpPr>
        <p:spPr bwMode="auto">
          <a:xfrm flipH="1">
            <a:off x="2209800" y="38100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20901" name="AutoShape 5"/>
          <p:cNvSpPr>
            <a:spLocks noChangeArrowheads="1"/>
          </p:cNvSpPr>
          <p:nvPr/>
        </p:nvSpPr>
        <p:spPr bwMode="auto">
          <a:xfrm>
            <a:off x="5508625" y="1989138"/>
            <a:ext cx="1152525" cy="576262"/>
          </a:xfrm>
          <a:prstGeom prst="wedgeRoundRectCallout">
            <a:avLst>
              <a:gd name="adj1" fmla="val -50551"/>
              <a:gd name="adj2" fmla="val 84986"/>
              <a:gd name="adj3" fmla="val 16667"/>
            </a:avLst>
          </a:prstGeom>
          <a:solidFill>
            <a:schemeClr val="accent1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effectLst/>
              </a:rPr>
              <a:t>USA</a:t>
            </a:r>
          </a:p>
        </p:txBody>
      </p:sp>
      <p:sp>
        <p:nvSpPr>
          <p:cNvPr id="720902" name="AutoShape 6"/>
          <p:cNvSpPr>
            <a:spLocks noChangeArrowheads="1"/>
          </p:cNvSpPr>
          <p:nvPr/>
        </p:nvSpPr>
        <p:spPr bwMode="auto">
          <a:xfrm>
            <a:off x="1835150" y="4941888"/>
            <a:ext cx="1512888" cy="576262"/>
          </a:xfrm>
          <a:prstGeom prst="wedgeRoundRectCallout">
            <a:avLst>
              <a:gd name="adj1" fmla="val 48949"/>
              <a:gd name="adj2" fmla="val -117218"/>
              <a:gd name="adj3" fmla="val 16667"/>
            </a:avLst>
          </a:prstGeom>
          <a:solidFill>
            <a:schemeClr val="accent1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effectLst/>
              </a:rPr>
              <a:t>Sweden</a:t>
            </a:r>
          </a:p>
        </p:txBody>
      </p:sp>
      <p:sp>
        <p:nvSpPr>
          <p:cNvPr id="720903" name="AutoShape 7"/>
          <p:cNvSpPr>
            <a:spLocks noChangeArrowheads="1"/>
          </p:cNvSpPr>
          <p:nvPr/>
        </p:nvSpPr>
        <p:spPr bwMode="auto">
          <a:xfrm>
            <a:off x="6011863" y="3284538"/>
            <a:ext cx="1368425" cy="576262"/>
          </a:xfrm>
          <a:prstGeom prst="wedgeRoundRectCallout">
            <a:avLst>
              <a:gd name="adj1" fmla="val -71463"/>
              <a:gd name="adj2" fmla="val 96005"/>
              <a:gd name="adj3" fmla="val 16667"/>
            </a:avLst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  <a:effectLst/>
              </a:rPr>
              <a:t>England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0825" y="0"/>
            <a:ext cx="8534400" cy="836613"/>
          </a:xfrm>
          <a:prstGeom prst="rect">
            <a:avLst/>
          </a:prstGeom>
        </p:spPr>
        <p:txBody>
          <a:bodyPr vert="horz" lIns="92075" tIns="46038" rIns="92075" bIns="46038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de-DE" sz="3600" dirty="0" err="1"/>
              <a:t>Maternal</a:t>
            </a:r>
            <a:r>
              <a:rPr lang="de-DE" sz="3600" dirty="0"/>
              <a:t> </a:t>
            </a:r>
            <a:r>
              <a:rPr lang="de-DE" sz="3600" dirty="0" err="1"/>
              <a:t>mortality</a:t>
            </a:r>
            <a:r>
              <a:rPr lang="de-DE" sz="3600" dirty="0"/>
              <a:t> </a:t>
            </a:r>
            <a:r>
              <a:rPr lang="de-DE" sz="3600" dirty="0" err="1"/>
              <a:t>development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CF32C-229E-44A6-B6E5-C504183D57E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11" name="Picture 4" descr="http://ecx.images-amazon.com/images/I/41alKkJks3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55" y="0"/>
            <a:ext cx="1700188" cy="24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7092280" y="2780928"/>
            <a:ext cx="1944216" cy="28803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22"/>
    </mc:Choice>
    <mc:Fallback xmlns="">
      <p:transition spd="slow" advTm="419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Maternal mortality since the 1960s </a:t>
            </a:r>
            <a:r>
              <a:rPr lang="en-US"/>
              <a:t>in Malaysia, </a:t>
            </a:r>
            <a:r>
              <a:rPr lang="en-US" dirty="0"/>
              <a:t>Sri Lanka and Thailand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CF32C-229E-44A6-B6E5-C504183D57E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30722" name="Picture 2" descr="http://www.jsieurope.org/safem/collect/safem/index/assoc/HASH0178.dir/p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6200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ecx.images-amazon.com/images/I/41alKkJks3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56791"/>
            <a:ext cx="1700188" cy="24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71"/>
    </mc:Choice>
    <mc:Fallback xmlns="">
      <p:transition spd="slow" advTm="6777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CF32C-229E-44A6-B6E5-C504183D57E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12"/>
            <a:ext cx="9144000" cy="6454588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2051720" y="1484784"/>
            <a:ext cx="5184576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Arial" pitchFamily="34" charset="0"/>
              </a:rPr>
              <a:t>99% maternal fatalities occur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Arial" pitchFamily="34" charset="0"/>
              </a:rPr>
              <a:t>in developing countries!</a:t>
            </a:r>
          </a:p>
        </p:txBody>
      </p:sp>
    </p:spTree>
    <p:extLst>
      <p:ext uri="{BB962C8B-B14F-4D97-AF65-F5344CB8AC3E}">
        <p14:creationId xmlns:p14="http://schemas.microsoft.com/office/powerpoint/2010/main" val="405411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1021</Words>
  <Application>Microsoft Office PowerPoint</Application>
  <PresentationFormat>Bildschirmpräsentation (4:3)</PresentationFormat>
  <Paragraphs>154</Paragraphs>
  <Slides>24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Calibri</vt:lpstr>
      <vt:lpstr>Garamond</vt:lpstr>
      <vt:lpstr>Tahoma</vt:lpstr>
      <vt:lpstr>Times New Roman</vt:lpstr>
      <vt:lpstr>Wingdings</vt:lpstr>
      <vt:lpstr>Larissa</vt:lpstr>
      <vt:lpstr>Worksheet</vt:lpstr>
      <vt:lpstr>VISIO</vt:lpstr>
      <vt:lpstr>Arbeitsblatt</vt:lpstr>
      <vt:lpstr>International Health Care Management II Part 1.2-4</vt:lpstr>
      <vt:lpstr>Risk Factors</vt:lpstr>
      <vt:lpstr>1.2.4 Pregnancy and Delivery</vt:lpstr>
      <vt:lpstr>Infant and Child Mortality Rates</vt:lpstr>
      <vt:lpstr>Maternal Mortality in Germany 1900-1999</vt:lpstr>
      <vt:lpstr>Maternal mortality development</vt:lpstr>
      <vt:lpstr>PowerPoint-Präsentation</vt:lpstr>
      <vt:lpstr>Maternal mortality since the 1960s in Malaysia, Sri Lanka and Thailand</vt:lpstr>
      <vt:lpstr>PowerPoint-Präsentation</vt:lpstr>
      <vt:lpstr>PowerPoint-Präsentation</vt:lpstr>
      <vt:lpstr>Maternal Mortality:  a Main Problem of Health?</vt:lpstr>
      <vt:lpstr>Mother-Child-Programs (MCH)</vt:lpstr>
      <vt:lpstr>International Conference on Population and Development</vt:lpstr>
      <vt:lpstr>Safe Motherhood Actions 1999 </vt:lpstr>
      <vt:lpstr>Loss of Effectiveness in Prenatal Care</vt:lpstr>
      <vt:lpstr>Medically Defined Risk Groups versus Self Assessment of Mothers (Example Mtwara, Tanzania)</vt:lpstr>
      <vt:lpstr>Current Debate</vt:lpstr>
      <vt:lpstr>Abortion</vt:lpstr>
      <vt:lpstr>PowerPoint-Präsentation</vt:lpstr>
      <vt:lpstr>Countries where Abortion is Illegal</vt:lpstr>
      <vt:lpstr>Example Kenya</vt:lpstr>
      <vt:lpstr>PowerPoint-Präsentation</vt:lpstr>
      <vt:lpstr>Conclusion</vt:lpstr>
      <vt:lpstr>Risk Factors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405</cp:revision>
  <cp:lastPrinted>1601-01-01T00:00:00Z</cp:lastPrinted>
  <dcterms:created xsi:type="dcterms:W3CDTF">2003-05-27T08:12:45Z</dcterms:created>
  <dcterms:modified xsi:type="dcterms:W3CDTF">2023-07-13T08:07:11Z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